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77" d="100"/>
          <a:sy n="77" d="100"/>
        </p:scale>
        <p:origin x="-749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1079;&#1080;&#1084;%20&#1089;\2016-2017%20&#1076;&#1077;&#1085;&#1085;&#1072;%20&#1091;&#1089;&#1087;&#1110;&#1096;&#1085;&#1110;&#1089;&#1090;&#1100;%20&#1079;&#1074;&#1110;&#1090;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1079;&#1074;&#1110;&#1090;%20&#1079;&#1080;&#1084;&#1086;&#1074;&#1072;%20%20&#1089;&#1077;&#1089;&#1110;&#1103;%20&#1054;&#1052;&#1050;%202016-2017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1059;&#1060;&#1052;&#1051;%202016-2017%20(&#1091;&#1089;&#1087;&#1110;&#1096;&#1085;&#1110;&#1089;&#1090;&#1100;%201%20&#1089;&#1077;&#1084;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2016-2017%20&#1076;&#1077;&#1085;&#1085;&#1072;%20&#1091;&#1089;&#1087;&#1110;&#1096;&#1085;&#1110;&#1089;&#1090;&#1100;%20&#1079;&#1074;&#1110;&#1090;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1079;&#1080;&#1084;%20&#1089;\2016-2017%20&#1076;&#1077;&#1085;&#1085;&#1072;%20&#1091;&#1089;&#1087;&#1110;&#1096;&#1085;&#1110;&#1089;&#1090;&#1100;%20&#1079;&#1074;&#1110;&#1090;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1079;&#1080;&#1084;%20&#1089;\2016-2017%20&#1076;&#1077;&#1085;&#1085;&#1072;%20&#1091;&#1089;&#1087;&#1110;&#1096;&#1085;&#1110;&#1089;&#1090;&#1100;%20&#1079;&#1074;&#1110;&#1090;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1079;&#1080;&#1084;%20&#1089;\2016-2017%20&#1076;&#1077;&#1085;&#1085;&#1072;%20&#1091;&#1089;&#1087;&#1110;&#1096;&#1085;&#1110;&#1089;&#1090;&#1100;%20&#1079;&#1074;&#1110;&#1090;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1079;&#1080;&#1084;%20&#1089;\2016-2017%20&#1076;&#1077;&#1085;&#1085;&#1072;%20&#1091;&#1089;&#1087;&#1110;&#1096;&#1085;&#1110;&#1089;&#1090;&#1100;%20&#1079;&#1074;&#1110;&#1090;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1079;&#1080;&#1084;%20&#1089;\2016-2017%20&#1076;&#1077;&#1085;&#1085;&#1072;%20&#1091;&#1089;&#1087;&#1110;&#1096;&#1085;&#1110;&#1089;&#1090;&#1100;%20&#1079;&#1074;&#1110;&#1090;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1079;&#1080;&#1084;%20&#1089;\2016-2017%20&#1076;&#1077;&#1085;&#1085;&#1072;%20&#1091;&#1089;&#1087;&#1110;&#1096;&#1085;&#1110;&#1089;&#1090;&#1100;%20&#1079;&#1074;&#1110;&#1090;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KGRT%202016-2017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5"/>
  <c:chart>
    <c:plotArea>
      <c:layout/>
      <c:barChart>
        <c:barDir val="bar"/>
        <c:grouping val="percentStacked"/>
        <c:ser>
          <c:idx val="0"/>
          <c:order val="0"/>
          <c:tx>
            <c:strRef>
              <c:f>'Звіт зим сесія'!$B$4</c:f>
              <c:strCache>
                <c:ptCount val="1"/>
                <c:pt idx="0">
                  <c:v>Склали сесію на "5"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'Звіт зим сесія'!$A$5:$A$26</c:f>
              <c:strCache>
                <c:ptCount val="22"/>
                <c:pt idx="0">
                  <c:v>ННІ "Інститут геології"</c:v>
                </c:pt>
                <c:pt idx="1">
                  <c:v>Хімічний</c:v>
                </c:pt>
                <c:pt idx="2">
                  <c:v>Військовий інститут</c:v>
                </c:pt>
                <c:pt idx="3">
                  <c:v>ННЦ "Інститут біології та медицини"</c:v>
                </c:pt>
                <c:pt idx="4">
                  <c:v>Інститут журналістики</c:v>
                </c:pt>
                <c:pt idx="5">
                  <c:v>Механіко-математичний</c:v>
                </c:pt>
                <c:pt idx="6">
                  <c:v>Соціології</c:v>
                </c:pt>
                <c:pt idx="7">
                  <c:v>Історичний</c:v>
                </c:pt>
                <c:pt idx="8">
                  <c:v>Радіофізики, електроніки та комп`ютерних систем</c:v>
                </c:pt>
                <c:pt idx="9">
                  <c:v>Економічний</c:v>
                </c:pt>
                <c:pt idx="10">
                  <c:v>Комп`ютерних наук та кібернетики</c:v>
                </c:pt>
                <c:pt idx="11">
                  <c:v>Юридичний</c:v>
                </c:pt>
                <c:pt idx="12">
                  <c:v>Інститут міжнародних відносин</c:v>
                </c:pt>
                <c:pt idx="13">
                  <c:v>Філософський</c:v>
                </c:pt>
                <c:pt idx="14">
                  <c:v>Фізичний</c:v>
                </c:pt>
                <c:pt idx="15">
                  <c:v>Інформаційних технологій</c:v>
                </c:pt>
                <c:pt idx="16">
                  <c:v>Географічний</c:v>
                </c:pt>
                <c:pt idx="17">
                  <c:v>Інститут високих технологій</c:v>
                </c:pt>
                <c:pt idx="18">
                  <c:v>Інститут філології</c:v>
                </c:pt>
                <c:pt idx="19">
                  <c:v>Психології</c:v>
                </c:pt>
                <c:pt idx="21">
                  <c:v>Разом по університету</c:v>
                </c:pt>
              </c:strCache>
            </c:strRef>
          </c:cat>
          <c:val>
            <c:numRef>
              <c:f>'Звіт зим сесія'!$B$5:$B$26</c:f>
              <c:numCache>
                <c:formatCode>0.0%</c:formatCode>
                <c:ptCount val="22"/>
                <c:pt idx="0">
                  <c:v>7.8000000000000014E-2</c:v>
                </c:pt>
                <c:pt idx="1">
                  <c:v>0.1</c:v>
                </c:pt>
                <c:pt idx="2">
                  <c:v>0.10299999999999998</c:v>
                </c:pt>
                <c:pt idx="3">
                  <c:v>0.10700000000000003</c:v>
                </c:pt>
                <c:pt idx="4">
                  <c:v>0.114</c:v>
                </c:pt>
                <c:pt idx="5">
                  <c:v>0.12000000000000002</c:v>
                </c:pt>
                <c:pt idx="6">
                  <c:v>0.129</c:v>
                </c:pt>
                <c:pt idx="7">
                  <c:v>0.13200000000000001</c:v>
                </c:pt>
                <c:pt idx="8">
                  <c:v>0.13200000000000001</c:v>
                </c:pt>
                <c:pt idx="9">
                  <c:v>0.14100000000000001</c:v>
                </c:pt>
                <c:pt idx="10">
                  <c:v>0.15400000000000005</c:v>
                </c:pt>
                <c:pt idx="11">
                  <c:v>0.16600000000000001</c:v>
                </c:pt>
                <c:pt idx="12">
                  <c:v>0.18700000000000006</c:v>
                </c:pt>
                <c:pt idx="13">
                  <c:v>0.18800000000000006</c:v>
                </c:pt>
                <c:pt idx="14">
                  <c:v>0.192</c:v>
                </c:pt>
                <c:pt idx="15">
                  <c:v>0.19500000000000001</c:v>
                </c:pt>
                <c:pt idx="16">
                  <c:v>0.19800000000000001</c:v>
                </c:pt>
                <c:pt idx="17">
                  <c:v>0.25</c:v>
                </c:pt>
                <c:pt idx="18">
                  <c:v>0.27100000000000002</c:v>
                </c:pt>
                <c:pt idx="19">
                  <c:v>0.27800000000000002</c:v>
                </c:pt>
                <c:pt idx="21">
                  <c:v>0.17300000000000001</c:v>
                </c:pt>
              </c:numCache>
            </c:numRef>
          </c:val>
        </c:ser>
        <c:ser>
          <c:idx val="1"/>
          <c:order val="1"/>
          <c:tx>
            <c:strRef>
              <c:f>'Звіт зим сесія'!$C$4</c:f>
              <c:strCache>
                <c:ptCount val="1"/>
                <c:pt idx="0">
                  <c:v>Склали сесію на "4" і "5"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'Звіт зим сесія'!$A$5:$A$26</c:f>
              <c:strCache>
                <c:ptCount val="22"/>
                <c:pt idx="0">
                  <c:v>ННІ "Інститут геології"</c:v>
                </c:pt>
                <c:pt idx="1">
                  <c:v>Хімічний</c:v>
                </c:pt>
                <c:pt idx="2">
                  <c:v>Військовий інститут</c:v>
                </c:pt>
                <c:pt idx="3">
                  <c:v>ННЦ "Інститут біології та медицини"</c:v>
                </c:pt>
                <c:pt idx="4">
                  <c:v>Інститут журналістики</c:v>
                </c:pt>
                <c:pt idx="5">
                  <c:v>Механіко-математичний</c:v>
                </c:pt>
                <c:pt idx="6">
                  <c:v>Соціології</c:v>
                </c:pt>
                <c:pt idx="7">
                  <c:v>Історичний</c:v>
                </c:pt>
                <c:pt idx="8">
                  <c:v>Радіофізики, електроніки та комп`ютерних систем</c:v>
                </c:pt>
                <c:pt idx="9">
                  <c:v>Економічний</c:v>
                </c:pt>
                <c:pt idx="10">
                  <c:v>Комп`ютерних наук та кібернетики</c:v>
                </c:pt>
                <c:pt idx="11">
                  <c:v>Юридичний</c:v>
                </c:pt>
                <c:pt idx="12">
                  <c:v>Інститут міжнародних відносин</c:v>
                </c:pt>
                <c:pt idx="13">
                  <c:v>Філософський</c:v>
                </c:pt>
                <c:pt idx="14">
                  <c:v>Фізичний</c:v>
                </c:pt>
                <c:pt idx="15">
                  <c:v>Інформаційних технологій</c:v>
                </c:pt>
                <c:pt idx="16">
                  <c:v>Географічний</c:v>
                </c:pt>
                <c:pt idx="17">
                  <c:v>Інститут високих технологій</c:v>
                </c:pt>
                <c:pt idx="18">
                  <c:v>Інститут філології</c:v>
                </c:pt>
                <c:pt idx="19">
                  <c:v>Психології</c:v>
                </c:pt>
                <c:pt idx="21">
                  <c:v>Разом по університету</c:v>
                </c:pt>
              </c:strCache>
            </c:strRef>
          </c:cat>
          <c:val>
            <c:numRef>
              <c:f>'Звіт зим сесія'!$C$5:$C$26</c:f>
              <c:numCache>
                <c:formatCode>0.0%</c:formatCode>
                <c:ptCount val="22"/>
                <c:pt idx="0">
                  <c:v>0.31600000000000011</c:v>
                </c:pt>
                <c:pt idx="1">
                  <c:v>0.443</c:v>
                </c:pt>
                <c:pt idx="2">
                  <c:v>0.254</c:v>
                </c:pt>
                <c:pt idx="3">
                  <c:v>0.41700000000000009</c:v>
                </c:pt>
                <c:pt idx="4">
                  <c:v>0.37000000000000011</c:v>
                </c:pt>
                <c:pt idx="5">
                  <c:v>0.18400000000000005</c:v>
                </c:pt>
                <c:pt idx="6">
                  <c:v>0.40400000000000008</c:v>
                </c:pt>
                <c:pt idx="7">
                  <c:v>0.39100000000000013</c:v>
                </c:pt>
                <c:pt idx="8">
                  <c:v>0.25800000000000001</c:v>
                </c:pt>
                <c:pt idx="9">
                  <c:v>0.32900000000000013</c:v>
                </c:pt>
                <c:pt idx="10">
                  <c:v>0.25900000000000001</c:v>
                </c:pt>
                <c:pt idx="11">
                  <c:v>0.34600000000000009</c:v>
                </c:pt>
                <c:pt idx="12">
                  <c:v>0.34400000000000008</c:v>
                </c:pt>
                <c:pt idx="13">
                  <c:v>0.28300000000000008</c:v>
                </c:pt>
                <c:pt idx="14">
                  <c:v>0.32500000000000012</c:v>
                </c:pt>
                <c:pt idx="15">
                  <c:v>0.28400000000000009</c:v>
                </c:pt>
                <c:pt idx="16">
                  <c:v>0.35300000000000009</c:v>
                </c:pt>
                <c:pt idx="17">
                  <c:v>0.32900000000000013</c:v>
                </c:pt>
                <c:pt idx="18">
                  <c:v>0.41900000000000009</c:v>
                </c:pt>
                <c:pt idx="19">
                  <c:v>0.31400000000000011</c:v>
                </c:pt>
                <c:pt idx="21">
                  <c:v>0.34300000000000008</c:v>
                </c:pt>
              </c:numCache>
            </c:numRef>
          </c:val>
        </c:ser>
        <c:ser>
          <c:idx val="2"/>
          <c:order val="2"/>
          <c:tx>
            <c:strRef>
              <c:f>'Звіт зим сесія'!$D$4</c:f>
              <c:strCache>
                <c:ptCount val="1"/>
                <c:pt idx="0">
                  <c:v>Склали сесію на "3", "4", "5"</c:v>
                </c:pt>
              </c:strCache>
            </c:strRef>
          </c:tx>
          <c:spPr>
            <a:solidFill>
              <a:srgbClr val="00B050"/>
            </a:solidFill>
          </c:spPr>
          <c:dLbls>
            <c:showVal val="1"/>
          </c:dLbls>
          <c:cat>
            <c:strRef>
              <c:f>'Звіт зим сесія'!$A$5:$A$26</c:f>
              <c:strCache>
                <c:ptCount val="22"/>
                <c:pt idx="0">
                  <c:v>ННІ "Інститут геології"</c:v>
                </c:pt>
                <c:pt idx="1">
                  <c:v>Хімічний</c:v>
                </c:pt>
                <c:pt idx="2">
                  <c:v>Військовий інститут</c:v>
                </c:pt>
                <c:pt idx="3">
                  <c:v>ННЦ "Інститут біології та медицини"</c:v>
                </c:pt>
                <c:pt idx="4">
                  <c:v>Інститут журналістики</c:v>
                </c:pt>
                <c:pt idx="5">
                  <c:v>Механіко-математичний</c:v>
                </c:pt>
                <c:pt idx="6">
                  <c:v>Соціології</c:v>
                </c:pt>
                <c:pt idx="7">
                  <c:v>Історичний</c:v>
                </c:pt>
                <c:pt idx="8">
                  <c:v>Радіофізики, електроніки та комп`ютерних систем</c:v>
                </c:pt>
                <c:pt idx="9">
                  <c:v>Економічний</c:v>
                </c:pt>
                <c:pt idx="10">
                  <c:v>Комп`ютерних наук та кібернетики</c:v>
                </c:pt>
                <c:pt idx="11">
                  <c:v>Юридичний</c:v>
                </c:pt>
                <c:pt idx="12">
                  <c:v>Інститут міжнародних відносин</c:v>
                </c:pt>
                <c:pt idx="13">
                  <c:v>Філософський</c:v>
                </c:pt>
                <c:pt idx="14">
                  <c:v>Фізичний</c:v>
                </c:pt>
                <c:pt idx="15">
                  <c:v>Інформаційних технологій</c:v>
                </c:pt>
                <c:pt idx="16">
                  <c:v>Географічний</c:v>
                </c:pt>
                <c:pt idx="17">
                  <c:v>Інститут високих технологій</c:v>
                </c:pt>
                <c:pt idx="18">
                  <c:v>Інститут філології</c:v>
                </c:pt>
                <c:pt idx="19">
                  <c:v>Психології</c:v>
                </c:pt>
                <c:pt idx="21">
                  <c:v>Разом по університету</c:v>
                </c:pt>
              </c:strCache>
            </c:strRef>
          </c:cat>
          <c:val>
            <c:numRef>
              <c:f>'Звіт зим сесія'!$D$5:$D$26</c:f>
              <c:numCache>
                <c:formatCode>0.0%</c:formatCode>
                <c:ptCount val="22"/>
                <c:pt idx="0">
                  <c:v>0.43700000000000011</c:v>
                </c:pt>
                <c:pt idx="1">
                  <c:v>0.35600000000000009</c:v>
                </c:pt>
                <c:pt idx="2">
                  <c:v>0.41800000000000009</c:v>
                </c:pt>
                <c:pt idx="3">
                  <c:v>0.37200000000000011</c:v>
                </c:pt>
                <c:pt idx="4">
                  <c:v>0.443</c:v>
                </c:pt>
                <c:pt idx="5">
                  <c:v>0.42700000000000016</c:v>
                </c:pt>
                <c:pt idx="6">
                  <c:v>0.30200000000000016</c:v>
                </c:pt>
                <c:pt idx="7">
                  <c:v>0.38900000000000012</c:v>
                </c:pt>
                <c:pt idx="8">
                  <c:v>0.40300000000000002</c:v>
                </c:pt>
                <c:pt idx="9">
                  <c:v>0.33600000000000013</c:v>
                </c:pt>
                <c:pt idx="10">
                  <c:v>0.42400000000000015</c:v>
                </c:pt>
                <c:pt idx="11">
                  <c:v>0.33500000000000013</c:v>
                </c:pt>
                <c:pt idx="12">
                  <c:v>0.3600000000000001</c:v>
                </c:pt>
                <c:pt idx="13">
                  <c:v>0.35500000000000009</c:v>
                </c:pt>
                <c:pt idx="14">
                  <c:v>0.32800000000000012</c:v>
                </c:pt>
                <c:pt idx="15">
                  <c:v>0.34200000000000008</c:v>
                </c:pt>
                <c:pt idx="16">
                  <c:v>0.31400000000000011</c:v>
                </c:pt>
                <c:pt idx="17">
                  <c:v>0.27500000000000002</c:v>
                </c:pt>
                <c:pt idx="18">
                  <c:v>0.24700000000000005</c:v>
                </c:pt>
                <c:pt idx="19">
                  <c:v>0.29800000000000015</c:v>
                </c:pt>
                <c:pt idx="21">
                  <c:v>0.34700000000000009</c:v>
                </c:pt>
              </c:numCache>
            </c:numRef>
          </c:val>
        </c:ser>
        <c:ser>
          <c:idx val="3"/>
          <c:order val="3"/>
          <c:tx>
            <c:strRef>
              <c:f>'Звіт зим сесія'!$E$4</c:f>
              <c:strCache>
                <c:ptCount val="1"/>
                <c:pt idx="0">
                  <c:v>Склали сесію на "3"</c:v>
                </c:pt>
              </c:strCache>
            </c:strRef>
          </c:tx>
          <c:spPr>
            <a:solidFill>
              <a:srgbClr val="FFFF00"/>
            </a:solidFill>
          </c:spPr>
          <c:dLbls>
            <c:showVal val="1"/>
          </c:dLbls>
          <c:cat>
            <c:strRef>
              <c:f>'Звіт зим сесія'!$A$5:$A$26</c:f>
              <c:strCache>
                <c:ptCount val="22"/>
                <c:pt idx="0">
                  <c:v>ННІ "Інститут геології"</c:v>
                </c:pt>
                <c:pt idx="1">
                  <c:v>Хімічний</c:v>
                </c:pt>
                <c:pt idx="2">
                  <c:v>Військовий інститут</c:v>
                </c:pt>
                <c:pt idx="3">
                  <c:v>ННЦ "Інститут біології та медицини"</c:v>
                </c:pt>
                <c:pt idx="4">
                  <c:v>Інститут журналістики</c:v>
                </c:pt>
                <c:pt idx="5">
                  <c:v>Механіко-математичний</c:v>
                </c:pt>
                <c:pt idx="6">
                  <c:v>Соціології</c:v>
                </c:pt>
                <c:pt idx="7">
                  <c:v>Історичний</c:v>
                </c:pt>
                <c:pt idx="8">
                  <c:v>Радіофізики, електроніки та комп`ютерних систем</c:v>
                </c:pt>
                <c:pt idx="9">
                  <c:v>Економічний</c:v>
                </c:pt>
                <c:pt idx="10">
                  <c:v>Комп`ютерних наук та кібернетики</c:v>
                </c:pt>
                <c:pt idx="11">
                  <c:v>Юридичний</c:v>
                </c:pt>
                <c:pt idx="12">
                  <c:v>Інститут міжнародних відносин</c:v>
                </c:pt>
                <c:pt idx="13">
                  <c:v>Філософський</c:v>
                </c:pt>
                <c:pt idx="14">
                  <c:v>Фізичний</c:v>
                </c:pt>
                <c:pt idx="15">
                  <c:v>Інформаційних технологій</c:v>
                </c:pt>
                <c:pt idx="16">
                  <c:v>Географічний</c:v>
                </c:pt>
                <c:pt idx="17">
                  <c:v>Інститут високих технологій</c:v>
                </c:pt>
                <c:pt idx="18">
                  <c:v>Інститут філології</c:v>
                </c:pt>
                <c:pt idx="19">
                  <c:v>Психології</c:v>
                </c:pt>
                <c:pt idx="21">
                  <c:v>Разом по університету</c:v>
                </c:pt>
              </c:strCache>
            </c:strRef>
          </c:cat>
          <c:val>
            <c:numRef>
              <c:f>'Звіт зим сесія'!$E$5:$E$26</c:f>
              <c:numCache>
                <c:formatCode>0.0%</c:formatCode>
                <c:ptCount val="22"/>
                <c:pt idx="0">
                  <c:v>8.6000000000000021E-2</c:v>
                </c:pt>
                <c:pt idx="1">
                  <c:v>8.0000000000000029E-2</c:v>
                </c:pt>
                <c:pt idx="2">
                  <c:v>0.22500000000000001</c:v>
                </c:pt>
                <c:pt idx="3">
                  <c:v>8.4000000000000047E-2</c:v>
                </c:pt>
                <c:pt idx="4">
                  <c:v>6.200000000000002E-2</c:v>
                </c:pt>
                <c:pt idx="5">
                  <c:v>0.20100000000000001</c:v>
                </c:pt>
                <c:pt idx="6">
                  <c:v>0.16500000000000001</c:v>
                </c:pt>
                <c:pt idx="7">
                  <c:v>8.5000000000000006E-2</c:v>
                </c:pt>
                <c:pt idx="8">
                  <c:v>0.19400000000000001</c:v>
                </c:pt>
                <c:pt idx="9">
                  <c:v>0.18200000000000005</c:v>
                </c:pt>
                <c:pt idx="10">
                  <c:v>0.15200000000000005</c:v>
                </c:pt>
                <c:pt idx="11">
                  <c:v>0.14300000000000004</c:v>
                </c:pt>
                <c:pt idx="12">
                  <c:v>9.7000000000000003E-2</c:v>
                </c:pt>
                <c:pt idx="13">
                  <c:v>0.14300000000000004</c:v>
                </c:pt>
                <c:pt idx="14">
                  <c:v>0.13600000000000001</c:v>
                </c:pt>
                <c:pt idx="15">
                  <c:v>9.2000000000000026E-2</c:v>
                </c:pt>
                <c:pt idx="16">
                  <c:v>0.13100000000000001</c:v>
                </c:pt>
                <c:pt idx="17">
                  <c:v>0.11700000000000002</c:v>
                </c:pt>
                <c:pt idx="18">
                  <c:v>5.8000000000000003E-2</c:v>
                </c:pt>
                <c:pt idx="19">
                  <c:v>0.10400000000000002</c:v>
                </c:pt>
                <c:pt idx="21">
                  <c:v>0.12000000000000002</c:v>
                </c:pt>
              </c:numCache>
            </c:numRef>
          </c:val>
        </c:ser>
        <c:ser>
          <c:idx val="4"/>
          <c:order val="4"/>
          <c:tx>
            <c:strRef>
              <c:f>'Звіт зим сесія'!$F$4</c:f>
              <c:strCache>
                <c:ptCount val="1"/>
                <c:pt idx="0">
                  <c:v>Отримали "2"</c:v>
                </c:pt>
              </c:strCache>
            </c:strRef>
          </c:tx>
          <c:spPr>
            <a:solidFill>
              <a:srgbClr val="FF0000"/>
            </a:solidFill>
          </c:spPr>
          <c:dLbls>
            <c:dLblPos val="inBase"/>
            <c:showVal val="1"/>
          </c:dLbls>
          <c:cat>
            <c:strRef>
              <c:f>'Звіт зим сесія'!$A$5:$A$26</c:f>
              <c:strCache>
                <c:ptCount val="22"/>
                <c:pt idx="0">
                  <c:v>ННІ "Інститут геології"</c:v>
                </c:pt>
                <c:pt idx="1">
                  <c:v>Хімічний</c:v>
                </c:pt>
                <c:pt idx="2">
                  <c:v>Військовий інститут</c:v>
                </c:pt>
                <c:pt idx="3">
                  <c:v>ННЦ "Інститут біології та медицини"</c:v>
                </c:pt>
                <c:pt idx="4">
                  <c:v>Інститут журналістики</c:v>
                </c:pt>
                <c:pt idx="5">
                  <c:v>Механіко-математичний</c:v>
                </c:pt>
                <c:pt idx="6">
                  <c:v>Соціології</c:v>
                </c:pt>
                <c:pt idx="7">
                  <c:v>Історичний</c:v>
                </c:pt>
                <c:pt idx="8">
                  <c:v>Радіофізики, електроніки та комп`ютерних систем</c:v>
                </c:pt>
                <c:pt idx="9">
                  <c:v>Економічний</c:v>
                </c:pt>
                <c:pt idx="10">
                  <c:v>Комп`ютерних наук та кібернетики</c:v>
                </c:pt>
                <c:pt idx="11">
                  <c:v>Юридичний</c:v>
                </c:pt>
                <c:pt idx="12">
                  <c:v>Інститут міжнародних відносин</c:v>
                </c:pt>
                <c:pt idx="13">
                  <c:v>Філософський</c:v>
                </c:pt>
                <c:pt idx="14">
                  <c:v>Фізичний</c:v>
                </c:pt>
                <c:pt idx="15">
                  <c:v>Інформаційних технологій</c:v>
                </c:pt>
                <c:pt idx="16">
                  <c:v>Географічний</c:v>
                </c:pt>
                <c:pt idx="17">
                  <c:v>Інститут високих технологій</c:v>
                </c:pt>
                <c:pt idx="18">
                  <c:v>Інститут філології</c:v>
                </c:pt>
                <c:pt idx="19">
                  <c:v>Психології</c:v>
                </c:pt>
                <c:pt idx="21">
                  <c:v>Разом по університету</c:v>
                </c:pt>
              </c:strCache>
            </c:strRef>
          </c:cat>
          <c:val>
            <c:numRef>
              <c:f>'Звіт зим сесія'!$F$5:$F$26</c:f>
              <c:numCache>
                <c:formatCode>0.0%</c:formatCode>
                <c:ptCount val="22"/>
                <c:pt idx="0">
                  <c:v>8.3000000000000032E-2</c:v>
                </c:pt>
                <c:pt idx="1">
                  <c:v>2.1000000000000008E-2</c:v>
                </c:pt>
                <c:pt idx="2">
                  <c:v>0</c:v>
                </c:pt>
                <c:pt idx="3">
                  <c:v>2.0000000000000007E-2</c:v>
                </c:pt>
                <c:pt idx="4">
                  <c:v>1.0999999999999998E-2</c:v>
                </c:pt>
                <c:pt idx="5">
                  <c:v>6.8000000000000019E-2</c:v>
                </c:pt>
                <c:pt idx="6">
                  <c:v>0</c:v>
                </c:pt>
                <c:pt idx="7">
                  <c:v>3.0000000000000009E-3</c:v>
                </c:pt>
                <c:pt idx="8">
                  <c:v>1.2999999999999998E-2</c:v>
                </c:pt>
                <c:pt idx="9">
                  <c:v>1.2E-2</c:v>
                </c:pt>
                <c:pt idx="10">
                  <c:v>1.0999999999999998E-2</c:v>
                </c:pt>
                <c:pt idx="11">
                  <c:v>1.0000000000000004E-2</c:v>
                </c:pt>
                <c:pt idx="12">
                  <c:v>1.2E-2</c:v>
                </c:pt>
                <c:pt idx="13">
                  <c:v>3.100000000000001E-2</c:v>
                </c:pt>
                <c:pt idx="14">
                  <c:v>1.7999999999999999E-2</c:v>
                </c:pt>
                <c:pt idx="15">
                  <c:v>0.10500000000000002</c:v>
                </c:pt>
                <c:pt idx="16">
                  <c:v>3.0000000000000009E-3</c:v>
                </c:pt>
                <c:pt idx="17">
                  <c:v>2.9000000000000001E-2</c:v>
                </c:pt>
                <c:pt idx="18">
                  <c:v>5.0000000000000018E-3</c:v>
                </c:pt>
                <c:pt idx="19">
                  <c:v>6.0000000000000019E-3</c:v>
                </c:pt>
                <c:pt idx="21">
                  <c:v>1.6000000000000007E-2</c:v>
                </c:pt>
              </c:numCache>
            </c:numRef>
          </c:val>
        </c:ser>
        <c:overlap val="100"/>
        <c:axId val="31979392"/>
        <c:axId val="31980928"/>
      </c:barChart>
      <c:catAx>
        <c:axId val="31979392"/>
        <c:scaling>
          <c:orientation val="minMax"/>
        </c:scaling>
        <c:axPos val="l"/>
        <c:numFmt formatCode="General" sourceLinked="1"/>
        <c:tickLblPos val="nextTo"/>
        <c:crossAx val="31980928"/>
        <c:crosses val="autoZero"/>
        <c:auto val="1"/>
        <c:lblAlgn val="ctr"/>
        <c:lblOffset val="100"/>
      </c:catAx>
      <c:valAx>
        <c:axId val="31980928"/>
        <c:scaling>
          <c:orientation val="minMax"/>
        </c:scaling>
        <c:axPos val="b"/>
        <c:majorGridlines/>
        <c:numFmt formatCode="0%" sourceLinked="1"/>
        <c:tickLblPos val="nextTo"/>
        <c:crossAx val="31979392"/>
        <c:crosses val="autoZero"/>
        <c:crossBetween val="between"/>
      </c:valAx>
    </c:plotArea>
    <c:legend>
      <c:legendPos val="b"/>
    </c:legend>
    <c:plotVisOnly val="1"/>
    <c:dispBlanksAs val="gap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bar"/>
        <c:grouping val="percentStacked"/>
        <c:ser>
          <c:idx val="0"/>
          <c:order val="0"/>
          <c:tx>
            <c:strRef>
              <c:f>'[звіт зимова  сесія ОМК 2016-2017.xls]бюджет'!$C$27</c:f>
              <c:strCache>
                <c:ptCount val="1"/>
                <c:pt idx="0">
                  <c:v>Склали сесію на "5"</c:v>
                </c:pt>
              </c:strCache>
            </c:strRef>
          </c:tx>
          <c:spPr>
            <a:solidFill>
              <a:srgbClr val="00B0F0"/>
            </a:solidFill>
          </c:spPr>
          <c:dLbls>
            <c:showVal val="1"/>
          </c:dLbls>
          <c:cat>
            <c:strRef>
              <c:f>'[звіт зимова  сесія ОМК 2016-2017.xls]бюджет'!$B$28:$B$32</c:f>
              <c:strCache>
                <c:ptCount val="5"/>
                <c:pt idx="0">
                  <c:v>Курс 1</c:v>
                </c:pt>
                <c:pt idx="1">
                  <c:v>Курс 2</c:v>
                </c:pt>
                <c:pt idx="2">
                  <c:v>Курс 3</c:v>
                </c:pt>
                <c:pt idx="3">
                  <c:v>Курс 4</c:v>
                </c:pt>
                <c:pt idx="4">
                  <c:v>По коледжу в цілому</c:v>
                </c:pt>
              </c:strCache>
            </c:strRef>
          </c:cat>
          <c:val>
            <c:numRef>
              <c:f>'[звіт зимова  сесія ОМК 2016-2017.xls]бюджет'!$C$28:$C$32</c:f>
              <c:numCache>
                <c:formatCode>0.0%</c:formatCode>
                <c:ptCount val="5"/>
                <c:pt idx="0">
                  <c:v>1.6000000000000007E-2</c:v>
                </c:pt>
                <c:pt idx="1">
                  <c:v>1.0000000000000004E-2</c:v>
                </c:pt>
                <c:pt idx="2">
                  <c:v>3.100000000000001E-2</c:v>
                </c:pt>
                <c:pt idx="3">
                  <c:v>1.4999999999999998E-2</c:v>
                </c:pt>
                <c:pt idx="4">
                  <c:v>1.7000000000000001E-2</c:v>
                </c:pt>
              </c:numCache>
            </c:numRef>
          </c:val>
        </c:ser>
        <c:ser>
          <c:idx val="1"/>
          <c:order val="1"/>
          <c:tx>
            <c:strRef>
              <c:f>'[звіт зимова  сесія ОМК 2016-2017.xls]бюджет'!$D$27</c:f>
              <c:strCache>
                <c:ptCount val="1"/>
                <c:pt idx="0">
                  <c:v>Склали сесію на "4" і "5"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'[звіт зимова  сесія ОМК 2016-2017.xls]бюджет'!$B$28:$B$32</c:f>
              <c:strCache>
                <c:ptCount val="5"/>
                <c:pt idx="0">
                  <c:v>Курс 1</c:v>
                </c:pt>
                <c:pt idx="1">
                  <c:v>Курс 2</c:v>
                </c:pt>
                <c:pt idx="2">
                  <c:v>Курс 3</c:v>
                </c:pt>
                <c:pt idx="3">
                  <c:v>Курс 4</c:v>
                </c:pt>
                <c:pt idx="4">
                  <c:v>По коледжу в цілому</c:v>
                </c:pt>
              </c:strCache>
            </c:strRef>
          </c:cat>
          <c:val>
            <c:numRef>
              <c:f>'[звіт зимова  сесія ОМК 2016-2017.xls]бюджет'!$D$28:$D$32</c:f>
              <c:numCache>
                <c:formatCode>0.0%</c:formatCode>
                <c:ptCount val="5"/>
                <c:pt idx="0">
                  <c:v>0.52700000000000002</c:v>
                </c:pt>
                <c:pt idx="1">
                  <c:v>0.43500000000000011</c:v>
                </c:pt>
                <c:pt idx="2">
                  <c:v>0.36700000000000016</c:v>
                </c:pt>
                <c:pt idx="3">
                  <c:v>0.38200000000000012</c:v>
                </c:pt>
                <c:pt idx="4">
                  <c:v>0.43900000000000011</c:v>
                </c:pt>
              </c:numCache>
            </c:numRef>
          </c:val>
        </c:ser>
        <c:ser>
          <c:idx val="2"/>
          <c:order val="2"/>
          <c:tx>
            <c:strRef>
              <c:f>'[звіт зимова  сесія ОМК 2016-2017.xls]бюджет'!$E$27</c:f>
              <c:strCache>
                <c:ptCount val="1"/>
                <c:pt idx="0">
                  <c:v>Склали сесію на "3", "4", "5"</c:v>
                </c:pt>
              </c:strCache>
            </c:strRef>
          </c:tx>
          <c:spPr>
            <a:solidFill>
              <a:srgbClr val="00B050"/>
            </a:solidFill>
          </c:spPr>
          <c:dLbls>
            <c:showVal val="1"/>
          </c:dLbls>
          <c:cat>
            <c:strRef>
              <c:f>'[звіт зимова  сесія ОМК 2016-2017.xls]бюджет'!$B$28:$B$32</c:f>
              <c:strCache>
                <c:ptCount val="5"/>
                <c:pt idx="0">
                  <c:v>Курс 1</c:v>
                </c:pt>
                <c:pt idx="1">
                  <c:v>Курс 2</c:v>
                </c:pt>
                <c:pt idx="2">
                  <c:v>Курс 3</c:v>
                </c:pt>
                <c:pt idx="3">
                  <c:v>Курс 4</c:v>
                </c:pt>
                <c:pt idx="4">
                  <c:v>По коледжу в цілому</c:v>
                </c:pt>
              </c:strCache>
            </c:strRef>
          </c:cat>
          <c:val>
            <c:numRef>
              <c:f>'[звіт зимова  сесія ОМК 2016-2017.xls]бюджет'!$E$28:$E$32</c:f>
              <c:numCache>
                <c:formatCode>0.0%</c:formatCode>
                <c:ptCount val="5"/>
                <c:pt idx="0">
                  <c:v>0.39500000000000013</c:v>
                </c:pt>
                <c:pt idx="1">
                  <c:v>0.443</c:v>
                </c:pt>
                <c:pt idx="2">
                  <c:v>0.5</c:v>
                </c:pt>
                <c:pt idx="3">
                  <c:v>0.52900000000000003</c:v>
                </c:pt>
                <c:pt idx="4">
                  <c:v>0.45600000000000002</c:v>
                </c:pt>
              </c:numCache>
            </c:numRef>
          </c:val>
        </c:ser>
        <c:ser>
          <c:idx val="3"/>
          <c:order val="3"/>
          <c:tx>
            <c:strRef>
              <c:f>'[звіт зимова  сесія ОМК 2016-2017.xls]бюджет'!$F$27</c:f>
              <c:strCache>
                <c:ptCount val="1"/>
                <c:pt idx="0">
                  <c:v>Склали сесію на "3"</c:v>
                </c:pt>
              </c:strCache>
            </c:strRef>
          </c:tx>
          <c:spPr>
            <a:solidFill>
              <a:srgbClr val="FFFF00"/>
            </a:solidFill>
          </c:spPr>
          <c:dLbls>
            <c:dLblPos val="inEnd"/>
            <c:showVal val="1"/>
          </c:dLbls>
          <c:cat>
            <c:strRef>
              <c:f>'[звіт зимова  сесія ОМК 2016-2017.xls]бюджет'!$B$28:$B$32</c:f>
              <c:strCache>
                <c:ptCount val="5"/>
                <c:pt idx="0">
                  <c:v>Курс 1</c:v>
                </c:pt>
                <c:pt idx="1">
                  <c:v>Курс 2</c:v>
                </c:pt>
                <c:pt idx="2">
                  <c:v>Курс 3</c:v>
                </c:pt>
                <c:pt idx="3">
                  <c:v>Курс 4</c:v>
                </c:pt>
                <c:pt idx="4">
                  <c:v>По коледжу в цілому</c:v>
                </c:pt>
              </c:strCache>
            </c:strRef>
          </c:cat>
          <c:val>
            <c:numRef>
              <c:f>'[звіт зимова  сесія ОМК 2016-2017.xls]бюджет'!$F$28:$F$32</c:f>
              <c:numCache>
                <c:formatCode>0.0%</c:formatCode>
                <c:ptCount val="5"/>
                <c:pt idx="0">
                  <c:v>0</c:v>
                </c:pt>
                <c:pt idx="1">
                  <c:v>3.0000000000000002E-2</c:v>
                </c:pt>
                <c:pt idx="2">
                  <c:v>1.0000000000000004E-2</c:v>
                </c:pt>
                <c:pt idx="3">
                  <c:v>2.9000000000000001E-2</c:v>
                </c:pt>
                <c:pt idx="4">
                  <c:v>1.4999999999999998E-2</c:v>
                </c:pt>
              </c:numCache>
            </c:numRef>
          </c:val>
        </c:ser>
        <c:ser>
          <c:idx val="4"/>
          <c:order val="4"/>
          <c:tx>
            <c:strRef>
              <c:f>'[звіт зимова  сесія ОМК 2016-2017.xls]бюджет'!$G$27</c:f>
              <c:strCache>
                <c:ptCount val="1"/>
                <c:pt idx="0">
                  <c:v>Отримали "2"</c:v>
                </c:pt>
              </c:strCache>
            </c:strRef>
          </c:tx>
          <c:spPr>
            <a:solidFill>
              <a:srgbClr val="FF0000"/>
            </a:solidFill>
          </c:spPr>
          <c:dLbls>
            <c:dLblPos val="inBase"/>
            <c:showVal val="1"/>
          </c:dLbls>
          <c:cat>
            <c:strRef>
              <c:f>'[звіт зимова  сесія ОМК 2016-2017.xls]бюджет'!$B$28:$B$32</c:f>
              <c:strCache>
                <c:ptCount val="5"/>
                <c:pt idx="0">
                  <c:v>Курс 1</c:v>
                </c:pt>
                <c:pt idx="1">
                  <c:v>Курс 2</c:v>
                </c:pt>
                <c:pt idx="2">
                  <c:v>Курс 3</c:v>
                </c:pt>
                <c:pt idx="3">
                  <c:v>Курс 4</c:v>
                </c:pt>
                <c:pt idx="4">
                  <c:v>По коледжу в цілому</c:v>
                </c:pt>
              </c:strCache>
            </c:strRef>
          </c:cat>
          <c:val>
            <c:numRef>
              <c:f>'[звіт зимова  сесія ОМК 2016-2017.xls]бюджет'!$G$28:$G$32</c:f>
              <c:numCache>
                <c:formatCode>0.0%</c:formatCode>
                <c:ptCount val="5"/>
                <c:pt idx="0">
                  <c:v>6.200000000000002E-2</c:v>
                </c:pt>
                <c:pt idx="1">
                  <c:v>8.0000000000000029E-2</c:v>
                </c:pt>
                <c:pt idx="2">
                  <c:v>9.2000000000000026E-2</c:v>
                </c:pt>
                <c:pt idx="3">
                  <c:v>4.3999999999999997E-2</c:v>
                </c:pt>
                <c:pt idx="4">
                  <c:v>7.0999999999999994E-2</c:v>
                </c:pt>
              </c:numCache>
            </c:numRef>
          </c:val>
        </c:ser>
        <c:overlap val="100"/>
        <c:axId val="33065600"/>
        <c:axId val="33075584"/>
      </c:barChart>
      <c:catAx>
        <c:axId val="33065600"/>
        <c:scaling>
          <c:orientation val="minMax"/>
        </c:scaling>
        <c:axPos val="l"/>
        <c:tickLblPos val="nextTo"/>
        <c:crossAx val="33075584"/>
        <c:crosses val="autoZero"/>
        <c:auto val="1"/>
        <c:lblAlgn val="ctr"/>
        <c:lblOffset val="100"/>
      </c:catAx>
      <c:valAx>
        <c:axId val="33075584"/>
        <c:scaling>
          <c:orientation val="minMax"/>
        </c:scaling>
        <c:axPos val="b"/>
        <c:majorGridlines/>
        <c:numFmt formatCode="0%" sourceLinked="1"/>
        <c:tickLblPos val="nextTo"/>
        <c:crossAx val="33065600"/>
        <c:crosses val="autoZero"/>
        <c:crossBetween val="between"/>
      </c:valAx>
    </c:plotArea>
    <c:legend>
      <c:legendPos val="b"/>
    </c:legend>
    <c:plotVisOnly val="1"/>
    <c:dispBlanksAs val="gap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5"/>
  <c:chart>
    <c:plotArea>
      <c:layout/>
      <c:barChart>
        <c:barDir val="bar"/>
        <c:grouping val="percentStacked"/>
        <c:ser>
          <c:idx val="0"/>
          <c:order val="0"/>
          <c:tx>
            <c:strRef>
              <c:f>'[УФМЛ 2016-2017 (успішність 1 сем).xls]загальна'!$B$25</c:f>
              <c:strCache>
                <c:ptCount val="1"/>
                <c:pt idx="0">
                  <c:v>Тільки на "відмінно" (10-12 балів)</c:v>
                </c:pt>
              </c:strCache>
            </c:strRef>
          </c:tx>
          <c:spPr>
            <a:solidFill>
              <a:srgbClr val="00B0F0"/>
            </a:solidFill>
          </c:spPr>
          <c:dLbls>
            <c:dLblPos val="inBase"/>
            <c:showVal val="1"/>
          </c:dLbls>
          <c:cat>
            <c:strRef>
              <c:f>'[УФМЛ 2016-2017 (успішність 1 сем).xls]загальна'!$A$26:$A$30</c:f>
              <c:strCache>
                <c:ptCount val="5"/>
                <c:pt idx="0">
                  <c:v>8 клас</c:v>
                </c:pt>
                <c:pt idx="1">
                  <c:v>9 клас</c:v>
                </c:pt>
                <c:pt idx="2">
                  <c:v>10 клас</c:v>
                </c:pt>
                <c:pt idx="3">
                  <c:v>11 клас</c:v>
                </c:pt>
                <c:pt idx="4">
                  <c:v>По ліцею в цілому</c:v>
                </c:pt>
              </c:strCache>
            </c:strRef>
          </c:cat>
          <c:val>
            <c:numRef>
              <c:f>'[УФМЛ 2016-2017 (успішність 1 сем).xls]загальна'!$B$26:$B$30</c:f>
              <c:numCache>
                <c:formatCode>0.0%</c:formatCode>
                <c:ptCount val="5"/>
                <c:pt idx="0">
                  <c:v>3.500000000000001E-2</c:v>
                </c:pt>
                <c:pt idx="1">
                  <c:v>2.1000000000000008E-2</c:v>
                </c:pt>
                <c:pt idx="2">
                  <c:v>1.4E-2</c:v>
                </c:pt>
                <c:pt idx="3">
                  <c:v>5.3999999999999999E-2</c:v>
                </c:pt>
                <c:pt idx="4">
                  <c:v>3.0000000000000002E-2</c:v>
                </c:pt>
              </c:numCache>
            </c:numRef>
          </c:val>
        </c:ser>
        <c:ser>
          <c:idx val="1"/>
          <c:order val="1"/>
          <c:tx>
            <c:strRef>
              <c:f>'[УФМЛ 2016-2017 (успішність 1 сем).xls]загальна'!$C$25</c:f>
              <c:strCache>
                <c:ptCount val="1"/>
                <c:pt idx="0">
                  <c:v>Тільки на "добре" і "відмінно" (7-12 балів)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'[УФМЛ 2016-2017 (успішність 1 сем).xls]загальна'!$A$26:$A$30</c:f>
              <c:strCache>
                <c:ptCount val="5"/>
                <c:pt idx="0">
                  <c:v>8 клас</c:v>
                </c:pt>
                <c:pt idx="1">
                  <c:v>9 клас</c:v>
                </c:pt>
                <c:pt idx="2">
                  <c:v>10 клас</c:v>
                </c:pt>
                <c:pt idx="3">
                  <c:v>11 клас</c:v>
                </c:pt>
                <c:pt idx="4">
                  <c:v>По ліцею в цілому</c:v>
                </c:pt>
              </c:strCache>
            </c:strRef>
          </c:cat>
          <c:val>
            <c:numRef>
              <c:f>'[УФМЛ 2016-2017 (успішність 1 сем).xls]загальна'!$C$26:$C$30</c:f>
              <c:numCache>
                <c:formatCode>0.0%</c:formatCode>
                <c:ptCount val="5"/>
                <c:pt idx="0">
                  <c:v>0.29300000000000009</c:v>
                </c:pt>
                <c:pt idx="1">
                  <c:v>0.31600000000000011</c:v>
                </c:pt>
                <c:pt idx="2">
                  <c:v>0.26400000000000001</c:v>
                </c:pt>
                <c:pt idx="3">
                  <c:v>0.77000000000000024</c:v>
                </c:pt>
                <c:pt idx="4">
                  <c:v>0.41100000000000009</c:v>
                </c:pt>
              </c:numCache>
            </c:numRef>
          </c:val>
        </c:ser>
        <c:ser>
          <c:idx val="2"/>
          <c:order val="2"/>
          <c:tx>
            <c:strRef>
              <c:f>'[УФМЛ 2016-2017 (успішність 1 сем).xls]загальна'!$D$25</c:f>
              <c:strCache>
                <c:ptCount val="1"/>
                <c:pt idx="0">
                  <c:v>На змішані оцінки (4-12 балів)</c:v>
                </c:pt>
              </c:strCache>
            </c:strRef>
          </c:tx>
          <c:spPr>
            <a:solidFill>
              <a:srgbClr val="FFFF00"/>
            </a:solidFill>
          </c:spPr>
          <c:dLbls>
            <c:showVal val="1"/>
          </c:dLbls>
          <c:cat>
            <c:strRef>
              <c:f>'[УФМЛ 2016-2017 (успішність 1 сем).xls]загальна'!$A$26:$A$30</c:f>
              <c:strCache>
                <c:ptCount val="5"/>
                <c:pt idx="0">
                  <c:v>8 клас</c:v>
                </c:pt>
                <c:pt idx="1">
                  <c:v>9 клас</c:v>
                </c:pt>
                <c:pt idx="2">
                  <c:v>10 клас</c:v>
                </c:pt>
                <c:pt idx="3">
                  <c:v>11 клас</c:v>
                </c:pt>
                <c:pt idx="4">
                  <c:v>По ліцею в цілому</c:v>
                </c:pt>
              </c:strCache>
            </c:strRef>
          </c:cat>
          <c:val>
            <c:numRef>
              <c:f>'[УФМЛ 2016-2017 (успішність 1 сем).xls]загальна'!$D$26:$D$30</c:f>
              <c:numCache>
                <c:formatCode>0.0%</c:formatCode>
                <c:ptCount val="5"/>
                <c:pt idx="0">
                  <c:v>0.63800000000000023</c:v>
                </c:pt>
                <c:pt idx="1">
                  <c:v>0.65300000000000025</c:v>
                </c:pt>
                <c:pt idx="2">
                  <c:v>0.69399999999999995</c:v>
                </c:pt>
                <c:pt idx="3">
                  <c:v>0.17600000000000005</c:v>
                </c:pt>
                <c:pt idx="4">
                  <c:v>0.54200000000000004</c:v>
                </c:pt>
              </c:numCache>
            </c:numRef>
          </c:val>
        </c:ser>
        <c:ser>
          <c:idx val="3"/>
          <c:order val="3"/>
          <c:tx>
            <c:strRef>
              <c:f>'[УФМЛ 2016-2017 (успішність 1 сем).xls]загальна'!$E$25</c:f>
              <c:strCache>
                <c:ptCount val="1"/>
                <c:pt idx="0">
                  <c:v>Тільки на "задовільно" (4-6 балів)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'[УФМЛ 2016-2017 (успішність 1 сем).xls]загальна'!$A$26:$A$30</c:f>
              <c:strCache>
                <c:ptCount val="5"/>
                <c:pt idx="0">
                  <c:v>8 клас</c:v>
                </c:pt>
                <c:pt idx="1">
                  <c:v>9 клас</c:v>
                </c:pt>
                <c:pt idx="2">
                  <c:v>10 клас</c:v>
                </c:pt>
                <c:pt idx="3">
                  <c:v>11 клас</c:v>
                </c:pt>
                <c:pt idx="4">
                  <c:v>По ліцею в цілому</c:v>
                </c:pt>
              </c:strCache>
            </c:strRef>
          </c:cat>
          <c:val>
            <c:numRef>
              <c:f>'[УФМЛ 2016-2017 (успішність 1 сем).xls]загальна'!$E$26:$E$30</c:f>
              <c:numCache>
                <c:formatCode>0.0%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4"/>
          <c:order val="4"/>
          <c:tx>
            <c:strRef>
              <c:f>'[УФМЛ 2016-2017 (успішність 1 сем).xls]загальна'!$F$25</c:f>
              <c:strCache>
                <c:ptCount val="1"/>
                <c:pt idx="0">
                  <c:v>Дістали незадовільну оцінку (1-3 балів)</c:v>
                </c:pt>
              </c:strCache>
            </c:strRef>
          </c:tx>
          <c:spPr>
            <a:solidFill>
              <a:srgbClr val="FF0000"/>
            </a:solidFill>
          </c:spPr>
          <c:dLbls>
            <c:dLblPos val="inBase"/>
            <c:showVal val="1"/>
          </c:dLbls>
          <c:cat>
            <c:strRef>
              <c:f>'[УФМЛ 2016-2017 (успішність 1 сем).xls]загальна'!$A$26:$A$30</c:f>
              <c:strCache>
                <c:ptCount val="5"/>
                <c:pt idx="0">
                  <c:v>8 клас</c:v>
                </c:pt>
                <c:pt idx="1">
                  <c:v>9 клас</c:v>
                </c:pt>
                <c:pt idx="2">
                  <c:v>10 клас</c:v>
                </c:pt>
                <c:pt idx="3">
                  <c:v>11 клас</c:v>
                </c:pt>
                <c:pt idx="4">
                  <c:v>По ліцею в цілому</c:v>
                </c:pt>
              </c:strCache>
            </c:strRef>
          </c:cat>
          <c:val>
            <c:numRef>
              <c:f>'[УФМЛ 2016-2017 (успішність 1 сем).xls]загальна'!$F$26:$F$30</c:f>
              <c:numCache>
                <c:formatCode>0.0%</c:formatCode>
                <c:ptCount val="5"/>
                <c:pt idx="0">
                  <c:v>3.500000000000001E-2</c:v>
                </c:pt>
                <c:pt idx="1">
                  <c:v>1.0999999999999998E-2</c:v>
                </c:pt>
                <c:pt idx="2">
                  <c:v>2.8000000000000001E-2</c:v>
                </c:pt>
                <c:pt idx="3">
                  <c:v>0</c:v>
                </c:pt>
                <c:pt idx="4">
                  <c:v>1.7000000000000001E-2</c:v>
                </c:pt>
              </c:numCache>
            </c:numRef>
          </c:val>
        </c:ser>
        <c:overlap val="100"/>
        <c:axId val="33133312"/>
        <c:axId val="33134848"/>
      </c:barChart>
      <c:catAx>
        <c:axId val="33133312"/>
        <c:scaling>
          <c:orientation val="minMax"/>
        </c:scaling>
        <c:axPos val="l"/>
        <c:tickLblPos val="nextTo"/>
        <c:crossAx val="33134848"/>
        <c:crosses val="autoZero"/>
        <c:auto val="1"/>
        <c:lblAlgn val="ctr"/>
        <c:lblOffset val="100"/>
      </c:catAx>
      <c:valAx>
        <c:axId val="33134848"/>
        <c:scaling>
          <c:orientation val="minMax"/>
        </c:scaling>
        <c:axPos val="b"/>
        <c:majorGridlines/>
        <c:numFmt formatCode="0%" sourceLinked="1"/>
        <c:tickLblPos val="nextTo"/>
        <c:crossAx val="33133312"/>
        <c:crosses val="autoZero"/>
        <c:crossBetween val="between"/>
      </c:valAx>
    </c:plotArea>
    <c:legend>
      <c:legendPos val="b"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5"/>
  <c:chart>
    <c:plotArea>
      <c:layout/>
      <c:barChart>
        <c:barDir val="bar"/>
        <c:grouping val="percentStacked"/>
        <c:ser>
          <c:idx val="0"/>
          <c:order val="0"/>
          <c:tx>
            <c:strRef>
              <c:f>'Звіт зим сесія'!$B$32</c:f>
              <c:strCache>
                <c:ptCount val="1"/>
                <c:pt idx="0">
                  <c:v>Склали сесію на "5"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'Звіт зим сесія'!$A$33:$A$43</c:f>
              <c:strCache>
                <c:ptCount val="11"/>
                <c:pt idx="0">
                  <c:v>по 1 курсах</c:v>
                </c:pt>
                <c:pt idx="1">
                  <c:v>по 2 курсах</c:v>
                </c:pt>
                <c:pt idx="2">
                  <c:v>по 3 курсах</c:v>
                </c:pt>
                <c:pt idx="3">
                  <c:v>по 4 курсах</c:v>
                </c:pt>
                <c:pt idx="4">
                  <c:v>по бакалаврам в цілому</c:v>
                </c:pt>
                <c:pt idx="5">
                  <c:v>по спеціалістам</c:v>
                </c:pt>
                <c:pt idx="6">
                  <c:v>по 1 курсу магістратури</c:v>
                </c:pt>
                <c:pt idx="7">
                  <c:v>по 2 курсу магістратури</c:v>
                </c:pt>
                <c:pt idx="8">
                  <c:v>по магістрам в цілому</c:v>
                </c:pt>
                <c:pt idx="10">
                  <c:v>Разом по університету</c:v>
                </c:pt>
              </c:strCache>
            </c:strRef>
          </c:cat>
          <c:val>
            <c:numRef>
              <c:f>'Звіт зим сесія'!$B$33:$B$43</c:f>
              <c:numCache>
                <c:formatCode>0.0%</c:formatCode>
                <c:ptCount val="11"/>
                <c:pt idx="0">
                  <c:v>0.11899999999999998</c:v>
                </c:pt>
                <c:pt idx="1">
                  <c:v>0.17600000000000005</c:v>
                </c:pt>
                <c:pt idx="2">
                  <c:v>0.17</c:v>
                </c:pt>
                <c:pt idx="3">
                  <c:v>0.15100000000000005</c:v>
                </c:pt>
                <c:pt idx="4">
                  <c:v>0.15400000000000005</c:v>
                </c:pt>
                <c:pt idx="5">
                  <c:v>0.15000000000000005</c:v>
                </c:pt>
                <c:pt idx="6">
                  <c:v>0.20200000000000001</c:v>
                </c:pt>
                <c:pt idx="7">
                  <c:v>0.29200000000000009</c:v>
                </c:pt>
                <c:pt idx="8">
                  <c:v>0.24100000000000005</c:v>
                </c:pt>
                <c:pt idx="10">
                  <c:v>0.17300000000000001</c:v>
                </c:pt>
              </c:numCache>
            </c:numRef>
          </c:val>
        </c:ser>
        <c:ser>
          <c:idx val="1"/>
          <c:order val="1"/>
          <c:tx>
            <c:strRef>
              <c:f>'Звіт зим сесія'!$C$32</c:f>
              <c:strCache>
                <c:ptCount val="1"/>
                <c:pt idx="0">
                  <c:v>Склали сесію на "4" і "5"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'Звіт зим сесія'!$A$33:$A$43</c:f>
              <c:strCache>
                <c:ptCount val="11"/>
                <c:pt idx="0">
                  <c:v>по 1 курсах</c:v>
                </c:pt>
                <c:pt idx="1">
                  <c:v>по 2 курсах</c:v>
                </c:pt>
                <c:pt idx="2">
                  <c:v>по 3 курсах</c:v>
                </c:pt>
                <c:pt idx="3">
                  <c:v>по 4 курсах</c:v>
                </c:pt>
                <c:pt idx="4">
                  <c:v>по бакалаврам в цілому</c:v>
                </c:pt>
                <c:pt idx="5">
                  <c:v>по спеціалістам</c:v>
                </c:pt>
                <c:pt idx="6">
                  <c:v>по 1 курсу магістратури</c:v>
                </c:pt>
                <c:pt idx="7">
                  <c:v>по 2 курсу магістратури</c:v>
                </c:pt>
                <c:pt idx="8">
                  <c:v>по магістрам в цілому</c:v>
                </c:pt>
                <c:pt idx="10">
                  <c:v>Разом по університету</c:v>
                </c:pt>
              </c:strCache>
            </c:strRef>
          </c:cat>
          <c:val>
            <c:numRef>
              <c:f>'Звіт зим сесія'!$C$33:$C$43</c:f>
              <c:numCache>
                <c:formatCode>0.0%</c:formatCode>
                <c:ptCount val="11"/>
                <c:pt idx="0">
                  <c:v>0.37100000000000011</c:v>
                </c:pt>
                <c:pt idx="1">
                  <c:v>0.31900000000000012</c:v>
                </c:pt>
                <c:pt idx="2">
                  <c:v>0.31800000000000012</c:v>
                </c:pt>
                <c:pt idx="3">
                  <c:v>0.32700000000000012</c:v>
                </c:pt>
                <c:pt idx="4">
                  <c:v>0.33500000000000013</c:v>
                </c:pt>
                <c:pt idx="5">
                  <c:v>0.25</c:v>
                </c:pt>
                <c:pt idx="6">
                  <c:v>0.39100000000000013</c:v>
                </c:pt>
                <c:pt idx="7">
                  <c:v>0.34900000000000009</c:v>
                </c:pt>
                <c:pt idx="8">
                  <c:v>0.37300000000000011</c:v>
                </c:pt>
                <c:pt idx="10">
                  <c:v>0.34300000000000008</c:v>
                </c:pt>
              </c:numCache>
            </c:numRef>
          </c:val>
        </c:ser>
        <c:ser>
          <c:idx val="2"/>
          <c:order val="2"/>
          <c:tx>
            <c:strRef>
              <c:f>'Звіт зим сесія'!$D$32</c:f>
              <c:strCache>
                <c:ptCount val="1"/>
                <c:pt idx="0">
                  <c:v>Склали сесію на "3", "4", "5"</c:v>
                </c:pt>
              </c:strCache>
            </c:strRef>
          </c:tx>
          <c:spPr>
            <a:solidFill>
              <a:srgbClr val="00B050"/>
            </a:solidFill>
          </c:spPr>
          <c:dLbls>
            <c:showVal val="1"/>
          </c:dLbls>
          <c:cat>
            <c:strRef>
              <c:f>'Звіт зим сесія'!$A$33:$A$43</c:f>
              <c:strCache>
                <c:ptCount val="11"/>
                <c:pt idx="0">
                  <c:v>по 1 курсах</c:v>
                </c:pt>
                <c:pt idx="1">
                  <c:v>по 2 курсах</c:v>
                </c:pt>
                <c:pt idx="2">
                  <c:v>по 3 курсах</c:v>
                </c:pt>
                <c:pt idx="3">
                  <c:v>по 4 курсах</c:v>
                </c:pt>
                <c:pt idx="4">
                  <c:v>по бакалаврам в цілому</c:v>
                </c:pt>
                <c:pt idx="5">
                  <c:v>по спеціалістам</c:v>
                </c:pt>
                <c:pt idx="6">
                  <c:v>по 1 курсу магістратури</c:v>
                </c:pt>
                <c:pt idx="7">
                  <c:v>по 2 курсу магістратури</c:v>
                </c:pt>
                <c:pt idx="8">
                  <c:v>по магістрам в цілому</c:v>
                </c:pt>
                <c:pt idx="10">
                  <c:v>Разом по університету</c:v>
                </c:pt>
              </c:strCache>
            </c:strRef>
          </c:cat>
          <c:val>
            <c:numRef>
              <c:f>'Звіт зим сесія'!$D$33:$D$43</c:f>
              <c:numCache>
                <c:formatCode>0.0%</c:formatCode>
                <c:ptCount val="11"/>
                <c:pt idx="0">
                  <c:v>0.34800000000000009</c:v>
                </c:pt>
                <c:pt idx="1">
                  <c:v>0.33500000000000013</c:v>
                </c:pt>
                <c:pt idx="2">
                  <c:v>0.37000000000000011</c:v>
                </c:pt>
                <c:pt idx="3">
                  <c:v>0.40300000000000002</c:v>
                </c:pt>
                <c:pt idx="4">
                  <c:v>0.36400000000000016</c:v>
                </c:pt>
                <c:pt idx="5">
                  <c:v>0.45</c:v>
                </c:pt>
                <c:pt idx="6">
                  <c:v>0.31000000000000011</c:v>
                </c:pt>
                <c:pt idx="7">
                  <c:v>0.26400000000000001</c:v>
                </c:pt>
                <c:pt idx="8">
                  <c:v>0.29100000000000009</c:v>
                </c:pt>
                <c:pt idx="10">
                  <c:v>0.34700000000000009</c:v>
                </c:pt>
              </c:numCache>
            </c:numRef>
          </c:val>
        </c:ser>
        <c:ser>
          <c:idx val="3"/>
          <c:order val="3"/>
          <c:tx>
            <c:strRef>
              <c:f>'Звіт зим сесія'!$E$32</c:f>
              <c:strCache>
                <c:ptCount val="1"/>
                <c:pt idx="0">
                  <c:v>Склали сесію на "3"</c:v>
                </c:pt>
              </c:strCache>
            </c:strRef>
          </c:tx>
          <c:spPr>
            <a:solidFill>
              <a:srgbClr val="FFFF00"/>
            </a:solidFill>
          </c:spPr>
          <c:dLbls>
            <c:showVal val="1"/>
          </c:dLbls>
          <c:cat>
            <c:strRef>
              <c:f>'Звіт зим сесія'!$A$33:$A$43</c:f>
              <c:strCache>
                <c:ptCount val="11"/>
                <c:pt idx="0">
                  <c:v>по 1 курсах</c:v>
                </c:pt>
                <c:pt idx="1">
                  <c:v>по 2 курсах</c:v>
                </c:pt>
                <c:pt idx="2">
                  <c:v>по 3 курсах</c:v>
                </c:pt>
                <c:pt idx="3">
                  <c:v>по 4 курсах</c:v>
                </c:pt>
                <c:pt idx="4">
                  <c:v>по бакалаврам в цілому</c:v>
                </c:pt>
                <c:pt idx="5">
                  <c:v>по спеціалістам</c:v>
                </c:pt>
                <c:pt idx="6">
                  <c:v>по 1 курсу магістратури</c:v>
                </c:pt>
                <c:pt idx="7">
                  <c:v>по 2 курсу магістратури</c:v>
                </c:pt>
                <c:pt idx="8">
                  <c:v>по магістрам в цілому</c:v>
                </c:pt>
                <c:pt idx="10">
                  <c:v>Разом по університету</c:v>
                </c:pt>
              </c:strCache>
            </c:strRef>
          </c:cat>
          <c:val>
            <c:numRef>
              <c:f>'Звіт зим сесія'!$E$33:$E$43</c:f>
              <c:numCache>
                <c:formatCode>0.0%</c:formatCode>
                <c:ptCount val="11"/>
                <c:pt idx="0">
                  <c:v>0.14600000000000005</c:v>
                </c:pt>
                <c:pt idx="1">
                  <c:v>0.14500000000000005</c:v>
                </c:pt>
                <c:pt idx="2">
                  <c:v>0.12300000000000003</c:v>
                </c:pt>
                <c:pt idx="3">
                  <c:v>0.10600000000000002</c:v>
                </c:pt>
                <c:pt idx="4">
                  <c:v>0.13100000000000001</c:v>
                </c:pt>
                <c:pt idx="5">
                  <c:v>0.15000000000000005</c:v>
                </c:pt>
                <c:pt idx="6">
                  <c:v>8.3000000000000032E-2</c:v>
                </c:pt>
                <c:pt idx="7">
                  <c:v>8.7000000000000022E-2</c:v>
                </c:pt>
                <c:pt idx="8">
                  <c:v>8.5000000000000006E-2</c:v>
                </c:pt>
                <c:pt idx="10">
                  <c:v>0.12000000000000002</c:v>
                </c:pt>
              </c:numCache>
            </c:numRef>
          </c:val>
        </c:ser>
        <c:ser>
          <c:idx val="4"/>
          <c:order val="4"/>
          <c:tx>
            <c:strRef>
              <c:f>'Звіт зим сесія'!$F$32</c:f>
              <c:strCache>
                <c:ptCount val="1"/>
                <c:pt idx="0">
                  <c:v>Отримали "2"</c:v>
                </c:pt>
              </c:strCache>
            </c:strRef>
          </c:tx>
          <c:spPr>
            <a:solidFill>
              <a:srgbClr val="FF0000"/>
            </a:solidFill>
          </c:spPr>
          <c:dLbls>
            <c:dLblPos val="inBase"/>
            <c:showVal val="1"/>
          </c:dLbls>
          <c:cat>
            <c:strRef>
              <c:f>'Звіт зим сесія'!$A$33:$A$43</c:f>
              <c:strCache>
                <c:ptCount val="11"/>
                <c:pt idx="0">
                  <c:v>по 1 курсах</c:v>
                </c:pt>
                <c:pt idx="1">
                  <c:v>по 2 курсах</c:v>
                </c:pt>
                <c:pt idx="2">
                  <c:v>по 3 курсах</c:v>
                </c:pt>
                <c:pt idx="3">
                  <c:v>по 4 курсах</c:v>
                </c:pt>
                <c:pt idx="4">
                  <c:v>по бакалаврам в цілому</c:v>
                </c:pt>
                <c:pt idx="5">
                  <c:v>по спеціалістам</c:v>
                </c:pt>
                <c:pt idx="6">
                  <c:v>по 1 курсу магістратури</c:v>
                </c:pt>
                <c:pt idx="7">
                  <c:v>по 2 курсу магістратури</c:v>
                </c:pt>
                <c:pt idx="8">
                  <c:v>по магістрам в цілому</c:v>
                </c:pt>
                <c:pt idx="10">
                  <c:v>Разом по університету</c:v>
                </c:pt>
              </c:strCache>
            </c:strRef>
          </c:cat>
          <c:val>
            <c:numRef>
              <c:f>'Звіт зим сесія'!$F$33:$F$43</c:f>
              <c:numCache>
                <c:formatCode>0.0%</c:formatCode>
                <c:ptCount val="11"/>
                <c:pt idx="0">
                  <c:v>1.6000000000000007E-2</c:v>
                </c:pt>
                <c:pt idx="1">
                  <c:v>2.5000000000000001E-2</c:v>
                </c:pt>
                <c:pt idx="2">
                  <c:v>1.7999999999999999E-2</c:v>
                </c:pt>
                <c:pt idx="3">
                  <c:v>1.0999999999999998E-2</c:v>
                </c:pt>
                <c:pt idx="4">
                  <c:v>1.7999999999999999E-2</c:v>
                </c:pt>
                <c:pt idx="5">
                  <c:v>0</c:v>
                </c:pt>
                <c:pt idx="6">
                  <c:v>1.4999999999999998E-2</c:v>
                </c:pt>
                <c:pt idx="7">
                  <c:v>8.0000000000000054E-3</c:v>
                </c:pt>
                <c:pt idx="8">
                  <c:v>1.2E-2</c:v>
                </c:pt>
                <c:pt idx="10">
                  <c:v>1.6000000000000007E-2</c:v>
                </c:pt>
              </c:numCache>
            </c:numRef>
          </c:val>
        </c:ser>
        <c:overlap val="100"/>
        <c:axId val="32044928"/>
        <c:axId val="32046464"/>
      </c:barChart>
      <c:catAx>
        <c:axId val="32044928"/>
        <c:scaling>
          <c:orientation val="minMax"/>
        </c:scaling>
        <c:axPos val="l"/>
        <c:tickLblPos val="nextTo"/>
        <c:crossAx val="32046464"/>
        <c:crosses val="autoZero"/>
        <c:auto val="1"/>
        <c:lblAlgn val="ctr"/>
        <c:lblOffset val="100"/>
      </c:catAx>
      <c:valAx>
        <c:axId val="32046464"/>
        <c:scaling>
          <c:orientation val="minMax"/>
        </c:scaling>
        <c:axPos val="b"/>
        <c:majorGridlines/>
        <c:numFmt formatCode="0%" sourceLinked="1"/>
        <c:tickLblPos val="nextTo"/>
        <c:crossAx val="32044928"/>
        <c:crosses val="autoZero"/>
        <c:crossBetween val="between"/>
      </c:valAx>
    </c:plotArea>
    <c:legend>
      <c:legendPos val="b"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5"/>
  <c:chart>
    <c:plotArea>
      <c:layout/>
      <c:barChart>
        <c:barDir val="bar"/>
        <c:grouping val="percentStacked"/>
        <c:ser>
          <c:idx val="0"/>
          <c:order val="0"/>
          <c:tx>
            <c:strRef>
              <c:f>'Звіт зим сесія'!$B$49</c:f>
              <c:strCache>
                <c:ptCount val="1"/>
                <c:pt idx="0">
                  <c:v>Склали сесію на "5"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'Звіт зим сесія'!$A$50:$A$71</c:f>
              <c:strCache>
                <c:ptCount val="22"/>
                <c:pt idx="0">
                  <c:v>ННІ "Інститут геології"</c:v>
                </c:pt>
                <c:pt idx="1">
                  <c:v>ННЦ "Інститут біології та медицини"</c:v>
                </c:pt>
                <c:pt idx="2">
                  <c:v>Військовий інститут</c:v>
                </c:pt>
                <c:pt idx="3">
                  <c:v>Інститут журналістики</c:v>
                </c:pt>
                <c:pt idx="4">
                  <c:v>Хімічний</c:v>
                </c:pt>
                <c:pt idx="5">
                  <c:v>Механіко-математичний</c:v>
                </c:pt>
                <c:pt idx="6">
                  <c:v>Радіофізики, електроніки та комп`ютерних систем</c:v>
                </c:pt>
                <c:pt idx="7">
                  <c:v>Економічний</c:v>
                </c:pt>
                <c:pt idx="8">
                  <c:v>Історичний</c:v>
                </c:pt>
                <c:pt idx="9">
                  <c:v>Фізичний</c:v>
                </c:pt>
                <c:pt idx="10">
                  <c:v>Соціології</c:v>
                </c:pt>
                <c:pt idx="11">
                  <c:v>Географічний</c:v>
                </c:pt>
                <c:pt idx="12">
                  <c:v>Комп`ютерних наук та кібернетики</c:v>
                </c:pt>
                <c:pt idx="13">
                  <c:v>Інститут міжнародних відносин</c:v>
                </c:pt>
                <c:pt idx="14">
                  <c:v>Юридичний</c:v>
                </c:pt>
                <c:pt idx="15">
                  <c:v>Філософський</c:v>
                </c:pt>
                <c:pt idx="16">
                  <c:v>Інститут високих технологій</c:v>
                </c:pt>
                <c:pt idx="17">
                  <c:v>Інформаційних технологій</c:v>
                </c:pt>
                <c:pt idx="18">
                  <c:v>Інститут філології</c:v>
                </c:pt>
                <c:pt idx="19">
                  <c:v>Психології</c:v>
                </c:pt>
                <c:pt idx="21">
                  <c:v>Разом по університету</c:v>
                </c:pt>
              </c:strCache>
            </c:strRef>
          </c:cat>
          <c:val>
            <c:numRef>
              <c:f>'Звіт зим сесія'!$B$50:$B$71</c:f>
              <c:numCache>
                <c:formatCode>0.0%</c:formatCode>
                <c:ptCount val="22"/>
                <c:pt idx="0">
                  <c:v>5.1000000000000004E-2</c:v>
                </c:pt>
                <c:pt idx="1">
                  <c:v>5.5000000000000014E-2</c:v>
                </c:pt>
                <c:pt idx="2">
                  <c:v>8.9000000000000051E-2</c:v>
                </c:pt>
                <c:pt idx="3">
                  <c:v>0.10100000000000002</c:v>
                </c:pt>
                <c:pt idx="4">
                  <c:v>0.114</c:v>
                </c:pt>
                <c:pt idx="5">
                  <c:v>0.12100000000000002</c:v>
                </c:pt>
                <c:pt idx="6">
                  <c:v>0.12300000000000003</c:v>
                </c:pt>
                <c:pt idx="7">
                  <c:v>0.13</c:v>
                </c:pt>
                <c:pt idx="8">
                  <c:v>0.13300000000000001</c:v>
                </c:pt>
                <c:pt idx="9">
                  <c:v>0.13400000000000001</c:v>
                </c:pt>
                <c:pt idx="10">
                  <c:v>0.13600000000000001</c:v>
                </c:pt>
                <c:pt idx="11">
                  <c:v>0.14200000000000004</c:v>
                </c:pt>
                <c:pt idx="12">
                  <c:v>0.14500000000000005</c:v>
                </c:pt>
                <c:pt idx="13">
                  <c:v>0.15100000000000005</c:v>
                </c:pt>
                <c:pt idx="14">
                  <c:v>0.15600000000000006</c:v>
                </c:pt>
                <c:pt idx="15">
                  <c:v>0.17800000000000005</c:v>
                </c:pt>
                <c:pt idx="16">
                  <c:v>0.19800000000000001</c:v>
                </c:pt>
                <c:pt idx="17">
                  <c:v>0.19800000000000001</c:v>
                </c:pt>
                <c:pt idx="18">
                  <c:v>0.24400000000000005</c:v>
                </c:pt>
                <c:pt idx="19">
                  <c:v>0.26300000000000001</c:v>
                </c:pt>
                <c:pt idx="21">
                  <c:v>0.15400000000000005</c:v>
                </c:pt>
              </c:numCache>
            </c:numRef>
          </c:val>
        </c:ser>
        <c:ser>
          <c:idx val="1"/>
          <c:order val="1"/>
          <c:tx>
            <c:strRef>
              <c:f>'Звіт зим сесія'!$C$49</c:f>
              <c:strCache>
                <c:ptCount val="1"/>
                <c:pt idx="0">
                  <c:v>Склали сесію на "4" і "5"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'Звіт зим сесія'!$A$50:$A$71</c:f>
              <c:strCache>
                <c:ptCount val="22"/>
                <c:pt idx="0">
                  <c:v>ННІ "Інститут геології"</c:v>
                </c:pt>
                <c:pt idx="1">
                  <c:v>ННЦ "Інститут біології та медицини"</c:v>
                </c:pt>
                <c:pt idx="2">
                  <c:v>Військовий інститут</c:v>
                </c:pt>
                <c:pt idx="3">
                  <c:v>Інститут журналістики</c:v>
                </c:pt>
                <c:pt idx="4">
                  <c:v>Хімічний</c:v>
                </c:pt>
                <c:pt idx="5">
                  <c:v>Механіко-математичний</c:v>
                </c:pt>
                <c:pt idx="6">
                  <c:v>Радіофізики, електроніки та комп`ютерних систем</c:v>
                </c:pt>
                <c:pt idx="7">
                  <c:v>Економічний</c:v>
                </c:pt>
                <c:pt idx="8">
                  <c:v>Історичний</c:v>
                </c:pt>
                <c:pt idx="9">
                  <c:v>Фізичний</c:v>
                </c:pt>
                <c:pt idx="10">
                  <c:v>Соціології</c:v>
                </c:pt>
                <c:pt idx="11">
                  <c:v>Географічний</c:v>
                </c:pt>
                <c:pt idx="12">
                  <c:v>Комп`ютерних наук та кібернетики</c:v>
                </c:pt>
                <c:pt idx="13">
                  <c:v>Інститут міжнародних відносин</c:v>
                </c:pt>
                <c:pt idx="14">
                  <c:v>Юридичний</c:v>
                </c:pt>
                <c:pt idx="15">
                  <c:v>Філософський</c:v>
                </c:pt>
                <c:pt idx="16">
                  <c:v>Інститут високих технологій</c:v>
                </c:pt>
                <c:pt idx="17">
                  <c:v>Інформаційних технологій</c:v>
                </c:pt>
                <c:pt idx="18">
                  <c:v>Інститут філології</c:v>
                </c:pt>
                <c:pt idx="19">
                  <c:v>Психології</c:v>
                </c:pt>
                <c:pt idx="21">
                  <c:v>Разом по університету</c:v>
                </c:pt>
              </c:strCache>
            </c:strRef>
          </c:cat>
          <c:val>
            <c:numRef>
              <c:f>'Звіт зим сесія'!$C$50:$C$71</c:f>
              <c:numCache>
                <c:formatCode>0.0%</c:formatCode>
                <c:ptCount val="22"/>
                <c:pt idx="0">
                  <c:v>0.28100000000000008</c:v>
                </c:pt>
                <c:pt idx="1">
                  <c:v>0.41200000000000009</c:v>
                </c:pt>
                <c:pt idx="2">
                  <c:v>0.24300000000000005</c:v>
                </c:pt>
                <c:pt idx="3">
                  <c:v>0.37200000000000011</c:v>
                </c:pt>
                <c:pt idx="4">
                  <c:v>0.39000000000000012</c:v>
                </c:pt>
                <c:pt idx="5">
                  <c:v>0.16800000000000001</c:v>
                </c:pt>
                <c:pt idx="6">
                  <c:v>0.22900000000000001</c:v>
                </c:pt>
                <c:pt idx="7">
                  <c:v>0.32300000000000012</c:v>
                </c:pt>
                <c:pt idx="8">
                  <c:v>0.39100000000000013</c:v>
                </c:pt>
                <c:pt idx="9">
                  <c:v>0.28400000000000009</c:v>
                </c:pt>
                <c:pt idx="10">
                  <c:v>0.41600000000000009</c:v>
                </c:pt>
                <c:pt idx="11">
                  <c:v>0.35400000000000009</c:v>
                </c:pt>
                <c:pt idx="12">
                  <c:v>0.27300000000000002</c:v>
                </c:pt>
                <c:pt idx="13">
                  <c:v>0.32900000000000013</c:v>
                </c:pt>
                <c:pt idx="14">
                  <c:v>0.33700000000000013</c:v>
                </c:pt>
                <c:pt idx="15">
                  <c:v>0.27100000000000002</c:v>
                </c:pt>
                <c:pt idx="16">
                  <c:v>0.37000000000000011</c:v>
                </c:pt>
                <c:pt idx="17">
                  <c:v>0.26300000000000001</c:v>
                </c:pt>
                <c:pt idx="18">
                  <c:v>0.4200000000000001</c:v>
                </c:pt>
                <c:pt idx="19">
                  <c:v>0.31100000000000011</c:v>
                </c:pt>
                <c:pt idx="21">
                  <c:v>0.33500000000000013</c:v>
                </c:pt>
              </c:numCache>
            </c:numRef>
          </c:val>
        </c:ser>
        <c:ser>
          <c:idx val="2"/>
          <c:order val="2"/>
          <c:tx>
            <c:strRef>
              <c:f>'Звіт зим сесія'!$D$49</c:f>
              <c:strCache>
                <c:ptCount val="1"/>
                <c:pt idx="0">
                  <c:v>Склали сесію на "3", "4", "5"</c:v>
                </c:pt>
              </c:strCache>
            </c:strRef>
          </c:tx>
          <c:spPr>
            <a:solidFill>
              <a:srgbClr val="00B050"/>
            </a:solidFill>
          </c:spPr>
          <c:dLbls>
            <c:showVal val="1"/>
          </c:dLbls>
          <c:cat>
            <c:strRef>
              <c:f>'Звіт зим сесія'!$A$50:$A$71</c:f>
              <c:strCache>
                <c:ptCount val="22"/>
                <c:pt idx="0">
                  <c:v>ННІ "Інститут геології"</c:v>
                </c:pt>
                <c:pt idx="1">
                  <c:v>ННЦ "Інститут біології та медицини"</c:v>
                </c:pt>
                <c:pt idx="2">
                  <c:v>Військовий інститут</c:v>
                </c:pt>
                <c:pt idx="3">
                  <c:v>Інститут журналістики</c:v>
                </c:pt>
                <c:pt idx="4">
                  <c:v>Хімічний</c:v>
                </c:pt>
                <c:pt idx="5">
                  <c:v>Механіко-математичний</c:v>
                </c:pt>
                <c:pt idx="6">
                  <c:v>Радіофізики, електроніки та комп`ютерних систем</c:v>
                </c:pt>
                <c:pt idx="7">
                  <c:v>Економічний</c:v>
                </c:pt>
                <c:pt idx="8">
                  <c:v>Історичний</c:v>
                </c:pt>
                <c:pt idx="9">
                  <c:v>Фізичний</c:v>
                </c:pt>
                <c:pt idx="10">
                  <c:v>Соціології</c:v>
                </c:pt>
                <c:pt idx="11">
                  <c:v>Географічний</c:v>
                </c:pt>
                <c:pt idx="12">
                  <c:v>Комп`ютерних наук та кібернетики</c:v>
                </c:pt>
                <c:pt idx="13">
                  <c:v>Інститут міжнародних відносин</c:v>
                </c:pt>
                <c:pt idx="14">
                  <c:v>Юридичний</c:v>
                </c:pt>
                <c:pt idx="15">
                  <c:v>Філософський</c:v>
                </c:pt>
                <c:pt idx="16">
                  <c:v>Інститут високих технологій</c:v>
                </c:pt>
                <c:pt idx="17">
                  <c:v>Інформаційних технологій</c:v>
                </c:pt>
                <c:pt idx="18">
                  <c:v>Інститут філології</c:v>
                </c:pt>
                <c:pt idx="19">
                  <c:v>Психології</c:v>
                </c:pt>
                <c:pt idx="21">
                  <c:v>Разом по університету</c:v>
                </c:pt>
              </c:strCache>
            </c:strRef>
          </c:cat>
          <c:val>
            <c:numRef>
              <c:f>'Звіт зим сесія'!$D$50:$D$71</c:f>
              <c:numCache>
                <c:formatCode>0.0%</c:formatCode>
                <c:ptCount val="22"/>
                <c:pt idx="0">
                  <c:v>0.47800000000000009</c:v>
                </c:pt>
                <c:pt idx="1">
                  <c:v>0.41900000000000009</c:v>
                </c:pt>
                <c:pt idx="2">
                  <c:v>0.42100000000000015</c:v>
                </c:pt>
                <c:pt idx="3">
                  <c:v>0.45900000000000002</c:v>
                </c:pt>
                <c:pt idx="4">
                  <c:v>0.38000000000000012</c:v>
                </c:pt>
                <c:pt idx="5">
                  <c:v>0.4300000000000001</c:v>
                </c:pt>
                <c:pt idx="6">
                  <c:v>0.40300000000000002</c:v>
                </c:pt>
                <c:pt idx="7">
                  <c:v>0.35500000000000009</c:v>
                </c:pt>
                <c:pt idx="8">
                  <c:v>0.38300000000000012</c:v>
                </c:pt>
                <c:pt idx="9">
                  <c:v>0.38800000000000012</c:v>
                </c:pt>
                <c:pt idx="10">
                  <c:v>0.26900000000000002</c:v>
                </c:pt>
                <c:pt idx="11">
                  <c:v>0.35200000000000009</c:v>
                </c:pt>
                <c:pt idx="12">
                  <c:v>0.40200000000000002</c:v>
                </c:pt>
                <c:pt idx="13">
                  <c:v>0.39600000000000013</c:v>
                </c:pt>
                <c:pt idx="14">
                  <c:v>0.34</c:v>
                </c:pt>
                <c:pt idx="15">
                  <c:v>0.37000000000000011</c:v>
                </c:pt>
                <c:pt idx="16">
                  <c:v>0.25900000000000001</c:v>
                </c:pt>
                <c:pt idx="17">
                  <c:v>0.34600000000000009</c:v>
                </c:pt>
                <c:pt idx="18">
                  <c:v>3.0000000000000009E-3</c:v>
                </c:pt>
                <c:pt idx="19">
                  <c:v>0.30800000000000011</c:v>
                </c:pt>
                <c:pt idx="21">
                  <c:v>0.36400000000000016</c:v>
                </c:pt>
              </c:numCache>
            </c:numRef>
          </c:val>
        </c:ser>
        <c:ser>
          <c:idx val="3"/>
          <c:order val="3"/>
          <c:tx>
            <c:strRef>
              <c:f>'Звіт зим сесія'!$E$49</c:f>
              <c:strCache>
                <c:ptCount val="1"/>
                <c:pt idx="0">
                  <c:v>Склали сесію на "3"</c:v>
                </c:pt>
              </c:strCache>
            </c:strRef>
          </c:tx>
          <c:spPr>
            <a:solidFill>
              <a:srgbClr val="FFFF00"/>
            </a:solidFill>
          </c:spPr>
          <c:dLbls>
            <c:showVal val="1"/>
          </c:dLbls>
          <c:cat>
            <c:strRef>
              <c:f>'Звіт зим сесія'!$A$50:$A$71</c:f>
              <c:strCache>
                <c:ptCount val="22"/>
                <c:pt idx="0">
                  <c:v>ННІ "Інститут геології"</c:v>
                </c:pt>
                <c:pt idx="1">
                  <c:v>ННЦ "Інститут біології та медицини"</c:v>
                </c:pt>
                <c:pt idx="2">
                  <c:v>Військовий інститут</c:v>
                </c:pt>
                <c:pt idx="3">
                  <c:v>Інститут журналістики</c:v>
                </c:pt>
                <c:pt idx="4">
                  <c:v>Хімічний</c:v>
                </c:pt>
                <c:pt idx="5">
                  <c:v>Механіко-математичний</c:v>
                </c:pt>
                <c:pt idx="6">
                  <c:v>Радіофізики, електроніки та комп`ютерних систем</c:v>
                </c:pt>
                <c:pt idx="7">
                  <c:v>Економічний</c:v>
                </c:pt>
                <c:pt idx="8">
                  <c:v>Історичний</c:v>
                </c:pt>
                <c:pt idx="9">
                  <c:v>Фізичний</c:v>
                </c:pt>
                <c:pt idx="10">
                  <c:v>Соціології</c:v>
                </c:pt>
                <c:pt idx="11">
                  <c:v>Географічний</c:v>
                </c:pt>
                <c:pt idx="12">
                  <c:v>Комп`ютерних наук та кібернетики</c:v>
                </c:pt>
                <c:pt idx="13">
                  <c:v>Інститут міжнародних відносин</c:v>
                </c:pt>
                <c:pt idx="14">
                  <c:v>Юридичний</c:v>
                </c:pt>
                <c:pt idx="15">
                  <c:v>Філософський</c:v>
                </c:pt>
                <c:pt idx="16">
                  <c:v>Інститут високих технологій</c:v>
                </c:pt>
                <c:pt idx="17">
                  <c:v>Інформаційних технологій</c:v>
                </c:pt>
                <c:pt idx="18">
                  <c:v>Інститут філології</c:v>
                </c:pt>
                <c:pt idx="19">
                  <c:v>Психології</c:v>
                </c:pt>
                <c:pt idx="21">
                  <c:v>Разом по університету</c:v>
                </c:pt>
              </c:strCache>
            </c:strRef>
          </c:cat>
          <c:val>
            <c:numRef>
              <c:f>'Звіт зим сесія'!$E$50:$E$71</c:f>
              <c:numCache>
                <c:formatCode>0.0%</c:formatCode>
                <c:ptCount val="22"/>
                <c:pt idx="0">
                  <c:v>0.10199999999999998</c:v>
                </c:pt>
                <c:pt idx="1">
                  <c:v>8.9000000000000051E-2</c:v>
                </c:pt>
                <c:pt idx="2">
                  <c:v>0.24900000000000005</c:v>
                </c:pt>
                <c:pt idx="3">
                  <c:v>5.5000000000000014E-2</c:v>
                </c:pt>
                <c:pt idx="4">
                  <c:v>9.5000000000000029E-2</c:v>
                </c:pt>
                <c:pt idx="5">
                  <c:v>0.20400000000000001</c:v>
                </c:pt>
                <c:pt idx="6">
                  <c:v>0.22900000000000001</c:v>
                </c:pt>
                <c:pt idx="7">
                  <c:v>0.18100000000000005</c:v>
                </c:pt>
                <c:pt idx="8">
                  <c:v>9.1000000000000025E-2</c:v>
                </c:pt>
                <c:pt idx="9">
                  <c:v>0.17</c:v>
                </c:pt>
                <c:pt idx="10">
                  <c:v>0.17800000000000005</c:v>
                </c:pt>
                <c:pt idx="11">
                  <c:v>0.14900000000000005</c:v>
                </c:pt>
                <c:pt idx="12">
                  <c:v>0.17</c:v>
                </c:pt>
                <c:pt idx="13">
                  <c:v>0.10900000000000003</c:v>
                </c:pt>
                <c:pt idx="14">
                  <c:v>0.15500000000000005</c:v>
                </c:pt>
                <c:pt idx="15">
                  <c:v>0.15500000000000005</c:v>
                </c:pt>
                <c:pt idx="16">
                  <c:v>0.129</c:v>
                </c:pt>
                <c:pt idx="17">
                  <c:v>9.9000000000000046E-2</c:v>
                </c:pt>
                <c:pt idx="18">
                  <c:v>6.4000000000000029E-2</c:v>
                </c:pt>
                <c:pt idx="19">
                  <c:v>0.114</c:v>
                </c:pt>
                <c:pt idx="21">
                  <c:v>0.13100000000000001</c:v>
                </c:pt>
              </c:numCache>
            </c:numRef>
          </c:val>
        </c:ser>
        <c:ser>
          <c:idx val="4"/>
          <c:order val="4"/>
          <c:tx>
            <c:strRef>
              <c:f>'Звіт зим сесія'!$F$49</c:f>
              <c:strCache>
                <c:ptCount val="1"/>
                <c:pt idx="0">
                  <c:v>Отримали "2"</c:v>
                </c:pt>
              </c:strCache>
            </c:strRef>
          </c:tx>
          <c:spPr>
            <a:solidFill>
              <a:srgbClr val="FF0000"/>
            </a:solidFill>
          </c:spPr>
          <c:dLbls>
            <c:dLblPos val="inBase"/>
            <c:showVal val="1"/>
          </c:dLbls>
          <c:cat>
            <c:strRef>
              <c:f>'Звіт зим сесія'!$A$50:$A$71</c:f>
              <c:strCache>
                <c:ptCount val="22"/>
                <c:pt idx="0">
                  <c:v>ННІ "Інститут геології"</c:v>
                </c:pt>
                <c:pt idx="1">
                  <c:v>ННЦ "Інститут біології та медицини"</c:v>
                </c:pt>
                <c:pt idx="2">
                  <c:v>Військовий інститут</c:v>
                </c:pt>
                <c:pt idx="3">
                  <c:v>Інститут журналістики</c:v>
                </c:pt>
                <c:pt idx="4">
                  <c:v>Хімічний</c:v>
                </c:pt>
                <c:pt idx="5">
                  <c:v>Механіко-математичний</c:v>
                </c:pt>
                <c:pt idx="6">
                  <c:v>Радіофізики, електроніки та комп`ютерних систем</c:v>
                </c:pt>
                <c:pt idx="7">
                  <c:v>Економічний</c:v>
                </c:pt>
                <c:pt idx="8">
                  <c:v>Історичний</c:v>
                </c:pt>
                <c:pt idx="9">
                  <c:v>Фізичний</c:v>
                </c:pt>
                <c:pt idx="10">
                  <c:v>Соціології</c:v>
                </c:pt>
                <c:pt idx="11">
                  <c:v>Географічний</c:v>
                </c:pt>
                <c:pt idx="12">
                  <c:v>Комп`ютерних наук та кібернетики</c:v>
                </c:pt>
                <c:pt idx="13">
                  <c:v>Інститут міжнародних відносин</c:v>
                </c:pt>
                <c:pt idx="14">
                  <c:v>Юридичний</c:v>
                </c:pt>
                <c:pt idx="15">
                  <c:v>Філософський</c:v>
                </c:pt>
                <c:pt idx="16">
                  <c:v>Інститут високих технологій</c:v>
                </c:pt>
                <c:pt idx="17">
                  <c:v>Інформаційних технологій</c:v>
                </c:pt>
                <c:pt idx="18">
                  <c:v>Інститут філології</c:v>
                </c:pt>
                <c:pt idx="19">
                  <c:v>Психології</c:v>
                </c:pt>
                <c:pt idx="21">
                  <c:v>Разом по університету</c:v>
                </c:pt>
              </c:strCache>
            </c:strRef>
          </c:cat>
          <c:val>
            <c:numRef>
              <c:f>'Звіт зим сесія'!$F$50:$F$71</c:f>
              <c:numCache>
                <c:formatCode>0.0%</c:formatCode>
                <c:ptCount val="22"/>
                <c:pt idx="0">
                  <c:v>8.7000000000000022E-2</c:v>
                </c:pt>
                <c:pt idx="1">
                  <c:v>2.5000000000000001E-2</c:v>
                </c:pt>
                <c:pt idx="2">
                  <c:v>0</c:v>
                </c:pt>
                <c:pt idx="3">
                  <c:v>1.2999999999999998E-2</c:v>
                </c:pt>
                <c:pt idx="4">
                  <c:v>2.1999999999999999E-2</c:v>
                </c:pt>
                <c:pt idx="5">
                  <c:v>7.8000000000000014E-2</c:v>
                </c:pt>
                <c:pt idx="6">
                  <c:v>1.4999999999999998E-2</c:v>
                </c:pt>
                <c:pt idx="7">
                  <c:v>1.0000000000000004E-2</c:v>
                </c:pt>
                <c:pt idx="8">
                  <c:v>2.0000000000000009E-3</c:v>
                </c:pt>
                <c:pt idx="9">
                  <c:v>2.5000000000000001E-2</c:v>
                </c:pt>
                <c:pt idx="10">
                  <c:v>0</c:v>
                </c:pt>
                <c:pt idx="11">
                  <c:v>3.0000000000000009E-3</c:v>
                </c:pt>
                <c:pt idx="12">
                  <c:v>1.0999999999999998E-2</c:v>
                </c:pt>
                <c:pt idx="13">
                  <c:v>1.4700000000000001E-2</c:v>
                </c:pt>
                <c:pt idx="14">
                  <c:v>1.2E-2</c:v>
                </c:pt>
                <c:pt idx="15">
                  <c:v>2.700000000000001E-2</c:v>
                </c:pt>
                <c:pt idx="16">
                  <c:v>4.3000000000000003E-2</c:v>
                </c:pt>
                <c:pt idx="17">
                  <c:v>9.5000000000000029E-2</c:v>
                </c:pt>
                <c:pt idx="18">
                  <c:v>6.0000000000000019E-3</c:v>
                </c:pt>
                <c:pt idx="19">
                  <c:v>5.0000000000000018E-3</c:v>
                </c:pt>
                <c:pt idx="21">
                  <c:v>1.7999999999999999E-2</c:v>
                </c:pt>
              </c:numCache>
            </c:numRef>
          </c:val>
        </c:ser>
        <c:overlap val="100"/>
        <c:axId val="32089984"/>
        <c:axId val="32091520"/>
      </c:barChart>
      <c:catAx>
        <c:axId val="32089984"/>
        <c:scaling>
          <c:orientation val="minMax"/>
        </c:scaling>
        <c:axPos val="l"/>
        <c:numFmt formatCode="General" sourceLinked="1"/>
        <c:tickLblPos val="nextTo"/>
        <c:crossAx val="32091520"/>
        <c:crosses val="autoZero"/>
        <c:auto val="1"/>
        <c:lblAlgn val="ctr"/>
        <c:lblOffset val="100"/>
      </c:catAx>
      <c:valAx>
        <c:axId val="32091520"/>
        <c:scaling>
          <c:orientation val="minMax"/>
        </c:scaling>
        <c:axPos val="b"/>
        <c:majorGridlines/>
        <c:numFmt formatCode="0%" sourceLinked="1"/>
        <c:tickLblPos val="nextTo"/>
        <c:crossAx val="32089984"/>
        <c:crosses val="autoZero"/>
        <c:crossBetween val="between"/>
      </c:valAx>
    </c:plotArea>
    <c:legend>
      <c:legendPos val="b"/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5"/>
  <c:chart>
    <c:plotArea>
      <c:layout/>
      <c:barChart>
        <c:barDir val="bar"/>
        <c:grouping val="percentStacked"/>
        <c:ser>
          <c:idx val="0"/>
          <c:order val="0"/>
          <c:tx>
            <c:strRef>
              <c:f>'Звіт зим сесія'!$B$76</c:f>
              <c:strCache>
                <c:ptCount val="1"/>
                <c:pt idx="0">
                  <c:v>Склали сесію на "5"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'Звіт зим сесія'!$A$77:$A$98</c:f>
              <c:strCache>
                <c:ptCount val="22"/>
                <c:pt idx="0">
                  <c:v>Комп`ютерних наук та кібернетики</c:v>
                </c:pt>
                <c:pt idx="1">
                  <c:v>Хімічний</c:v>
                </c:pt>
                <c:pt idx="2">
                  <c:v>Соціології</c:v>
                </c:pt>
                <c:pt idx="3">
                  <c:v>Механіко-математичний</c:v>
                </c:pt>
                <c:pt idx="4">
                  <c:v>Історичний</c:v>
                </c:pt>
                <c:pt idx="5">
                  <c:v>ННІ "Інститут геології"</c:v>
                </c:pt>
                <c:pt idx="6">
                  <c:v>Радіофізики, електроніки та комп`ютерних систем</c:v>
                </c:pt>
                <c:pt idx="7">
                  <c:v>Інститут журналістики</c:v>
                </c:pt>
                <c:pt idx="8">
                  <c:v>Інформаційних технологій</c:v>
                </c:pt>
                <c:pt idx="9">
                  <c:v>Економічний</c:v>
                </c:pt>
                <c:pt idx="10">
                  <c:v>Юридичний</c:v>
                </c:pt>
                <c:pt idx="11">
                  <c:v>Військовий інститут</c:v>
                </c:pt>
                <c:pt idx="12">
                  <c:v>Філософський</c:v>
                </c:pt>
                <c:pt idx="13">
                  <c:v>ННЦ "Інститут біології та медицини"</c:v>
                </c:pt>
                <c:pt idx="14">
                  <c:v>Інститут міжнародних відносин</c:v>
                </c:pt>
                <c:pt idx="15">
                  <c:v>Психології</c:v>
                </c:pt>
                <c:pt idx="16">
                  <c:v>Фізичний</c:v>
                </c:pt>
                <c:pt idx="17">
                  <c:v>Інститут високих технологій</c:v>
                </c:pt>
                <c:pt idx="18">
                  <c:v>Інститут філології</c:v>
                </c:pt>
                <c:pt idx="19">
                  <c:v>Географічний</c:v>
                </c:pt>
                <c:pt idx="21">
                  <c:v>Разом по університету</c:v>
                </c:pt>
              </c:strCache>
            </c:strRef>
          </c:cat>
          <c:val>
            <c:numRef>
              <c:f>'Звіт зим сесія'!$B$77:$B$98</c:f>
              <c:numCache>
                <c:formatCode>0.0%</c:formatCode>
                <c:ptCount val="22"/>
                <c:pt idx="0">
                  <c:v>4.0000000000000015E-2</c:v>
                </c:pt>
                <c:pt idx="1">
                  <c:v>6.6000000000000003E-2</c:v>
                </c:pt>
                <c:pt idx="2">
                  <c:v>0.10299999999999998</c:v>
                </c:pt>
                <c:pt idx="3">
                  <c:v>0.11799999999999998</c:v>
                </c:pt>
                <c:pt idx="4">
                  <c:v>0.13100000000000001</c:v>
                </c:pt>
                <c:pt idx="5">
                  <c:v>0.14700000000000005</c:v>
                </c:pt>
                <c:pt idx="6">
                  <c:v>0.16200000000000001</c:v>
                </c:pt>
                <c:pt idx="7">
                  <c:v>0.16500000000000001</c:v>
                </c:pt>
                <c:pt idx="8">
                  <c:v>0.17400000000000004</c:v>
                </c:pt>
                <c:pt idx="9">
                  <c:v>0.17800000000000005</c:v>
                </c:pt>
                <c:pt idx="10">
                  <c:v>0.19400000000000001</c:v>
                </c:pt>
                <c:pt idx="11">
                  <c:v>0.21100000000000005</c:v>
                </c:pt>
                <c:pt idx="12">
                  <c:v>0.24000000000000005</c:v>
                </c:pt>
                <c:pt idx="13">
                  <c:v>0.26300000000000001</c:v>
                </c:pt>
                <c:pt idx="14">
                  <c:v>0.29000000000000009</c:v>
                </c:pt>
                <c:pt idx="15">
                  <c:v>0.35200000000000009</c:v>
                </c:pt>
                <c:pt idx="16">
                  <c:v>0.35400000000000009</c:v>
                </c:pt>
                <c:pt idx="17">
                  <c:v>0.35900000000000015</c:v>
                </c:pt>
                <c:pt idx="18">
                  <c:v>0.37300000000000011</c:v>
                </c:pt>
                <c:pt idx="19">
                  <c:v>0.38000000000000012</c:v>
                </c:pt>
                <c:pt idx="21">
                  <c:v>0.223</c:v>
                </c:pt>
              </c:numCache>
            </c:numRef>
          </c:val>
        </c:ser>
        <c:ser>
          <c:idx val="1"/>
          <c:order val="1"/>
          <c:tx>
            <c:strRef>
              <c:f>'Звіт зим сесія'!$C$76</c:f>
              <c:strCache>
                <c:ptCount val="1"/>
                <c:pt idx="0">
                  <c:v>Склали сесію на "4" і "5"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dLbls>
            <c:showVal val="1"/>
          </c:dLbls>
          <c:cat>
            <c:strRef>
              <c:f>'Звіт зим сесія'!$A$77:$A$98</c:f>
              <c:strCache>
                <c:ptCount val="22"/>
                <c:pt idx="0">
                  <c:v>Комп`ютерних наук та кібернетики</c:v>
                </c:pt>
                <c:pt idx="1">
                  <c:v>Хімічний</c:v>
                </c:pt>
                <c:pt idx="2">
                  <c:v>Соціології</c:v>
                </c:pt>
                <c:pt idx="3">
                  <c:v>Механіко-математичний</c:v>
                </c:pt>
                <c:pt idx="4">
                  <c:v>Історичний</c:v>
                </c:pt>
                <c:pt idx="5">
                  <c:v>ННІ "Інститут геології"</c:v>
                </c:pt>
                <c:pt idx="6">
                  <c:v>Радіофізики, електроніки та комп`ютерних систем</c:v>
                </c:pt>
                <c:pt idx="7">
                  <c:v>Інститут журналістики</c:v>
                </c:pt>
                <c:pt idx="8">
                  <c:v>Інформаційних технологій</c:v>
                </c:pt>
                <c:pt idx="9">
                  <c:v>Економічний</c:v>
                </c:pt>
                <c:pt idx="10">
                  <c:v>Юридичний</c:v>
                </c:pt>
                <c:pt idx="11">
                  <c:v>Військовий інститут</c:v>
                </c:pt>
                <c:pt idx="12">
                  <c:v>Філософський</c:v>
                </c:pt>
                <c:pt idx="13">
                  <c:v>ННЦ "Інститут біології та медицини"</c:v>
                </c:pt>
                <c:pt idx="14">
                  <c:v>Інститут міжнародних відносин</c:v>
                </c:pt>
                <c:pt idx="15">
                  <c:v>Психології</c:v>
                </c:pt>
                <c:pt idx="16">
                  <c:v>Фізичний</c:v>
                </c:pt>
                <c:pt idx="17">
                  <c:v>Інститут високих технологій</c:v>
                </c:pt>
                <c:pt idx="18">
                  <c:v>Інститут філології</c:v>
                </c:pt>
                <c:pt idx="19">
                  <c:v>Географічний</c:v>
                </c:pt>
                <c:pt idx="21">
                  <c:v>Разом по університету</c:v>
                </c:pt>
              </c:strCache>
            </c:strRef>
          </c:cat>
          <c:val>
            <c:numRef>
              <c:f>'Звіт зим сесія'!$C$77:$C$98</c:f>
              <c:numCache>
                <c:formatCode>0.0%</c:formatCode>
                <c:ptCount val="22"/>
                <c:pt idx="0">
                  <c:v>0.20500000000000004</c:v>
                </c:pt>
                <c:pt idx="1">
                  <c:v>0.58199999999999996</c:v>
                </c:pt>
                <c:pt idx="2">
                  <c:v>0.35900000000000015</c:v>
                </c:pt>
                <c:pt idx="3">
                  <c:v>0.23500000000000001</c:v>
                </c:pt>
                <c:pt idx="4">
                  <c:v>0.38800000000000012</c:v>
                </c:pt>
                <c:pt idx="5">
                  <c:v>0.41100000000000009</c:v>
                </c:pt>
                <c:pt idx="6">
                  <c:v>0.34700000000000009</c:v>
                </c:pt>
                <c:pt idx="7">
                  <c:v>0.36200000000000015</c:v>
                </c:pt>
                <c:pt idx="8">
                  <c:v>0.5</c:v>
                </c:pt>
                <c:pt idx="9">
                  <c:v>0.35100000000000009</c:v>
                </c:pt>
                <c:pt idx="10">
                  <c:v>0.37400000000000011</c:v>
                </c:pt>
                <c:pt idx="11">
                  <c:v>0.33800000000000013</c:v>
                </c:pt>
                <c:pt idx="12">
                  <c:v>0.34700000000000009</c:v>
                </c:pt>
                <c:pt idx="13">
                  <c:v>0.43200000000000011</c:v>
                </c:pt>
                <c:pt idx="14">
                  <c:v>0.38700000000000012</c:v>
                </c:pt>
                <c:pt idx="15">
                  <c:v>0.32800000000000012</c:v>
                </c:pt>
                <c:pt idx="16">
                  <c:v>0.441</c:v>
                </c:pt>
                <c:pt idx="17">
                  <c:v>0.24400000000000005</c:v>
                </c:pt>
                <c:pt idx="18">
                  <c:v>0.41900000000000009</c:v>
                </c:pt>
                <c:pt idx="19">
                  <c:v>0.35100000000000009</c:v>
                </c:pt>
                <c:pt idx="21">
                  <c:v>0.34400000000000008</c:v>
                </c:pt>
              </c:numCache>
            </c:numRef>
          </c:val>
        </c:ser>
        <c:ser>
          <c:idx val="2"/>
          <c:order val="2"/>
          <c:tx>
            <c:strRef>
              <c:f>'Звіт зим сесія'!$D$76</c:f>
              <c:strCache>
                <c:ptCount val="1"/>
                <c:pt idx="0">
                  <c:v>Склали сесію на "3", "4", "5"</c:v>
                </c:pt>
              </c:strCache>
            </c:strRef>
          </c:tx>
          <c:spPr>
            <a:solidFill>
              <a:srgbClr val="00B050"/>
            </a:solidFill>
          </c:spPr>
          <c:dLbls>
            <c:showVal val="1"/>
          </c:dLbls>
          <c:cat>
            <c:strRef>
              <c:f>'Звіт зим сесія'!$A$77:$A$98</c:f>
              <c:strCache>
                <c:ptCount val="22"/>
                <c:pt idx="0">
                  <c:v>Комп`ютерних наук та кібернетики</c:v>
                </c:pt>
                <c:pt idx="1">
                  <c:v>Хімічний</c:v>
                </c:pt>
                <c:pt idx="2">
                  <c:v>Соціології</c:v>
                </c:pt>
                <c:pt idx="3">
                  <c:v>Механіко-математичний</c:v>
                </c:pt>
                <c:pt idx="4">
                  <c:v>Історичний</c:v>
                </c:pt>
                <c:pt idx="5">
                  <c:v>ННІ "Інститут геології"</c:v>
                </c:pt>
                <c:pt idx="6">
                  <c:v>Радіофізики, електроніки та комп`ютерних систем</c:v>
                </c:pt>
                <c:pt idx="7">
                  <c:v>Інститут журналістики</c:v>
                </c:pt>
                <c:pt idx="8">
                  <c:v>Інформаційних технологій</c:v>
                </c:pt>
                <c:pt idx="9">
                  <c:v>Економічний</c:v>
                </c:pt>
                <c:pt idx="10">
                  <c:v>Юридичний</c:v>
                </c:pt>
                <c:pt idx="11">
                  <c:v>Військовий інститут</c:v>
                </c:pt>
                <c:pt idx="12">
                  <c:v>Філософський</c:v>
                </c:pt>
                <c:pt idx="13">
                  <c:v>ННЦ "Інститут біології та медицини"</c:v>
                </c:pt>
                <c:pt idx="14">
                  <c:v>Інститут міжнародних відносин</c:v>
                </c:pt>
                <c:pt idx="15">
                  <c:v>Психології</c:v>
                </c:pt>
                <c:pt idx="16">
                  <c:v>Фізичний</c:v>
                </c:pt>
                <c:pt idx="17">
                  <c:v>Інститут високих технологій</c:v>
                </c:pt>
                <c:pt idx="18">
                  <c:v>Інститут філології</c:v>
                </c:pt>
                <c:pt idx="19">
                  <c:v>Географічний</c:v>
                </c:pt>
                <c:pt idx="21">
                  <c:v>Разом по університету</c:v>
                </c:pt>
              </c:strCache>
            </c:strRef>
          </c:cat>
          <c:val>
            <c:numRef>
              <c:f>'Звіт зим сесія'!$D$77:$D$98</c:f>
              <c:numCache>
                <c:formatCode>0.0%</c:formatCode>
                <c:ptCount val="22"/>
                <c:pt idx="0">
                  <c:v>0.505</c:v>
                </c:pt>
                <c:pt idx="1">
                  <c:v>0.2950000000000001</c:v>
                </c:pt>
                <c:pt idx="2">
                  <c:v>0.42300000000000015</c:v>
                </c:pt>
                <c:pt idx="3">
                  <c:v>0.41900000000000009</c:v>
                </c:pt>
                <c:pt idx="4">
                  <c:v>0.41300000000000009</c:v>
                </c:pt>
                <c:pt idx="5">
                  <c:v>0.32600000000000012</c:v>
                </c:pt>
                <c:pt idx="6">
                  <c:v>0.40100000000000002</c:v>
                </c:pt>
                <c:pt idx="7">
                  <c:v>0.37600000000000011</c:v>
                </c:pt>
                <c:pt idx="8">
                  <c:v>0.30400000000000016</c:v>
                </c:pt>
                <c:pt idx="9">
                  <c:v>0.26600000000000001</c:v>
                </c:pt>
                <c:pt idx="10">
                  <c:v>0.31700000000000012</c:v>
                </c:pt>
                <c:pt idx="11">
                  <c:v>0.39400000000000013</c:v>
                </c:pt>
                <c:pt idx="12">
                  <c:v>0.28100000000000008</c:v>
                </c:pt>
                <c:pt idx="13">
                  <c:v>0.23100000000000001</c:v>
                </c:pt>
                <c:pt idx="14">
                  <c:v>0.25800000000000001</c:v>
                </c:pt>
                <c:pt idx="15">
                  <c:v>0.25600000000000001</c:v>
                </c:pt>
                <c:pt idx="16">
                  <c:v>0.16200000000000001</c:v>
                </c:pt>
                <c:pt idx="17">
                  <c:v>0.30800000000000011</c:v>
                </c:pt>
                <c:pt idx="18">
                  <c:v>0.17500000000000004</c:v>
                </c:pt>
                <c:pt idx="19">
                  <c:v>0.192</c:v>
                </c:pt>
                <c:pt idx="21">
                  <c:v>0.26800000000000002</c:v>
                </c:pt>
              </c:numCache>
            </c:numRef>
          </c:val>
        </c:ser>
        <c:ser>
          <c:idx val="3"/>
          <c:order val="3"/>
          <c:tx>
            <c:strRef>
              <c:f>'Звіт зим сесія'!$E$76</c:f>
              <c:strCache>
                <c:ptCount val="1"/>
                <c:pt idx="0">
                  <c:v>Склали сесію на "3"</c:v>
                </c:pt>
              </c:strCache>
            </c:strRef>
          </c:tx>
          <c:spPr>
            <a:solidFill>
              <a:srgbClr val="FFFF00"/>
            </a:solidFill>
          </c:spPr>
          <c:dLbls>
            <c:showVal val="1"/>
          </c:dLbls>
          <c:cat>
            <c:strRef>
              <c:f>'Звіт зим сесія'!$A$77:$A$98</c:f>
              <c:strCache>
                <c:ptCount val="22"/>
                <c:pt idx="0">
                  <c:v>Комп`ютерних наук та кібернетики</c:v>
                </c:pt>
                <c:pt idx="1">
                  <c:v>Хімічний</c:v>
                </c:pt>
                <c:pt idx="2">
                  <c:v>Соціології</c:v>
                </c:pt>
                <c:pt idx="3">
                  <c:v>Механіко-математичний</c:v>
                </c:pt>
                <c:pt idx="4">
                  <c:v>Історичний</c:v>
                </c:pt>
                <c:pt idx="5">
                  <c:v>ННІ "Інститут геології"</c:v>
                </c:pt>
                <c:pt idx="6">
                  <c:v>Радіофізики, електроніки та комп`ютерних систем</c:v>
                </c:pt>
                <c:pt idx="7">
                  <c:v>Інститут журналістики</c:v>
                </c:pt>
                <c:pt idx="8">
                  <c:v>Інформаційних технологій</c:v>
                </c:pt>
                <c:pt idx="9">
                  <c:v>Економічний</c:v>
                </c:pt>
                <c:pt idx="10">
                  <c:v>Юридичний</c:v>
                </c:pt>
                <c:pt idx="11">
                  <c:v>Військовий інститут</c:v>
                </c:pt>
                <c:pt idx="12">
                  <c:v>Філософський</c:v>
                </c:pt>
                <c:pt idx="13">
                  <c:v>ННЦ "Інститут біології та медицини"</c:v>
                </c:pt>
                <c:pt idx="14">
                  <c:v>Інститут міжнародних відносин</c:v>
                </c:pt>
                <c:pt idx="15">
                  <c:v>Психології</c:v>
                </c:pt>
                <c:pt idx="16">
                  <c:v>Фізичний</c:v>
                </c:pt>
                <c:pt idx="17">
                  <c:v>Інститут високих технологій</c:v>
                </c:pt>
                <c:pt idx="18">
                  <c:v>Інститут філології</c:v>
                </c:pt>
                <c:pt idx="19">
                  <c:v>Географічний</c:v>
                </c:pt>
                <c:pt idx="21">
                  <c:v>Разом по університету</c:v>
                </c:pt>
              </c:strCache>
            </c:strRef>
          </c:cat>
          <c:val>
            <c:numRef>
              <c:f>'Звіт зим сесія'!$E$77:$E$98</c:f>
              <c:numCache>
                <c:formatCode>0.0%</c:formatCode>
                <c:ptCount val="22"/>
                <c:pt idx="0">
                  <c:v>8.5000000000000006E-2</c:v>
                </c:pt>
                <c:pt idx="1">
                  <c:v>4.1000000000000002E-2</c:v>
                </c:pt>
                <c:pt idx="2">
                  <c:v>0.115</c:v>
                </c:pt>
                <c:pt idx="3">
                  <c:v>0.191</c:v>
                </c:pt>
                <c:pt idx="4">
                  <c:v>6.200000000000002E-2</c:v>
                </c:pt>
                <c:pt idx="5">
                  <c:v>4.2000000000000016E-2</c:v>
                </c:pt>
                <c:pt idx="6">
                  <c:v>8.4000000000000047E-2</c:v>
                </c:pt>
                <c:pt idx="7">
                  <c:v>9.2000000000000026E-2</c:v>
                </c:pt>
                <c:pt idx="8">
                  <c:v>2.1999999999999999E-2</c:v>
                </c:pt>
                <c:pt idx="9">
                  <c:v>0.193</c:v>
                </c:pt>
                <c:pt idx="10">
                  <c:v>0.112</c:v>
                </c:pt>
                <c:pt idx="11">
                  <c:v>5.6000000000000001E-2</c:v>
                </c:pt>
                <c:pt idx="12">
                  <c:v>8.3000000000000032E-2</c:v>
                </c:pt>
                <c:pt idx="13">
                  <c:v>7.0000000000000021E-2</c:v>
                </c:pt>
                <c:pt idx="14">
                  <c:v>6.1000000000000013E-2</c:v>
                </c:pt>
                <c:pt idx="15">
                  <c:v>5.6000000000000001E-2</c:v>
                </c:pt>
                <c:pt idx="16">
                  <c:v>4.3999999999999997E-2</c:v>
                </c:pt>
                <c:pt idx="17">
                  <c:v>9.0000000000000024E-2</c:v>
                </c:pt>
                <c:pt idx="18">
                  <c:v>3.2000000000000015E-2</c:v>
                </c:pt>
                <c:pt idx="19">
                  <c:v>7.1999999999999995E-2</c:v>
                </c:pt>
                <c:pt idx="21">
                  <c:v>5.7000000000000016E-2</c:v>
                </c:pt>
              </c:numCache>
            </c:numRef>
          </c:val>
        </c:ser>
        <c:ser>
          <c:idx val="4"/>
          <c:order val="4"/>
          <c:tx>
            <c:strRef>
              <c:f>'Звіт зим сесія'!$F$76</c:f>
              <c:strCache>
                <c:ptCount val="1"/>
                <c:pt idx="0">
                  <c:v>Отримали "2"</c:v>
                </c:pt>
              </c:strCache>
            </c:strRef>
          </c:tx>
          <c:spPr>
            <a:solidFill>
              <a:srgbClr val="FF0000"/>
            </a:solidFill>
          </c:spPr>
          <c:dLbls>
            <c:dLblPos val="inBase"/>
            <c:showVal val="1"/>
          </c:dLbls>
          <c:cat>
            <c:strRef>
              <c:f>'Звіт зим сесія'!$A$77:$A$98</c:f>
              <c:strCache>
                <c:ptCount val="22"/>
                <c:pt idx="0">
                  <c:v>Комп`ютерних наук та кібернетики</c:v>
                </c:pt>
                <c:pt idx="1">
                  <c:v>Хімічний</c:v>
                </c:pt>
                <c:pt idx="2">
                  <c:v>Соціології</c:v>
                </c:pt>
                <c:pt idx="3">
                  <c:v>Механіко-математичний</c:v>
                </c:pt>
                <c:pt idx="4">
                  <c:v>Історичний</c:v>
                </c:pt>
                <c:pt idx="5">
                  <c:v>ННІ "Інститут геології"</c:v>
                </c:pt>
                <c:pt idx="6">
                  <c:v>Радіофізики, електроніки та комп`ютерних систем</c:v>
                </c:pt>
                <c:pt idx="7">
                  <c:v>Інститут журналістики</c:v>
                </c:pt>
                <c:pt idx="8">
                  <c:v>Інформаційних технологій</c:v>
                </c:pt>
                <c:pt idx="9">
                  <c:v>Економічний</c:v>
                </c:pt>
                <c:pt idx="10">
                  <c:v>Юридичний</c:v>
                </c:pt>
                <c:pt idx="11">
                  <c:v>Військовий інститут</c:v>
                </c:pt>
                <c:pt idx="12">
                  <c:v>Філософський</c:v>
                </c:pt>
                <c:pt idx="13">
                  <c:v>ННЦ "Інститут біології та медицини"</c:v>
                </c:pt>
                <c:pt idx="14">
                  <c:v>Інститут міжнародних відносин</c:v>
                </c:pt>
                <c:pt idx="15">
                  <c:v>Психології</c:v>
                </c:pt>
                <c:pt idx="16">
                  <c:v>Фізичний</c:v>
                </c:pt>
                <c:pt idx="17">
                  <c:v>Інститут високих технологій</c:v>
                </c:pt>
                <c:pt idx="18">
                  <c:v>Інститут філології</c:v>
                </c:pt>
                <c:pt idx="19">
                  <c:v>Географічний</c:v>
                </c:pt>
                <c:pt idx="21">
                  <c:v>Разом по університету</c:v>
                </c:pt>
              </c:strCache>
            </c:strRef>
          </c:cat>
          <c:val>
            <c:numRef>
              <c:f>'Звіт зим сесія'!$F$77:$F$98</c:f>
              <c:numCache>
                <c:formatCode>0.0%</c:formatCode>
                <c:ptCount val="22"/>
                <c:pt idx="0">
                  <c:v>1.4999999999999998E-2</c:v>
                </c:pt>
                <c:pt idx="1">
                  <c:v>1.6000000000000007E-2</c:v>
                </c:pt>
                <c:pt idx="2">
                  <c:v>0</c:v>
                </c:pt>
                <c:pt idx="3">
                  <c:v>3.6999999999999998E-2</c:v>
                </c:pt>
                <c:pt idx="4">
                  <c:v>6.0000000000000019E-3</c:v>
                </c:pt>
                <c:pt idx="5">
                  <c:v>7.3999999999999996E-2</c:v>
                </c:pt>
                <c:pt idx="6">
                  <c:v>6.0000000000000019E-3</c:v>
                </c:pt>
                <c:pt idx="7">
                  <c:v>5.0000000000000018E-3</c:v>
                </c:pt>
                <c:pt idx="8">
                  <c:v>0.21700000000000005</c:v>
                </c:pt>
                <c:pt idx="9">
                  <c:v>2.0000000000000007E-2</c:v>
                </c:pt>
                <c:pt idx="10">
                  <c:v>3.0000000000000009E-3</c:v>
                </c:pt>
                <c:pt idx="11">
                  <c:v>0</c:v>
                </c:pt>
                <c:pt idx="12">
                  <c:v>0.05</c:v>
                </c:pt>
                <c:pt idx="13">
                  <c:v>4.0000000000000018E-3</c:v>
                </c:pt>
                <c:pt idx="14">
                  <c:v>4.0000000000000018E-3</c:v>
                </c:pt>
                <c:pt idx="15">
                  <c:v>8.0000000000000054E-3</c:v>
                </c:pt>
                <c:pt idx="16">
                  <c:v>0</c:v>
                </c:pt>
                <c:pt idx="17">
                  <c:v>0</c:v>
                </c:pt>
                <c:pt idx="18">
                  <c:v>2.0000000000000009E-3</c:v>
                </c:pt>
                <c:pt idx="19">
                  <c:v>5.0000000000000018E-3</c:v>
                </c:pt>
                <c:pt idx="21">
                  <c:v>1.0999999999999998E-2</c:v>
                </c:pt>
              </c:numCache>
            </c:numRef>
          </c:val>
        </c:ser>
        <c:overlap val="100"/>
        <c:axId val="32153600"/>
        <c:axId val="32155136"/>
      </c:barChart>
      <c:catAx>
        <c:axId val="32153600"/>
        <c:scaling>
          <c:orientation val="minMax"/>
        </c:scaling>
        <c:axPos val="l"/>
        <c:numFmt formatCode="General" sourceLinked="1"/>
        <c:tickLblPos val="nextTo"/>
        <c:crossAx val="32155136"/>
        <c:crosses val="autoZero"/>
        <c:auto val="1"/>
        <c:lblAlgn val="ctr"/>
        <c:lblOffset val="100"/>
      </c:catAx>
      <c:valAx>
        <c:axId val="32155136"/>
        <c:scaling>
          <c:orientation val="minMax"/>
        </c:scaling>
        <c:axPos val="b"/>
        <c:majorGridlines/>
        <c:numFmt formatCode="0%" sourceLinked="1"/>
        <c:tickLblPos val="nextTo"/>
        <c:crossAx val="32153600"/>
        <c:crosses val="autoZero"/>
        <c:crossBetween val="between"/>
      </c:valAx>
    </c:plotArea>
    <c:legend>
      <c:legendPos val="b"/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5"/>
  <c:chart>
    <c:plotArea>
      <c:layout/>
      <c:barChart>
        <c:barDir val="col"/>
        <c:grouping val="clustered"/>
        <c:ser>
          <c:idx val="0"/>
          <c:order val="0"/>
          <c:tx>
            <c:strRef>
              <c:f>абс.усп.!$B$6</c:f>
              <c:strCache>
                <c:ptCount val="1"/>
                <c:pt idx="0">
                  <c:v>2015-2016 н.р.</c:v>
                </c:pt>
              </c:strCache>
            </c:strRef>
          </c:tx>
          <c:spPr>
            <a:solidFill>
              <a:srgbClr val="00B0F0"/>
            </a:solidFill>
          </c:spPr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абс.усп.!$A$7:$A$26</c:f>
              <c:strCache>
                <c:ptCount val="20"/>
                <c:pt idx="0">
                  <c:v>Військовий інститут</c:v>
                </c:pt>
                <c:pt idx="1">
                  <c:v>ННЦ "Інститут біології та медицини"</c:v>
                </c:pt>
                <c:pt idx="2">
                  <c:v>Географічний</c:v>
                </c:pt>
                <c:pt idx="3">
                  <c:v>ННІ "Інститут геології"</c:v>
                </c:pt>
                <c:pt idx="4">
                  <c:v>Економічний</c:v>
                </c:pt>
                <c:pt idx="5">
                  <c:v>Інститут високих технологій</c:v>
                </c:pt>
                <c:pt idx="6">
                  <c:v>Інститут журналістики</c:v>
                </c:pt>
                <c:pt idx="7">
                  <c:v>Інститут міжнародних відносин</c:v>
                </c:pt>
                <c:pt idx="8">
                  <c:v>Інститут філології</c:v>
                </c:pt>
                <c:pt idx="9">
                  <c:v>Інформаційних технологій</c:v>
                </c:pt>
                <c:pt idx="10">
                  <c:v>Історичний</c:v>
                </c:pt>
                <c:pt idx="11">
                  <c:v>Комп`ютерних наук та кібернетики</c:v>
                </c:pt>
                <c:pt idx="12">
                  <c:v>Механіко-математичний</c:v>
                </c:pt>
                <c:pt idx="13">
                  <c:v>Психології</c:v>
                </c:pt>
                <c:pt idx="14">
                  <c:v>Радіофізики, електроніки та комп`ютерних систем</c:v>
                </c:pt>
                <c:pt idx="15">
                  <c:v>Соціології</c:v>
                </c:pt>
                <c:pt idx="16">
                  <c:v>Фізичний</c:v>
                </c:pt>
                <c:pt idx="17">
                  <c:v>Філософський</c:v>
                </c:pt>
                <c:pt idx="18">
                  <c:v>Хімічний</c:v>
                </c:pt>
                <c:pt idx="19">
                  <c:v>Юридичний</c:v>
                </c:pt>
              </c:strCache>
            </c:strRef>
          </c:cat>
          <c:val>
            <c:numRef>
              <c:f>абс.усп.!$B$7:$B$26</c:f>
              <c:numCache>
                <c:formatCode>0.0%</c:formatCode>
                <c:ptCount val="20"/>
                <c:pt idx="0">
                  <c:v>0.98499999999999999</c:v>
                </c:pt>
                <c:pt idx="1">
                  <c:v>0.90400000000000003</c:v>
                </c:pt>
                <c:pt idx="2">
                  <c:v>0.94399999999999995</c:v>
                </c:pt>
                <c:pt idx="3">
                  <c:v>0.82199999999999995</c:v>
                </c:pt>
                <c:pt idx="4">
                  <c:v>0.94799999999999995</c:v>
                </c:pt>
                <c:pt idx="5">
                  <c:v>0.93899999999999995</c:v>
                </c:pt>
                <c:pt idx="6">
                  <c:v>0.68700000000000028</c:v>
                </c:pt>
                <c:pt idx="7">
                  <c:v>0.86600000000000021</c:v>
                </c:pt>
                <c:pt idx="8">
                  <c:v>0.94000000000000017</c:v>
                </c:pt>
                <c:pt idx="9">
                  <c:v>0.73800000000000021</c:v>
                </c:pt>
                <c:pt idx="10">
                  <c:v>0.92400000000000004</c:v>
                </c:pt>
                <c:pt idx="11">
                  <c:v>0.9770000000000002</c:v>
                </c:pt>
                <c:pt idx="12">
                  <c:v>0.63500000000000023</c:v>
                </c:pt>
                <c:pt idx="13">
                  <c:v>0.83900000000000019</c:v>
                </c:pt>
                <c:pt idx="14">
                  <c:v>0.82600000000000018</c:v>
                </c:pt>
                <c:pt idx="15">
                  <c:v>0.9750000000000002</c:v>
                </c:pt>
                <c:pt idx="16">
                  <c:v>0.81</c:v>
                </c:pt>
                <c:pt idx="17">
                  <c:v>0.8500000000000002</c:v>
                </c:pt>
                <c:pt idx="18">
                  <c:v>0.96200000000000019</c:v>
                </c:pt>
                <c:pt idx="19">
                  <c:v>0.98499999999999999</c:v>
                </c:pt>
              </c:numCache>
            </c:numRef>
          </c:val>
        </c:ser>
        <c:ser>
          <c:idx val="1"/>
          <c:order val="1"/>
          <c:tx>
            <c:strRef>
              <c:f>абс.усп.!$C$6</c:f>
              <c:strCache>
                <c:ptCount val="1"/>
                <c:pt idx="0">
                  <c:v>2016-2017 н.р.</c:v>
                </c:pt>
              </c:strCache>
            </c:strRef>
          </c:tx>
          <c:spPr>
            <a:solidFill>
              <a:srgbClr val="FF0000"/>
            </a:solidFill>
          </c:spPr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inBase"/>
            <c:showVal val="1"/>
          </c:dLbls>
          <c:cat>
            <c:strRef>
              <c:f>абс.усп.!$A$7:$A$26</c:f>
              <c:strCache>
                <c:ptCount val="20"/>
                <c:pt idx="0">
                  <c:v>Військовий інститут</c:v>
                </c:pt>
                <c:pt idx="1">
                  <c:v>ННЦ "Інститут біології та медицини"</c:v>
                </c:pt>
                <c:pt idx="2">
                  <c:v>Географічний</c:v>
                </c:pt>
                <c:pt idx="3">
                  <c:v>ННІ "Інститут геології"</c:v>
                </c:pt>
                <c:pt idx="4">
                  <c:v>Економічний</c:v>
                </c:pt>
                <c:pt idx="5">
                  <c:v>Інститут високих технологій</c:v>
                </c:pt>
                <c:pt idx="6">
                  <c:v>Інститут журналістики</c:v>
                </c:pt>
                <c:pt idx="7">
                  <c:v>Інститут міжнародних відносин</c:v>
                </c:pt>
                <c:pt idx="8">
                  <c:v>Інститут філології</c:v>
                </c:pt>
                <c:pt idx="9">
                  <c:v>Інформаційних технологій</c:v>
                </c:pt>
                <c:pt idx="10">
                  <c:v>Історичний</c:v>
                </c:pt>
                <c:pt idx="11">
                  <c:v>Комп`ютерних наук та кібернетики</c:v>
                </c:pt>
                <c:pt idx="12">
                  <c:v>Механіко-математичний</c:v>
                </c:pt>
                <c:pt idx="13">
                  <c:v>Психології</c:v>
                </c:pt>
                <c:pt idx="14">
                  <c:v>Радіофізики, електроніки та комп`ютерних систем</c:v>
                </c:pt>
                <c:pt idx="15">
                  <c:v>Соціології</c:v>
                </c:pt>
                <c:pt idx="16">
                  <c:v>Фізичний</c:v>
                </c:pt>
                <c:pt idx="17">
                  <c:v>Філософський</c:v>
                </c:pt>
                <c:pt idx="18">
                  <c:v>Хімічний</c:v>
                </c:pt>
                <c:pt idx="19">
                  <c:v>Юридичний</c:v>
                </c:pt>
              </c:strCache>
            </c:strRef>
          </c:cat>
          <c:val>
            <c:numRef>
              <c:f>абс.усп.!$C$7:$C$26</c:f>
              <c:numCache>
                <c:formatCode>0.0%</c:formatCode>
                <c:ptCount val="20"/>
                <c:pt idx="0">
                  <c:v>0.98099999999999998</c:v>
                </c:pt>
                <c:pt idx="1">
                  <c:v>0.95100000000000018</c:v>
                </c:pt>
                <c:pt idx="2">
                  <c:v>0.92700000000000005</c:v>
                </c:pt>
                <c:pt idx="3">
                  <c:v>0.86200000000000021</c:v>
                </c:pt>
                <c:pt idx="4">
                  <c:v>0.98199999999999998</c:v>
                </c:pt>
                <c:pt idx="5">
                  <c:v>0.91700000000000004</c:v>
                </c:pt>
                <c:pt idx="6">
                  <c:v>0.95500000000000018</c:v>
                </c:pt>
                <c:pt idx="7">
                  <c:v>0.9730000000000002</c:v>
                </c:pt>
                <c:pt idx="8">
                  <c:v>0.94699999999999995</c:v>
                </c:pt>
                <c:pt idx="9">
                  <c:v>0.81799999999999995</c:v>
                </c:pt>
                <c:pt idx="10">
                  <c:v>0.93600000000000005</c:v>
                </c:pt>
                <c:pt idx="11">
                  <c:v>0.96400000000000019</c:v>
                </c:pt>
                <c:pt idx="12">
                  <c:v>0.82199999999999995</c:v>
                </c:pt>
                <c:pt idx="13">
                  <c:v>0.9740000000000002</c:v>
                </c:pt>
                <c:pt idx="14">
                  <c:v>0.94899999999999995</c:v>
                </c:pt>
                <c:pt idx="15">
                  <c:v>0.98899999999999999</c:v>
                </c:pt>
                <c:pt idx="16">
                  <c:v>0.94899999999999995</c:v>
                </c:pt>
                <c:pt idx="17">
                  <c:v>0.86000000000000021</c:v>
                </c:pt>
                <c:pt idx="18">
                  <c:v>0.94699999999999995</c:v>
                </c:pt>
                <c:pt idx="19">
                  <c:v>0.9770000000000002</c:v>
                </c:pt>
              </c:numCache>
            </c:numRef>
          </c:val>
        </c:ser>
        <c:axId val="32173440"/>
        <c:axId val="32209536"/>
      </c:barChart>
      <c:catAx>
        <c:axId val="32173440"/>
        <c:scaling>
          <c:orientation val="minMax"/>
        </c:scaling>
        <c:axPos val="b"/>
        <c:tickLblPos val="nextTo"/>
        <c:crossAx val="32209536"/>
        <c:crosses val="autoZero"/>
        <c:auto val="1"/>
        <c:lblAlgn val="ctr"/>
        <c:lblOffset val="100"/>
      </c:catAx>
      <c:valAx>
        <c:axId val="32209536"/>
        <c:scaling>
          <c:orientation val="minMax"/>
          <c:max val="1"/>
        </c:scaling>
        <c:axPos val="l"/>
        <c:majorGridlines/>
        <c:numFmt formatCode="0.0%" sourceLinked="1"/>
        <c:tickLblPos val="nextTo"/>
        <c:crossAx val="32173440"/>
        <c:crosses val="autoZero"/>
        <c:crossBetween val="between"/>
      </c:valAx>
    </c:plotArea>
    <c:legend>
      <c:legendPos val="b"/>
    </c:legend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5"/>
  <c:chart>
    <c:plotArea>
      <c:layout/>
      <c:barChart>
        <c:barDir val="col"/>
        <c:grouping val="clustered"/>
        <c:ser>
          <c:idx val="0"/>
          <c:order val="0"/>
          <c:tx>
            <c:strRef>
              <c:f>абс.усп.!$B$33</c:f>
              <c:strCache>
                <c:ptCount val="1"/>
                <c:pt idx="0">
                  <c:v>2015-2016 н.р.</c:v>
                </c:pt>
              </c:strCache>
            </c:strRef>
          </c:tx>
          <c:spPr>
            <a:solidFill>
              <a:srgbClr val="00B0F0"/>
            </a:solidFill>
          </c:spPr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абс.усп.!$A$34:$A$53</c:f>
              <c:strCache>
                <c:ptCount val="20"/>
                <c:pt idx="0">
                  <c:v>Військовий інститут</c:v>
                </c:pt>
                <c:pt idx="1">
                  <c:v>ННЦ "Інститут біології та медицини"</c:v>
                </c:pt>
                <c:pt idx="2">
                  <c:v>Географічний</c:v>
                </c:pt>
                <c:pt idx="3">
                  <c:v>ННІ "Інститут геології"</c:v>
                </c:pt>
                <c:pt idx="4">
                  <c:v>Економічний</c:v>
                </c:pt>
                <c:pt idx="5">
                  <c:v>Інститут високих технологій</c:v>
                </c:pt>
                <c:pt idx="6">
                  <c:v>Інститут журналістики</c:v>
                </c:pt>
                <c:pt idx="7">
                  <c:v>Інститут міжнародних відносин</c:v>
                </c:pt>
                <c:pt idx="8">
                  <c:v>Інститут філології</c:v>
                </c:pt>
                <c:pt idx="9">
                  <c:v>Інформаційних технологій</c:v>
                </c:pt>
                <c:pt idx="10">
                  <c:v>Історичний</c:v>
                </c:pt>
                <c:pt idx="11">
                  <c:v>Комп`ютерних наук та кібернетики</c:v>
                </c:pt>
                <c:pt idx="12">
                  <c:v>Механіко-математичний</c:v>
                </c:pt>
                <c:pt idx="13">
                  <c:v>Психології</c:v>
                </c:pt>
                <c:pt idx="14">
                  <c:v>Радіофізики, електроніки та комп`ютерних систем</c:v>
                </c:pt>
                <c:pt idx="15">
                  <c:v>Соціології</c:v>
                </c:pt>
                <c:pt idx="16">
                  <c:v>Фізичний</c:v>
                </c:pt>
                <c:pt idx="17">
                  <c:v>Філософський</c:v>
                </c:pt>
                <c:pt idx="18">
                  <c:v>Хімічний</c:v>
                </c:pt>
                <c:pt idx="19">
                  <c:v>Юридичний</c:v>
                </c:pt>
              </c:strCache>
            </c:strRef>
          </c:cat>
          <c:val>
            <c:numRef>
              <c:f>абс.усп.!$B$34:$B$53</c:f>
              <c:numCache>
                <c:formatCode>0.0%</c:formatCode>
                <c:ptCount val="20"/>
                <c:pt idx="0">
                  <c:v>0.40900000000000009</c:v>
                </c:pt>
                <c:pt idx="1">
                  <c:v>0.54800000000000004</c:v>
                </c:pt>
                <c:pt idx="2">
                  <c:v>0.58000000000000007</c:v>
                </c:pt>
                <c:pt idx="3">
                  <c:v>0.35200000000000009</c:v>
                </c:pt>
                <c:pt idx="4">
                  <c:v>0.505</c:v>
                </c:pt>
                <c:pt idx="5">
                  <c:v>0.60900000000000021</c:v>
                </c:pt>
                <c:pt idx="6">
                  <c:v>0.38100000000000012</c:v>
                </c:pt>
                <c:pt idx="7">
                  <c:v>0.53900000000000003</c:v>
                </c:pt>
                <c:pt idx="8">
                  <c:v>0.65900000000000025</c:v>
                </c:pt>
                <c:pt idx="9">
                  <c:v>0.47600000000000009</c:v>
                </c:pt>
                <c:pt idx="10">
                  <c:v>0.61400000000000021</c:v>
                </c:pt>
                <c:pt idx="11">
                  <c:v>0.46800000000000008</c:v>
                </c:pt>
                <c:pt idx="12">
                  <c:v>0.222</c:v>
                </c:pt>
                <c:pt idx="13">
                  <c:v>0.49800000000000011</c:v>
                </c:pt>
                <c:pt idx="14">
                  <c:v>0.30800000000000011</c:v>
                </c:pt>
                <c:pt idx="15">
                  <c:v>0.51500000000000001</c:v>
                </c:pt>
                <c:pt idx="16">
                  <c:v>0.48000000000000009</c:v>
                </c:pt>
                <c:pt idx="17">
                  <c:v>0.51300000000000001</c:v>
                </c:pt>
                <c:pt idx="18">
                  <c:v>0.56200000000000028</c:v>
                </c:pt>
                <c:pt idx="19">
                  <c:v>0.58399999999999996</c:v>
                </c:pt>
              </c:numCache>
            </c:numRef>
          </c:val>
        </c:ser>
        <c:ser>
          <c:idx val="1"/>
          <c:order val="1"/>
          <c:tx>
            <c:strRef>
              <c:f>абс.усп.!$C$33</c:f>
              <c:strCache>
                <c:ptCount val="1"/>
                <c:pt idx="0">
                  <c:v>2016-2017 н.р.</c:v>
                </c:pt>
              </c:strCache>
            </c:strRef>
          </c:tx>
          <c:spPr>
            <a:solidFill>
              <a:srgbClr val="FF0000"/>
            </a:solidFill>
          </c:spPr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inBase"/>
            <c:showVal val="1"/>
          </c:dLbls>
          <c:cat>
            <c:strRef>
              <c:f>абс.усп.!$A$34:$A$53</c:f>
              <c:strCache>
                <c:ptCount val="20"/>
                <c:pt idx="0">
                  <c:v>Військовий інститут</c:v>
                </c:pt>
                <c:pt idx="1">
                  <c:v>ННЦ "Інститут біології та медицини"</c:v>
                </c:pt>
                <c:pt idx="2">
                  <c:v>Географічний</c:v>
                </c:pt>
                <c:pt idx="3">
                  <c:v>ННІ "Інститут геології"</c:v>
                </c:pt>
                <c:pt idx="4">
                  <c:v>Економічний</c:v>
                </c:pt>
                <c:pt idx="5">
                  <c:v>Інститут високих технологій</c:v>
                </c:pt>
                <c:pt idx="6">
                  <c:v>Інститут журналістики</c:v>
                </c:pt>
                <c:pt idx="7">
                  <c:v>Інститут міжнародних відносин</c:v>
                </c:pt>
                <c:pt idx="8">
                  <c:v>Інститут філології</c:v>
                </c:pt>
                <c:pt idx="9">
                  <c:v>Інформаційних технологій</c:v>
                </c:pt>
                <c:pt idx="10">
                  <c:v>Історичний</c:v>
                </c:pt>
                <c:pt idx="11">
                  <c:v>Комп`ютерних наук та кібернетики</c:v>
                </c:pt>
                <c:pt idx="12">
                  <c:v>Механіко-математичний</c:v>
                </c:pt>
                <c:pt idx="13">
                  <c:v>Психології</c:v>
                </c:pt>
                <c:pt idx="14">
                  <c:v>Радіофізики, електроніки та комп`ютерних систем</c:v>
                </c:pt>
                <c:pt idx="15">
                  <c:v>Соціології</c:v>
                </c:pt>
                <c:pt idx="16">
                  <c:v>Фізичний</c:v>
                </c:pt>
                <c:pt idx="17">
                  <c:v>Філософський</c:v>
                </c:pt>
                <c:pt idx="18">
                  <c:v>Хімічний</c:v>
                </c:pt>
                <c:pt idx="19">
                  <c:v>Юридичний</c:v>
                </c:pt>
              </c:strCache>
            </c:strRef>
          </c:cat>
          <c:val>
            <c:numRef>
              <c:f>абс.усп.!$C$34:$C$53</c:f>
              <c:numCache>
                <c:formatCode>0.0%</c:formatCode>
                <c:ptCount val="20"/>
                <c:pt idx="0">
                  <c:v>0.35100000000000009</c:v>
                </c:pt>
                <c:pt idx="1">
                  <c:v>0.50800000000000001</c:v>
                </c:pt>
                <c:pt idx="2">
                  <c:v>0.51300000000000001</c:v>
                </c:pt>
                <c:pt idx="3">
                  <c:v>0.37000000000000011</c:v>
                </c:pt>
                <c:pt idx="4">
                  <c:v>0.46700000000000008</c:v>
                </c:pt>
                <c:pt idx="5">
                  <c:v>0.54700000000000004</c:v>
                </c:pt>
                <c:pt idx="6">
                  <c:v>0.46400000000000002</c:v>
                </c:pt>
                <c:pt idx="7">
                  <c:v>0.52400000000000002</c:v>
                </c:pt>
                <c:pt idx="8">
                  <c:v>0.65600000000000025</c:v>
                </c:pt>
                <c:pt idx="9">
                  <c:v>0.42900000000000016</c:v>
                </c:pt>
                <c:pt idx="10">
                  <c:v>0.49100000000000016</c:v>
                </c:pt>
                <c:pt idx="11">
                  <c:v>0.40300000000000002</c:v>
                </c:pt>
                <c:pt idx="12">
                  <c:v>0.26800000000000002</c:v>
                </c:pt>
                <c:pt idx="13">
                  <c:v>0.58000000000000007</c:v>
                </c:pt>
                <c:pt idx="14">
                  <c:v>0.37500000000000011</c:v>
                </c:pt>
                <c:pt idx="15">
                  <c:v>0.52700000000000002</c:v>
                </c:pt>
                <c:pt idx="16">
                  <c:v>0.5</c:v>
                </c:pt>
                <c:pt idx="17">
                  <c:v>0.41800000000000009</c:v>
                </c:pt>
                <c:pt idx="18">
                  <c:v>0.52500000000000002</c:v>
                </c:pt>
                <c:pt idx="19">
                  <c:v>0.505</c:v>
                </c:pt>
              </c:numCache>
            </c:numRef>
          </c:val>
        </c:ser>
        <c:axId val="32216576"/>
        <c:axId val="32230784"/>
      </c:barChart>
      <c:catAx>
        <c:axId val="32216576"/>
        <c:scaling>
          <c:orientation val="minMax"/>
        </c:scaling>
        <c:axPos val="b"/>
        <c:tickLblPos val="nextTo"/>
        <c:crossAx val="32230784"/>
        <c:crosses val="autoZero"/>
        <c:auto val="1"/>
        <c:lblAlgn val="ctr"/>
        <c:lblOffset val="100"/>
      </c:catAx>
      <c:valAx>
        <c:axId val="32230784"/>
        <c:scaling>
          <c:orientation val="minMax"/>
          <c:max val="1"/>
        </c:scaling>
        <c:axPos val="l"/>
        <c:majorGridlines/>
        <c:numFmt formatCode="0.0%" sourceLinked="1"/>
        <c:tickLblPos val="nextTo"/>
        <c:crossAx val="32216576"/>
        <c:crosses val="autoZero"/>
        <c:crossBetween val="between"/>
      </c:valAx>
    </c:plotArea>
    <c:legend>
      <c:legendPos val="b"/>
    </c:legend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5"/>
  <c:chart>
    <c:plotArea>
      <c:layout/>
      <c:barChart>
        <c:barDir val="col"/>
        <c:grouping val="clustered"/>
        <c:ser>
          <c:idx val="0"/>
          <c:order val="0"/>
          <c:tx>
            <c:strRef>
              <c:f>абс.усп.!$B$60</c:f>
              <c:strCache>
                <c:ptCount val="1"/>
                <c:pt idx="0">
                  <c:v>2015-2016 н.р.</c:v>
                </c:pt>
              </c:strCache>
            </c:strRef>
          </c:tx>
          <c:spPr>
            <a:solidFill>
              <a:srgbClr val="00B0F0"/>
            </a:solidFill>
          </c:spPr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абс.усп.!$A$61:$A$72</c:f>
              <c:strCache>
                <c:ptCount val="12"/>
                <c:pt idx="0">
                  <c:v>ННЦ "Інститут біології та медицини"</c:v>
                </c:pt>
                <c:pt idx="1">
                  <c:v>Географічний</c:v>
                </c:pt>
                <c:pt idx="2">
                  <c:v>ННІ "Інститут геології"</c:v>
                </c:pt>
                <c:pt idx="3">
                  <c:v>Економічний</c:v>
                </c:pt>
                <c:pt idx="4">
                  <c:v>Інститут журналістики</c:v>
                </c:pt>
                <c:pt idx="5">
                  <c:v>Інститут філології</c:v>
                </c:pt>
                <c:pt idx="6">
                  <c:v>Історичний</c:v>
                </c:pt>
                <c:pt idx="7">
                  <c:v>Комп`ютерних наук та кібернетики</c:v>
                </c:pt>
                <c:pt idx="8">
                  <c:v>Механіко-математичний</c:v>
                </c:pt>
                <c:pt idx="9">
                  <c:v>Психології</c:v>
                </c:pt>
                <c:pt idx="10">
                  <c:v>Філософський</c:v>
                </c:pt>
                <c:pt idx="11">
                  <c:v>Юридичний</c:v>
                </c:pt>
              </c:strCache>
            </c:strRef>
          </c:cat>
          <c:val>
            <c:numRef>
              <c:f>абс.усп.!$B$61:$B$72</c:f>
              <c:numCache>
                <c:formatCode>0.0%</c:formatCode>
                <c:ptCount val="12"/>
                <c:pt idx="0">
                  <c:v>0.93300000000000005</c:v>
                </c:pt>
                <c:pt idx="1">
                  <c:v>0.9720000000000002</c:v>
                </c:pt>
                <c:pt idx="2">
                  <c:v>0.91200000000000003</c:v>
                </c:pt>
                <c:pt idx="3">
                  <c:v>0.9780000000000002</c:v>
                </c:pt>
                <c:pt idx="4">
                  <c:v>0.90600000000000003</c:v>
                </c:pt>
                <c:pt idx="5">
                  <c:v>0.91600000000000004</c:v>
                </c:pt>
                <c:pt idx="6">
                  <c:v>0.89200000000000002</c:v>
                </c:pt>
                <c:pt idx="7">
                  <c:v>0.88</c:v>
                </c:pt>
                <c:pt idx="8">
                  <c:v>0.82600000000000018</c:v>
                </c:pt>
                <c:pt idx="9">
                  <c:v>0.98099999999999998</c:v>
                </c:pt>
                <c:pt idx="10">
                  <c:v>0.90600000000000003</c:v>
                </c:pt>
                <c:pt idx="11">
                  <c:v>0.995</c:v>
                </c:pt>
              </c:numCache>
            </c:numRef>
          </c:val>
        </c:ser>
        <c:ser>
          <c:idx val="1"/>
          <c:order val="1"/>
          <c:tx>
            <c:strRef>
              <c:f>абс.усп.!$C$60</c:f>
              <c:strCache>
                <c:ptCount val="1"/>
                <c:pt idx="0">
                  <c:v>2016-2017 н.р.</c:v>
                </c:pt>
              </c:strCache>
            </c:strRef>
          </c:tx>
          <c:spPr>
            <a:solidFill>
              <a:srgbClr val="FF0000"/>
            </a:solidFill>
          </c:spPr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inBase"/>
            <c:showVal val="1"/>
          </c:dLbls>
          <c:cat>
            <c:strRef>
              <c:f>абс.усп.!$A$61:$A$72</c:f>
              <c:strCache>
                <c:ptCount val="12"/>
                <c:pt idx="0">
                  <c:v>ННЦ "Інститут біології та медицини"</c:v>
                </c:pt>
                <c:pt idx="1">
                  <c:v>Географічний</c:v>
                </c:pt>
                <c:pt idx="2">
                  <c:v>ННІ "Інститут геології"</c:v>
                </c:pt>
                <c:pt idx="3">
                  <c:v>Економічний</c:v>
                </c:pt>
                <c:pt idx="4">
                  <c:v>Інститут журналістики</c:v>
                </c:pt>
                <c:pt idx="5">
                  <c:v>Інститут філології</c:v>
                </c:pt>
                <c:pt idx="6">
                  <c:v>Історичний</c:v>
                </c:pt>
                <c:pt idx="7">
                  <c:v>Комп`ютерних наук та кібернетики</c:v>
                </c:pt>
                <c:pt idx="8">
                  <c:v>Механіко-математичний</c:v>
                </c:pt>
                <c:pt idx="9">
                  <c:v>Психології</c:v>
                </c:pt>
                <c:pt idx="10">
                  <c:v>Філософський</c:v>
                </c:pt>
                <c:pt idx="11">
                  <c:v>Юридичний</c:v>
                </c:pt>
              </c:strCache>
            </c:strRef>
          </c:cat>
          <c:val>
            <c:numRef>
              <c:f>абс.усп.!$C$61:$C$72</c:f>
              <c:numCache>
                <c:formatCode>0.0%</c:formatCode>
                <c:ptCount val="12"/>
                <c:pt idx="0">
                  <c:v>0.92600000000000005</c:v>
                </c:pt>
                <c:pt idx="1">
                  <c:v>0.92500000000000004</c:v>
                </c:pt>
                <c:pt idx="2">
                  <c:v>0.94199999999999995</c:v>
                </c:pt>
                <c:pt idx="3">
                  <c:v>0.96800000000000019</c:v>
                </c:pt>
                <c:pt idx="4">
                  <c:v>0.95800000000000018</c:v>
                </c:pt>
                <c:pt idx="5">
                  <c:v>0.77300000000000024</c:v>
                </c:pt>
                <c:pt idx="6">
                  <c:v>0.78400000000000003</c:v>
                </c:pt>
                <c:pt idx="7">
                  <c:v>0.83300000000000018</c:v>
                </c:pt>
                <c:pt idx="8">
                  <c:v>0.86800000000000022</c:v>
                </c:pt>
                <c:pt idx="9">
                  <c:v>0.94099999999999995</c:v>
                </c:pt>
                <c:pt idx="10">
                  <c:v>0.80300000000000005</c:v>
                </c:pt>
                <c:pt idx="11">
                  <c:v>0.96500000000000019</c:v>
                </c:pt>
              </c:numCache>
            </c:numRef>
          </c:val>
        </c:ser>
        <c:axId val="32243072"/>
        <c:axId val="32338688"/>
      </c:barChart>
      <c:catAx>
        <c:axId val="32243072"/>
        <c:scaling>
          <c:orientation val="minMax"/>
        </c:scaling>
        <c:axPos val="b"/>
        <c:tickLblPos val="nextTo"/>
        <c:crossAx val="32338688"/>
        <c:crosses val="autoZero"/>
        <c:auto val="1"/>
        <c:lblAlgn val="ctr"/>
        <c:lblOffset val="100"/>
      </c:catAx>
      <c:valAx>
        <c:axId val="32338688"/>
        <c:scaling>
          <c:orientation val="minMax"/>
          <c:max val="1"/>
        </c:scaling>
        <c:axPos val="l"/>
        <c:majorGridlines/>
        <c:numFmt formatCode="0.0%" sourceLinked="1"/>
        <c:tickLblPos val="nextTo"/>
        <c:crossAx val="32243072"/>
        <c:crosses val="autoZero"/>
        <c:crossBetween val="between"/>
      </c:valAx>
    </c:plotArea>
    <c:legend>
      <c:legendPos val="b"/>
    </c:legend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5"/>
  <c:chart>
    <c:plotArea>
      <c:layout/>
      <c:barChart>
        <c:barDir val="col"/>
        <c:grouping val="clustered"/>
        <c:ser>
          <c:idx val="0"/>
          <c:order val="0"/>
          <c:tx>
            <c:strRef>
              <c:f>абс.усп.!$B$79</c:f>
              <c:strCache>
                <c:ptCount val="1"/>
                <c:pt idx="0">
                  <c:v>2015-2016 н.р.</c:v>
                </c:pt>
              </c:strCache>
            </c:strRef>
          </c:tx>
          <c:spPr>
            <a:solidFill>
              <a:srgbClr val="00B0F0"/>
            </a:solidFill>
          </c:spPr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абс.усп.!$A$80:$A$91</c:f>
              <c:strCache>
                <c:ptCount val="12"/>
                <c:pt idx="0">
                  <c:v>ННЦ "Інститут біології та медицини"</c:v>
                </c:pt>
                <c:pt idx="1">
                  <c:v>Географічний</c:v>
                </c:pt>
                <c:pt idx="2">
                  <c:v>ННІ "Інститут геології"</c:v>
                </c:pt>
                <c:pt idx="3">
                  <c:v>Економічний</c:v>
                </c:pt>
                <c:pt idx="4">
                  <c:v>Інститут журналістики</c:v>
                </c:pt>
                <c:pt idx="5">
                  <c:v>Інститут філології</c:v>
                </c:pt>
                <c:pt idx="6">
                  <c:v>Історичний</c:v>
                </c:pt>
                <c:pt idx="7">
                  <c:v>Комп`ютерних наук та кібернетики</c:v>
                </c:pt>
                <c:pt idx="8">
                  <c:v>Механіко-математичний</c:v>
                </c:pt>
                <c:pt idx="9">
                  <c:v>Психології</c:v>
                </c:pt>
                <c:pt idx="10">
                  <c:v>Філософський</c:v>
                </c:pt>
                <c:pt idx="11">
                  <c:v>Юридичний</c:v>
                </c:pt>
              </c:strCache>
            </c:strRef>
          </c:cat>
          <c:val>
            <c:numRef>
              <c:f>абс.усп.!$B$80:$B$91</c:f>
              <c:numCache>
                <c:formatCode>0.0%</c:formatCode>
                <c:ptCount val="12"/>
                <c:pt idx="0">
                  <c:v>0.31300000000000011</c:v>
                </c:pt>
                <c:pt idx="1">
                  <c:v>0.505</c:v>
                </c:pt>
                <c:pt idx="2">
                  <c:v>0.14000000000000001</c:v>
                </c:pt>
                <c:pt idx="3">
                  <c:v>0.38000000000000012</c:v>
                </c:pt>
                <c:pt idx="4">
                  <c:v>0.43500000000000011</c:v>
                </c:pt>
                <c:pt idx="5">
                  <c:v>0.40700000000000008</c:v>
                </c:pt>
                <c:pt idx="6">
                  <c:v>0.52500000000000002</c:v>
                </c:pt>
                <c:pt idx="7">
                  <c:v>8.0000000000000029E-2</c:v>
                </c:pt>
                <c:pt idx="8">
                  <c:v>0.23900000000000005</c:v>
                </c:pt>
                <c:pt idx="9">
                  <c:v>0.62300000000000022</c:v>
                </c:pt>
                <c:pt idx="10">
                  <c:v>0.66000000000000025</c:v>
                </c:pt>
                <c:pt idx="11">
                  <c:v>0.75400000000000023</c:v>
                </c:pt>
              </c:numCache>
            </c:numRef>
          </c:val>
        </c:ser>
        <c:ser>
          <c:idx val="1"/>
          <c:order val="1"/>
          <c:tx>
            <c:strRef>
              <c:f>абс.усп.!$C$79</c:f>
              <c:strCache>
                <c:ptCount val="1"/>
                <c:pt idx="0">
                  <c:v>2016-2017 н.р.</c:v>
                </c:pt>
              </c:strCache>
            </c:strRef>
          </c:tx>
          <c:spPr>
            <a:solidFill>
              <a:srgbClr val="FF0000"/>
            </a:solidFill>
          </c:spPr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inBase"/>
            <c:showVal val="1"/>
          </c:dLbls>
          <c:cat>
            <c:strRef>
              <c:f>абс.усп.!$A$80:$A$91</c:f>
              <c:strCache>
                <c:ptCount val="12"/>
                <c:pt idx="0">
                  <c:v>ННЦ "Інститут біології та медицини"</c:v>
                </c:pt>
                <c:pt idx="1">
                  <c:v>Географічний</c:v>
                </c:pt>
                <c:pt idx="2">
                  <c:v>ННІ "Інститут геології"</c:v>
                </c:pt>
                <c:pt idx="3">
                  <c:v>Економічний</c:v>
                </c:pt>
                <c:pt idx="4">
                  <c:v>Інститут журналістики</c:v>
                </c:pt>
                <c:pt idx="5">
                  <c:v>Інститут філології</c:v>
                </c:pt>
                <c:pt idx="6">
                  <c:v>Історичний</c:v>
                </c:pt>
                <c:pt idx="7">
                  <c:v>Комп`ютерних наук та кібернетики</c:v>
                </c:pt>
                <c:pt idx="8">
                  <c:v>Механіко-математичний</c:v>
                </c:pt>
                <c:pt idx="9">
                  <c:v>Психології</c:v>
                </c:pt>
                <c:pt idx="10">
                  <c:v>Філософський</c:v>
                </c:pt>
                <c:pt idx="11">
                  <c:v>Юридичний</c:v>
                </c:pt>
              </c:strCache>
            </c:strRef>
          </c:cat>
          <c:val>
            <c:numRef>
              <c:f>абс.усп.!$C$80:$C$91</c:f>
              <c:numCache>
                <c:formatCode>0.0%</c:formatCode>
                <c:ptCount val="12"/>
                <c:pt idx="0">
                  <c:v>0.30900000000000011</c:v>
                </c:pt>
                <c:pt idx="1">
                  <c:v>0.46300000000000002</c:v>
                </c:pt>
                <c:pt idx="2">
                  <c:v>0.442</c:v>
                </c:pt>
                <c:pt idx="3">
                  <c:v>0.49800000000000011</c:v>
                </c:pt>
                <c:pt idx="4">
                  <c:v>0.28300000000000008</c:v>
                </c:pt>
                <c:pt idx="5">
                  <c:v>0.40300000000000002</c:v>
                </c:pt>
                <c:pt idx="6">
                  <c:v>0.44800000000000001</c:v>
                </c:pt>
                <c:pt idx="7">
                  <c:v>0.14600000000000005</c:v>
                </c:pt>
                <c:pt idx="8">
                  <c:v>0.22600000000000001</c:v>
                </c:pt>
                <c:pt idx="9">
                  <c:v>0.67300000000000026</c:v>
                </c:pt>
                <c:pt idx="10">
                  <c:v>0.49400000000000016</c:v>
                </c:pt>
                <c:pt idx="11">
                  <c:v>0.43600000000000011</c:v>
                </c:pt>
              </c:numCache>
            </c:numRef>
          </c:val>
        </c:ser>
        <c:axId val="31397376"/>
        <c:axId val="31398912"/>
      </c:barChart>
      <c:catAx>
        <c:axId val="31397376"/>
        <c:scaling>
          <c:orientation val="minMax"/>
        </c:scaling>
        <c:axPos val="b"/>
        <c:tickLblPos val="nextTo"/>
        <c:crossAx val="31398912"/>
        <c:crosses val="autoZero"/>
        <c:auto val="1"/>
        <c:lblAlgn val="ctr"/>
        <c:lblOffset val="100"/>
      </c:catAx>
      <c:valAx>
        <c:axId val="31398912"/>
        <c:scaling>
          <c:orientation val="minMax"/>
          <c:max val="1"/>
        </c:scaling>
        <c:axPos val="l"/>
        <c:majorGridlines/>
        <c:numFmt formatCode="0.0%" sourceLinked="1"/>
        <c:tickLblPos val="nextTo"/>
        <c:crossAx val="31397376"/>
        <c:crosses val="autoZero"/>
        <c:crossBetween val="between"/>
      </c:valAx>
    </c:plotArea>
    <c:legend>
      <c:legendPos val="b"/>
    </c:legend>
    <c:plotVisOnly val="1"/>
    <c:dispBlanksAs val="gap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5"/>
  <c:chart>
    <c:plotArea>
      <c:layout/>
      <c:barChart>
        <c:barDir val="bar"/>
        <c:grouping val="percentStacked"/>
        <c:ser>
          <c:idx val="0"/>
          <c:order val="0"/>
          <c:tx>
            <c:strRef>
              <c:f>'[KGRT 2016-2017.xls]денна зима 2016-2017'!$B$31:$B$32</c:f>
              <c:strCache>
                <c:ptCount val="1"/>
                <c:pt idx="0">
                  <c:v>Склали сесію на "5"</c:v>
                </c:pt>
              </c:strCache>
            </c:strRef>
          </c:tx>
          <c:spPr>
            <a:solidFill>
              <a:srgbClr val="00B0F0"/>
            </a:solidFill>
          </c:spPr>
          <c:dLbls>
            <c:dLblPos val="ctr"/>
            <c:showVal val="1"/>
          </c:dLbls>
          <c:cat>
            <c:strRef>
              <c:f>'[KGRT 2016-2017.xls]денна зима 2016-2017'!$A$33:$A$37</c:f>
              <c:strCache>
                <c:ptCount val="5"/>
                <c:pt idx="0">
                  <c:v>Курс 1</c:v>
                </c:pt>
                <c:pt idx="1">
                  <c:v>Курс 2</c:v>
                </c:pt>
                <c:pt idx="2">
                  <c:v>Курс 3</c:v>
                </c:pt>
                <c:pt idx="3">
                  <c:v>Курс 4</c:v>
                </c:pt>
                <c:pt idx="4">
                  <c:v>Всього молодших спеціалістів</c:v>
                </c:pt>
              </c:strCache>
            </c:strRef>
          </c:cat>
          <c:val>
            <c:numRef>
              <c:f>'[KGRT 2016-2017.xls]денна зима 2016-2017'!$B$33:$B$37</c:f>
              <c:numCache>
                <c:formatCode>0.0%</c:formatCode>
                <c:ptCount val="5"/>
                <c:pt idx="0">
                  <c:v>0</c:v>
                </c:pt>
                <c:pt idx="1">
                  <c:v>2.1999999999999999E-2</c:v>
                </c:pt>
                <c:pt idx="2">
                  <c:v>7.9000000000000029E-2</c:v>
                </c:pt>
                <c:pt idx="3">
                  <c:v>0.10100000000000002</c:v>
                </c:pt>
                <c:pt idx="4">
                  <c:v>5.8000000000000003E-2</c:v>
                </c:pt>
              </c:numCache>
            </c:numRef>
          </c:val>
        </c:ser>
        <c:ser>
          <c:idx val="1"/>
          <c:order val="1"/>
          <c:tx>
            <c:strRef>
              <c:f>'[KGRT 2016-2017.xls]денна зима 2016-2017'!$C$31:$C$32</c:f>
              <c:strCache>
                <c:ptCount val="1"/>
                <c:pt idx="0">
                  <c:v>Склали сесію на "4" і "5"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</c:spPr>
          <c:dLbls>
            <c:dLblPos val="ctr"/>
            <c:showVal val="1"/>
          </c:dLbls>
          <c:cat>
            <c:strRef>
              <c:f>'[KGRT 2016-2017.xls]денна зима 2016-2017'!$A$33:$A$37</c:f>
              <c:strCache>
                <c:ptCount val="5"/>
                <c:pt idx="0">
                  <c:v>Курс 1</c:v>
                </c:pt>
                <c:pt idx="1">
                  <c:v>Курс 2</c:v>
                </c:pt>
                <c:pt idx="2">
                  <c:v>Курс 3</c:v>
                </c:pt>
                <c:pt idx="3">
                  <c:v>Курс 4</c:v>
                </c:pt>
                <c:pt idx="4">
                  <c:v>Всього молодших спеціалістів</c:v>
                </c:pt>
              </c:strCache>
            </c:strRef>
          </c:cat>
          <c:val>
            <c:numRef>
              <c:f>'[KGRT 2016-2017.xls]денна зима 2016-2017'!$C$33:$C$37</c:f>
              <c:numCache>
                <c:formatCode>0.0%</c:formatCode>
                <c:ptCount val="5"/>
                <c:pt idx="0">
                  <c:v>0.33300000000000013</c:v>
                </c:pt>
                <c:pt idx="1">
                  <c:v>0.23900000000000005</c:v>
                </c:pt>
                <c:pt idx="2">
                  <c:v>0.32600000000000012</c:v>
                </c:pt>
                <c:pt idx="3">
                  <c:v>0.32800000000000012</c:v>
                </c:pt>
                <c:pt idx="4">
                  <c:v>0.30600000000000016</c:v>
                </c:pt>
              </c:numCache>
            </c:numRef>
          </c:val>
        </c:ser>
        <c:ser>
          <c:idx val="2"/>
          <c:order val="2"/>
          <c:tx>
            <c:strRef>
              <c:f>'[KGRT 2016-2017.xls]денна зима 2016-2017'!$D$31:$D$32</c:f>
              <c:strCache>
                <c:ptCount val="1"/>
                <c:pt idx="0">
                  <c:v>Склали сесію на "3", "4", "5"</c:v>
                </c:pt>
              </c:strCache>
            </c:strRef>
          </c:tx>
          <c:spPr>
            <a:solidFill>
              <a:srgbClr val="00B050"/>
            </a:solidFill>
          </c:spPr>
          <c:dLbls>
            <c:dLblPos val="inBase"/>
            <c:showVal val="1"/>
          </c:dLbls>
          <c:cat>
            <c:strRef>
              <c:f>'[KGRT 2016-2017.xls]денна зима 2016-2017'!$A$33:$A$37</c:f>
              <c:strCache>
                <c:ptCount val="5"/>
                <c:pt idx="0">
                  <c:v>Курс 1</c:v>
                </c:pt>
                <c:pt idx="1">
                  <c:v>Курс 2</c:v>
                </c:pt>
                <c:pt idx="2">
                  <c:v>Курс 3</c:v>
                </c:pt>
                <c:pt idx="3">
                  <c:v>Курс 4</c:v>
                </c:pt>
                <c:pt idx="4">
                  <c:v>Всього молодших спеціалістів</c:v>
                </c:pt>
              </c:strCache>
            </c:strRef>
          </c:cat>
          <c:val>
            <c:numRef>
              <c:f>'[KGRT 2016-2017.xls]денна зима 2016-2017'!$D$33:$D$37</c:f>
              <c:numCache>
                <c:formatCode>0.0%</c:formatCode>
                <c:ptCount val="5"/>
                <c:pt idx="0">
                  <c:v>0.38100000000000012</c:v>
                </c:pt>
                <c:pt idx="1">
                  <c:v>0.37000000000000011</c:v>
                </c:pt>
                <c:pt idx="2">
                  <c:v>0.40400000000000008</c:v>
                </c:pt>
                <c:pt idx="3">
                  <c:v>0.39500000000000013</c:v>
                </c:pt>
                <c:pt idx="4">
                  <c:v>0.38800000000000012</c:v>
                </c:pt>
              </c:numCache>
            </c:numRef>
          </c:val>
        </c:ser>
        <c:ser>
          <c:idx val="3"/>
          <c:order val="3"/>
          <c:tx>
            <c:strRef>
              <c:f>'[KGRT 2016-2017.xls]денна зима 2016-2017'!$E$31:$E$32</c:f>
              <c:strCache>
                <c:ptCount val="1"/>
                <c:pt idx="0">
                  <c:v>Склали сесію на "3"</c:v>
                </c:pt>
              </c:strCache>
            </c:strRef>
          </c:tx>
          <c:spPr>
            <a:solidFill>
              <a:srgbClr val="FFFF00"/>
            </a:solidFill>
          </c:spPr>
          <c:dLbls>
            <c:showVal val="1"/>
          </c:dLbls>
          <c:cat>
            <c:strRef>
              <c:f>'[KGRT 2016-2017.xls]денна зима 2016-2017'!$A$33:$A$37</c:f>
              <c:strCache>
                <c:ptCount val="5"/>
                <c:pt idx="0">
                  <c:v>Курс 1</c:v>
                </c:pt>
                <c:pt idx="1">
                  <c:v>Курс 2</c:v>
                </c:pt>
                <c:pt idx="2">
                  <c:v>Курс 3</c:v>
                </c:pt>
                <c:pt idx="3">
                  <c:v>Курс 4</c:v>
                </c:pt>
                <c:pt idx="4">
                  <c:v>Всього молодших спеціалістів</c:v>
                </c:pt>
              </c:strCache>
            </c:strRef>
          </c:cat>
          <c:val>
            <c:numRef>
              <c:f>'[KGRT 2016-2017.xls]денна зима 2016-2017'!$E$33:$E$37</c:f>
              <c:numCache>
                <c:formatCode>0.0%</c:formatCode>
                <c:ptCount val="5"/>
                <c:pt idx="0">
                  <c:v>0</c:v>
                </c:pt>
                <c:pt idx="1">
                  <c:v>3.3000000000000002E-2</c:v>
                </c:pt>
                <c:pt idx="2">
                  <c:v>1.0999999999999998E-2</c:v>
                </c:pt>
                <c:pt idx="3">
                  <c:v>8.0000000000000054E-3</c:v>
                </c:pt>
                <c:pt idx="4">
                  <c:v>1.4E-2</c:v>
                </c:pt>
              </c:numCache>
            </c:numRef>
          </c:val>
        </c:ser>
        <c:ser>
          <c:idx val="4"/>
          <c:order val="4"/>
          <c:tx>
            <c:strRef>
              <c:f>'[KGRT 2016-2017.xls]денна зима 2016-2017'!$F$31:$F$32</c:f>
              <c:strCache>
                <c:ptCount val="1"/>
                <c:pt idx="0">
                  <c:v>Отримали "2"</c:v>
                </c:pt>
              </c:strCache>
            </c:strRef>
          </c:tx>
          <c:spPr>
            <a:solidFill>
              <a:srgbClr val="FF0000"/>
            </a:solidFill>
          </c:spPr>
          <c:dLbls>
            <c:dLblPos val="inEnd"/>
            <c:showVal val="1"/>
          </c:dLbls>
          <c:cat>
            <c:strRef>
              <c:f>'[KGRT 2016-2017.xls]денна зима 2016-2017'!$A$33:$A$37</c:f>
              <c:strCache>
                <c:ptCount val="5"/>
                <c:pt idx="0">
                  <c:v>Курс 1</c:v>
                </c:pt>
                <c:pt idx="1">
                  <c:v>Курс 2</c:v>
                </c:pt>
                <c:pt idx="2">
                  <c:v>Курс 3</c:v>
                </c:pt>
                <c:pt idx="3">
                  <c:v>Курс 4</c:v>
                </c:pt>
                <c:pt idx="4">
                  <c:v>Всього молодших спеціалістів</c:v>
                </c:pt>
              </c:strCache>
            </c:strRef>
          </c:cat>
          <c:val>
            <c:numRef>
              <c:f>'[KGRT 2016-2017.xls]денна зима 2016-2017'!$F$33:$F$37</c:f>
              <c:numCache>
                <c:formatCode>0.0%</c:formatCode>
                <c:ptCount val="5"/>
                <c:pt idx="0">
                  <c:v>0.28600000000000009</c:v>
                </c:pt>
                <c:pt idx="1">
                  <c:v>0.33600000000000013</c:v>
                </c:pt>
                <c:pt idx="2">
                  <c:v>0.18000000000000005</c:v>
                </c:pt>
                <c:pt idx="3">
                  <c:v>0.16800000000000001</c:v>
                </c:pt>
                <c:pt idx="4">
                  <c:v>0.23400000000000001</c:v>
                </c:pt>
              </c:numCache>
            </c:numRef>
          </c:val>
        </c:ser>
        <c:overlap val="100"/>
        <c:axId val="32314112"/>
        <c:axId val="32315648"/>
      </c:barChart>
      <c:catAx>
        <c:axId val="32314112"/>
        <c:scaling>
          <c:orientation val="minMax"/>
        </c:scaling>
        <c:axPos val="l"/>
        <c:tickLblPos val="nextTo"/>
        <c:crossAx val="32315648"/>
        <c:crosses val="autoZero"/>
        <c:auto val="1"/>
        <c:lblAlgn val="ctr"/>
        <c:lblOffset val="100"/>
      </c:catAx>
      <c:valAx>
        <c:axId val="32315648"/>
        <c:scaling>
          <c:orientation val="minMax"/>
        </c:scaling>
        <c:axPos val="b"/>
        <c:majorGridlines/>
        <c:numFmt formatCode="0%" sourceLinked="1"/>
        <c:tickLblPos val="nextTo"/>
        <c:crossAx val="32314112"/>
        <c:crosses val="autoZero"/>
        <c:crossBetween val="between"/>
      </c:valAx>
    </c:plotArea>
    <c:legend>
      <c:legendPos val="b"/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82D2F-D186-4E05-AA6A-EA3C12C69840}" type="datetimeFigureOut">
              <a:rPr lang="uk-UA"/>
              <a:pPr>
                <a:defRPr/>
              </a:pPr>
              <a:t>25.06.2017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BA5B9-6AFF-461B-8D6B-147D7ECBCBE5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D8255-4EF2-4005-8627-4FA374DBB2D0}" type="datetimeFigureOut">
              <a:rPr lang="uk-UA"/>
              <a:pPr>
                <a:defRPr/>
              </a:pPr>
              <a:t>25.06.2017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DE947-177C-4859-BC94-3E70B3E6DC86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8F4FF-6201-4023-91A3-97564EEDE748}" type="datetimeFigureOut">
              <a:rPr lang="uk-UA"/>
              <a:pPr>
                <a:defRPr/>
              </a:pPr>
              <a:t>25.06.2017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3478F-FD6F-4E96-B355-CDBF8F6C95D0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F7D93-BD4F-4C3F-8B1E-C48B74E133F8}" type="datetimeFigureOut">
              <a:rPr lang="uk-UA"/>
              <a:pPr>
                <a:defRPr/>
              </a:pPr>
              <a:t>25.06.2017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BAF00-A84C-44BE-8A8A-1C28E432F5D3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E545D-4E1C-464C-9207-63630FD920D3}" type="datetimeFigureOut">
              <a:rPr lang="uk-UA"/>
              <a:pPr>
                <a:defRPr/>
              </a:pPr>
              <a:t>25.06.2017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CF040-EFE3-4F08-8580-9469E4AAF8E7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35DD8-C0BD-4481-A89C-F2A139A7310A}" type="datetimeFigureOut">
              <a:rPr lang="uk-UA"/>
              <a:pPr>
                <a:defRPr/>
              </a:pPr>
              <a:t>25.06.2017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EDF97-E786-4A1C-A5EB-D93E7C077551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C0F78-374E-4B78-9E83-79B3535A092E}" type="datetimeFigureOut">
              <a:rPr lang="uk-UA"/>
              <a:pPr>
                <a:defRPr/>
              </a:pPr>
              <a:t>25.06.2017</a:t>
            </a:fld>
            <a:endParaRPr lang="uk-UA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9E651-8CDB-4EED-B470-8B68BA6F3D2A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C3FB1-6C03-4600-9A43-665E757A683F}" type="datetimeFigureOut">
              <a:rPr lang="uk-UA"/>
              <a:pPr>
                <a:defRPr/>
              </a:pPr>
              <a:t>25.06.2017</a:t>
            </a:fld>
            <a:endParaRPr lang="uk-UA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DDAED-2962-425B-8450-68384378633F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E4E6B-28C0-421F-82DE-CF1442258144}" type="datetimeFigureOut">
              <a:rPr lang="uk-UA"/>
              <a:pPr>
                <a:defRPr/>
              </a:pPr>
              <a:t>25.06.2017</a:t>
            </a:fld>
            <a:endParaRPr lang="uk-UA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CF02D-B0B5-40EF-A4D9-F21A38176A34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E2683-CE63-46AA-AA64-CF673868526B}" type="datetimeFigureOut">
              <a:rPr lang="uk-UA"/>
              <a:pPr>
                <a:defRPr/>
              </a:pPr>
              <a:t>25.06.2017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BD2DF-FB7B-4DD4-86C6-52618EFC4162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002B9-F434-4320-82BE-728C3ADE43F6}" type="datetimeFigureOut">
              <a:rPr lang="uk-UA"/>
              <a:pPr>
                <a:defRPr/>
              </a:pPr>
              <a:t>25.06.2017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803AF-9C9E-4A85-9234-8D75799A03DD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uk-UA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2632CA6-177F-4013-AE2B-22691576B980}" type="datetimeFigureOut">
              <a:rPr lang="uk-UA"/>
              <a:pPr>
                <a:defRPr/>
              </a:pPr>
              <a:t>25.06.2017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7884AE3-3647-4475-98B1-5FE204E838BD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/>
          </p:cNvSpPr>
          <p:nvPr/>
        </p:nvSpPr>
        <p:spPr bwMode="auto">
          <a:xfrm>
            <a:off x="217488" y="3324225"/>
            <a:ext cx="8709025" cy="32115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35717" tIns="35717" rIns="35717" bIns="35717" anchor="ctr">
            <a:spAutoFit/>
          </a:bodyPr>
          <a:lstStyle/>
          <a:p>
            <a:pPr algn="ctr" defTabSz="320675" hangingPunct="0">
              <a:lnSpc>
                <a:spcPct val="120000"/>
              </a:lnSpc>
            </a:pPr>
            <a:r>
              <a:rPr lang="ru-RU" altLang="uk-UA" sz="3400" b="1">
                <a:solidFill>
                  <a:srgbClr val="002060"/>
                </a:solidFill>
                <a:latin typeface="Bookman Old Style" pitchFamily="18" charset="0"/>
                <a:sym typeface="Helvetica Light" pitchFamily="50" charset="0"/>
              </a:rPr>
              <a:t>АНАЛІЗ РЕЗУЛЬТАТІВ ЗИМОВОЇ ЕКЗАМЕНАЦІЙНОЇ СЕСІЇ</a:t>
            </a:r>
            <a:br>
              <a:rPr lang="ru-RU" altLang="uk-UA" sz="3400" b="1">
                <a:solidFill>
                  <a:srgbClr val="002060"/>
                </a:solidFill>
                <a:latin typeface="Bookman Old Style" pitchFamily="18" charset="0"/>
                <a:sym typeface="Helvetica Light" pitchFamily="50" charset="0"/>
              </a:rPr>
            </a:br>
            <a:r>
              <a:rPr lang="ru-RU" altLang="uk-UA" sz="3400" b="1">
                <a:solidFill>
                  <a:srgbClr val="002060"/>
                </a:solidFill>
                <a:latin typeface="Bookman Old Style" pitchFamily="18" charset="0"/>
                <a:sym typeface="Helvetica Light" pitchFamily="50" charset="0"/>
              </a:rPr>
              <a:t>2016/2017 н.р.</a:t>
            </a:r>
            <a:endParaRPr lang="uk-UA" altLang="uk-UA" sz="3400" b="1">
              <a:solidFill>
                <a:srgbClr val="002060"/>
              </a:solidFill>
              <a:latin typeface="Bookman Old Style" pitchFamily="18" charset="0"/>
              <a:sym typeface="Helvetica Light" pitchFamily="50" charset="0"/>
            </a:endParaRPr>
          </a:p>
          <a:p>
            <a:pPr algn="r" defTabSz="320675" hangingPunct="0">
              <a:lnSpc>
                <a:spcPct val="120000"/>
              </a:lnSpc>
            </a:pPr>
            <a:r>
              <a:rPr lang="uk-UA" altLang="uk-UA" sz="2500" b="1">
                <a:solidFill>
                  <a:srgbClr val="6A6A69"/>
                </a:solidFill>
                <a:latin typeface="Bookman Old Style" pitchFamily="18" charset="0"/>
                <a:sym typeface="Helvetica Light" pitchFamily="50" charset="0"/>
              </a:rPr>
              <a:t>В.А.Бугров</a:t>
            </a:r>
          </a:p>
          <a:p>
            <a:pPr algn="r" defTabSz="320675" hangingPunct="0">
              <a:lnSpc>
                <a:spcPct val="120000"/>
              </a:lnSpc>
            </a:pPr>
            <a:r>
              <a:rPr lang="uk-UA" altLang="uk-UA" sz="2500" b="1">
                <a:solidFill>
                  <a:srgbClr val="6A6A69"/>
                </a:solidFill>
                <a:latin typeface="Bookman Old Style" pitchFamily="18" charset="0"/>
                <a:sym typeface="Helvetica Light" pitchFamily="50" charset="0"/>
              </a:rPr>
              <a:t>Матеріали до доповіді на Вченій раді</a:t>
            </a:r>
          </a:p>
          <a:p>
            <a:pPr algn="r" defTabSz="320675" hangingPunct="0">
              <a:lnSpc>
                <a:spcPct val="120000"/>
              </a:lnSpc>
            </a:pPr>
            <a:r>
              <a:rPr lang="uk-UA" altLang="uk-UA" sz="2000" b="1">
                <a:solidFill>
                  <a:srgbClr val="6A6A69"/>
                </a:solidFill>
                <a:latin typeface="Bookman Old Style" pitchFamily="18" charset="0"/>
                <a:sym typeface="Helvetica Light" pitchFamily="50" charset="0"/>
              </a:rPr>
              <a:t>Київ, </a:t>
            </a:r>
            <a:r>
              <a:rPr lang="en-US" altLang="uk-UA" sz="2000" b="1">
                <a:solidFill>
                  <a:srgbClr val="6A6A69"/>
                </a:solidFill>
                <a:latin typeface="Bookman Old Style" pitchFamily="18" charset="0"/>
                <a:sym typeface="Helvetica Light" pitchFamily="50" charset="0"/>
              </a:rPr>
              <a:t>30</a:t>
            </a:r>
            <a:r>
              <a:rPr lang="uk-UA" altLang="uk-UA" sz="2000" b="1">
                <a:solidFill>
                  <a:srgbClr val="6A6A69"/>
                </a:solidFill>
                <a:latin typeface="Bookman Old Style" pitchFamily="18" charset="0"/>
                <a:sym typeface="Helvetica Light" pitchFamily="50" charset="0"/>
              </a:rPr>
              <a:t> червня 2017 року</a:t>
            </a:r>
            <a:endParaRPr lang="en-US" altLang="uk-UA" sz="2000" b="1">
              <a:solidFill>
                <a:srgbClr val="6A6A69"/>
              </a:solidFill>
              <a:latin typeface="Bookman Old Style" pitchFamily="18" charset="0"/>
              <a:sym typeface="Helvetica Light" pitchFamily="50" charset="0"/>
            </a:endParaRPr>
          </a:p>
        </p:txBody>
      </p:sp>
      <p:pic>
        <p:nvPicPr>
          <p:cNvPr id="37891" name="Picture 2" descr="D:\Maks\BrandBook_KNU\Presentation\Корпус_панорам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79463"/>
            <a:ext cx="9144000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000" b="1" smtClean="0"/>
              <a:t>Динаміка показника якісної успішності студентів</a:t>
            </a:r>
            <a:br>
              <a:rPr lang="uk-UA" sz="2000" b="1" smtClean="0"/>
            </a:br>
            <a:r>
              <a:rPr lang="uk-UA" sz="2000" b="1" smtClean="0"/>
              <a:t>денної форми навчання по факультетам/інститутам</a:t>
            </a:r>
            <a:r>
              <a:rPr lang="uk-UA" sz="2000" smtClean="0"/>
              <a:t/>
            </a:r>
            <a:br>
              <a:rPr lang="uk-UA" sz="2000" smtClean="0"/>
            </a:br>
            <a:endParaRPr lang="uk-UA" sz="2000" smtClean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57200" y="1196752"/>
          <a:ext cx="8435280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uk-UA" sz="4000" u="sng" smtClean="0"/>
              <a:t>Заочна форма навчання</a:t>
            </a:r>
            <a:endParaRPr lang="uk-UA" sz="4000" smtClean="0"/>
          </a:p>
        </p:txBody>
      </p:sp>
      <p:sp>
        <p:nvSpPr>
          <p:cNvPr id="23554" name="Объект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uk-UA" sz="1800" smtClean="0"/>
              <a:t>За результатами зимової екзаменаційної сесії 2016/2017 н.р. успішність студентів:  якісна (на «4» і «5») та абсолютна (без «2») в Університеті становить:</a:t>
            </a:r>
          </a:p>
          <a:p>
            <a:r>
              <a:rPr lang="uk-UA" sz="1800" smtClean="0"/>
              <a:t>за рівнем </a:t>
            </a:r>
            <a:r>
              <a:rPr lang="uk-UA" sz="1800" b="1" smtClean="0"/>
              <a:t>молодшого спеціаліста</a:t>
            </a:r>
            <a:r>
              <a:rPr lang="uk-UA" sz="1800" smtClean="0"/>
              <a:t> – </a:t>
            </a:r>
            <a:r>
              <a:rPr lang="uk-UA" sz="1800" b="1" smtClean="0"/>
              <a:t>58,6% і 91,6%</a:t>
            </a:r>
            <a:r>
              <a:rPr lang="uk-UA" sz="1800" smtClean="0"/>
              <a:t> (у 2015/2016 н.р. – 65,6%  і  96,2%);</a:t>
            </a:r>
          </a:p>
          <a:p>
            <a:r>
              <a:rPr lang="uk-UA" sz="1800" smtClean="0"/>
              <a:t>за рівнем </a:t>
            </a:r>
            <a:r>
              <a:rPr lang="uk-UA" sz="1800" b="1" smtClean="0"/>
              <a:t>бакалавра – 39,6% і 89,1</a:t>
            </a:r>
            <a:r>
              <a:rPr lang="uk-UA" sz="1800" smtClean="0"/>
              <a:t>%  ( у 2015/2016 н.р. - 40,7  і  89,1%);</a:t>
            </a:r>
          </a:p>
          <a:p>
            <a:r>
              <a:rPr lang="uk-UA" sz="1800" smtClean="0"/>
              <a:t>за рівнем </a:t>
            </a:r>
            <a:r>
              <a:rPr lang="uk-UA" sz="1800" b="1" smtClean="0"/>
              <a:t>магістра – 48,8%  і  92,7% </a:t>
            </a:r>
            <a:r>
              <a:rPr lang="uk-UA" sz="1800" smtClean="0"/>
              <a:t> (у 2015/2016 н.р. - 56,7%  і  96,4%);</a:t>
            </a:r>
          </a:p>
          <a:p>
            <a:r>
              <a:rPr lang="uk-UA" sz="1800" smtClean="0"/>
              <a:t>За заочною формою навчання до складання зимової заліково-екзаменаційної сесії 2016-2017 навчального року було допущено 2152 студенти. На складання сесії не з’явилися 137 студентів. Сесію складали 1991 студент. </a:t>
            </a:r>
          </a:p>
          <a:p>
            <a:endParaRPr lang="uk-UA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uk-UA" sz="2000" b="1" smtClean="0"/>
              <a:t>Абсолютна успішність:</a:t>
            </a:r>
            <a:r>
              <a:rPr lang="uk-UA" sz="2000" smtClean="0"/>
              <a:t/>
            </a:r>
            <a:br>
              <a:rPr lang="uk-UA" sz="2000" smtClean="0"/>
            </a:br>
            <a:endParaRPr lang="uk-UA" sz="20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150"/>
            <a:ext cx="8229600" cy="5545138"/>
          </a:xfrm>
        </p:spPr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1800" dirty="0"/>
              <a:t> </a:t>
            </a:r>
            <a:r>
              <a:rPr lang="uk-UA" sz="1800" dirty="0" smtClean="0"/>
              <a:t>         </a:t>
            </a:r>
            <a:r>
              <a:rPr lang="uk-UA" sz="1600" dirty="0" smtClean="0"/>
              <a:t>За </a:t>
            </a:r>
            <a:r>
              <a:rPr lang="uk-UA" sz="1600" dirty="0"/>
              <a:t>заочною формою навчання </a:t>
            </a:r>
            <a:r>
              <a:rPr lang="uk-UA" sz="1600" b="1" dirty="0"/>
              <a:t>абсолютна успішність</a:t>
            </a:r>
            <a:r>
              <a:rPr lang="uk-UA" sz="1600" dirty="0"/>
              <a:t> серед студентів університету складає 90,3%, що на 1,9% нижче від результатів минулорічної зимової сесії (92,2</a:t>
            </a:r>
            <a:r>
              <a:rPr lang="uk-UA" sz="1600" dirty="0" smtClean="0"/>
              <a:t>%). Аналіз результатів  зимової заліково-екзаменаційної сесії показав, що: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600" b="1" i="1" dirty="0" smtClean="0"/>
              <a:t>підвищення</a:t>
            </a:r>
            <a:r>
              <a:rPr lang="uk-UA" sz="1600" dirty="0" smtClean="0"/>
              <a:t> </a:t>
            </a:r>
            <a:r>
              <a:rPr lang="uk-UA" sz="1600" dirty="0"/>
              <a:t>показника абсолютної успішності студентів заочної форми навчання, порівняно з минулорічною зимовою сесією, відбулося на факультетах/інститутах: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600" dirty="0"/>
              <a:t>ННІ «Інститут геології» – на 3%;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600" dirty="0"/>
              <a:t>Інститут журналістики – на 5,2%;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600" dirty="0"/>
              <a:t>Механіко-математичний факультет – на 4,2%.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600" b="1" i="1" dirty="0"/>
              <a:t>зниження</a:t>
            </a:r>
            <a:r>
              <a:rPr lang="uk-UA" sz="1600" dirty="0"/>
              <a:t> показника абсолютної успішності спостерігається на факультетах/інститутах: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600" dirty="0"/>
              <a:t>ННЦ  «Інститут біології» – на 0,7%;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600" dirty="0"/>
              <a:t>Інститут філології – на 14,3%;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600" dirty="0"/>
              <a:t>Економічний факультет – на 1%;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600" dirty="0"/>
              <a:t>Географічний – 4,7%;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600" dirty="0"/>
              <a:t>Історичний – на 10,8%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600" dirty="0"/>
              <a:t>Комп’ютерних наук та кібернетики – на 4,7%;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600" dirty="0"/>
              <a:t>Психології – 4%;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600" dirty="0"/>
              <a:t>Філософський – на 10,3%;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600" dirty="0"/>
              <a:t>Юридичний – 3%.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uk-UA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0795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uk-UA" sz="2200" b="1" dirty="0"/>
              <a:t>Динаміка показника абсолютної успішності студентів</a:t>
            </a:r>
            <a:r>
              <a:rPr lang="uk-UA" sz="2200" dirty="0"/>
              <a:t/>
            </a:r>
            <a:br>
              <a:rPr lang="uk-UA" sz="2200" dirty="0"/>
            </a:br>
            <a:r>
              <a:rPr lang="uk-UA" sz="2200" b="1" dirty="0"/>
              <a:t>заочної форми навчання по факультетам/інститутам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67544" y="1340768"/>
          <a:ext cx="822960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000" b="1" smtClean="0"/>
              <a:t>Динаміка показника якісної успішності студентів</a:t>
            </a:r>
            <a:br>
              <a:rPr lang="uk-UA" sz="2000" b="1" smtClean="0"/>
            </a:br>
            <a:r>
              <a:rPr lang="uk-UA" sz="2000" b="1" smtClean="0"/>
              <a:t>заочної форми навчання по факультетам/інститутам</a:t>
            </a:r>
            <a:r>
              <a:rPr lang="uk-UA" sz="2000" smtClean="0"/>
              <a:t/>
            </a:r>
            <a:br>
              <a:rPr lang="uk-UA" sz="2000" smtClean="0"/>
            </a:br>
            <a:endParaRPr lang="uk-UA" sz="2000" smtClean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57200" y="1124744"/>
          <a:ext cx="8229600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000" b="1" smtClean="0"/>
              <a:t>Якісна успішність</a:t>
            </a:r>
            <a:r>
              <a:rPr lang="uk-UA" sz="2000" smtClean="0"/>
              <a:t/>
            </a:r>
            <a:br>
              <a:rPr lang="uk-UA" sz="2000" smtClean="0"/>
            </a:br>
            <a:endParaRPr lang="uk-UA" sz="20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 rtlCol="0">
            <a:normAutofit fontScale="475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3400" dirty="0" smtClean="0"/>
              <a:t>       За </a:t>
            </a:r>
            <a:r>
              <a:rPr lang="uk-UA" sz="3400" dirty="0"/>
              <a:t>результатами зимової сесії 2016-2017 </a:t>
            </a:r>
            <a:r>
              <a:rPr lang="uk-UA" sz="3400" dirty="0" err="1"/>
              <a:t>н.р</a:t>
            </a:r>
            <a:r>
              <a:rPr lang="uk-UA" sz="3400" dirty="0"/>
              <a:t>.</a:t>
            </a:r>
            <a:r>
              <a:rPr lang="uk-UA" sz="3400" b="1" dirty="0"/>
              <a:t> якісна успішність</a:t>
            </a:r>
            <a:r>
              <a:rPr lang="uk-UA" sz="3400" dirty="0"/>
              <a:t> серед студентів заочної форми навчання складає  42,7% , що на 6,4% нижче від результатів якісної успішності за минулу зимову заліково-екзаменаційну сесію (49,1%). </a:t>
            </a:r>
            <a:r>
              <a:rPr lang="uk-UA" sz="3400" dirty="0" smtClean="0"/>
              <a:t>Відповідно </a:t>
            </a:r>
            <a:r>
              <a:rPr lang="uk-UA" sz="3400" dirty="0"/>
              <a:t>до отриманих результатів зимової заліково-екзаменаційної сесії можна стверджувати, що порівняно з минулорічними показниками: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3400" b="1" i="1" dirty="0" smtClean="0"/>
              <a:t>-  </a:t>
            </a:r>
            <a:r>
              <a:rPr lang="uk-UA" sz="3400" b="1" i="1" u="sng" dirty="0" smtClean="0"/>
              <a:t>підвищення</a:t>
            </a:r>
            <a:r>
              <a:rPr lang="uk-UA" sz="3400" u="sng" dirty="0" smtClean="0"/>
              <a:t> </a:t>
            </a:r>
            <a:r>
              <a:rPr lang="uk-UA" sz="3400" dirty="0"/>
              <a:t>показника якісної успішності студентів заочної форми навчання відбулося на факультетах/інститутах: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3400" dirty="0"/>
              <a:t>ННІ «Інститут геології» – на 30,2%;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3400" dirty="0"/>
              <a:t>Економічний – 11,8%;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3400" dirty="0"/>
              <a:t>Комп’ютерних наук та кібернетики – на 6,6%;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3400" dirty="0"/>
              <a:t>Психології – 5%.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3400" b="1" i="1" dirty="0" smtClean="0"/>
              <a:t>-  </a:t>
            </a:r>
            <a:r>
              <a:rPr lang="uk-UA" sz="3400" b="1" dirty="0" smtClean="0"/>
              <a:t>зниження</a:t>
            </a:r>
            <a:r>
              <a:rPr lang="uk-UA" sz="3400" dirty="0" smtClean="0"/>
              <a:t> </a:t>
            </a:r>
            <a:r>
              <a:rPr lang="uk-UA" sz="3400" dirty="0"/>
              <a:t>показника якісної успішності спостерігається на факультетах/інститутах: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3400" dirty="0"/>
              <a:t>ННЦ «Інститут біології» – на 0,4%;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3400" dirty="0"/>
              <a:t>Географічний – 4,2%;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3400" dirty="0"/>
              <a:t>Інститут журналістики – 15,2%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3400" dirty="0"/>
              <a:t>Інститут філології – 0,4%;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3400" dirty="0"/>
              <a:t>Історичний – 7,7%;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3400" dirty="0"/>
              <a:t>Механіко-математичний – 1,3%;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3400" dirty="0"/>
              <a:t>Філософський – 16,6%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3400" dirty="0"/>
              <a:t>Юридичний – 31,8%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uk-UA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000" b="1" smtClean="0"/>
              <a:t>Зведені дані успішності студентів Коледжу геологорозвідувальних технологій за зимову сесію 2016/2017 н.р.</a:t>
            </a:r>
            <a:r>
              <a:rPr lang="uk-UA" sz="2000" smtClean="0"/>
              <a:t/>
            </a:r>
            <a:br>
              <a:rPr lang="uk-UA" sz="2000" smtClean="0"/>
            </a:br>
            <a:endParaRPr lang="uk-UA" sz="2000" smtClean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4857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000" b="1" smtClean="0"/>
              <a:t>Зведені дані успішності студентів Оптико-механічного коледжу за зимову сесію 2016/2017 н.р.</a:t>
            </a:r>
            <a:r>
              <a:rPr lang="uk-UA" sz="2000" smtClean="0"/>
              <a:t/>
            </a:r>
            <a:br>
              <a:rPr lang="uk-UA" sz="2000" smtClean="0"/>
            </a:br>
            <a:endParaRPr lang="uk-UA" sz="2000" smtClean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57200" y="1340768"/>
          <a:ext cx="8229600" cy="4464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000" b="1" smtClean="0"/>
              <a:t>Зведені дані успішності студентів Українського фізико-математичного ліцею за зимову сесію 2016/2017 н.р.</a:t>
            </a:r>
            <a:r>
              <a:rPr lang="uk-UA" sz="2000" smtClean="0"/>
              <a:t/>
            </a:r>
            <a:br>
              <a:rPr lang="uk-UA" sz="2000" smtClean="0"/>
            </a:br>
            <a:endParaRPr lang="uk-UA" sz="2000" smtClean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9600" cy="4857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800" b="1" smtClean="0"/>
              <a:t>Висновки</a:t>
            </a:r>
            <a:r>
              <a:rPr lang="uk-UA" sz="2800" smtClean="0"/>
              <a:t/>
            </a:r>
            <a:br>
              <a:rPr lang="uk-UA" sz="2800" smtClean="0"/>
            </a:br>
            <a:endParaRPr lang="uk-UA" sz="2800" smtClean="0"/>
          </a:p>
        </p:txBody>
      </p:sp>
      <p:sp>
        <p:nvSpPr>
          <p:cNvPr id="31746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000" smtClean="0"/>
              <a:t>За підсумками складання зимової заліково-екзаменаційної сесії   2016-2017 навчального року за денною формою навчання найвищий показник  якісної успішності студентів зафіксовано на факультеті психології – 58 % та найнижчий показник на механіко-математичному факультеті – 26,8 %. </a:t>
            </a:r>
          </a:p>
          <a:p>
            <a:pPr>
              <a:lnSpc>
                <a:spcPct val="150000"/>
              </a:lnSpc>
            </a:pPr>
            <a:r>
              <a:rPr lang="uk-UA" sz="2000" smtClean="0"/>
              <a:t>Абсолютна успішність студентів денної форми  навчання складає 94,6%,  якісна – 49,6%.</a:t>
            </a:r>
          </a:p>
          <a:p>
            <a:pPr>
              <a:lnSpc>
                <a:spcPct val="150000"/>
              </a:lnSpc>
            </a:pPr>
            <a:r>
              <a:rPr lang="uk-UA" sz="2000" smtClean="0"/>
              <a:t>За заочною формою навчання абсолютна успішність дорівнює 90,3%,  якісна – 42,7%.</a:t>
            </a:r>
          </a:p>
          <a:p>
            <a:pPr>
              <a:lnSpc>
                <a:spcPct val="150000"/>
              </a:lnSpc>
            </a:pPr>
            <a:endParaRPr lang="uk-UA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000" i="1" u="sng" smtClean="0"/>
              <a:t>Денна форма навчання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uk-UA" sz="1800" dirty="0" smtClean="0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1800" dirty="0"/>
              <a:t>	</a:t>
            </a:r>
            <a:r>
              <a:rPr lang="uk-UA" sz="1800" dirty="0" smtClean="0"/>
              <a:t>За </a:t>
            </a:r>
            <a:r>
              <a:rPr lang="uk-UA" sz="1800" dirty="0"/>
              <a:t>результатами зимової екзаменаційної сесії 2016/2017 н. р. успішність студентів:  якісна (на «4» і «5») та абсолютна (без «2») по Університету становить (денна форма навчання):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 smtClean="0"/>
              <a:t>за </a:t>
            </a:r>
            <a:r>
              <a:rPr lang="uk-UA" sz="1800" dirty="0"/>
              <a:t>рівнем </a:t>
            </a:r>
            <a:r>
              <a:rPr lang="uk-UA" sz="1800" b="1" dirty="0"/>
              <a:t>молодшого спеціаліста</a:t>
            </a:r>
            <a:r>
              <a:rPr lang="uk-UA" sz="1800" dirty="0"/>
              <a:t> –  </a:t>
            </a:r>
            <a:r>
              <a:rPr lang="uk-UA" sz="1800" b="1" dirty="0"/>
              <a:t>37,1%  і 83,2 %</a:t>
            </a:r>
            <a:r>
              <a:rPr lang="uk-UA" sz="1800" dirty="0"/>
              <a:t> (за зимову сесію 2015/2016 </a:t>
            </a:r>
            <a:r>
              <a:rPr lang="uk-UA" sz="1800" dirty="0" err="1"/>
              <a:t>н.р</a:t>
            </a:r>
            <a:r>
              <a:rPr lang="uk-UA" sz="1800" dirty="0"/>
              <a:t>. – 31,2%  і 83,3 %);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за рівнем</a:t>
            </a:r>
            <a:r>
              <a:rPr lang="uk-UA" sz="1800" b="1" dirty="0"/>
              <a:t> бакалавра – 47,4% </a:t>
            </a:r>
            <a:r>
              <a:rPr lang="uk-UA" sz="1800" dirty="0"/>
              <a:t> і </a:t>
            </a:r>
            <a:r>
              <a:rPr lang="uk-UA" sz="1800" b="1" dirty="0"/>
              <a:t>95,5%</a:t>
            </a:r>
            <a:r>
              <a:rPr lang="uk-UA" sz="1800" dirty="0"/>
              <a:t> (у 2015 р. – за минулу зимову сесію – 48,1%  і 88,2%);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за рівнем</a:t>
            </a:r>
            <a:r>
              <a:rPr lang="uk-UA" sz="1800" b="1" dirty="0"/>
              <a:t> магістра – 57,0 %  </a:t>
            </a:r>
            <a:r>
              <a:rPr lang="uk-UA" sz="1800" dirty="0"/>
              <a:t>і</a:t>
            </a:r>
            <a:r>
              <a:rPr lang="uk-UA" sz="1800" b="1" dirty="0"/>
              <a:t>  91,7</a:t>
            </a:r>
            <a:r>
              <a:rPr lang="uk-UA" sz="1800" dirty="0"/>
              <a:t>%  (у 2015/2016 н. р</a:t>
            </a:r>
            <a:r>
              <a:rPr lang="uk-UA" sz="1800" b="1" dirty="0"/>
              <a:t>. – 63,9%  </a:t>
            </a:r>
            <a:r>
              <a:rPr lang="uk-UA" sz="1800" dirty="0"/>
              <a:t>і</a:t>
            </a:r>
            <a:r>
              <a:rPr lang="uk-UA" sz="1800" b="1" dirty="0"/>
              <a:t>  92,7</a:t>
            </a:r>
            <a:r>
              <a:rPr lang="uk-UA" sz="1800" dirty="0"/>
              <a:t>%)</a:t>
            </a: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uk-UA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200" b="1" u="sng" smtClean="0"/>
              <a:t>Додатки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1043608" y="1268761"/>
          <a:ext cx="7488831" cy="5184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823"/>
                <a:gridCol w="647327"/>
                <a:gridCol w="646495"/>
                <a:gridCol w="478205"/>
                <a:gridCol w="566516"/>
                <a:gridCol w="590674"/>
                <a:gridCol w="620667"/>
                <a:gridCol w="620667"/>
                <a:gridCol w="630664"/>
                <a:gridCol w="745634"/>
                <a:gridCol w="653159"/>
              </a:tblGrid>
              <a:tr h="432954">
                <a:tc gridSpan="1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Результати зимової екзаменаційної сесії 2015/2016 </a:t>
                      </a:r>
                      <a:r>
                        <a:rPr lang="uk-UA" sz="1000" dirty="0" err="1">
                          <a:effectLst/>
                        </a:rPr>
                        <a:t>н.р</a:t>
                      </a:r>
                      <a:r>
                        <a:rPr lang="uk-UA" sz="1000" dirty="0">
                          <a:effectLst/>
                        </a:rPr>
                        <a:t>. за курсами  (денна форма навчання)</a:t>
                      </a:r>
                      <a:endParaRPr lang="uk-UA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b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4233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Курс (рівень)</a:t>
                      </a:r>
                      <a:endParaRPr lang="uk-UA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Усього студентів на початок сесії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vert="vert27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Усього допущено до екзаменів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vert="vert27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Не з`явилися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vert="vert270" anchor="b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Склали сесію з усіх предметів навчального плану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b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Отримали незадовільні оцінки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vert="vert27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Абсолютна успішність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vert="vert27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Якісна успішність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vert="vert270" anchor="b"/>
                </a:tc>
              </a:tr>
              <a:tr h="666951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На "5"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На "4" і "5"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На "3", "4" і "5"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Тільки "3"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70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по 1 курсах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4012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3990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65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468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1464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1373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576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62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96,8%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48,2%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</a:tr>
              <a:tr h="370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по 2 курсах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3931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3841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95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672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1216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1280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553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95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95,1%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48,3%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</a:tr>
              <a:tr h="370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по 3 курсах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3892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3817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111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628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1174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1365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453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67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93,7%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46,7%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</a:tr>
              <a:tr h="370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по 4 курсах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3679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3636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85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537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1162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1432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376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39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96,2%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46,5%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</a:tr>
              <a:tr h="4075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по бакалаврах 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15514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15284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356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2305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5016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5450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1958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263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95,5%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47,4%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</a:tr>
              <a:tr h="370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по спеціалістах 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20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20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5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9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0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100,0%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40,0%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</a:tr>
              <a:tr h="370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по 1 курсу магістратури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2638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2596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89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505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974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772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206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37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93,6%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56,3%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</a:tr>
              <a:tr h="370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по 2 курсу магістратури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2086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2048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77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546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651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494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162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15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89,4%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57,8%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</a:tr>
              <a:tr h="370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по магістрах  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4724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4644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166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1051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1625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1266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368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52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91,7%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57,0%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</a:tr>
              <a:tr h="370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Разом по Університету</a:t>
                      </a:r>
                      <a:endParaRPr lang="uk-UA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20258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19948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522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3359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6646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6725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2329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315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94,6%</a:t>
                      </a:r>
                      <a:endParaRPr lang="uk-UA" sz="1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49,6%</a:t>
                      </a:r>
                      <a:endParaRPr lang="uk-UA" sz="1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3285" marR="63285" marT="0" marB="0" anchor="ctr"/>
                </a:tc>
              </a:tr>
            </a:tbl>
          </a:graphicData>
        </a:graphic>
      </p:graphicFrame>
      <p:sp>
        <p:nvSpPr>
          <p:cNvPr id="32771" name="Rectangle 1"/>
          <p:cNvSpPr>
            <a:spLocks noChangeArrowheads="1"/>
          </p:cNvSpPr>
          <p:nvPr/>
        </p:nvSpPr>
        <p:spPr bwMode="auto">
          <a:xfrm>
            <a:off x="1957388" y="1600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638175" algn="l"/>
              </a:tabLst>
            </a:pPr>
            <a:r>
              <a:rPr lang="uk-UA" sz="1400" b="1">
                <a:latin typeface="Calibri" pitchFamily="34" charset="0"/>
                <a:cs typeface="Times New Roman" pitchFamily="18" charset="0"/>
              </a:rPr>
              <a:t>Додаток 1.</a:t>
            </a:r>
            <a:endParaRPr lang="uk-UA" sz="800">
              <a:cs typeface="Arial" charset="0"/>
            </a:endParaRPr>
          </a:p>
          <a:p>
            <a:pPr eaLnBrk="0" hangingPunct="0">
              <a:tabLst>
                <a:tab pos="638175" algn="l"/>
              </a:tabLst>
            </a:pPr>
            <a:endParaRPr lang="uk-UA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000" b="1" smtClean="0"/>
              <a:t>Додаток 2.</a:t>
            </a:r>
            <a:r>
              <a:rPr lang="uk-UA" sz="2000" smtClean="0"/>
              <a:t/>
            </a:r>
            <a:br>
              <a:rPr lang="uk-UA" sz="2000" smtClean="0"/>
            </a:br>
            <a:endParaRPr lang="uk-UA" sz="2000" smtClean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611560" y="980725"/>
          <a:ext cx="7776863" cy="5544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467"/>
                <a:gridCol w="610836"/>
                <a:gridCol w="608993"/>
                <a:gridCol w="608993"/>
                <a:gridCol w="506725"/>
                <a:gridCol w="506725"/>
                <a:gridCol w="686383"/>
                <a:gridCol w="686383"/>
                <a:gridCol w="787730"/>
                <a:gridCol w="722314"/>
                <a:gridCol w="722314"/>
              </a:tblGrid>
              <a:tr h="420195">
                <a:tc gridSpan="1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Результати зимової екзаменаційної сесії 2015/2016 н.р. за курсами  (заочна форма навчання)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b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48547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Курс (рівень)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Усього студентів на початок сесії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vert="vert27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Усього допущено до екзаменів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vert="vert27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Не з`явилися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vert="vert270" anchor="b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Склали сесію з усіх предметів навчального плану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b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Отримали незадовільні оцінки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vert="vert27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Абсолютна успішність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vert="vert27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Якісна успішність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vert="vert270" anchor="b"/>
                </a:tc>
              </a:tr>
              <a:tr h="647296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На "5"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На "4" і "5"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На "3", "4" і "5"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Тільки "3"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59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по 1 курсах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155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155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4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9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68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37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41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0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96,1%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49,7%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</a:tr>
              <a:tr h="359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по 2 курсах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231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230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12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26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83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62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39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0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91,3%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47,4%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</a:tr>
              <a:tr h="359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по 3 курсах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374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370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28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28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99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157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54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3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91,4%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34,3%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</a:tr>
              <a:tr h="359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по 4 курсах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356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350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23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22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93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150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37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1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86,3%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32,9%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</a:tr>
              <a:tr h="3955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по бакалаврах 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1447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1432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94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148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420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507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238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5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89,1%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39,6%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</a:tr>
              <a:tr h="539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по спеціалістах 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73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73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2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6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29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28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6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0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94,5%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47,9%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</a:tr>
              <a:tr h="359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по 1 курсу магістратури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486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485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448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50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198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170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30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4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92,4%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51,1%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</a:tr>
              <a:tr h="359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по 2 курсу магістратури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162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162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152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16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52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72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13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0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93,8%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42,0%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</a:tr>
              <a:tr h="359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по магістрах  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648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647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600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66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250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241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43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4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92,7%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48,8%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</a:tr>
              <a:tr h="539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Разом по Університету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2168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2152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1946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220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699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776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287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9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>
                          <a:effectLst/>
                        </a:rPr>
                        <a:t>90,3%</a:t>
                      </a:r>
                      <a:endParaRPr lang="uk-UA" sz="9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800" dirty="0">
                          <a:effectLst/>
                        </a:rPr>
                        <a:t>42,7%</a:t>
                      </a:r>
                      <a:endParaRPr lang="uk-UA" sz="9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7432" marR="57432" marT="0" marB="0" anchor="ctr"/>
                </a:tc>
              </a:tr>
            </a:tbl>
          </a:graphicData>
        </a:graphic>
      </p:graphicFrame>
      <p:sp>
        <p:nvSpPr>
          <p:cNvPr id="33795" name="Rectangle 1"/>
          <p:cNvSpPr>
            <a:spLocks noChangeArrowheads="1"/>
          </p:cNvSpPr>
          <p:nvPr/>
        </p:nvSpPr>
        <p:spPr bwMode="auto">
          <a:xfrm>
            <a:off x="2379663" y="1571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638175" algn="l"/>
              </a:tabLst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000" b="1" smtClean="0"/>
              <a:t>Зведені дані успішності за зимову екзаменаційну сесію 2016/2017 н.р. </a:t>
            </a:r>
            <a:r>
              <a:rPr lang="uk-UA" sz="2000" smtClean="0"/>
              <a:t/>
            </a:r>
            <a:br>
              <a:rPr lang="uk-UA" sz="2000" smtClean="0"/>
            </a:br>
            <a:r>
              <a:rPr lang="uk-UA" sz="2000" b="1" smtClean="0"/>
              <a:t>студентів денної форми навчання (за підрозділами)</a:t>
            </a:r>
            <a:r>
              <a:rPr lang="uk-UA" sz="2000" smtClean="0"/>
              <a:t/>
            </a:r>
            <a:br>
              <a:rPr lang="uk-UA" sz="2000" smtClean="0"/>
            </a:br>
            <a:endParaRPr lang="uk-UA" sz="2000" smtClean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000" b="1" smtClean="0"/>
              <a:t>Зведені дані успішності за зимову екзаменаційну сесію 2016/2017 н.р. студентів денної форми навчання (за курсами)</a:t>
            </a:r>
            <a:r>
              <a:rPr lang="uk-UA" sz="2000" smtClean="0"/>
              <a:t/>
            </a:r>
            <a:br>
              <a:rPr lang="uk-UA" sz="2000" smtClean="0"/>
            </a:br>
            <a:endParaRPr lang="uk-UA" sz="2000" smtClean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000" b="1" smtClean="0"/>
              <a:t>Зведені дані успішності за зимову екзаменаційну сесію 2016/2017 н.р. студентів за рівнем бакалавра (денна форма навчання)</a:t>
            </a:r>
            <a:r>
              <a:rPr lang="uk-UA" sz="1800" smtClean="0"/>
              <a:t/>
            </a:r>
            <a:br>
              <a:rPr lang="uk-UA" sz="1800" smtClean="0"/>
            </a:br>
            <a:endParaRPr lang="uk-UA" sz="1800" smtClean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</p:nvPr>
        </p:nvGraphicFramePr>
        <p:xfrm>
          <a:off x="457200" y="1196752"/>
          <a:ext cx="8229600" cy="4929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000" b="1" smtClean="0"/>
              <a:t>Зведені дані успішності за зимову екзаменаційну сесію 2016/2017 н.р. студентів за рівнем магістра (денна форма навчання)</a:t>
            </a:r>
            <a:r>
              <a:rPr lang="uk-UA" sz="2000" smtClean="0"/>
              <a:t/>
            </a:r>
            <a:br>
              <a:rPr lang="uk-UA" sz="2000" smtClean="0"/>
            </a:br>
            <a:endParaRPr lang="uk-UA" sz="2000" smtClean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</p:nvPr>
        </p:nvGraphicFramePr>
        <p:xfrm>
          <a:off x="457200" y="1124744"/>
          <a:ext cx="8363272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r>
              <a:rPr lang="uk-UA" sz="2000" b="1" smtClean="0"/>
              <a:t>Абсолютна успішність (денна форма навчання) </a:t>
            </a:r>
            <a:endParaRPr lang="uk-UA" sz="20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765175"/>
            <a:ext cx="8424862" cy="5543550"/>
          </a:xfrm>
        </p:spPr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1800" dirty="0"/>
              <a:t> </a:t>
            </a:r>
            <a:r>
              <a:rPr lang="uk-UA" sz="1800" dirty="0" smtClean="0"/>
              <a:t>          За </a:t>
            </a:r>
            <a:r>
              <a:rPr lang="uk-UA" sz="1800" dirty="0"/>
              <a:t>результатами заліково-екзаменаційної сесії</a:t>
            </a:r>
            <a:r>
              <a:rPr lang="uk-UA" sz="1800" b="1" dirty="0"/>
              <a:t> абсолютна успішність </a:t>
            </a:r>
            <a:r>
              <a:rPr lang="uk-UA" sz="1800" dirty="0"/>
              <a:t>студентів по університету </a:t>
            </a:r>
            <a:r>
              <a:rPr lang="uk-UA" sz="1800" i="1" dirty="0"/>
              <a:t>( денна форма навчання)</a:t>
            </a:r>
            <a:r>
              <a:rPr lang="uk-UA" sz="1800" dirty="0"/>
              <a:t> складає 94,6 %, що на 5,3% вище від результатів минулорічної зимової сесії (89,3</a:t>
            </a:r>
            <a:r>
              <a:rPr lang="uk-UA" sz="1800" dirty="0" smtClean="0"/>
              <a:t>%). У </a:t>
            </a:r>
            <a:r>
              <a:rPr lang="uk-UA" sz="1800" dirty="0"/>
              <a:t>порівняні з минулорічною зимовою заліково-екзаменаційною сесією маємо: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1800" b="1" i="1" u="sng" dirty="0" smtClean="0"/>
              <a:t>-   збільшення  </a:t>
            </a:r>
            <a:r>
              <a:rPr lang="uk-UA" sz="1800" i="1" dirty="0"/>
              <a:t>показника абсолютної успішності на факультетах/інститутах: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- ННЦ «Інститут біології» – на 4,7%;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- ННІ «Інститут геології» – на 4%;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- Економічний – на 3,4%;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- Інститут журналістики – на 26,8%;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- Інститут міжнародних відносин – на 10,7%;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- Інститут філології – на 0,7%;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- Інформаційних технологій – на 8%;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- Історичний – на 1,2%;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- Механіко-математичний – на 18,7%;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- Психології – на 13,5%;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- Радіофізики, електроніки та комп’ютерних систем – на 12,3%;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- Соціології – на 1,4%;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- Фізичний – на 13,9;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- Філософський – на 1%.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1800" dirty="0" smtClean="0"/>
              <a:t>-   </a:t>
            </a:r>
            <a:r>
              <a:rPr lang="uk-UA" sz="1800" dirty="0"/>
              <a:t> </a:t>
            </a:r>
            <a:r>
              <a:rPr lang="uk-UA" sz="1800" b="1" i="1" u="sng" dirty="0" smtClean="0"/>
              <a:t>зниження</a:t>
            </a:r>
            <a:r>
              <a:rPr lang="uk-UA" sz="1800" b="1" i="1" dirty="0" smtClean="0"/>
              <a:t> </a:t>
            </a:r>
            <a:r>
              <a:rPr lang="uk-UA" sz="1800" i="1" dirty="0"/>
              <a:t>показника абсолютної успішності спостерігається на факультетах/інститутах: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Військовий інститут – на 0,4%;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Географічний – на 1,7%;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Інститут високих технологій – на 2,2%;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Комп’ютерних наук та кібернетики – на 1,3%;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Хімічний – на 1,5%;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800" dirty="0"/>
              <a:t>Юридичний – на 0,8%.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uk-UA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2000" b="1" smtClean="0"/>
              <a:t>Динаміка показника абсолютної успішності студентів</a:t>
            </a:r>
            <a:r>
              <a:rPr lang="uk-UA" sz="2000" smtClean="0"/>
              <a:t/>
            </a:r>
            <a:br>
              <a:rPr lang="uk-UA" sz="2000" smtClean="0"/>
            </a:br>
            <a:r>
              <a:rPr lang="uk-UA" sz="2000" b="1" smtClean="0"/>
              <a:t>денної форми навчання по факультетам/інститутам</a:t>
            </a:r>
            <a:r>
              <a:rPr lang="uk-UA" sz="2000" smtClean="0"/>
              <a:t/>
            </a:r>
            <a:br>
              <a:rPr lang="uk-UA" sz="2000" smtClean="0"/>
            </a:br>
            <a:endParaRPr lang="uk-UA" sz="2000" smtClean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457200" y="1196752"/>
          <a:ext cx="8435280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19137"/>
          </a:xfrm>
        </p:spPr>
        <p:txBody>
          <a:bodyPr/>
          <a:lstStyle/>
          <a:p>
            <a:r>
              <a:rPr lang="uk-UA" sz="2000" b="1" smtClean="0"/>
              <a:t>Якісна успішність (денна форма)</a:t>
            </a:r>
            <a:r>
              <a:rPr lang="uk-UA" sz="2000" smtClean="0"/>
              <a:t/>
            </a:r>
            <a:br>
              <a:rPr lang="uk-UA" sz="2000" smtClean="0"/>
            </a:br>
            <a:endParaRPr lang="uk-UA" sz="20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713"/>
            <a:ext cx="8507413" cy="5903912"/>
          </a:xfrm>
        </p:spPr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1200" dirty="0" smtClean="0"/>
              <a:t>       </a:t>
            </a:r>
            <a:r>
              <a:rPr lang="uk-UA" sz="1400" dirty="0" smtClean="0"/>
              <a:t>За </a:t>
            </a:r>
            <a:r>
              <a:rPr lang="uk-UA" sz="1400" dirty="0"/>
              <a:t>результатами зимової сесії 2016-2017 </a:t>
            </a:r>
            <a:r>
              <a:rPr lang="uk-UA" sz="1400" dirty="0" err="1"/>
              <a:t>н.р</a:t>
            </a:r>
            <a:r>
              <a:rPr lang="uk-UA" sz="1400" dirty="0"/>
              <a:t>.</a:t>
            </a:r>
            <a:r>
              <a:rPr lang="uk-UA" sz="1400" b="1" dirty="0"/>
              <a:t> якісна успішність</a:t>
            </a:r>
            <a:r>
              <a:rPr lang="uk-UA" sz="1400" dirty="0"/>
              <a:t> серед студентів заочної форми навчання складає 49, 6%, що на 1,1% нижче від результатів якісної успішності за минулу зимову заліково-екзаменаційну сесію (50,7%). </a:t>
            </a:r>
            <a:r>
              <a:rPr lang="uk-UA" sz="1400" dirty="0" smtClean="0"/>
              <a:t> Відповідно </a:t>
            </a:r>
            <a:r>
              <a:rPr lang="uk-UA" sz="1400" dirty="0"/>
              <a:t>до отриманих результатів зимової заліково-екзаменаційної сесії можна стверджувати, що порівняно з минулорічними показниками: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1400" b="1" i="1" u="sng" dirty="0" smtClean="0"/>
              <a:t>- підвищення</a:t>
            </a:r>
            <a:r>
              <a:rPr lang="uk-UA" sz="1400" u="sng" dirty="0" smtClean="0"/>
              <a:t> </a:t>
            </a:r>
            <a:r>
              <a:rPr lang="uk-UA" sz="1400" dirty="0"/>
              <a:t>показника якісної успішності студентів заочної форми навчання відбулося на факультетах/інститутах: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ННІ «Інститут геології» - на  1,8%;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Інститут журналістики – на 8,3%;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Механіко-математичний – на 4,6%;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Психології – на 8,2%;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Радіофізики, електроніки та комп’ютерних систем – на 6,7%;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Соціології – на 1,2%;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Фізичний – на 2%.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uk-UA" sz="1400" b="1" i="1" u="sng" dirty="0" smtClean="0"/>
              <a:t>- зниження</a:t>
            </a:r>
            <a:r>
              <a:rPr lang="uk-UA" sz="1400" u="sng" dirty="0" smtClean="0"/>
              <a:t> </a:t>
            </a:r>
            <a:r>
              <a:rPr lang="uk-UA" sz="1400" dirty="0"/>
              <a:t>показника якісної успішності спостерігається на факультетах/інститутах: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Військовий інститут – 5,8%;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ННЦ «Інститут біології» – на 4%;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Географічний – 6,7%;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Економічний – 3,8%;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Інститут високих технологій – 6,2%;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Інститут міжнародних відносин – на 1,5%;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Інститут філології – на 0,3%;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Інформаційних технологій – на 4,7%;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Історичний – 12,3%;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Комп’ютерних наук та кібернетики – на 6,5%;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Філософський – на 9,5%;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Хімічний – на 3,7%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uk-UA" sz="1400" dirty="0"/>
              <a:t>Юридичний – на 7,9%.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uk-U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837</Words>
  <Application>Microsoft Office PowerPoint</Application>
  <PresentationFormat>Экран (4:3)</PresentationFormat>
  <Paragraphs>114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Calibri</vt:lpstr>
      <vt:lpstr>Arial</vt:lpstr>
      <vt:lpstr>Times New Roman</vt:lpstr>
      <vt:lpstr>Bookman Old Style</vt:lpstr>
      <vt:lpstr>Helvetica Light</vt:lpstr>
      <vt:lpstr>Тема Office</vt:lpstr>
      <vt:lpstr>Слайд 1</vt:lpstr>
      <vt:lpstr>Денна форма навчання</vt:lpstr>
      <vt:lpstr>Зведені дані успішності за зимову екзаменаційну сесію 2016/2017 н.р.  студентів денної форми навчання (за підрозділами) </vt:lpstr>
      <vt:lpstr>Зведені дані успішності за зимову екзаменаційну сесію 2016/2017 н.р. студентів денної форми навчання (за курсами) </vt:lpstr>
      <vt:lpstr>Зведені дані успішності за зимову екзаменаційну сесію 2016/2017 н.р. студентів за рівнем бакалавра (денна форма навчання) </vt:lpstr>
      <vt:lpstr>Зведені дані успішності за зимову екзаменаційну сесію 2016/2017 н.р. студентів за рівнем магістра (денна форма навчання) </vt:lpstr>
      <vt:lpstr>Абсолютна успішність (денна форма навчання) </vt:lpstr>
      <vt:lpstr>Динаміка показника абсолютної успішності студентів денної форми навчання по факультетам/інститутам </vt:lpstr>
      <vt:lpstr>Якісна успішність (денна форма) </vt:lpstr>
      <vt:lpstr>Динаміка показника якісної успішності студентів денної форми навчання по факультетам/інститутам </vt:lpstr>
      <vt:lpstr>Заочна форма навчання</vt:lpstr>
      <vt:lpstr>Абсолютна успішність: </vt:lpstr>
      <vt:lpstr>Динаміка показника абсолютної успішності студентів заочної форми навчання по факультетам/інститутам </vt:lpstr>
      <vt:lpstr>Динаміка показника якісної успішності студентів заочної форми навчання по факультетам/інститутам </vt:lpstr>
      <vt:lpstr>Якісна успішність </vt:lpstr>
      <vt:lpstr>Зведені дані успішності студентів Коледжу геологорозвідувальних технологій за зимову сесію 2016/2017 н.р. </vt:lpstr>
      <vt:lpstr>Зведені дані успішності студентів Оптико-механічного коледжу за зимову сесію 2016/2017 н.р. </vt:lpstr>
      <vt:lpstr>Зведені дані успішності студентів Українського фізико-математичного ліцею за зимову сесію 2016/2017 н.р. </vt:lpstr>
      <vt:lpstr>Висновки </vt:lpstr>
      <vt:lpstr>Додатки</vt:lpstr>
      <vt:lpstr>Додаток 2.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Аналіз успішності студентів за зимову</dc:title>
  <dc:creator>User</dc:creator>
  <cp:lastModifiedBy>Andriy</cp:lastModifiedBy>
  <cp:revision>17</cp:revision>
  <dcterms:created xsi:type="dcterms:W3CDTF">2016-06-24T08:23:50Z</dcterms:created>
  <dcterms:modified xsi:type="dcterms:W3CDTF">2017-06-25T16:53:54Z</dcterms:modified>
</cp:coreProperties>
</file>