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A8BE-C531-4458-8A37-943EA8802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4533-0E5B-4B39-8B9B-DB917EF433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/>
              <a:t>伪</a:t>
            </a:r>
            <a:r>
              <a:rPr lang="en-US" altLang="zh-CN"/>
              <a:t>GOOGLE </a:t>
            </a:r>
            <a:r>
              <a:rPr lang="zh-CN" altLang="en-US"/>
              <a:t>学术搜索 </a:t>
            </a:r>
            <a:r>
              <a:rPr lang="en-US" altLang="zh-CN"/>
              <a:t>http://scholar.glgoo.org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112474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4.program</a:t>
            </a:r>
            <a:r>
              <a:rPr lang="en-US" altLang="zh-CN" dirty="0"/>
              <a:t>  example </a:t>
            </a:r>
            <a:endParaRPr lang="en-US" altLang="zh-CN" dirty="0"/>
          </a:p>
          <a:p>
            <a:r>
              <a:rPr lang="en-US" altLang="zh-CN" dirty="0"/>
              <a:t>implicit none</a:t>
            </a:r>
            <a:endParaRPr lang="en-US" altLang="zh-CN" dirty="0"/>
          </a:p>
          <a:p>
            <a:r>
              <a:rPr lang="pt-BR" altLang="zh-CN" dirty="0" smtClean="0"/>
              <a:t>INTEGER</a:t>
            </a:r>
            <a:r>
              <a:rPr lang="pt-BR" altLang="zh-CN" dirty="0"/>
              <a:t> N(20)  </a:t>
            </a:r>
            <a:endParaRPr lang="pt-BR" altLang="zh-CN" dirty="0"/>
          </a:p>
          <a:p>
            <a:r>
              <a:rPr lang="pt-BR" altLang="zh-CN" dirty="0"/>
              <a:t>DO M=1,20  </a:t>
            </a:r>
            <a:endParaRPr lang="pt-BR" altLang="zh-CN" dirty="0"/>
          </a:p>
          <a:p>
            <a:r>
              <a:rPr lang="pt-BR" altLang="zh-CN" dirty="0"/>
              <a:t>  N(M)=0  </a:t>
            </a:r>
            <a:endParaRPr lang="pt-BR" altLang="zh-CN" dirty="0"/>
          </a:p>
          <a:p>
            <a:r>
              <a:rPr lang="pt-BR" altLang="zh-CN" dirty="0"/>
              <a:t>END DO </a:t>
            </a:r>
            <a:endParaRPr lang="pt-BR" altLang="zh-CN" dirty="0"/>
          </a:p>
          <a:p>
            <a:r>
              <a:rPr lang="pt-BR" altLang="zh-CN" dirty="0"/>
              <a:t>K=5   </a:t>
            </a:r>
            <a:endParaRPr lang="pt-BR" altLang="zh-CN" dirty="0"/>
          </a:p>
          <a:p>
            <a:r>
              <a:rPr lang="pt-BR" altLang="zh-CN" dirty="0"/>
              <a:t>DO M=1,K  </a:t>
            </a:r>
            <a:endParaRPr lang="pt-BR" altLang="zh-CN" dirty="0"/>
          </a:p>
          <a:p>
            <a:r>
              <a:rPr lang="pt-BR" altLang="zh-CN" dirty="0"/>
              <a:t>  DO J=1,K   </a:t>
            </a:r>
            <a:endParaRPr lang="pt-BR" altLang="zh-CN" dirty="0"/>
          </a:p>
          <a:p>
            <a:r>
              <a:rPr lang="pt-BR" altLang="zh-CN" dirty="0"/>
              <a:t>    N(J)=N(M)+1  </a:t>
            </a:r>
            <a:endParaRPr lang="pt-BR" altLang="zh-CN" dirty="0"/>
          </a:p>
          <a:p>
            <a:r>
              <a:rPr lang="pt-BR" altLang="zh-CN" dirty="0"/>
              <a:t>  END DO </a:t>
            </a:r>
            <a:endParaRPr lang="pt-BR" altLang="zh-CN" dirty="0"/>
          </a:p>
          <a:p>
            <a:r>
              <a:rPr lang="pt-BR" altLang="zh-CN" dirty="0"/>
              <a:t>END DO  </a:t>
            </a:r>
            <a:endParaRPr lang="pt-BR" altLang="zh-CN" dirty="0"/>
          </a:p>
          <a:p>
            <a:r>
              <a:rPr lang="pt-BR" altLang="zh-CN" dirty="0"/>
              <a:t>WRITE(*,*)N(K)  </a:t>
            </a:r>
            <a:endParaRPr lang="pt-BR" altLang="zh-CN" dirty="0"/>
          </a:p>
          <a:p>
            <a:r>
              <a:rPr lang="pt-BR" altLang="zh-CN" dirty="0"/>
              <a:t>END  </a:t>
            </a:r>
            <a:endParaRPr lang="pt-BR" altLang="zh-CN" dirty="0" smtClean="0"/>
          </a:p>
          <a:p>
            <a:r>
              <a:rPr lang="zh-CN" altLang="en-US" dirty="0"/>
              <a:t>程序运行的结果是</a:t>
            </a:r>
            <a:endParaRPr lang="zh-CN" altLang="en-US" dirty="0"/>
          </a:p>
          <a:p>
            <a:r>
              <a:rPr lang="en-US" altLang="zh-CN" dirty="0"/>
              <a:t>:</a:t>
            </a:r>
            <a:endParaRPr lang="en-US" altLang="zh-CN" dirty="0"/>
          </a:p>
          <a:p>
            <a:endParaRPr lang="pt-BR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57413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5486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5.program</a:t>
            </a:r>
            <a:r>
              <a:rPr lang="en-US" altLang="zh-CN" dirty="0"/>
              <a:t>  example </a:t>
            </a:r>
            <a:endParaRPr lang="en-US" altLang="zh-CN" dirty="0"/>
          </a:p>
          <a:p>
            <a:r>
              <a:rPr lang="en-US" altLang="zh-CN" dirty="0"/>
              <a:t>implicit none</a:t>
            </a:r>
            <a:endParaRPr lang="en-US" altLang="zh-CN" dirty="0"/>
          </a:p>
          <a:p>
            <a:r>
              <a:rPr lang="en-US" altLang="zh-CN" dirty="0" smtClean="0"/>
              <a:t>Real x</a:t>
            </a:r>
            <a:endParaRPr lang="en-US" altLang="zh-CN" dirty="0" smtClean="0"/>
          </a:p>
          <a:p>
            <a:r>
              <a:rPr lang="pt-BR" altLang="zh-CN" dirty="0"/>
              <a:t>INTEGER N</a:t>
            </a:r>
            <a:endParaRPr lang="en-US" altLang="zh-CN" dirty="0" smtClean="0"/>
          </a:p>
          <a:p>
            <a:r>
              <a:rPr lang="en-US" altLang="zh-CN" dirty="0" smtClean="0"/>
              <a:t>READ</a:t>
            </a:r>
            <a:r>
              <a:rPr lang="en-US" altLang="zh-CN" dirty="0"/>
              <a:t>(*,*) N  </a:t>
            </a:r>
            <a:endParaRPr lang="en-US" altLang="zh-CN" dirty="0"/>
          </a:p>
          <a:p>
            <a:r>
              <a:rPr lang="en-US" altLang="zh-CN" dirty="0"/>
              <a:t>X=1.0   </a:t>
            </a:r>
            <a:endParaRPr lang="en-US" altLang="zh-CN" dirty="0"/>
          </a:p>
          <a:p>
            <a:r>
              <a:rPr lang="en-US" altLang="zh-CN" dirty="0"/>
              <a:t>IF (N.GE.0) X=2*X  </a:t>
            </a:r>
            <a:endParaRPr lang="en-US" altLang="zh-CN" dirty="0"/>
          </a:p>
          <a:p>
            <a:r>
              <a:rPr lang="en-US" altLang="zh-CN" dirty="0"/>
              <a:t>IF (N.GE.5) X=2*X+1.0  </a:t>
            </a:r>
            <a:endParaRPr lang="en-US" altLang="zh-CN" dirty="0"/>
          </a:p>
          <a:p>
            <a:r>
              <a:rPr lang="en-US" altLang="zh-CN" dirty="0"/>
              <a:t>IF (N.GT.15) X=3*X-1.0  </a:t>
            </a:r>
            <a:endParaRPr lang="en-US" altLang="zh-CN" dirty="0"/>
          </a:p>
          <a:p>
            <a:r>
              <a:rPr lang="en-US" altLang="zh-CN" dirty="0"/>
              <a:t>WRITE(*,*) X  </a:t>
            </a:r>
            <a:endParaRPr lang="en-US" altLang="zh-CN" dirty="0"/>
          </a:p>
          <a:p>
            <a:r>
              <a:rPr lang="en-US" altLang="zh-CN" dirty="0"/>
              <a:t>END   </a:t>
            </a:r>
            <a:endParaRPr lang="en-US" altLang="zh-CN" dirty="0"/>
          </a:p>
          <a:p>
            <a:r>
              <a:rPr lang="zh-CN" altLang="en-US" dirty="0"/>
              <a:t>运行上述程序时，如果从键盘输入</a:t>
            </a:r>
            <a:endParaRPr lang="zh-CN" altLang="en-US" dirty="0"/>
          </a:p>
          <a:p>
            <a:r>
              <a:rPr lang="zh-CN" altLang="en-US" dirty="0"/>
              <a:t>  </a:t>
            </a:r>
            <a:endParaRPr lang="zh-CN" altLang="en-US" dirty="0"/>
          </a:p>
          <a:p>
            <a:r>
              <a:rPr lang="en-US" altLang="zh-CN" dirty="0"/>
              <a:t>15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&gt;</a:t>
            </a:r>
            <a:r>
              <a:rPr lang="en-US" altLang="zh-CN" dirty="0"/>
              <a:t>   </a:t>
            </a:r>
            <a:endParaRPr lang="en-US" altLang="zh-CN" dirty="0"/>
          </a:p>
          <a:p>
            <a:r>
              <a:rPr lang="zh-CN" altLang="en-US" dirty="0"/>
              <a:t>则最后输出的Ｘ值为</a:t>
            </a:r>
            <a:endParaRPr lang="zh-CN" altLang="en-US" dirty="0"/>
          </a:p>
          <a:p>
            <a:r>
              <a:rPr lang="zh-CN" altLang="en-US" dirty="0"/>
              <a:t> </a:t>
            </a:r>
            <a:r>
              <a:rPr lang="en-US" altLang="zh-CN" dirty="0"/>
              <a:t>:</a:t>
            </a:r>
            <a:endParaRPr lang="en-US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888329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12474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6.program</a:t>
            </a:r>
            <a:r>
              <a:rPr lang="en-US" altLang="zh-CN" dirty="0"/>
              <a:t>  example </a:t>
            </a:r>
            <a:endParaRPr lang="en-US" altLang="zh-CN" dirty="0"/>
          </a:p>
          <a:p>
            <a:r>
              <a:rPr lang="en-US" altLang="zh-CN" dirty="0"/>
              <a:t>implicit </a:t>
            </a:r>
            <a:r>
              <a:rPr lang="en-US" altLang="zh-CN" dirty="0" smtClean="0"/>
              <a:t>none</a:t>
            </a:r>
            <a:endParaRPr lang="en-US" altLang="zh-CN" dirty="0" smtClean="0"/>
          </a:p>
          <a:p>
            <a:r>
              <a:rPr lang="pt-BR" altLang="zh-CN" dirty="0" smtClean="0"/>
              <a:t>INTEGER N</a:t>
            </a:r>
            <a:endParaRPr lang="en-US" altLang="zh-CN" dirty="0"/>
          </a:p>
          <a:p>
            <a:r>
              <a:rPr lang="pt-BR" altLang="zh-CN" dirty="0"/>
              <a:t>INTEGER </a:t>
            </a:r>
            <a:r>
              <a:rPr lang="pt-BR" altLang="zh-CN" dirty="0" smtClean="0"/>
              <a:t>,</a:t>
            </a:r>
            <a:r>
              <a:rPr lang="en-US" altLang="zh-CN" dirty="0" smtClean="0"/>
              <a:t>DIMENSION</a:t>
            </a:r>
            <a:r>
              <a:rPr lang="en-US" altLang="zh-CN" dirty="0"/>
              <a:t> M(3,4)   </a:t>
            </a:r>
            <a:endParaRPr lang="en-US" altLang="zh-CN" dirty="0"/>
          </a:p>
          <a:p>
            <a:r>
              <a:rPr lang="en-US" altLang="zh-CN" dirty="0"/>
              <a:t>DATA M/4*2,4*1,4*-1/  </a:t>
            </a:r>
            <a:endParaRPr lang="en-US" altLang="zh-CN" dirty="0"/>
          </a:p>
          <a:p>
            <a:r>
              <a:rPr lang="en-US" altLang="zh-CN" dirty="0"/>
              <a:t>N=0   </a:t>
            </a:r>
            <a:endParaRPr lang="en-US" altLang="zh-CN" dirty="0"/>
          </a:p>
          <a:p>
            <a:r>
              <a:rPr lang="en-US" altLang="zh-CN" dirty="0"/>
              <a:t>DO K=1 ,4  </a:t>
            </a:r>
            <a:endParaRPr lang="en-US" altLang="zh-CN" dirty="0"/>
          </a:p>
          <a:p>
            <a:r>
              <a:rPr lang="en-US" altLang="zh-CN" dirty="0"/>
              <a:t>  N=N+M(1,K)  </a:t>
            </a:r>
            <a:endParaRPr lang="en-US" altLang="zh-CN" dirty="0"/>
          </a:p>
          <a:p>
            <a:r>
              <a:rPr lang="en-US" altLang="zh-CN" dirty="0"/>
              <a:t>END DO  </a:t>
            </a:r>
            <a:endParaRPr lang="en-US" altLang="zh-CN" dirty="0"/>
          </a:p>
          <a:p>
            <a:r>
              <a:rPr lang="en-US" altLang="zh-CN" dirty="0"/>
              <a:t>WRITE(*,*) N  </a:t>
            </a:r>
            <a:endParaRPr lang="en-US" altLang="zh-CN" dirty="0"/>
          </a:p>
          <a:p>
            <a:r>
              <a:rPr lang="en-US" altLang="zh-CN" dirty="0"/>
              <a:t>END   </a:t>
            </a:r>
            <a:endParaRPr lang="en-US" altLang="zh-CN" dirty="0"/>
          </a:p>
          <a:p>
            <a:r>
              <a:rPr lang="zh-CN" altLang="en-US" dirty="0"/>
              <a:t>运行上述程序后，输出的</a:t>
            </a:r>
            <a:endParaRPr lang="zh-CN" altLang="en-US" dirty="0"/>
          </a:p>
          <a:p>
            <a:r>
              <a:rPr lang="en-US" altLang="zh-CN" dirty="0"/>
              <a:t>N</a:t>
            </a:r>
            <a:endParaRPr lang="en-US" altLang="zh-CN" dirty="0"/>
          </a:p>
          <a:p>
            <a:r>
              <a:rPr lang="zh-CN" altLang="en-US" dirty="0"/>
              <a:t>的值为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222" y="4725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76672"/>
            <a:ext cx="6840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填空题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下列</a:t>
            </a:r>
            <a:r>
              <a:rPr lang="zh-CN" altLang="en-US" dirty="0"/>
              <a:t>程序将一个数组的元素逆序重新存放</a:t>
            </a:r>
            <a:r>
              <a:rPr lang="zh-CN" altLang="en-US" dirty="0" smtClean="0"/>
              <a:t>，例如存放为</a:t>
            </a:r>
            <a:r>
              <a:rPr lang="en-US" altLang="zh-CN" dirty="0" smtClean="0"/>
              <a:t>:</a:t>
            </a:r>
            <a:r>
              <a:rPr lang="en-US" altLang="zh-CN" dirty="0"/>
              <a:t> 8,6,5,4,1 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要求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dirty="0" smtClean="0"/>
              <a:t>1,4,5,6,8</a:t>
            </a:r>
            <a:r>
              <a:rPr lang="zh-CN" altLang="en-US" dirty="0" smtClean="0"/>
              <a:t>。请</a:t>
            </a:r>
            <a:r>
              <a:rPr lang="zh-CN" altLang="en-US" dirty="0"/>
              <a:t>在</a:t>
            </a:r>
            <a:r>
              <a:rPr lang="zh-CN" altLang="en-US" dirty="0" smtClean="0"/>
              <a:t>横线处</a:t>
            </a:r>
            <a:r>
              <a:rPr lang="zh-CN" altLang="en-US" dirty="0"/>
              <a:t>填写适当语句，使程序完整。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/>
          </a:p>
          <a:p>
            <a:r>
              <a:rPr lang="en-US" altLang="zh-CN" dirty="0"/>
              <a:t>INTEGER,PARAMETER::N=5 </a:t>
            </a:r>
            <a:endParaRPr lang="en-US" altLang="zh-CN" dirty="0"/>
          </a:p>
          <a:p>
            <a:r>
              <a:rPr lang="en-US" altLang="zh-CN" dirty="0"/>
              <a:t>INTEGER A(N),I,T </a:t>
            </a:r>
            <a:endParaRPr lang="en-US" altLang="zh-CN" dirty="0"/>
          </a:p>
          <a:p>
            <a:r>
              <a:rPr lang="en-US" altLang="zh-CN" dirty="0" smtClean="0"/>
              <a:t>DATA</a:t>
            </a:r>
            <a:r>
              <a:rPr lang="en-US" altLang="zh-CN" dirty="0"/>
              <a:t> A/8,6,5,4,1/  </a:t>
            </a:r>
            <a:endParaRPr lang="en-US" altLang="zh-CN" dirty="0"/>
          </a:p>
          <a:p>
            <a:r>
              <a:rPr lang="en-US" altLang="zh-CN" dirty="0"/>
              <a:t>WRITE(*,10)(A(I),I=1,5) </a:t>
            </a:r>
            <a:endParaRPr lang="en-US" altLang="zh-CN" dirty="0"/>
          </a:p>
          <a:p>
            <a:r>
              <a:rPr lang="en-US" altLang="zh-CN" dirty="0"/>
              <a:t>DO I=1,N/2 </a:t>
            </a:r>
            <a:endParaRPr lang="en-US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T=A(I</a:t>
            </a:r>
            <a:r>
              <a:rPr lang="en-US" altLang="zh-CN" dirty="0"/>
              <a:t>)  </a:t>
            </a:r>
            <a:endParaRPr lang="en-US" altLang="zh-CN" dirty="0" smtClean="0"/>
          </a:p>
          <a:p>
            <a:r>
              <a:rPr lang="en-US" altLang="zh-CN" dirty="0" smtClean="0"/>
              <a:t>————————</a:t>
            </a:r>
            <a:endParaRPr lang="en-US" altLang="zh-CN" dirty="0" smtClean="0"/>
          </a:p>
          <a:p>
            <a:r>
              <a:rPr lang="en-US" altLang="zh-CN" dirty="0" smtClean="0"/>
              <a:t>————————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smtClean="0"/>
              <a:t>END</a:t>
            </a:r>
            <a:r>
              <a:rPr lang="en-US" altLang="zh-CN" dirty="0"/>
              <a:t> DO  </a:t>
            </a:r>
            <a:endParaRPr lang="en-US" altLang="zh-CN" dirty="0"/>
          </a:p>
          <a:p>
            <a:r>
              <a:rPr lang="en-US" altLang="zh-CN" dirty="0"/>
              <a:t>WRITE(*,10)(A(I),I=1,5) </a:t>
            </a:r>
            <a:endParaRPr lang="en-US" altLang="zh-CN" dirty="0"/>
          </a:p>
          <a:p>
            <a:r>
              <a:rPr lang="en-US" altLang="zh-CN" dirty="0"/>
              <a:t>10 </a:t>
            </a:r>
            <a:r>
              <a:rPr lang="en-US" altLang="zh-CN" dirty="0" smtClean="0"/>
              <a:t>FORMAT(1X,5I4</a:t>
            </a:r>
            <a:r>
              <a:rPr lang="en-US" altLang="zh-CN" dirty="0"/>
              <a:t>) </a:t>
            </a:r>
            <a:endParaRPr lang="en-US" altLang="zh-CN" dirty="0"/>
          </a:p>
          <a:p>
            <a:r>
              <a:rPr lang="en-US" altLang="zh-CN" dirty="0"/>
              <a:t>END </a:t>
            </a:r>
            <a:endParaRPr lang="en-US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A(I)=A(N-I+1) </a:t>
            </a:r>
            <a:endParaRPr lang="en-US" altLang="zh-CN" dirty="0"/>
          </a:p>
          <a:p>
            <a:r>
              <a:rPr lang="en-US" altLang="zh-CN" dirty="0"/>
              <a:t>A(N-I+1)=T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0731" y="0"/>
            <a:ext cx="67687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下列</a:t>
            </a:r>
            <a:r>
              <a:rPr lang="zh-CN" altLang="en-US" dirty="0"/>
              <a:t>程序完成按以下格式打印杨辉三角形的</a:t>
            </a:r>
            <a:r>
              <a:rPr lang="zh-CN" altLang="en-US" dirty="0" smtClean="0"/>
              <a:t>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1 </a:t>
            </a:r>
            <a:endParaRPr lang="en-US" altLang="zh-CN" dirty="0"/>
          </a:p>
          <a:p>
            <a:r>
              <a:rPr lang="en-US" altLang="zh-CN" dirty="0"/>
              <a:t>1 </a:t>
            </a:r>
            <a:r>
              <a:rPr lang="en-US" altLang="zh-CN" dirty="0" smtClean="0"/>
              <a:t>1</a:t>
            </a:r>
            <a:r>
              <a:rPr lang="en-US" altLang="zh-CN" dirty="0"/>
              <a:t>  </a:t>
            </a:r>
            <a:endParaRPr lang="en-US" altLang="zh-CN" dirty="0"/>
          </a:p>
          <a:p>
            <a:r>
              <a:rPr lang="en-US" altLang="zh-CN" dirty="0"/>
              <a:t>1 </a:t>
            </a:r>
            <a:r>
              <a:rPr lang="en-US" altLang="zh-CN" dirty="0" smtClean="0"/>
              <a:t>2</a:t>
            </a:r>
            <a:r>
              <a:rPr lang="en-US" altLang="zh-CN" dirty="0"/>
              <a:t> </a:t>
            </a:r>
            <a:r>
              <a:rPr lang="en-US" altLang="zh-CN" dirty="0" smtClean="0"/>
              <a:t>1</a:t>
            </a:r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/>
              <a:t>1 </a:t>
            </a:r>
            <a:r>
              <a:rPr lang="en-US" altLang="zh-CN" dirty="0" smtClean="0"/>
              <a:t>3</a:t>
            </a:r>
            <a:r>
              <a:rPr lang="en-US" altLang="zh-CN" dirty="0"/>
              <a:t> </a:t>
            </a:r>
            <a:r>
              <a:rPr lang="en-US" altLang="zh-CN" dirty="0" smtClean="0"/>
              <a:t>3</a:t>
            </a:r>
            <a:r>
              <a:rPr lang="en-US" altLang="zh-CN" dirty="0"/>
              <a:t> </a:t>
            </a:r>
            <a:r>
              <a:rPr lang="en-US" altLang="zh-CN" dirty="0" smtClean="0"/>
              <a:t>1</a:t>
            </a:r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/>
              <a:t>1 </a:t>
            </a:r>
            <a:r>
              <a:rPr lang="en-US" altLang="zh-CN" dirty="0" smtClean="0"/>
              <a:t>4</a:t>
            </a:r>
            <a:r>
              <a:rPr lang="en-US" altLang="zh-CN" dirty="0"/>
              <a:t> </a:t>
            </a:r>
            <a:r>
              <a:rPr lang="en-US" altLang="zh-CN" dirty="0" smtClean="0"/>
              <a:t>6</a:t>
            </a:r>
            <a:r>
              <a:rPr lang="en-US" altLang="zh-CN" dirty="0"/>
              <a:t> </a:t>
            </a:r>
            <a:r>
              <a:rPr lang="en-US" altLang="zh-CN" dirty="0" smtClean="0"/>
              <a:t>4</a:t>
            </a:r>
            <a:r>
              <a:rPr lang="en-US" altLang="zh-CN" dirty="0"/>
              <a:t> </a:t>
            </a:r>
            <a:r>
              <a:rPr lang="en-US" altLang="zh-CN" dirty="0" smtClean="0"/>
              <a:t>1</a:t>
            </a:r>
            <a:r>
              <a:rPr lang="en-US" altLang="zh-CN" dirty="0"/>
              <a:t>  </a:t>
            </a:r>
            <a:endParaRPr lang="en-US" altLang="zh-CN" dirty="0"/>
          </a:p>
          <a:p>
            <a:r>
              <a:rPr lang="zh-CN" altLang="en-US" dirty="0"/>
              <a:t>请在横线处填写适当语句，使程序完整。</a:t>
            </a:r>
            <a:endParaRPr lang="zh-CN" altLang="en-US" dirty="0"/>
          </a:p>
          <a:p>
            <a:r>
              <a:rPr lang="pt-BR" altLang="zh-CN" dirty="0"/>
              <a:t>PARAMETER(N=10) </a:t>
            </a:r>
            <a:endParaRPr lang="pt-BR" altLang="zh-CN" dirty="0"/>
          </a:p>
          <a:p>
            <a:r>
              <a:rPr lang="pt-BR" altLang="zh-CN" dirty="0"/>
              <a:t>INTEGER A(N,N),I,J </a:t>
            </a:r>
            <a:endParaRPr lang="pt-BR" altLang="zh-CN" dirty="0"/>
          </a:p>
          <a:p>
            <a:r>
              <a:rPr lang="pt-BR" altLang="zh-CN" dirty="0"/>
              <a:t>DO I=1,N </a:t>
            </a:r>
            <a:endParaRPr lang="pt-BR" altLang="zh-CN" dirty="0"/>
          </a:p>
          <a:p>
            <a:r>
              <a:rPr lang="pt-BR" altLang="zh-CN" dirty="0"/>
              <a:t> </a:t>
            </a:r>
            <a:r>
              <a:rPr lang="pt-BR" altLang="zh-CN" dirty="0" smtClean="0"/>
              <a:t>A(I,1</a:t>
            </a:r>
            <a:r>
              <a:rPr lang="pt-BR" altLang="zh-CN" dirty="0"/>
              <a:t>)=</a:t>
            </a:r>
            <a:r>
              <a:rPr lang="pt-BR" altLang="zh-CN" dirty="0" smtClean="0"/>
              <a:t>1</a:t>
            </a:r>
            <a:endParaRPr lang="pt-BR" altLang="zh-CN" dirty="0" smtClean="0"/>
          </a:p>
          <a:p>
            <a:r>
              <a:rPr lang="en-US" altLang="zh-CN" dirty="0" smtClean="0"/>
              <a:t>——————</a:t>
            </a:r>
            <a:r>
              <a:rPr lang="pt-BR" altLang="zh-CN" dirty="0"/>
              <a:t>   </a:t>
            </a:r>
            <a:endParaRPr lang="pt-BR" altLang="zh-CN" dirty="0"/>
          </a:p>
          <a:p>
            <a:r>
              <a:rPr lang="pt-BR" altLang="zh-CN" dirty="0"/>
              <a:t> </a:t>
            </a:r>
            <a:r>
              <a:rPr lang="pt-BR" altLang="zh-CN" dirty="0" smtClean="0"/>
              <a:t>ENDDO</a:t>
            </a:r>
            <a:r>
              <a:rPr lang="pt-BR" altLang="zh-CN" dirty="0"/>
              <a:t> </a:t>
            </a:r>
            <a:endParaRPr lang="pt-BR" altLang="zh-CN" dirty="0"/>
          </a:p>
          <a:p>
            <a:r>
              <a:rPr lang="pt-BR" altLang="zh-CN" dirty="0"/>
              <a:t>DO I=3,N </a:t>
            </a:r>
            <a:endParaRPr lang="pt-BR" altLang="zh-CN" dirty="0"/>
          </a:p>
          <a:p>
            <a:r>
              <a:rPr lang="pt-BR" altLang="zh-CN" dirty="0" smtClean="0"/>
              <a:t>DO</a:t>
            </a:r>
            <a:r>
              <a:rPr lang="pt-BR" altLang="zh-CN" dirty="0"/>
              <a:t> J=2,I-1  </a:t>
            </a:r>
            <a:endParaRPr lang="pt-BR" altLang="zh-CN" dirty="0"/>
          </a:p>
          <a:p>
            <a:r>
              <a:rPr lang="en-US" altLang="zh-CN" dirty="0" smtClean="0"/>
              <a:t>——————</a:t>
            </a:r>
            <a:endParaRPr lang="pt-BR" altLang="zh-CN" dirty="0" smtClean="0"/>
          </a:p>
          <a:p>
            <a:r>
              <a:rPr lang="pt-BR" altLang="zh-CN" dirty="0" smtClean="0"/>
              <a:t>ENDDO</a:t>
            </a:r>
            <a:r>
              <a:rPr lang="pt-BR" altLang="zh-CN" dirty="0"/>
              <a:t> </a:t>
            </a:r>
            <a:endParaRPr lang="pt-BR" altLang="zh-CN" dirty="0"/>
          </a:p>
          <a:p>
            <a:r>
              <a:rPr lang="pt-BR" altLang="zh-CN" dirty="0"/>
              <a:t>ENDDO </a:t>
            </a:r>
            <a:endParaRPr lang="pt-BR" altLang="zh-CN" dirty="0"/>
          </a:p>
          <a:p>
            <a:r>
              <a:rPr lang="pt-BR" altLang="zh-CN" dirty="0"/>
              <a:t>DO I=1,N  </a:t>
            </a:r>
            <a:endParaRPr lang="pt-BR" altLang="zh-CN" dirty="0"/>
          </a:p>
          <a:p>
            <a:r>
              <a:rPr lang="pt-BR" altLang="zh-CN" dirty="0"/>
              <a:t> </a:t>
            </a:r>
            <a:r>
              <a:rPr lang="pt-BR" altLang="zh-CN" dirty="0" smtClean="0"/>
              <a:t>WRITE</a:t>
            </a:r>
            <a:r>
              <a:rPr lang="pt-BR" altLang="zh-CN" dirty="0"/>
              <a:t>(*,10)(A(I,J),J=1,I) </a:t>
            </a:r>
            <a:endParaRPr lang="pt-BR" altLang="zh-CN" dirty="0"/>
          </a:p>
          <a:p>
            <a:r>
              <a:rPr lang="pt-BR" altLang="zh-CN" dirty="0"/>
              <a:t>ENDDO  </a:t>
            </a:r>
            <a:endParaRPr lang="pt-BR" altLang="zh-CN" dirty="0"/>
          </a:p>
          <a:p>
            <a:r>
              <a:rPr lang="pt-BR" altLang="zh-CN" dirty="0"/>
              <a:t>10 </a:t>
            </a:r>
            <a:r>
              <a:rPr lang="pt-BR" altLang="zh-CN" dirty="0" smtClean="0"/>
              <a:t>FORMAT(1X,10I5</a:t>
            </a:r>
            <a:r>
              <a:rPr lang="pt-BR" altLang="zh-CN" dirty="0"/>
              <a:t>)  </a:t>
            </a:r>
            <a:endParaRPr lang="pt-BR" altLang="zh-CN" dirty="0"/>
          </a:p>
          <a:p>
            <a:r>
              <a:rPr lang="pt-BR" altLang="zh-CN" dirty="0"/>
              <a:t>  </a:t>
            </a:r>
            <a:r>
              <a:rPr lang="pt-BR" altLang="zh-CN" dirty="0" smtClean="0"/>
              <a:t>END</a:t>
            </a:r>
            <a:endParaRPr lang="pt-BR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285739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A(I,I)=1 </a:t>
            </a:r>
            <a:endParaRPr lang="pt-BR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57821" y="3244334"/>
            <a:ext cx="242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A(I,J)=A(I-1,J)+A(I-1,J-1) </a:t>
            </a:r>
            <a:endParaRPr lang="pt-BR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20688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四 编程题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回文数是指正读与反读一样的数。比如：</a:t>
            </a:r>
            <a:r>
              <a:rPr lang="en-US" altLang="zh-CN" sz="2400" dirty="0" smtClean="0"/>
              <a:t>232</a:t>
            </a:r>
            <a:r>
              <a:rPr lang="zh-CN" altLang="en-US" sz="2400" dirty="0" smtClean="0"/>
              <a:t>，编程求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999</a:t>
            </a:r>
            <a:r>
              <a:rPr lang="zh-CN" altLang="en-US" sz="2400" dirty="0" smtClean="0"/>
              <a:t>之间的回文数。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形成一个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列的矩阵，要求两条对角线元素均为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其余元素均为</a:t>
            </a:r>
            <a:r>
              <a:rPr lang="en-US" altLang="zh-CN" sz="2400" dirty="0"/>
              <a:t>2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96752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rogram ex01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implicit none</a:t>
            </a:r>
            <a:endParaRPr lang="en-US" altLang="zh-CN" dirty="0" smtClean="0"/>
          </a:p>
          <a:p>
            <a:r>
              <a:rPr lang="en-US" altLang="zh-CN" dirty="0" smtClean="0"/>
              <a:t>integer a, c, i</a:t>
            </a:r>
            <a:endParaRPr lang="en-US" altLang="zh-CN" dirty="0" smtClean="0"/>
          </a:p>
          <a:p>
            <a:r>
              <a:rPr lang="en-US" altLang="zh-CN" dirty="0" smtClean="0"/>
              <a:t>do i=100,999</a:t>
            </a:r>
            <a:endParaRPr lang="en-US" altLang="zh-CN" dirty="0" smtClean="0"/>
          </a:p>
          <a:p>
            <a:r>
              <a:rPr lang="en-US" altLang="zh-CN" smtClean="0"/>
              <a:t>a=i/100</a:t>
            </a:r>
            <a:endParaRPr lang="en-US" altLang="zh-CN" dirty="0" smtClean="0"/>
          </a:p>
          <a:p>
            <a:r>
              <a:rPr lang="en-US" altLang="zh-CN" dirty="0" smtClean="0"/>
              <a:t>c=mod(i, 10)</a:t>
            </a:r>
            <a:endParaRPr lang="en-US" altLang="zh-CN" dirty="0" smtClean="0"/>
          </a:p>
          <a:p>
            <a:r>
              <a:rPr lang="en-US" altLang="zh-CN" dirty="0" smtClean="0"/>
              <a:t>if (a .eq. c) then</a:t>
            </a:r>
            <a:endParaRPr lang="en-US" altLang="zh-CN" dirty="0" smtClean="0"/>
          </a:p>
          <a:p>
            <a:r>
              <a:rPr lang="en-US" altLang="zh-CN" dirty="0" smtClean="0"/>
              <a:t>write(*,”(I8)”) I</a:t>
            </a:r>
            <a:endParaRPr lang="en-US" altLang="zh-CN" dirty="0" smtClean="0"/>
          </a:p>
          <a:p>
            <a:r>
              <a:rPr lang="en-US" altLang="zh-CN" dirty="0" smtClean="0"/>
              <a:t>end if </a:t>
            </a:r>
            <a:endParaRPr lang="en-US" altLang="zh-CN" dirty="0" smtClean="0"/>
          </a:p>
          <a:p>
            <a:r>
              <a:rPr lang="en-US" altLang="zh-CN" dirty="0" smtClean="0"/>
              <a:t>end do</a:t>
            </a:r>
            <a:endParaRPr lang="en-US" altLang="zh-CN" dirty="0" smtClean="0"/>
          </a:p>
          <a:p>
            <a:r>
              <a:rPr lang="en-US" altLang="zh-CN" dirty="0" smtClean="0"/>
              <a:t>end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90872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PROGRAM </a:t>
            </a:r>
            <a:r>
              <a:rPr lang="en-US" altLang="zh-CN" dirty="0" smtClean="0"/>
              <a:t>ex02</a:t>
            </a:r>
            <a:endParaRPr lang="en-US" altLang="zh-CN" dirty="0"/>
          </a:p>
          <a:p>
            <a:r>
              <a:rPr lang="en-US" altLang="zh-CN" dirty="0"/>
              <a:t>  IMPLICIT NONE</a:t>
            </a:r>
            <a:endParaRPr lang="en-US" altLang="zh-CN" dirty="0"/>
          </a:p>
          <a:p>
            <a:r>
              <a:rPr lang="en-US" altLang="zh-CN" dirty="0"/>
              <a:t>integer </a:t>
            </a:r>
            <a:r>
              <a:rPr lang="en-US" altLang="zh-CN" dirty="0" err="1"/>
              <a:t>i,j,a</a:t>
            </a:r>
            <a:r>
              <a:rPr lang="en-US" altLang="zh-CN" dirty="0"/>
              <a:t>(5,5)</a:t>
            </a:r>
            <a:endParaRPr lang="en-US" altLang="zh-CN" dirty="0"/>
          </a:p>
          <a:p>
            <a:r>
              <a:rPr lang="en-US" altLang="zh-CN" dirty="0"/>
              <a:t>do j=1,5</a:t>
            </a:r>
            <a:endParaRPr lang="en-US" altLang="zh-CN" dirty="0"/>
          </a:p>
          <a:p>
            <a:r>
              <a:rPr lang="en-US" altLang="zh-CN" dirty="0"/>
              <a:t>do i=1,5</a:t>
            </a:r>
            <a:endParaRPr lang="en-US" altLang="zh-CN" dirty="0"/>
          </a:p>
          <a:p>
            <a:r>
              <a:rPr lang="en-US" altLang="zh-CN" dirty="0"/>
              <a:t>if(i==j .or. i==(6-j)) then</a:t>
            </a:r>
            <a:endParaRPr lang="en-US" altLang="zh-CN" dirty="0"/>
          </a:p>
          <a:p>
            <a:r>
              <a:rPr lang="en-US" altLang="zh-CN" dirty="0"/>
              <a:t> a(</a:t>
            </a:r>
            <a:r>
              <a:rPr lang="en-US" altLang="zh-CN" dirty="0" err="1"/>
              <a:t>i,j</a:t>
            </a:r>
            <a:r>
              <a:rPr lang="en-US" altLang="zh-CN" dirty="0"/>
              <a:t>)=1</a:t>
            </a:r>
            <a:endParaRPr lang="en-US" altLang="zh-CN" dirty="0"/>
          </a:p>
          <a:p>
            <a:r>
              <a:rPr lang="en-US" altLang="zh-CN" dirty="0"/>
              <a:t> else </a:t>
            </a:r>
            <a:endParaRPr lang="en-US" altLang="zh-CN" dirty="0"/>
          </a:p>
          <a:p>
            <a:r>
              <a:rPr lang="en-US" altLang="zh-CN" dirty="0"/>
              <a:t>    a(</a:t>
            </a:r>
            <a:r>
              <a:rPr lang="en-US" altLang="zh-CN" dirty="0" err="1"/>
              <a:t>i,j</a:t>
            </a:r>
            <a:r>
              <a:rPr lang="en-US" altLang="zh-CN" dirty="0"/>
              <a:t>)=2</a:t>
            </a:r>
            <a:endParaRPr lang="en-US" altLang="zh-CN" dirty="0"/>
          </a:p>
          <a:p>
            <a:r>
              <a:rPr lang="en-US" altLang="zh-CN" dirty="0"/>
              <a:t>	end if</a:t>
            </a:r>
            <a:endParaRPr lang="en-US" altLang="zh-CN" dirty="0"/>
          </a:p>
          <a:p>
            <a:r>
              <a:rPr lang="en-US" altLang="zh-CN" dirty="0"/>
              <a:t>	 end do</a:t>
            </a:r>
            <a:endParaRPr lang="en-US" altLang="zh-CN" dirty="0"/>
          </a:p>
          <a:p>
            <a:r>
              <a:rPr lang="en-US" altLang="zh-CN" dirty="0"/>
              <a:t>	 end do</a:t>
            </a:r>
            <a:endParaRPr lang="en-US" altLang="zh-CN" dirty="0"/>
          </a:p>
          <a:p>
            <a:r>
              <a:rPr lang="en-US" altLang="zh-CN" dirty="0"/>
              <a:t>	 write(*,"(5I2/5I2)") ((a(</a:t>
            </a:r>
            <a:r>
              <a:rPr lang="en-US" altLang="zh-CN" dirty="0" err="1"/>
              <a:t>i,j</a:t>
            </a:r>
            <a:r>
              <a:rPr lang="en-US" altLang="zh-CN" dirty="0"/>
              <a:t>),i=1,5),j=1,5)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 end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15351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综合运用习题</a:t>
            </a:r>
            <a:endParaRPr lang="zh-CN" altLang="en-US" sz="32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359024" y="908720"/>
            <a:ext cx="8784976" cy="178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一、选择题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</a:rPr>
              <a:t> 下列各</a:t>
            </a:r>
            <a:r>
              <a:rPr lang="en-US" altLang="zh-CN" sz="1600" dirty="0" smtClean="0">
                <a:solidFill>
                  <a:schemeClr val="tx1"/>
                </a:solidFill>
              </a:rPr>
              <a:t>FORTRAN</a:t>
            </a:r>
            <a:r>
              <a:rPr lang="zh-CN" altLang="en-US" sz="1600" dirty="0" smtClean="0">
                <a:solidFill>
                  <a:schemeClr val="tx1"/>
                </a:solidFill>
              </a:rPr>
              <a:t>表达式中合法的是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A) S+T*2P&gt;= 0.0           B) .NOT. (A*B+C)         C) A2+B2/(C+D) &lt;= 0.0   D) (A+B)   .NOT</a:t>
            </a:r>
            <a:r>
              <a:rPr lang="zh-CN" altLang="en-US" sz="1600" dirty="0" smtClean="0">
                <a:solidFill>
                  <a:schemeClr val="tx1"/>
                </a:solidFill>
              </a:rPr>
              <a:t>．</a:t>
            </a:r>
            <a:r>
              <a:rPr lang="en-US" altLang="zh-CN" sz="1600" dirty="0" smtClean="0">
                <a:solidFill>
                  <a:schemeClr val="tx1"/>
                </a:solidFill>
              </a:rPr>
              <a:t>A*B  .GT</a:t>
            </a:r>
            <a:r>
              <a:rPr lang="zh-CN" altLang="en-US" sz="1600" dirty="0" smtClean="0">
                <a:solidFill>
                  <a:schemeClr val="tx1"/>
                </a:solidFill>
              </a:rPr>
              <a:t>．</a:t>
            </a:r>
            <a:r>
              <a:rPr lang="en-US" altLang="zh-CN" sz="1600" dirty="0" smtClean="0">
                <a:solidFill>
                  <a:schemeClr val="tx1"/>
                </a:solidFill>
              </a:rPr>
              <a:t>0.0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176" y="2906835"/>
            <a:ext cx="843662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数学式</a:t>
            </a:r>
            <a:r>
              <a:rPr lang="en-US" altLang="zh-CN" sz="1600" dirty="0" smtClean="0"/>
              <a:t>(3/5)</a:t>
            </a:r>
            <a:r>
              <a:rPr lang="en-US" altLang="zh-CN" sz="1600" dirty="0" err="1" smtClean="0"/>
              <a:t>e</a:t>
            </a:r>
            <a:r>
              <a:rPr lang="en-US" altLang="zh-CN" sz="1600" baseline="30000" dirty="0" err="1" smtClean="0"/>
              <a:t>x+y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FORTRAN</a:t>
            </a:r>
            <a:r>
              <a:rPr lang="zh-CN" altLang="en-US" sz="1600" dirty="0" smtClean="0"/>
              <a:t>表达式</a:t>
            </a:r>
            <a:r>
              <a:rPr lang="zh-CN" altLang="en-US" sz="1600" dirty="0"/>
              <a:t>是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es-ES" altLang="zh-CN" dirty="0"/>
              <a:t>A) 3*EXP(X+Y)/5  </a:t>
            </a:r>
            <a:r>
              <a:rPr lang="es-ES" altLang="zh-CN" dirty="0" smtClean="0"/>
              <a:t>   B</a:t>
            </a:r>
            <a:r>
              <a:rPr lang="es-ES" altLang="zh-CN" dirty="0"/>
              <a:t>) 3*E* *(X+Y)/5.0  </a:t>
            </a:r>
            <a:r>
              <a:rPr lang="es-ES" altLang="zh-CN" dirty="0" smtClean="0"/>
              <a:t>    C</a:t>
            </a:r>
            <a:r>
              <a:rPr lang="es-ES" altLang="zh-CN" dirty="0"/>
              <a:t>) (3/5)*</a:t>
            </a:r>
            <a:r>
              <a:rPr lang="es-ES" altLang="zh-CN" dirty="0" smtClean="0"/>
              <a:t>EXP(X+Y)     D</a:t>
            </a:r>
            <a:r>
              <a:rPr lang="es-ES" altLang="zh-CN" dirty="0"/>
              <a:t>) (3.0/5.0)EXP(X+Y) </a:t>
            </a:r>
            <a:endParaRPr lang="es-E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2359" y="4221088"/>
            <a:ext cx="784887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在下列</a:t>
            </a:r>
            <a:r>
              <a:rPr lang="en-US" altLang="zh-CN" sz="1600" dirty="0" smtClean="0"/>
              <a:t>FORTRAN77</a:t>
            </a:r>
            <a:r>
              <a:rPr lang="zh-CN" altLang="en-US" sz="1600" dirty="0" smtClean="0"/>
              <a:t>运算符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，优先级最高的</a:t>
            </a:r>
            <a:r>
              <a:rPr lang="zh-CN" altLang="en-US" sz="1600" dirty="0"/>
              <a:t>是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   </a:t>
            </a:r>
            <a:r>
              <a:rPr lang="en-US" altLang="zh-CN" sz="1600" dirty="0" smtClean="0"/>
              <a:t>A</a:t>
            </a:r>
            <a:r>
              <a:rPr lang="en-US" altLang="zh-CN" sz="1600" dirty="0"/>
              <a:t>) .AND. </a:t>
            </a:r>
            <a:r>
              <a:rPr lang="en-US" altLang="zh-CN" sz="1600" dirty="0" smtClean="0"/>
              <a:t>    B</a:t>
            </a:r>
            <a:r>
              <a:rPr lang="en-US" altLang="zh-CN" sz="1600" dirty="0"/>
              <a:t>) .</a:t>
            </a:r>
            <a:r>
              <a:rPr lang="en-US" altLang="zh-CN" sz="1600" dirty="0" smtClean="0"/>
              <a:t>NOT.       C</a:t>
            </a:r>
            <a:r>
              <a:rPr lang="en-US" altLang="zh-CN" sz="1600" dirty="0"/>
              <a:t>) .OR.    </a:t>
            </a:r>
            <a:r>
              <a:rPr lang="en-US" altLang="zh-CN" sz="1600" dirty="0" smtClean="0"/>
              <a:t>   D</a:t>
            </a:r>
            <a:r>
              <a:rPr lang="en-US" altLang="zh-CN" sz="1600" dirty="0"/>
              <a:t>) .EQ.</a:t>
            </a:r>
            <a:endParaRPr lang="en-US" altLang="zh-CN" sz="1600" dirty="0"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537321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4.FORTRAN</a:t>
            </a:r>
            <a:r>
              <a:rPr lang="zh-CN" altLang="en-US" sz="1600" dirty="0" smtClean="0"/>
              <a:t>表达式</a:t>
            </a:r>
            <a:r>
              <a:rPr lang="en-US" altLang="zh-CN" sz="1600" dirty="0" smtClean="0"/>
              <a:t>”6/5+9/2</a:t>
            </a:r>
            <a:r>
              <a:rPr lang="en-US" altLang="zh-CN" sz="1600" dirty="0"/>
              <a:t>**3/2</a:t>
            </a:r>
            <a:r>
              <a:rPr lang="en-US" altLang="zh-CN" sz="1600" dirty="0" smtClean="0"/>
              <a:t>"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值为</a:t>
            </a:r>
            <a:endParaRPr lang="zh-CN" altLang="en-US" sz="1600" dirty="0"/>
          </a:p>
          <a:p>
            <a:r>
              <a:rPr lang="zh-CN" altLang="en-US" sz="1600" dirty="0"/>
              <a:t>   </a:t>
            </a:r>
            <a:endParaRPr lang="zh-CN" altLang="en-US" sz="1600" dirty="0"/>
          </a:p>
          <a:p>
            <a:r>
              <a:rPr lang="en-US" altLang="zh-CN" sz="1600" dirty="0"/>
              <a:t>A) 33    </a:t>
            </a:r>
            <a:r>
              <a:rPr lang="en-US" altLang="zh-CN" sz="1600" dirty="0" smtClean="0"/>
              <a:t>B</a:t>
            </a:r>
            <a:r>
              <a:rPr lang="en-US" altLang="zh-CN" sz="1600" dirty="0"/>
              <a:t>) 1  </a:t>
            </a:r>
            <a:r>
              <a:rPr lang="en-US" altLang="zh-CN" sz="1600" dirty="0" smtClean="0"/>
              <a:t> C</a:t>
            </a:r>
            <a:r>
              <a:rPr lang="en-US" altLang="zh-CN" sz="1600" dirty="0"/>
              <a:t>) 5       D) 3 </a:t>
            </a:r>
            <a:r>
              <a:rPr lang="en-US" altLang="zh-CN" dirty="0"/>
              <a:t> </a:t>
            </a:r>
            <a:endParaRPr lang="en-US" altLang="zh-CN" dirty="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4725144"/>
            <a:ext cx="352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6632"/>
            <a:ext cx="799288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5.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FORTRAN77</a:t>
            </a:r>
            <a:r>
              <a:rPr lang="zh-CN" altLang="en-US" sz="1600" dirty="0" smtClean="0"/>
              <a:t>源程序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，续</a:t>
            </a:r>
            <a:r>
              <a:rPr lang="zh-CN" altLang="en-US" sz="1600" dirty="0"/>
              <a:t>行标志符必须放在</a:t>
            </a:r>
            <a:endParaRPr lang="zh-CN" altLang="en-US" sz="1600" dirty="0"/>
          </a:p>
          <a:p>
            <a:r>
              <a:rPr lang="zh-CN" altLang="en-US" sz="1600" dirty="0"/>
              <a:t>   </a:t>
            </a:r>
            <a:endParaRPr lang="zh-CN" altLang="en-US" sz="1600" dirty="0"/>
          </a:p>
          <a:p>
            <a:r>
              <a:rPr lang="en-US" altLang="zh-CN" sz="1600" dirty="0"/>
              <a:t>A) 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列    </a:t>
            </a:r>
            <a:r>
              <a:rPr lang="en-US" altLang="zh-CN" sz="1600" dirty="0" smtClean="0"/>
              <a:t>B</a:t>
            </a:r>
            <a:r>
              <a:rPr lang="en-US" altLang="zh-CN" sz="1600" dirty="0"/>
              <a:t>) 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1-6</a:t>
            </a:r>
            <a:r>
              <a:rPr lang="zh-CN" altLang="en-US" sz="1600" dirty="0" smtClean="0"/>
              <a:t>列   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) 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列   </a:t>
            </a:r>
            <a:r>
              <a:rPr lang="en-US" altLang="zh-CN" sz="1600" dirty="0" smtClean="0"/>
              <a:t>D)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列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下列</a:t>
            </a:r>
            <a:r>
              <a:rPr lang="en-US" altLang="zh-CN" sz="1600" dirty="0" smtClean="0"/>
              <a:t>FORTRAN</a:t>
            </a:r>
            <a:r>
              <a:rPr lang="zh-CN" altLang="en-US" sz="1600" dirty="0" smtClean="0"/>
              <a:t>运算符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，优先级最低的</a:t>
            </a:r>
            <a:r>
              <a:rPr lang="zh-CN" altLang="en-US" sz="1600" dirty="0"/>
              <a:t>是</a:t>
            </a:r>
            <a:endParaRPr lang="zh-CN" altLang="en-US" sz="1600" dirty="0"/>
          </a:p>
          <a:p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逻辑运算</a:t>
            </a:r>
            <a:r>
              <a:rPr lang="zh-CN" altLang="en-US" sz="1600" dirty="0" smtClean="0"/>
              <a:t>符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AND.    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算术运算</a:t>
            </a:r>
            <a:r>
              <a:rPr lang="zh-CN" altLang="en-US" sz="1600" dirty="0" smtClean="0"/>
              <a:t>符*</a:t>
            </a:r>
            <a:r>
              <a:rPr lang="zh-CN" altLang="en-US" sz="1600" dirty="0"/>
              <a:t> </a:t>
            </a:r>
            <a:r>
              <a:rPr lang="zh-CN" altLang="en-US" sz="1600" dirty="0" smtClean="0"/>
              <a:t>   </a:t>
            </a:r>
            <a:r>
              <a:rPr lang="en-US" altLang="zh-CN" sz="1600" dirty="0" smtClean="0"/>
              <a:t>C)</a:t>
            </a:r>
            <a:r>
              <a:rPr lang="zh-CN" altLang="en-US" sz="1600" dirty="0" smtClean="0"/>
              <a:t>关系运算符</a:t>
            </a:r>
            <a:r>
              <a:rPr lang="en-US" altLang="zh-CN" sz="1600" dirty="0" smtClean="0"/>
              <a:t>&gt;=</a:t>
            </a:r>
            <a:r>
              <a:rPr lang="en-US" altLang="zh-CN" sz="1600" dirty="0"/>
              <a:t>        </a:t>
            </a:r>
            <a:r>
              <a:rPr lang="en-US" altLang="zh-CN" sz="1600" dirty="0" smtClean="0"/>
              <a:t>D)</a:t>
            </a:r>
            <a:r>
              <a:rPr lang="zh-CN" altLang="en-US" sz="1600" dirty="0" smtClean="0"/>
              <a:t>算术运算</a:t>
            </a:r>
            <a:r>
              <a:rPr lang="zh-CN" altLang="en-US" sz="1600" dirty="0"/>
              <a:t>符</a:t>
            </a:r>
            <a:r>
              <a:rPr lang="zh-CN" altLang="en-US" sz="1600" dirty="0" smtClean="0"/>
              <a:t>＋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7.</a:t>
            </a:r>
            <a:r>
              <a:rPr lang="zh-CN" altLang="en-US" sz="1600" dirty="0" smtClean="0"/>
              <a:t>下列</a:t>
            </a:r>
            <a:r>
              <a:rPr lang="zh-CN" altLang="en-US" sz="1600" dirty="0"/>
              <a:t>标识符中，不</a:t>
            </a:r>
            <a:r>
              <a:rPr lang="zh-CN" altLang="en-US" sz="1600" dirty="0" smtClean="0"/>
              <a:t>属于</a:t>
            </a:r>
            <a:r>
              <a:rPr lang="en-US" altLang="zh-CN" sz="1600" dirty="0" smtClean="0"/>
              <a:t>FORTRAN</a:t>
            </a:r>
            <a:r>
              <a:rPr lang="zh-CN" altLang="en-US" sz="1600" dirty="0" smtClean="0"/>
              <a:t>常量</a:t>
            </a:r>
            <a:r>
              <a:rPr lang="zh-CN" altLang="en-US" sz="1600" dirty="0"/>
              <a:t>的是</a:t>
            </a:r>
            <a:endParaRPr lang="zh-CN" altLang="en-US" sz="1600" dirty="0"/>
          </a:p>
          <a:p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TRUE.     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FALSE</a:t>
            </a:r>
            <a:r>
              <a:rPr lang="en-US" altLang="zh-CN" sz="1600" dirty="0"/>
              <a:t>   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）ˊ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＝ˊ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）ˊ</a:t>
            </a:r>
            <a:r>
              <a:rPr lang="en-US" altLang="zh-CN" sz="1600" dirty="0" smtClean="0"/>
              <a:t>123.0ˊ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8.</a:t>
            </a:r>
            <a:r>
              <a:rPr lang="zh-CN" altLang="en-US" sz="1600" dirty="0"/>
              <a:t>设有下列数组说明语句：</a:t>
            </a:r>
            <a:endParaRPr lang="zh-CN" altLang="en-US" sz="1600" dirty="0"/>
          </a:p>
          <a:p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/>
              <a:t>REAL:: </a:t>
            </a:r>
            <a:r>
              <a:rPr lang="en-US" altLang="zh-CN" sz="1600" dirty="0" smtClean="0"/>
              <a:t>A(1:10</a:t>
            </a:r>
            <a:r>
              <a:rPr lang="zh-CN" altLang="en-US" sz="1600" dirty="0" smtClean="0"/>
              <a:t>，－</a:t>
            </a:r>
            <a:r>
              <a:rPr lang="en-US" altLang="zh-CN" sz="1600" dirty="0" smtClean="0"/>
              <a:t>1:10</a:t>
            </a:r>
            <a:r>
              <a:rPr lang="en-US" altLang="zh-CN" sz="1600" dirty="0"/>
              <a:t>)  </a:t>
            </a:r>
            <a:r>
              <a:rPr lang="zh-CN" altLang="en-US" sz="1600" dirty="0" smtClean="0"/>
              <a:t>该</a:t>
            </a:r>
            <a:r>
              <a:rPr lang="zh-CN" altLang="en-US" sz="1600" dirty="0"/>
              <a:t>数组说明语句定义了</a:t>
            </a:r>
            <a:r>
              <a:rPr lang="zh-CN" altLang="en-US" sz="1600" dirty="0" smtClean="0"/>
              <a:t>数组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的元素个数为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endParaRPr lang="zh-CN" altLang="en-US" sz="1600" dirty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100</a:t>
            </a:r>
            <a:r>
              <a:rPr lang="en-US" altLang="zh-CN" sz="1600" dirty="0"/>
              <a:t>     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110</a:t>
            </a:r>
            <a:r>
              <a:rPr lang="en-US" altLang="zh-CN" sz="1600" dirty="0"/>
              <a:t>      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120</a:t>
            </a:r>
            <a:r>
              <a:rPr lang="en-US" altLang="zh-CN" sz="1600" dirty="0"/>
              <a:t>   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121</a:t>
            </a:r>
            <a:r>
              <a:rPr lang="en-US" altLang="zh-CN" sz="1600" dirty="0"/>
              <a:t> </a:t>
            </a:r>
            <a:endParaRPr lang="en-US" altLang="zh-CN" sz="1600" dirty="0"/>
          </a:p>
          <a:p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9.</a:t>
            </a:r>
            <a:r>
              <a:rPr lang="zh-CN" altLang="en-US" sz="1600" dirty="0" smtClean="0"/>
              <a:t>在使用</a:t>
            </a:r>
            <a:r>
              <a:rPr lang="en-US" altLang="zh-CN" sz="1600" dirty="0" smtClean="0"/>
              <a:t>DO</a:t>
            </a:r>
            <a:r>
              <a:rPr lang="zh-CN" altLang="en-US" sz="1600" dirty="0" smtClean="0"/>
              <a:t>循环</a:t>
            </a:r>
            <a:r>
              <a:rPr lang="zh-CN" altLang="en-US" sz="1600" dirty="0"/>
              <a:t>及循环嵌套时，下列叙述</a:t>
            </a:r>
            <a:r>
              <a:rPr lang="zh-CN" altLang="en-US" sz="1600" dirty="0" smtClean="0"/>
              <a:t>中正确的</a:t>
            </a:r>
            <a:r>
              <a:rPr lang="zh-CN" altLang="en-US" sz="1600" dirty="0"/>
              <a:t>是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  </a:t>
            </a:r>
            <a:r>
              <a:rPr lang="en-US" altLang="zh-CN" sz="1600" dirty="0" smtClean="0"/>
              <a:t>A</a:t>
            </a:r>
            <a:r>
              <a:rPr lang="en-US" altLang="zh-CN" sz="1600" dirty="0"/>
              <a:t>) </a:t>
            </a:r>
            <a:r>
              <a:rPr lang="zh-CN" altLang="en-US" sz="1600" dirty="0" smtClean="0"/>
              <a:t>不仅</a:t>
            </a:r>
            <a:r>
              <a:rPr lang="zh-CN" altLang="en-US" sz="1600" dirty="0"/>
              <a:t>可以从循环体内转到循环体外，也可以从循环体外转到循环体内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</a:t>
            </a:r>
            <a:r>
              <a:rPr lang="en-US" altLang="zh-CN" sz="1600" dirty="0"/>
              <a:t>) </a:t>
            </a:r>
            <a:r>
              <a:rPr lang="zh-CN" altLang="en-US" sz="1600" dirty="0" smtClean="0"/>
              <a:t>外</a:t>
            </a:r>
            <a:r>
              <a:rPr lang="zh-CN" altLang="en-US" sz="1600" dirty="0"/>
              <a:t>循环与内循环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DO</a:t>
            </a:r>
            <a:r>
              <a:rPr lang="zh-CN" altLang="en-US" sz="1600" dirty="0" smtClean="0"/>
              <a:t>循环</a:t>
            </a:r>
            <a:r>
              <a:rPr lang="zh-CN" altLang="en-US" sz="1600" dirty="0"/>
              <a:t>控制变量可以不同．也可以相同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  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) 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从循环体内转到循环体外，但不能从循环体外转到循环体内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</a:t>
            </a:r>
            <a:r>
              <a:rPr lang="en-US" altLang="zh-CN" sz="1600" dirty="0"/>
              <a:t>) </a:t>
            </a:r>
            <a:r>
              <a:rPr lang="en-US" altLang="zh-CN" sz="1600" dirty="0" smtClean="0"/>
              <a:t>DO</a:t>
            </a:r>
            <a:r>
              <a:rPr lang="zh-CN" altLang="en-US" sz="1600" dirty="0" smtClean="0"/>
              <a:t>循环</a:t>
            </a:r>
            <a:r>
              <a:rPr lang="zh-CN" altLang="en-US" sz="1600" dirty="0"/>
              <a:t>控制变量在循环体内可以再赋值，也可以被引用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endParaRPr lang="zh-CN" alt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  </a:t>
            </a:r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dirty="0"/>
              <a:t>   </a:t>
            </a:r>
            <a:endParaRPr lang="zh-CN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4179282"/>
            <a:ext cx="352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C,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2606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10. </a:t>
            </a:r>
            <a:r>
              <a:rPr lang="zh-CN" altLang="en-US" sz="1600" dirty="0" smtClean="0"/>
              <a:t>语句</a:t>
            </a:r>
            <a:r>
              <a:rPr lang="en-US" altLang="zh-CN" sz="1600" dirty="0" smtClean="0"/>
              <a:t>K=2+3.0</a:t>
            </a:r>
            <a:r>
              <a:rPr lang="en-US" altLang="zh-CN" sz="1600" dirty="0"/>
              <a:t>**</a:t>
            </a:r>
            <a:r>
              <a:rPr lang="en-US" altLang="zh-CN" sz="1600" dirty="0" smtClean="0"/>
              <a:t>2/2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后，整型</a:t>
            </a:r>
            <a:r>
              <a:rPr lang="zh-CN" altLang="en-US" sz="1600" dirty="0" smtClean="0"/>
              <a:t>变量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值是</a:t>
            </a:r>
            <a:endParaRPr lang="zh-CN" altLang="en-US" sz="1600" dirty="0"/>
          </a:p>
          <a:p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/>
              <a:t>A) 6.5 </a:t>
            </a:r>
            <a:r>
              <a:rPr lang="en-US" altLang="zh-CN" sz="1600" dirty="0" smtClean="0"/>
              <a:t>    B</a:t>
            </a:r>
            <a:r>
              <a:rPr lang="en-US" altLang="zh-CN" sz="1600" dirty="0"/>
              <a:t>) 5 </a:t>
            </a:r>
            <a:r>
              <a:rPr lang="en-US" altLang="zh-CN" sz="1600" dirty="0" smtClean="0"/>
              <a:t>    C</a:t>
            </a:r>
            <a:r>
              <a:rPr lang="en-US" altLang="zh-CN" sz="1600" dirty="0"/>
              <a:t>) </a:t>
            </a:r>
            <a:r>
              <a:rPr lang="en-US" altLang="zh-CN" sz="1600" dirty="0" smtClean="0"/>
              <a:t>6     D</a:t>
            </a:r>
            <a:r>
              <a:rPr lang="en-US" altLang="zh-CN" sz="1600" dirty="0"/>
              <a:t>) 7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11.</a:t>
            </a:r>
            <a:r>
              <a:rPr lang="zh-CN" altLang="en-US" sz="1600" dirty="0" smtClean="0"/>
              <a:t>对于</a:t>
            </a:r>
            <a:r>
              <a:rPr lang="zh-CN" altLang="en-US" sz="1600" dirty="0"/>
              <a:t>下列给定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FORTRAN</a:t>
            </a:r>
            <a:r>
              <a:rPr lang="zh-CN" altLang="en-US" sz="1600" dirty="0" smtClean="0"/>
              <a:t>说明</a:t>
            </a:r>
            <a:r>
              <a:rPr lang="zh-CN" altLang="en-US" sz="1600" dirty="0"/>
              <a:t>和赋初值语句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INTEGER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A(2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2) DATA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A/3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6</a:t>
            </a:r>
            <a:r>
              <a:rPr lang="en-US" altLang="zh-CN" sz="1600" dirty="0"/>
              <a:t>/   </a:t>
            </a:r>
            <a:endParaRPr lang="en-US" altLang="zh-CN" sz="1600" dirty="0"/>
          </a:p>
          <a:p>
            <a:r>
              <a:rPr lang="en-US" altLang="zh-CN" sz="1600" dirty="0"/>
              <a:t>    </a:t>
            </a:r>
            <a:r>
              <a:rPr lang="zh-CN" altLang="en-US" sz="1600" dirty="0" smtClean="0"/>
              <a:t>数组</a:t>
            </a:r>
            <a:r>
              <a:rPr lang="zh-CN" altLang="en-US" sz="1600" dirty="0"/>
              <a:t>元</a:t>
            </a:r>
            <a:r>
              <a:rPr lang="zh-CN" altLang="en-US" sz="1600" dirty="0" smtClean="0"/>
              <a:t>数</a:t>
            </a:r>
            <a:r>
              <a:rPr lang="en-US" altLang="zh-CN" sz="1600" dirty="0" smtClean="0"/>
              <a:t>A(2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1)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初值为</a:t>
            </a:r>
            <a:endParaRPr lang="zh-CN" altLang="en-US" sz="1600" dirty="0"/>
          </a:p>
          <a:p>
            <a:r>
              <a:rPr lang="zh-CN" altLang="en-US" sz="1600" dirty="0"/>
              <a:t>   </a:t>
            </a:r>
            <a:endParaRPr lang="zh-CN" altLang="en-US" sz="1600" dirty="0"/>
          </a:p>
          <a:p>
            <a:r>
              <a:rPr lang="zh-CN" altLang="en-US" sz="1600" dirty="0"/>
              <a:t>   </a:t>
            </a:r>
            <a:r>
              <a:rPr lang="en-US" altLang="zh-CN" sz="1600" dirty="0"/>
              <a:t>A) 3      B) 5      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) 4  </a:t>
            </a:r>
            <a:r>
              <a:rPr lang="en-US" altLang="zh-CN" sz="1600" dirty="0" smtClean="0"/>
              <a:t>D</a:t>
            </a:r>
            <a:r>
              <a:rPr lang="en-US" altLang="zh-CN" sz="1600" dirty="0"/>
              <a:t>) 6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12.</a:t>
            </a:r>
            <a:r>
              <a:rPr lang="zh-CN" altLang="en-US" sz="1600" dirty="0"/>
              <a:t>下列各</a:t>
            </a:r>
            <a:r>
              <a:rPr lang="zh-CN" altLang="en-US" sz="1600" dirty="0" smtClean="0"/>
              <a:t>逻辑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语句</a:t>
            </a:r>
            <a:r>
              <a:rPr lang="zh-CN" altLang="en-US" sz="1600" dirty="0"/>
              <a:t>中正确的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/>
              <a:t>A) IF(X&lt;0.0) THEN 10  </a:t>
            </a:r>
            <a:endParaRPr lang="en-US" altLang="zh-CN" sz="1600" dirty="0"/>
          </a:p>
          <a:p>
            <a:r>
              <a:rPr lang="en-US" altLang="zh-CN" sz="1600" dirty="0"/>
              <a:t>B) IF(X&gt;=0.0).AND.(X.LT.1.0)Y=2*X+1.0 </a:t>
            </a:r>
            <a:endParaRPr lang="en-US" altLang="zh-CN" sz="1600" dirty="0"/>
          </a:p>
          <a:p>
            <a:r>
              <a:rPr lang="en-US" altLang="zh-CN" sz="1600" dirty="0"/>
              <a:t>C) IF(0.0&gt;=X&lt;=1.0) Y=2*X+1.0  </a:t>
            </a:r>
            <a:endParaRPr lang="en-US" altLang="zh-CN" sz="1600" dirty="0"/>
          </a:p>
          <a:p>
            <a:r>
              <a:rPr lang="en-US" altLang="zh-CN" sz="1600" dirty="0"/>
              <a:t>D) IF(X &gt;= 0.0.AND.X &lt;=1.0) Y=2*X+1.0 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>
                <a:effectLst/>
              </a:rPr>
              <a:t>13.</a:t>
            </a:r>
            <a:r>
              <a:rPr lang="zh-CN" altLang="en-US" sz="1600" dirty="0"/>
              <a:t>按隐含</a:t>
            </a:r>
            <a:r>
              <a:rPr lang="zh-CN" altLang="en-US" sz="1600" dirty="0" smtClean="0"/>
              <a:t>规则，语句</a:t>
            </a:r>
            <a:r>
              <a:rPr lang="en-US" altLang="zh-CN" sz="1600" dirty="0" smtClean="0"/>
              <a:t>IP=3.1415926</a:t>
            </a:r>
            <a:r>
              <a:rPr lang="en-US" altLang="zh-CN" sz="1600" dirty="0"/>
              <a:t>  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之后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值是</a:t>
            </a:r>
            <a:endParaRPr lang="zh-CN" altLang="en-US" sz="1600" dirty="0"/>
          </a:p>
          <a:p>
            <a:r>
              <a:rPr lang="zh-CN" altLang="en-US" sz="1600" dirty="0"/>
              <a:t>  </a:t>
            </a:r>
            <a:endParaRPr lang="zh-CN" altLang="en-US" sz="1600" dirty="0"/>
          </a:p>
          <a:p>
            <a:r>
              <a:rPr lang="en-US" altLang="zh-CN" sz="1600" dirty="0"/>
              <a:t>A) 3  </a:t>
            </a:r>
            <a:r>
              <a:rPr lang="en-US" altLang="zh-CN" sz="1600" dirty="0" smtClean="0"/>
              <a:t>      B</a:t>
            </a:r>
            <a:r>
              <a:rPr lang="en-US" altLang="zh-CN" sz="1600" dirty="0"/>
              <a:t>) 3.1416 </a:t>
            </a:r>
            <a:r>
              <a:rPr lang="en-US" altLang="zh-CN" sz="1600" dirty="0" smtClean="0"/>
              <a:t>      C</a:t>
            </a:r>
            <a:r>
              <a:rPr lang="en-US" altLang="zh-CN" sz="1600" dirty="0"/>
              <a:t>) 3.141592       </a:t>
            </a:r>
            <a:r>
              <a:rPr lang="en-US" altLang="zh-CN" sz="1600" dirty="0" smtClean="0"/>
              <a:t>D)3.141593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14.</a:t>
            </a:r>
            <a:r>
              <a:rPr lang="zh-CN" altLang="en-US" sz="1600" dirty="0" smtClean="0"/>
              <a:t>下列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语句中</a:t>
            </a:r>
            <a:r>
              <a:rPr lang="zh-CN" altLang="en-US" sz="1600" dirty="0"/>
              <a:t>正确</a:t>
            </a:r>
            <a:r>
              <a:rPr lang="zh-CN" altLang="en-US" sz="1600" dirty="0" smtClean="0"/>
              <a:t>的是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en-US" altLang="zh-CN" sz="1600" dirty="0"/>
              <a:t>  </a:t>
            </a:r>
            <a:endParaRPr lang="en-US" altLang="zh-CN" sz="1600" dirty="0"/>
          </a:p>
          <a:p>
            <a:r>
              <a:rPr lang="en-US" altLang="zh-CN" sz="1600" dirty="0"/>
              <a:t>A) DATA /A,B/-1.0, -1.0/      </a:t>
            </a:r>
            <a:endParaRPr lang="en-US" altLang="zh-CN" sz="1600" dirty="0"/>
          </a:p>
          <a:p>
            <a:r>
              <a:rPr lang="en-US" altLang="zh-CN" sz="1600" dirty="0"/>
              <a:t>B) DATA A, B/2*(-1.0)/  </a:t>
            </a:r>
            <a:endParaRPr lang="en-US" altLang="zh-CN" sz="1600" dirty="0"/>
          </a:p>
          <a:p>
            <a:r>
              <a:rPr lang="en-US" altLang="zh-CN" sz="1600" dirty="0"/>
              <a:t>C) DATA A, B/2*-1.0/ </a:t>
            </a:r>
            <a:endParaRPr lang="en-US" altLang="zh-CN" sz="1600" dirty="0"/>
          </a:p>
          <a:p>
            <a:r>
              <a:rPr lang="en-US" altLang="zh-CN" sz="1600" dirty="0" smtClean="0"/>
              <a:t>D</a:t>
            </a:r>
            <a:r>
              <a:rPr lang="en-US" altLang="zh-CN" sz="1600" dirty="0"/>
              <a:t>) DATA A/-1.0, B/-1.0 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4179282"/>
            <a:ext cx="352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A,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93956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</a:t>
            </a:r>
            <a:r>
              <a:rPr lang="zh-CN" altLang="en-US" dirty="0"/>
              <a:t>整型变量，则循环语句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</a:t>
            </a:r>
            <a:r>
              <a:rPr lang="en-US" altLang="zh-CN" dirty="0"/>
              <a:t> </a:t>
            </a:r>
            <a:r>
              <a:rPr lang="en-US" altLang="zh-CN" dirty="0" smtClean="0"/>
              <a:t>J=5.5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en-US" altLang="zh-CN" dirty="0"/>
              <a:t>2.5 </a:t>
            </a:r>
            <a:r>
              <a:rPr lang="zh-CN" altLang="en-US" dirty="0" smtClean="0"/>
              <a:t>所</a:t>
            </a:r>
            <a:r>
              <a:rPr lang="zh-CN" altLang="en-US" dirty="0"/>
              <a:t>执行的循环次数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r>
              <a:rPr lang="en-US" altLang="zh-CN" dirty="0" smtClean="0"/>
              <a:t>            A</a:t>
            </a:r>
            <a:r>
              <a:rPr lang="en-US" altLang="zh-CN" dirty="0"/>
              <a:t>. 4 </a:t>
            </a:r>
            <a:r>
              <a:rPr lang="en-US" altLang="zh-CN" dirty="0" smtClean="0"/>
              <a:t>                B.3</a:t>
            </a:r>
            <a:r>
              <a:rPr lang="en-US" altLang="zh-CN" dirty="0"/>
              <a:t> </a:t>
            </a:r>
            <a:r>
              <a:rPr lang="en-US" altLang="zh-CN" dirty="0" smtClean="0"/>
              <a:t>             C.2</a:t>
            </a:r>
            <a:r>
              <a:rPr lang="en-US" altLang="zh-CN" dirty="0"/>
              <a:t> </a:t>
            </a:r>
            <a:r>
              <a:rPr lang="en-US" altLang="zh-CN" dirty="0" smtClean="0"/>
              <a:t>         D.1</a:t>
            </a:r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>
                <a:latin typeface="宋体" panose="02010600030101010101" pitchFamily="2" charset="-122"/>
              </a:rPr>
              <a:t> 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58661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16.</a:t>
            </a:r>
            <a:r>
              <a:rPr lang="zh-CN" altLang="en-US" dirty="0" smtClean="0"/>
              <a:t>圆</a:t>
            </a:r>
            <a:r>
              <a:rPr lang="zh-CN" altLang="en-US" dirty="0"/>
              <a:t>的直径存放在整型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之中，下列计算圆面积的表达式中正确的是</a:t>
            </a:r>
            <a:endParaRPr lang="zh-CN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942258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A. 3.14159*( D/2 )*( D/2 </a:t>
            </a:r>
            <a:r>
              <a:rPr lang="en-US" altLang="zh-CN" dirty="0" smtClean="0"/>
              <a:t>)     </a:t>
            </a:r>
            <a:r>
              <a:rPr lang="en-US" altLang="zh-CN" dirty="0"/>
              <a:t> </a:t>
            </a:r>
            <a:r>
              <a:rPr lang="en-US" altLang="zh-CN" dirty="0" smtClean="0"/>
              <a:t>B</a:t>
            </a:r>
            <a:r>
              <a:rPr lang="en-US" altLang="zh-CN" dirty="0"/>
              <a:t>. 3.14159*( D*D/4 ) 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/>
              <a:t>C. 3.14159*( D/2 )**2 </a:t>
            </a:r>
            <a:r>
              <a:rPr lang="en-US" altLang="zh-CN" dirty="0" smtClean="0"/>
              <a:t>            D</a:t>
            </a:r>
            <a:r>
              <a:rPr lang="en-US" altLang="zh-CN" dirty="0"/>
              <a:t>. 3.14159*D*D/4 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5536" y="3573016"/>
            <a:ext cx="6102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17.</a:t>
            </a:r>
            <a:r>
              <a:rPr lang="zh-CN" altLang="en-US" dirty="0" smtClean="0"/>
              <a:t>下列</a:t>
            </a:r>
            <a:r>
              <a:rPr lang="zh-CN" altLang="en-US" dirty="0"/>
              <a:t>是完整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程序</a:t>
            </a:r>
            <a:r>
              <a:rPr lang="zh-CN" altLang="en-US" dirty="0"/>
              <a:t>，编译时出错的语句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da-DK" altLang="zh-CN" dirty="0">
              <a:latin typeface="宋体" panose="02010600030101010101" pitchFamily="2" charset="-122"/>
            </a:endParaRPr>
          </a:p>
          <a:p>
            <a:r>
              <a:rPr lang="da-DK" altLang="zh-CN" dirty="0"/>
              <a:t>A. </a:t>
            </a:r>
            <a:r>
              <a:rPr lang="da-DK" altLang="zh-CN" dirty="0" smtClean="0"/>
              <a:t>PROGRAM</a:t>
            </a:r>
            <a:r>
              <a:rPr lang="da-DK" altLang="zh-CN" dirty="0"/>
              <a:t> </a:t>
            </a:r>
            <a:r>
              <a:rPr lang="da-DK" altLang="zh-CN" dirty="0" smtClean="0"/>
              <a:t>PRINT</a:t>
            </a:r>
            <a:r>
              <a:rPr lang="da-DK" altLang="zh-CN" dirty="0"/>
              <a:t>  </a:t>
            </a:r>
            <a:endParaRPr lang="da-DK" altLang="zh-CN" dirty="0"/>
          </a:p>
          <a:p>
            <a:r>
              <a:rPr lang="da-DK" altLang="zh-CN" dirty="0" smtClean="0"/>
              <a:t>B</a:t>
            </a:r>
            <a:r>
              <a:rPr lang="da-DK" altLang="zh-CN" dirty="0"/>
              <a:t>. </a:t>
            </a:r>
            <a:r>
              <a:rPr lang="da-DK" altLang="zh-CN" dirty="0" smtClean="0"/>
              <a:t>PARAMETER</a:t>
            </a:r>
            <a:r>
              <a:rPr lang="da-DK" altLang="zh-CN" dirty="0"/>
              <a:t> </a:t>
            </a:r>
            <a:r>
              <a:rPr lang="da-DK" altLang="zh-CN" dirty="0" smtClean="0"/>
              <a:t>(</a:t>
            </a:r>
            <a:r>
              <a:rPr lang="da-DK" altLang="zh-CN" dirty="0"/>
              <a:t> PI=3.1415926 ) </a:t>
            </a:r>
            <a:endParaRPr lang="da-DK" altLang="zh-CN" dirty="0"/>
          </a:p>
          <a:p>
            <a:r>
              <a:rPr lang="da-DK" altLang="zh-CN" dirty="0" smtClean="0"/>
              <a:t>C</a:t>
            </a:r>
            <a:r>
              <a:rPr lang="da-DK" altLang="zh-CN" dirty="0"/>
              <a:t>. </a:t>
            </a:r>
            <a:r>
              <a:rPr lang="da-DK" altLang="zh-CN" dirty="0" smtClean="0"/>
              <a:t>PI=PI+1</a:t>
            </a:r>
            <a:r>
              <a:rPr lang="da-DK" altLang="zh-CN" dirty="0"/>
              <a:t>  </a:t>
            </a:r>
            <a:endParaRPr lang="da-DK" altLang="zh-CN" dirty="0"/>
          </a:p>
          <a:p>
            <a:r>
              <a:rPr lang="da-DK" altLang="zh-CN" dirty="0" smtClean="0"/>
              <a:t>D</a:t>
            </a:r>
            <a:r>
              <a:rPr lang="da-DK" altLang="zh-CN" dirty="0"/>
              <a:t>. </a:t>
            </a:r>
            <a:r>
              <a:rPr lang="da-DK" altLang="zh-CN" dirty="0" smtClean="0"/>
              <a:t>WRITE</a:t>
            </a:r>
            <a:r>
              <a:rPr lang="da-DK" altLang="zh-CN" dirty="0"/>
              <a:t>( *, * )SIN( PI+0.5 ) </a:t>
            </a:r>
            <a:endParaRPr lang="da-DK" altLang="zh-CN" dirty="0"/>
          </a:p>
          <a:p>
            <a:r>
              <a:rPr lang="da-DK" altLang="zh-CN" dirty="0" smtClean="0"/>
              <a:t>END</a:t>
            </a:r>
            <a:r>
              <a:rPr lang="da-DK" altLang="zh-CN" dirty="0"/>
              <a:t>  </a:t>
            </a:r>
            <a:endParaRPr lang="da-DK" altLang="zh-CN" dirty="0"/>
          </a:p>
          <a:p>
            <a:endParaRPr lang="zh-CN" alt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42210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8774" y="0"/>
            <a:ext cx="79208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18.</a:t>
            </a:r>
            <a:r>
              <a:rPr lang="zh-CN" altLang="en-US" dirty="0" smtClean="0"/>
              <a:t>能</a:t>
            </a:r>
            <a:r>
              <a:rPr lang="zh-CN" altLang="en-US" dirty="0"/>
              <a:t>得到以下数据正确输出结果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语句是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X=1.34 </a:t>
            </a:r>
            <a:endParaRPr lang="en-US" altLang="zh-CN" dirty="0"/>
          </a:p>
          <a:p>
            <a:r>
              <a:rPr lang="en-US" altLang="zh-CN" dirty="0" smtClean="0"/>
              <a:t> M=3 </a:t>
            </a:r>
            <a:endParaRPr lang="en-US" altLang="zh-CN" dirty="0"/>
          </a:p>
          <a:p>
            <a:r>
              <a:rPr lang="en-US" altLang="zh-CN" dirty="0" smtClean="0"/>
              <a:t> Y=1.25 </a:t>
            </a:r>
            <a:endParaRPr lang="en-US" altLang="zh-CN" dirty="0"/>
          </a:p>
          <a:p>
            <a:endParaRPr lang="pt-BR" altLang="zh-CN" dirty="0" smtClean="0"/>
          </a:p>
          <a:p>
            <a:r>
              <a:rPr lang="pt-BR" altLang="zh-CN" dirty="0" smtClean="0"/>
              <a:t>A</a:t>
            </a:r>
            <a:r>
              <a:rPr lang="pt-BR" altLang="zh-CN" dirty="0"/>
              <a:t>. 100 </a:t>
            </a:r>
            <a:r>
              <a:rPr lang="pt-BR" altLang="zh-CN" dirty="0" smtClean="0"/>
              <a:t>FORMAT</a:t>
            </a:r>
            <a:r>
              <a:rPr lang="pt-BR" altLang="zh-CN" dirty="0"/>
              <a:t>( 1X, </a:t>
            </a:r>
            <a:r>
              <a:rPr lang="pt-BR" altLang="zh-CN" dirty="0" smtClean="0"/>
              <a:t>F6.3</a:t>
            </a:r>
            <a:r>
              <a:rPr lang="pt-BR" altLang="zh-CN" dirty="0"/>
              <a:t>, </a:t>
            </a:r>
            <a:r>
              <a:rPr lang="pt-BR" altLang="zh-CN" dirty="0" smtClean="0"/>
              <a:t>I3</a:t>
            </a:r>
            <a:r>
              <a:rPr lang="zh-CN" altLang="pt-BR" dirty="0" smtClean="0"/>
              <a:t>，</a:t>
            </a:r>
            <a:r>
              <a:rPr lang="en-US" altLang="zh-CN" dirty="0" smtClean="0"/>
              <a:t>A</a:t>
            </a:r>
            <a:r>
              <a:rPr lang="pt-BR" altLang="zh-CN" dirty="0" smtClean="0"/>
              <a:t>9.4</a:t>
            </a:r>
            <a:r>
              <a:rPr lang="pt-BR" altLang="zh-CN" dirty="0"/>
              <a:t> ) </a:t>
            </a:r>
            <a:endParaRPr lang="pt-BR" altLang="zh-CN" dirty="0"/>
          </a:p>
          <a:p>
            <a:r>
              <a:rPr lang="pt-BR" altLang="zh-CN" dirty="0">
                <a:latin typeface="宋体" panose="02010600030101010101" pitchFamily="2" charset="-122"/>
              </a:rPr>
              <a:t> </a:t>
            </a:r>
            <a:endParaRPr lang="pt-BR" altLang="zh-CN" dirty="0">
              <a:latin typeface="宋体" panose="02010600030101010101" pitchFamily="2" charset="-122"/>
            </a:endParaRPr>
          </a:p>
          <a:p>
            <a:r>
              <a:rPr lang="pt-BR" altLang="zh-CN" dirty="0" smtClean="0"/>
              <a:t>B</a:t>
            </a:r>
            <a:r>
              <a:rPr lang="pt-BR" altLang="zh-CN" dirty="0"/>
              <a:t>. 100 </a:t>
            </a:r>
            <a:r>
              <a:rPr lang="pt-BR" altLang="zh-CN" dirty="0" smtClean="0"/>
              <a:t>FORMAT</a:t>
            </a:r>
            <a:r>
              <a:rPr lang="pt-BR" altLang="zh-CN" dirty="0"/>
              <a:t>( 1X, </a:t>
            </a:r>
            <a:r>
              <a:rPr lang="pt-BR" altLang="zh-CN" dirty="0" smtClean="0"/>
              <a:t>2F8.3</a:t>
            </a:r>
            <a:r>
              <a:rPr lang="pt-BR" altLang="zh-CN" dirty="0"/>
              <a:t>, </a:t>
            </a:r>
            <a:r>
              <a:rPr lang="pt-BR" altLang="zh-CN" dirty="0" smtClean="0"/>
              <a:t>I3</a:t>
            </a:r>
            <a:r>
              <a:rPr lang="pt-BR" altLang="zh-CN" dirty="0"/>
              <a:t> )  </a:t>
            </a:r>
            <a:endParaRPr lang="pt-BR" altLang="zh-CN" dirty="0"/>
          </a:p>
          <a:p>
            <a:r>
              <a:rPr lang="pt-BR" altLang="zh-CN" dirty="0">
                <a:latin typeface="宋体" panose="02010600030101010101" pitchFamily="2" charset="-122"/>
              </a:rPr>
              <a:t> </a:t>
            </a:r>
            <a:endParaRPr lang="pt-BR" altLang="zh-CN" dirty="0">
              <a:latin typeface="宋体" panose="02010600030101010101" pitchFamily="2" charset="-122"/>
            </a:endParaRPr>
          </a:p>
          <a:p>
            <a:r>
              <a:rPr lang="pt-BR" altLang="zh-CN" dirty="0" smtClean="0"/>
              <a:t>C</a:t>
            </a:r>
            <a:r>
              <a:rPr lang="pt-BR" altLang="zh-CN" dirty="0"/>
              <a:t>. 100 </a:t>
            </a:r>
            <a:r>
              <a:rPr lang="pt-BR" altLang="zh-CN" dirty="0" smtClean="0"/>
              <a:t>FORMAT</a:t>
            </a:r>
            <a:r>
              <a:rPr lang="pt-BR" altLang="zh-CN" dirty="0"/>
              <a:t>( 1X, </a:t>
            </a:r>
            <a:r>
              <a:rPr lang="pt-BR" altLang="zh-CN" dirty="0" smtClean="0"/>
              <a:t>F8.4</a:t>
            </a:r>
            <a:r>
              <a:rPr lang="pt-BR" altLang="zh-CN" dirty="0"/>
              <a:t>, </a:t>
            </a:r>
            <a:r>
              <a:rPr lang="pt-BR" altLang="zh-CN" dirty="0" smtClean="0"/>
              <a:t>I3</a:t>
            </a:r>
            <a:r>
              <a:rPr lang="zh-CN" altLang="pt-BR" dirty="0" smtClean="0"/>
              <a:t>，</a:t>
            </a:r>
            <a:r>
              <a:rPr lang="pt-BR" altLang="zh-CN" dirty="0" smtClean="0"/>
              <a:t>F3.</a:t>
            </a:r>
            <a:r>
              <a:rPr lang="en-US" altLang="zh-CN" dirty="0" smtClean="0"/>
              <a:t>2</a:t>
            </a:r>
            <a:r>
              <a:rPr lang="pt-BR" altLang="zh-CN" dirty="0"/>
              <a:t> ) </a:t>
            </a:r>
            <a:endParaRPr lang="pt-BR" altLang="zh-CN" dirty="0"/>
          </a:p>
          <a:p>
            <a:r>
              <a:rPr lang="pt-BR" altLang="zh-CN" dirty="0">
                <a:latin typeface="宋体" panose="02010600030101010101" pitchFamily="2" charset="-122"/>
              </a:rPr>
              <a:t> </a:t>
            </a:r>
            <a:endParaRPr lang="pt-BR" altLang="zh-CN" dirty="0">
              <a:latin typeface="宋体" panose="02010600030101010101" pitchFamily="2" charset="-122"/>
            </a:endParaRPr>
          </a:p>
          <a:p>
            <a:r>
              <a:rPr lang="pt-BR" altLang="zh-CN" dirty="0" smtClean="0"/>
              <a:t>D</a:t>
            </a:r>
            <a:r>
              <a:rPr lang="pt-BR" altLang="zh-CN" dirty="0"/>
              <a:t>. 100 </a:t>
            </a:r>
            <a:r>
              <a:rPr lang="pt-BR" altLang="zh-CN" dirty="0" smtClean="0"/>
              <a:t>FORMAT</a:t>
            </a:r>
            <a:r>
              <a:rPr lang="pt-BR" altLang="zh-CN" dirty="0"/>
              <a:t>( 1X, </a:t>
            </a:r>
            <a:r>
              <a:rPr lang="pt-BR" altLang="zh-CN" dirty="0" smtClean="0"/>
              <a:t>F8.4</a:t>
            </a:r>
            <a:r>
              <a:rPr lang="pt-BR" altLang="zh-CN" dirty="0"/>
              <a:t>, </a:t>
            </a:r>
            <a:r>
              <a:rPr lang="pt-BR" altLang="zh-CN" dirty="0" smtClean="0"/>
              <a:t>2</a:t>
            </a:r>
            <a:r>
              <a:rPr lang="pt-BR" altLang="zh-CN" dirty="0"/>
              <a:t>( 1X, </a:t>
            </a:r>
            <a:r>
              <a:rPr lang="pt-BR" altLang="zh-CN" dirty="0" smtClean="0"/>
              <a:t>I3</a:t>
            </a:r>
            <a:r>
              <a:rPr lang="pt-BR" altLang="zh-CN" dirty="0"/>
              <a:t>) ) </a:t>
            </a:r>
            <a:endParaRPr lang="pt-BR" altLang="zh-CN" dirty="0" smtClean="0"/>
          </a:p>
          <a:p>
            <a:endParaRPr lang="pt-BR" altLang="zh-CN" dirty="0"/>
          </a:p>
          <a:p>
            <a:r>
              <a:rPr lang="en-US" altLang="zh-CN" dirty="0" smtClean="0"/>
              <a:t>19.</a:t>
            </a:r>
            <a:r>
              <a:rPr lang="zh-CN" altLang="en-US" dirty="0"/>
              <a:t>下列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赋值</a:t>
            </a:r>
            <a:r>
              <a:rPr lang="zh-CN" altLang="en-US" dirty="0"/>
              <a:t>语句的是</a:t>
            </a:r>
            <a:endParaRPr lang="zh-CN" altLang="en-US" dirty="0"/>
          </a:p>
          <a:p>
            <a:r>
              <a:rPr lang="en-US" altLang="zh-CN" dirty="0"/>
              <a:t>A) X=.TRUE.  </a:t>
            </a:r>
            <a:r>
              <a:rPr lang="en-US" altLang="zh-CN" dirty="0" smtClean="0"/>
              <a:t>  B</a:t>
            </a:r>
            <a:r>
              <a:rPr lang="en-US" altLang="zh-CN" dirty="0"/>
              <a:t>) X=X*X </a:t>
            </a:r>
            <a:r>
              <a:rPr lang="en-US" altLang="zh-CN" dirty="0" smtClean="0"/>
              <a:t>  C</a:t>
            </a:r>
            <a:r>
              <a:rPr lang="en-US" altLang="zh-CN" dirty="0"/>
              <a:t>) X=X**2**2  </a:t>
            </a:r>
            <a:r>
              <a:rPr lang="en-US" altLang="zh-CN" dirty="0" smtClean="0"/>
              <a:t> D</a:t>
            </a:r>
            <a:r>
              <a:rPr lang="en-US" altLang="zh-CN" dirty="0"/>
              <a:t>) X=X++ 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20.</a:t>
            </a:r>
            <a:r>
              <a:rPr lang="zh-CN" altLang="en-US" dirty="0"/>
              <a:t>下列关于符号常量的说法正确的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 )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符号</a:t>
            </a:r>
            <a:r>
              <a:rPr lang="zh-CN" altLang="en-US" dirty="0"/>
              <a:t>常量的定义应该放在所有语句之前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符号</a:t>
            </a:r>
            <a:r>
              <a:rPr lang="zh-CN" altLang="en-US" dirty="0"/>
              <a:t>常量不可以是字符型常量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在</a:t>
            </a:r>
            <a:r>
              <a:rPr lang="zh-CN" altLang="en-US" dirty="0"/>
              <a:t>一个程序单位中定义一个符号常量后，不能再改变它的值</a:t>
            </a: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/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符号</a:t>
            </a:r>
            <a:r>
              <a:rPr lang="zh-CN" altLang="en-US" dirty="0"/>
              <a:t>常量定义语句与赋值语句一样，是可执行语句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15567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9652" y="-24490"/>
            <a:ext cx="8784976" cy="684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二、阅读题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/>
              <a:t>阅读</a:t>
            </a:r>
            <a:r>
              <a:rPr lang="zh-CN" altLang="en-US" sz="1600" dirty="0" smtClean="0"/>
              <a:t>下列</a:t>
            </a:r>
            <a:r>
              <a:rPr lang="en-US" altLang="zh-CN" sz="1600" dirty="0" smtClean="0"/>
              <a:t>FORTRAN</a:t>
            </a:r>
            <a:r>
              <a:rPr lang="zh-CN" altLang="en-US" sz="1600" dirty="0" smtClean="0"/>
              <a:t>程序</a:t>
            </a:r>
            <a:r>
              <a:rPr lang="en-US" altLang="zh-CN" sz="1600" dirty="0" smtClean="0"/>
              <a:t>:  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program example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implicit none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integer rain, </a:t>
            </a:r>
            <a:r>
              <a:rPr lang="en-US" altLang="zh-CN" sz="1600" dirty="0" err="1"/>
              <a:t>windspeed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write</a:t>
            </a:r>
            <a:r>
              <a:rPr lang="en-US" altLang="zh-CN" sz="1600" dirty="0"/>
              <a:t>(*,*) "Rain:"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/>
              <a:t>read(*,*) rain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/>
              <a:t>write(*,*) "Wind:"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/>
              <a:t>read(*,*) </a:t>
            </a:r>
            <a:r>
              <a:rPr lang="en-US" altLang="zh-CN" sz="1600" dirty="0" err="1"/>
              <a:t>windspeed</a:t>
            </a:r>
            <a:r>
              <a:rPr lang="en-US" altLang="zh-CN" sz="1600" dirty="0"/>
              <a:t>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/>
              <a:t>If ( rain&gt;=500 .or. </a:t>
            </a:r>
            <a:r>
              <a:rPr lang="en-US" altLang="zh-CN" sz="1600" dirty="0" err="1"/>
              <a:t>windspeed</a:t>
            </a:r>
            <a:r>
              <a:rPr lang="en-US" altLang="zh-CN" sz="1600" dirty="0"/>
              <a:t> &gt;=10 ) then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/>
              <a:t>write(*,*) </a:t>
            </a:r>
            <a:r>
              <a:rPr lang="en-US" altLang="zh-CN" sz="1600" dirty="0" smtClean="0"/>
              <a:t>"</a:t>
            </a:r>
            <a:r>
              <a:rPr lang="zh-CN" altLang="en-US" sz="1600" dirty="0" smtClean="0"/>
              <a:t>停止</a:t>
            </a:r>
            <a:r>
              <a:rPr lang="zh-CN" altLang="en-US" sz="1600" dirty="0"/>
              <a:t>上班</a:t>
            </a:r>
            <a:r>
              <a:rPr lang="zh-CN" altLang="en-US" sz="1600" dirty="0" smtClean="0"/>
              <a:t>上课</a:t>
            </a:r>
            <a:r>
              <a:rPr lang="en-US" altLang="zh-CN" sz="1600" dirty="0" smtClean="0"/>
              <a:t>"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/>
              <a:t>else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write(*,*) </a:t>
            </a:r>
            <a:r>
              <a:rPr lang="en-US" altLang="zh-CN" sz="1600" dirty="0" smtClean="0"/>
              <a:t>"</a:t>
            </a:r>
            <a:r>
              <a:rPr lang="zh-CN" altLang="en-US" sz="1600" dirty="0" smtClean="0"/>
              <a:t>照常</a:t>
            </a:r>
            <a:r>
              <a:rPr lang="zh-CN" altLang="en-US" sz="1600" dirty="0"/>
              <a:t>上班</a:t>
            </a:r>
            <a:r>
              <a:rPr lang="zh-CN" altLang="en-US" sz="1600" dirty="0" smtClean="0"/>
              <a:t>上课</a:t>
            </a:r>
            <a:r>
              <a:rPr lang="en-US" altLang="zh-CN" sz="1600" dirty="0" smtClean="0"/>
              <a:t>"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/>
              <a:t>end if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stop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end 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运行</a:t>
            </a:r>
            <a:r>
              <a:rPr lang="zh-CN" altLang="en-US" sz="1600" dirty="0"/>
              <a:t>上述程序时，如果从键盘输入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Rain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505&lt;</a:t>
            </a:r>
            <a:r>
              <a:rPr lang="zh-CN" altLang="en-US" sz="1600" dirty="0" smtClean="0"/>
              <a:t>回车</a:t>
            </a:r>
            <a:r>
              <a:rPr lang="en-US" altLang="zh-CN" sz="1600" dirty="0" smtClean="0"/>
              <a:t>&gt;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Wind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8&lt;</a:t>
            </a:r>
            <a:r>
              <a:rPr lang="zh-CN" altLang="en-US" sz="1600" dirty="0" smtClean="0"/>
              <a:t>回车</a:t>
            </a:r>
            <a:r>
              <a:rPr lang="en-US" altLang="zh-CN" sz="1600" dirty="0" smtClean="0"/>
              <a:t>&gt;                                  </a:t>
            </a:r>
            <a:r>
              <a:rPr lang="zh-CN" altLang="en-US" sz="1600" dirty="0" smtClean="0"/>
              <a:t>结果是</a:t>
            </a:r>
            <a:r>
              <a:rPr lang="en-US" altLang="zh-CN" sz="1600" dirty="0" smtClean="0"/>
              <a:t>——</a:t>
            </a:r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39952" y="6093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停止上班上课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7667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2. program</a:t>
            </a:r>
            <a:r>
              <a:rPr lang="en-US" altLang="zh-CN" dirty="0"/>
              <a:t>  example </a:t>
            </a:r>
            <a:endParaRPr lang="en-US" altLang="zh-CN" dirty="0"/>
          </a:p>
          <a:p>
            <a:r>
              <a:rPr lang="en-US" altLang="zh-CN" dirty="0"/>
              <a:t>implicit none  </a:t>
            </a:r>
            <a:endParaRPr lang="en-US" altLang="zh-CN" dirty="0"/>
          </a:p>
          <a:p>
            <a:r>
              <a:rPr lang="en-US" altLang="zh-CN" dirty="0"/>
              <a:t>  integer  ::  </a:t>
            </a:r>
            <a:r>
              <a:rPr lang="en-US" altLang="zh-CN" dirty="0" err="1"/>
              <a:t>i,j</a:t>
            </a:r>
            <a:r>
              <a:rPr lang="en-US" altLang="zh-CN" dirty="0"/>
              <a:t> </a:t>
            </a:r>
            <a:endParaRPr lang="en-US" altLang="zh-CN" dirty="0"/>
          </a:p>
          <a:p>
            <a:r>
              <a:rPr lang="en-US" altLang="zh-CN" dirty="0"/>
              <a:t>  loop1: do i=1,3 </a:t>
            </a:r>
            <a:endParaRPr lang="en-US" altLang="zh-CN" dirty="0"/>
          </a:p>
          <a:p>
            <a:r>
              <a:rPr lang="en-US" altLang="zh-CN" dirty="0"/>
              <a:t>    loop2: do j=1,3  </a:t>
            </a:r>
            <a:endParaRPr lang="en-US" altLang="zh-CN" dirty="0"/>
          </a:p>
          <a:p>
            <a:r>
              <a:rPr lang="en-US" altLang="zh-CN" dirty="0"/>
              <a:t>      if ( i==3 ) exit  loop1  </a:t>
            </a:r>
            <a:endParaRPr lang="en-US" altLang="zh-CN" dirty="0"/>
          </a:p>
          <a:p>
            <a:r>
              <a:rPr lang="en-US" altLang="zh-CN" dirty="0"/>
              <a:t>      if ( j==2 ) cycle loop2  </a:t>
            </a:r>
            <a:endParaRPr lang="en-US" altLang="zh-CN" dirty="0"/>
          </a:p>
          <a:p>
            <a:r>
              <a:rPr lang="en-US" altLang="zh-CN" dirty="0"/>
              <a:t>      write(*, "('(',i2,',',i2,')')" ) i, j </a:t>
            </a:r>
            <a:endParaRPr lang="en-US" altLang="zh-CN" dirty="0"/>
          </a:p>
          <a:p>
            <a:r>
              <a:rPr lang="en-US" altLang="zh-CN" dirty="0"/>
              <a:t>    end do loop2 </a:t>
            </a:r>
            <a:endParaRPr lang="en-US" altLang="zh-CN" dirty="0"/>
          </a:p>
          <a:p>
            <a:r>
              <a:rPr lang="en-US" altLang="zh-CN" dirty="0"/>
              <a:t>  end do loop1 </a:t>
            </a:r>
            <a:endParaRPr lang="en-US" altLang="zh-CN" dirty="0"/>
          </a:p>
          <a:p>
            <a:r>
              <a:rPr lang="en-US" altLang="zh-CN" dirty="0"/>
              <a:t>  stop </a:t>
            </a:r>
            <a:endParaRPr lang="en-US" altLang="zh-CN" dirty="0"/>
          </a:p>
          <a:p>
            <a:r>
              <a:rPr lang="en-US" altLang="zh-CN" dirty="0"/>
              <a:t>end  </a:t>
            </a:r>
            <a:endParaRPr lang="en-US" altLang="zh-CN" dirty="0" smtClean="0"/>
          </a:p>
          <a:p>
            <a:endParaRPr lang="en-US" altLang="zh-CN" dirty="0">
              <a:effectLst/>
            </a:endParaRPr>
          </a:p>
          <a:p>
            <a:r>
              <a:rPr lang="zh-CN" altLang="en-US" dirty="0" smtClean="0"/>
              <a:t>运行结果是：</a:t>
            </a:r>
            <a:endParaRPr lang="en-US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3768" y="39330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    </a:t>
            </a:r>
            <a:r>
              <a:rPr lang="en-US" altLang="zh-CN" dirty="0"/>
              <a:t>(1,1)        </a:t>
            </a:r>
            <a:endParaRPr lang="en-US" altLang="zh-CN" dirty="0"/>
          </a:p>
          <a:p>
            <a:r>
              <a:rPr lang="en-US" altLang="zh-CN" dirty="0"/>
              <a:t>    (1,3)         </a:t>
            </a:r>
            <a:endParaRPr lang="en-US" altLang="zh-CN" dirty="0"/>
          </a:p>
          <a:p>
            <a:r>
              <a:rPr lang="en-US" altLang="zh-CN" dirty="0"/>
              <a:t>    (2,1)                                  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(</a:t>
            </a:r>
            <a:r>
              <a:rPr lang="en-US" altLang="zh-CN" dirty="0"/>
              <a:t>2,3)        </a:t>
            </a:r>
            <a:endParaRPr lang="en-US" altLang="zh-CN" dirty="0"/>
          </a:p>
          <a:p>
            <a:r>
              <a:rPr lang="en-US" altLang="zh-CN" dirty="0"/>
              <a:t>                  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6926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3.program</a:t>
            </a:r>
            <a:r>
              <a:rPr lang="en-US" altLang="zh-CN" dirty="0"/>
              <a:t>  example </a:t>
            </a:r>
            <a:endParaRPr lang="en-US" altLang="zh-CN" dirty="0"/>
          </a:p>
          <a:p>
            <a:r>
              <a:rPr lang="en-US" altLang="zh-CN" dirty="0"/>
              <a:t>implicit none</a:t>
            </a:r>
            <a:endParaRPr lang="en-US" altLang="zh-CN" dirty="0" smtClean="0"/>
          </a:p>
          <a:p>
            <a:r>
              <a:rPr lang="en-US" altLang="zh-CN" dirty="0" smtClean="0"/>
              <a:t>DIMENSION</a:t>
            </a:r>
            <a:r>
              <a:rPr lang="en-US" altLang="zh-CN" dirty="0"/>
              <a:t> M(4,4)   </a:t>
            </a:r>
            <a:endParaRPr lang="en-US" altLang="zh-CN" dirty="0"/>
          </a:p>
          <a:p>
            <a:r>
              <a:rPr lang="en-US" altLang="zh-CN" dirty="0"/>
              <a:t>DATA M/1,2,3,4,5,6,7,8,9,0,1,2,3,4,5,6/  </a:t>
            </a:r>
            <a:endParaRPr lang="en-US" altLang="zh-CN" dirty="0"/>
          </a:p>
          <a:p>
            <a:r>
              <a:rPr lang="en-US" altLang="zh-CN" dirty="0"/>
              <a:t>DO I=1,4   </a:t>
            </a:r>
            <a:endParaRPr lang="en-US" altLang="zh-CN" dirty="0"/>
          </a:p>
          <a:p>
            <a:r>
              <a:rPr lang="en-US" altLang="zh-CN" dirty="0"/>
              <a:t>  WRITE (*,100)(M(I,J),J=1,I)  </a:t>
            </a:r>
            <a:endParaRPr lang="en-US" altLang="zh-CN" dirty="0"/>
          </a:p>
          <a:p>
            <a:r>
              <a:rPr lang="en-US" altLang="zh-CN" dirty="0"/>
              <a:t>END DO  </a:t>
            </a:r>
            <a:endParaRPr lang="en-US" altLang="zh-CN" dirty="0"/>
          </a:p>
          <a:p>
            <a:r>
              <a:rPr lang="en-US" altLang="zh-CN" dirty="0"/>
              <a:t>100 FORMAT(1X,4I2) </a:t>
            </a:r>
            <a:endParaRPr lang="en-US" altLang="zh-CN" dirty="0" smtClean="0"/>
          </a:p>
          <a:p>
            <a:r>
              <a:rPr lang="en-US" altLang="zh-CN" dirty="0"/>
              <a:t>END   </a:t>
            </a:r>
            <a:endParaRPr lang="en-US" altLang="zh-CN" dirty="0"/>
          </a:p>
          <a:p>
            <a:r>
              <a:rPr lang="zh-CN" altLang="en-US" dirty="0"/>
              <a:t>程序运行的结果是</a:t>
            </a:r>
            <a:endParaRPr lang="zh-CN" altLang="en-US" dirty="0"/>
          </a:p>
          <a:p>
            <a:r>
              <a:rPr lang="en-US" altLang="zh-CN" dirty="0"/>
              <a:t>: 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3573016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M(1,1)=1; M(2,1)=2;M(3,1)=3;M(4,1)=4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M(1,2)=5; M(2,2)=6;M(3,2)=7;M(4,2)=8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M(1,3)=9; M(2,3)=0;M(3,3)=1;M(4,3)=2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M(1,4)=3; M(2,4)=4;M(3,4)=5;M(4,4)=6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38848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1                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  6                                      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  7  1                                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  8  2  6     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WPS 演示</Application>
  <PresentationFormat>全屏显示(4:3)</PresentationFormat>
  <Paragraphs>352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sysu</dc:creator>
  <cp:lastModifiedBy>Administrator</cp:lastModifiedBy>
  <cp:revision>6</cp:revision>
  <dcterms:created xsi:type="dcterms:W3CDTF">2016-11-04T02:51:00Z</dcterms:created>
  <dcterms:modified xsi:type="dcterms:W3CDTF">2016-11-08T01:38:54Z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