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2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9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0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1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4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3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2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67C8-D7AC-4FE9-90F9-50B6BC5905E1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DE4C1-3EC8-4EEB-996B-A466ADA35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习题详解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96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0"/>
            <a:ext cx="4572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PROGRAM MAIN</a:t>
            </a:r>
          </a:p>
          <a:p>
            <a:r>
              <a:rPr lang="en-US" altLang="zh-CN" sz="1200" dirty="0" smtClean="0"/>
              <a:t>  IMPLICIT NONE</a:t>
            </a:r>
          </a:p>
          <a:p>
            <a:r>
              <a:rPr lang="en-US" altLang="zh-CN" sz="1200" dirty="0" smtClean="0"/>
              <a:t>  INTEGER N,A,B,W</a:t>
            </a:r>
          </a:p>
          <a:p>
            <a:r>
              <a:rPr lang="en-US" altLang="zh-CN" sz="1200" dirty="0" smtClean="0"/>
              <a:t>  INTEGER J,I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DO N=6,100,2</a:t>
            </a:r>
          </a:p>
          <a:p>
            <a:r>
              <a:rPr lang="en-US" altLang="zh-CN" sz="1200" dirty="0" smtClean="0"/>
              <a:t>    DO A=3,N/2</a:t>
            </a:r>
          </a:p>
          <a:p>
            <a:r>
              <a:rPr lang="en-US" altLang="zh-CN" sz="1200" dirty="0" smtClean="0"/>
              <a:t>	  W=0</a:t>
            </a:r>
          </a:p>
          <a:p>
            <a:r>
              <a:rPr lang="en-US" altLang="zh-CN" sz="1200" dirty="0" smtClean="0"/>
              <a:t>	  J=SQRT(REAL(A))</a:t>
            </a:r>
          </a:p>
          <a:p>
            <a:r>
              <a:rPr lang="en-US" altLang="zh-CN" sz="1200" dirty="0" smtClean="0"/>
              <a:t>	  I=2</a:t>
            </a:r>
          </a:p>
          <a:p>
            <a:r>
              <a:rPr lang="en-US" altLang="zh-CN" sz="1200" dirty="0" smtClean="0"/>
              <a:t>	  DO WHILE(I&lt;=J.AND.W==0)</a:t>
            </a:r>
          </a:p>
          <a:p>
            <a:r>
              <a:rPr lang="en-US" altLang="zh-CN" sz="1200" dirty="0" smtClean="0"/>
              <a:t>	    IF(MOD(A,I)==0)THEN</a:t>
            </a:r>
          </a:p>
          <a:p>
            <a:r>
              <a:rPr lang="en-US" altLang="zh-CN" sz="1200" dirty="0" smtClean="0"/>
              <a:t>		   W=1</a:t>
            </a:r>
          </a:p>
          <a:p>
            <a:r>
              <a:rPr lang="en-US" altLang="zh-CN" sz="1200" dirty="0" smtClean="0"/>
              <a:t>        ELSE</a:t>
            </a:r>
          </a:p>
          <a:p>
            <a:r>
              <a:rPr lang="en-US" altLang="zh-CN" sz="1200" dirty="0" smtClean="0"/>
              <a:t>		   I=I+1</a:t>
            </a:r>
          </a:p>
          <a:p>
            <a:r>
              <a:rPr lang="en-US" altLang="zh-CN" sz="1200" dirty="0" smtClean="0"/>
              <a:t>		ENDIF</a:t>
            </a:r>
          </a:p>
          <a:p>
            <a:r>
              <a:rPr lang="en-US" altLang="zh-CN" sz="1200" dirty="0" smtClean="0"/>
              <a:t>	  ENDDO</a:t>
            </a:r>
          </a:p>
          <a:p>
            <a:r>
              <a:rPr lang="en-US" altLang="zh-CN" sz="1200" dirty="0" smtClean="0"/>
              <a:t>	  </a:t>
            </a:r>
          </a:p>
          <a:p>
            <a:r>
              <a:rPr lang="en-US" altLang="zh-CN" sz="1200" dirty="0" smtClean="0"/>
              <a:t>	  IF(W==0)THEN</a:t>
            </a:r>
          </a:p>
          <a:p>
            <a:r>
              <a:rPr lang="en-US" altLang="zh-CN" sz="1200" dirty="0" smtClean="0"/>
              <a:t>	     B=N-A</a:t>
            </a:r>
          </a:p>
          <a:p>
            <a:r>
              <a:rPr lang="en-US" altLang="zh-CN" sz="1200" dirty="0" smtClean="0"/>
              <a:t>		 W=0</a:t>
            </a:r>
          </a:p>
          <a:p>
            <a:r>
              <a:rPr lang="en-US" altLang="zh-CN" sz="1200" dirty="0" smtClean="0"/>
              <a:t>		 J=SQRT(REAL(B))</a:t>
            </a:r>
          </a:p>
          <a:p>
            <a:r>
              <a:rPr lang="en-US" altLang="zh-CN" sz="1200" dirty="0" smtClean="0"/>
              <a:t>		 I=2</a:t>
            </a:r>
          </a:p>
          <a:p>
            <a:r>
              <a:rPr lang="en-US" altLang="zh-CN" sz="1200" dirty="0" smtClean="0"/>
              <a:t>		 DO WHILE(I&lt;=J.AND.W==0)</a:t>
            </a:r>
          </a:p>
          <a:p>
            <a:r>
              <a:rPr lang="en-US" altLang="zh-CN" sz="1200" dirty="0" smtClean="0"/>
              <a:t>		   IF(MOD(B,I)==0)THEN</a:t>
            </a:r>
          </a:p>
          <a:p>
            <a:r>
              <a:rPr lang="en-US" altLang="zh-CN" sz="1200" dirty="0" smtClean="0"/>
              <a:t>		      W=1</a:t>
            </a:r>
          </a:p>
          <a:p>
            <a:r>
              <a:rPr lang="en-US" altLang="zh-CN" sz="1200" dirty="0" smtClean="0"/>
              <a:t>           ELSE</a:t>
            </a:r>
          </a:p>
          <a:p>
            <a:r>
              <a:rPr lang="en-US" altLang="zh-CN" sz="1200" dirty="0" smtClean="0"/>
              <a:t>		      I=I+1</a:t>
            </a:r>
          </a:p>
          <a:p>
            <a:r>
              <a:rPr lang="en-US" altLang="zh-CN" sz="1200" dirty="0" smtClean="0"/>
              <a:t>		   ENDIF</a:t>
            </a:r>
          </a:p>
          <a:p>
            <a:r>
              <a:rPr lang="en-US" altLang="zh-CN" sz="1200" dirty="0" smtClean="0"/>
              <a:t>	     ENDDO</a:t>
            </a:r>
          </a:p>
          <a:p>
            <a:r>
              <a:rPr lang="en-US" altLang="zh-CN" sz="1200" dirty="0" smtClean="0"/>
              <a:t>		 IF(W==0)PRINT*, N,'=',A,'+',B</a:t>
            </a:r>
          </a:p>
          <a:p>
            <a:r>
              <a:rPr lang="en-US" altLang="zh-CN" sz="1200" dirty="0" smtClean="0"/>
              <a:t>	   ENDIF</a:t>
            </a:r>
          </a:p>
          <a:p>
            <a:r>
              <a:rPr lang="en-US" altLang="zh-CN" sz="1200" dirty="0" smtClean="0"/>
              <a:t>	 ENDDO</a:t>
            </a:r>
          </a:p>
          <a:p>
            <a:r>
              <a:rPr lang="en-US" altLang="zh-CN" sz="1200" dirty="0" smtClean="0"/>
              <a:t>   ENDDO</a:t>
            </a:r>
          </a:p>
          <a:p>
            <a:r>
              <a:rPr lang="en-US" altLang="zh-CN" sz="1200" dirty="0" smtClean="0"/>
              <a:t>END</a:t>
            </a:r>
            <a:r>
              <a:rPr lang="en-US" altLang="zh-CN" dirty="0" smtClean="0"/>
              <a:t>	   	 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54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908720"/>
            <a:ext cx="698477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zh-CN" dirty="0" smtClean="0"/>
              <a:t>输</a:t>
            </a:r>
            <a:r>
              <a:rPr lang="zh-CN" altLang="zh-CN" dirty="0"/>
              <a:t>人</a:t>
            </a:r>
            <a:r>
              <a:rPr lang="en-US" altLang="zh-CN" dirty="0"/>
              <a:t>3</a:t>
            </a:r>
            <a:r>
              <a:rPr lang="zh-CN" altLang="zh-CN" dirty="0"/>
              <a:t>个实数，输出最大值和最小值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program main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implicit none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real :: a,b,c,max2,min1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read(*,*) </a:t>
            </a:r>
            <a:r>
              <a:rPr lang="en-US" altLang="zh-CN" dirty="0" err="1" smtClean="0"/>
              <a:t>a,b,c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max2=max(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min1=min(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write(*,*) max2,min1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stop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end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828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908720"/>
            <a:ext cx="698477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zh-CN" dirty="0"/>
              <a:t>任意输入两个数，对它们进行加、减、乘、除、乘方运算，并将结果输出。</a:t>
            </a:r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program ex2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implicit none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real :: </a:t>
            </a:r>
            <a:r>
              <a:rPr lang="en-US" altLang="zh-CN" dirty="0" err="1" smtClean="0"/>
              <a:t>a,b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read(*,*) </a:t>
            </a:r>
            <a:r>
              <a:rPr lang="en-US" altLang="zh-CN" dirty="0" err="1" smtClean="0"/>
              <a:t>a,b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write(*,*) "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=",</a:t>
            </a:r>
            <a:r>
              <a:rPr lang="en-US" altLang="zh-CN" dirty="0" err="1" smtClean="0"/>
              <a:t>a+b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write(*,*) "a-b=",a-b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write(*,*) "a*b=",a*b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write(*,*) "a/b=",a/b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write(*,*) </a:t>
            </a:r>
            <a:r>
              <a:rPr lang="en-US" altLang="zh-CN" dirty="0" smtClean="0"/>
              <a:t>“a</a:t>
            </a:r>
            <a:r>
              <a:rPr lang="zh-CN" altLang="en-US" dirty="0" smtClean="0"/>
              <a:t>**</a:t>
            </a:r>
            <a:r>
              <a:rPr lang="en-US" altLang="zh-CN" dirty="0" smtClean="0"/>
              <a:t>b=”,a</a:t>
            </a:r>
            <a:r>
              <a:rPr lang="zh-CN" altLang="en-US" dirty="0" smtClean="0"/>
              <a:t>**</a:t>
            </a:r>
            <a:r>
              <a:rPr lang="en-US" altLang="zh-CN" dirty="0" smtClean="0"/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stop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1506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908720"/>
            <a:ext cx="698477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zh-CN" dirty="0" smtClean="0"/>
              <a:t>已知</a:t>
            </a:r>
            <a:r>
              <a:rPr lang="zh-CN" altLang="zh-CN" dirty="0"/>
              <a:t>：</a:t>
            </a:r>
            <a:r>
              <a:rPr lang="en-US" altLang="zh-CN" dirty="0"/>
              <a:t>f(x)=x</a:t>
            </a:r>
            <a:r>
              <a:rPr lang="en-US" altLang="zh-CN" baseline="30000" dirty="0"/>
              <a:t>3</a:t>
            </a:r>
            <a:r>
              <a:rPr lang="en-US" altLang="zh-CN" dirty="0"/>
              <a:t>+sin</a:t>
            </a:r>
            <a:r>
              <a:rPr lang="en-US" altLang="zh-CN" baseline="30000" dirty="0"/>
              <a:t>2</a:t>
            </a:r>
            <a:r>
              <a:rPr lang="en-US" altLang="zh-CN" dirty="0"/>
              <a:t>x+ln(X</a:t>
            </a:r>
            <a:r>
              <a:rPr lang="en-US" altLang="zh-CN" baseline="30000" dirty="0"/>
              <a:t>4</a:t>
            </a:r>
            <a:r>
              <a:rPr lang="en-US" altLang="zh-CN" dirty="0"/>
              <a:t>+1),</a:t>
            </a:r>
            <a:r>
              <a:rPr lang="zh-CN" altLang="zh-CN" dirty="0"/>
              <a:t>输入自变量的值，求对应的函数值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program main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implicit none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real :: </a:t>
            </a:r>
            <a:r>
              <a:rPr lang="en-US" altLang="zh-CN" dirty="0" err="1" smtClean="0"/>
              <a:t>f,x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read(*,*) x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f=x**3+(sin(x))**2+log(x**4+1)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write(*,*) f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stop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end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245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52736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zh-CN" dirty="0"/>
              <a:t>．用</a:t>
            </a:r>
            <a:r>
              <a:rPr lang="en-US" altLang="zh-CN" dirty="0"/>
              <a:t>FORTRAN</a:t>
            </a:r>
            <a:r>
              <a:rPr lang="zh-CN" altLang="zh-CN" dirty="0"/>
              <a:t>语句完成下列操作：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(1)</a:t>
            </a:r>
            <a:r>
              <a:rPr lang="zh-CN" altLang="zh-CN" dirty="0"/>
              <a:t>将变量</a:t>
            </a:r>
            <a:r>
              <a:rPr lang="en-US" altLang="zh-CN" dirty="0"/>
              <a:t>I</a:t>
            </a:r>
            <a:r>
              <a:rPr lang="zh-CN" altLang="zh-CN" dirty="0"/>
              <a:t>的值增加</a:t>
            </a:r>
            <a:r>
              <a:rPr lang="en-US" altLang="zh-CN" dirty="0"/>
              <a:t>l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(2)I</a:t>
            </a:r>
            <a:r>
              <a:rPr lang="zh-CN" altLang="zh-CN" dirty="0"/>
              <a:t>的立方加上</a:t>
            </a:r>
            <a:r>
              <a:rPr lang="en-US" altLang="zh-CN" dirty="0"/>
              <a:t>J</a:t>
            </a:r>
            <a:r>
              <a:rPr lang="zh-CN" altLang="zh-CN" dirty="0"/>
              <a:t>．并将其结果保存到</a:t>
            </a:r>
            <a:r>
              <a:rPr lang="en-US" altLang="zh-CN" dirty="0"/>
              <a:t>I</a:t>
            </a:r>
            <a:r>
              <a:rPr lang="zh-CN" altLang="zh-CN" dirty="0"/>
              <a:t>中。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(3)</a:t>
            </a:r>
            <a:r>
              <a:rPr lang="zh-CN" altLang="zh-CN" dirty="0"/>
              <a:t>将</a:t>
            </a:r>
            <a:r>
              <a:rPr lang="en-US" altLang="zh-CN" dirty="0"/>
              <a:t>E</a:t>
            </a:r>
            <a:r>
              <a:rPr lang="zh-CN" altLang="zh-CN" dirty="0"/>
              <a:t>和</a:t>
            </a:r>
            <a:r>
              <a:rPr lang="en-US" altLang="zh-CN" dirty="0"/>
              <a:t>F</a:t>
            </a:r>
            <a:r>
              <a:rPr lang="zh-CN" altLang="zh-CN" dirty="0"/>
              <a:t>中大者存储到</a:t>
            </a:r>
            <a:r>
              <a:rPr lang="en-US" altLang="zh-CN" dirty="0"/>
              <a:t>G</a:t>
            </a:r>
            <a:r>
              <a:rPr lang="zh-CN" altLang="zh-CN" dirty="0"/>
              <a:t>中。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(4)</a:t>
            </a:r>
            <a:r>
              <a:rPr lang="zh-CN" altLang="zh-CN" dirty="0"/>
              <a:t>将两位自然数的个位和十位互换，得到一个新的</a:t>
            </a:r>
            <a:r>
              <a:rPr lang="zh-CN" altLang="zh-CN" dirty="0" smtClean="0"/>
              <a:t>数</a:t>
            </a:r>
            <a:r>
              <a:rPr lang="en-US" altLang="zh-CN" dirty="0" smtClean="0"/>
              <a:t>   (</a:t>
            </a:r>
            <a:r>
              <a:rPr lang="zh-CN" altLang="zh-CN" dirty="0"/>
              <a:t>不考虑个位为</a:t>
            </a:r>
            <a:r>
              <a:rPr lang="en-US" altLang="zh-CN" dirty="0"/>
              <a:t>O</a:t>
            </a:r>
            <a:r>
              <a:rPr lang="zh-CN" altLang="zh-CN" dirty="0"/>
              <a:t>的情况</a:t>
            </a:r>
            <a:r>
              <a:rPr lang="en-US" altLang="zh-CN" dirty="0"/>
              <a:t>)</a:t>
            </a:r>
            <a:r>
              <a:rPr lang="zh-CN" altLang="zh-CN" dirty="0"/>
              <a:t>。（拓展：输入一个三位整数，将它反向输出，如输入</a:t>
            </a:r>
            <a:r>
              <a:rPr lang="en-US" altLang="zh-CN" dirty="0"/>
              <a:t>123</a:t>
            </a:r>
            <a:r>
              <a:rPr lang="zh-CN" altLang="zh-CN" dirty="0"/>
              <a:t>，输出</a:t>
            </a:r>
            <a:r>
              <a:rPr lang="en-US" altLang="zh-CN" dirty="0"/>
              <a:t>321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752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64807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program main</a:t>
            </a:r>
          </a:p>
          <a:p>
            <a:r>
              <a:rPr lang="en-US" altLang="zh-CN" sz="1400" dirty="0" smtClean="0"/>
              <a:t>  implicit none</a:t>
            </a:r>
          </a:p>
          <a:p>
            <a:r>
              <a:rPr lang="en-US" altLang="zh-CN" sz="1400" dirty="0" smtClean="0"/>
              <a:t>  real :: </a:t>
            </a:r>
            <a:r>
              <a:rPr lang="en-US" altLang="zh-CN" sz="1400" dirty="0" err="1" smtClean="0"/>
              <a:t>i,j,e,f,g,k</a:t>
            </a:r>
            <a:endParaRPr lang="en-US" altLang="zh-CN" sz="1400" dirty="0" smtClean="0"/>
          </a:p>
          <a:p>
            <a:r>
              <a:rPr lang="en-US" altLang="zh-CN" sz="1400" dirty="0" smtClean="0"/>
              <a:t>  integer :: </a:t>
            </a:r>
            <a:r>
              <a:rPr lang="en-US" altLang="zh-CN" sz="1400" dirty="0" err="1" smtClean="0"/>
              <a:t>a,b,x,y</a:t>
            </a:r>
            <a:endParaRPr lang="en-US" altLang="zh-CN" sz="1400" dirty="0" smtClean="0"/>
          </a:p>
          <a:p>
            <a:r>
              <a:rPr lang="en-US" altLang="zh-CN" sz="1400" dirty="0" smtClean="0"/>
              <a:t>!----1---</a:t>
            </a:r>
          </a:p>
          <a:p>
            <a:r>
              <a:rPr lang="en-US" altLang="zh-CN" sz="1400" dirty="0" smtClean="0"/>
              <a:t>  i=i+1</a:t>
            </a:r>
          </a:p>
          <a:p>
            <a:r>
              <a:rPr lang="en-US" altLang="zh-CN" sz="1400" dirty="0" smtClean="0"/>
              <a:t>!----2---</a:t>
            </a:r>
          </a:p>
          <a:p>
            <a:r>
              <a:rPr lang="en-US" altLang="zh-CN" sz="1400" dirty="0" smtClean="0"/>
              <a:t>  write(*,*) "input j:"</a:t>
            </a:r>
          </a:p>
          <a:p>
            <a:r>
              <a:rPr lang="en-US" altLang="zh-CN" sz="1400" dirty="0" smtClean="0"/>
              <a:t>  read(*,*) j</a:t>
            </a:r>
          </a:p>
          <a:p>
            <a:r>
              <a:rPr lang="en-US" altLang="zh-CN" sz="1400" dirty="0" smtClean="0"/>
              <a:t>  i=i**3+j</a:t>
            </a:r>
          </a:p>
          <a:p>
            <a:r>
              <a:rPr lang="en-US" altLang="zh-CN" sz="1400" dirty="0" smtClean="0"/>
              <a:t>!----3---</a:t>
            </a:r>
          </a:p>
          <a:p>
            <a:r>
              <a:rPr lang="en-US" altLang="zh-CN" sz="1400" dirty="0" smtClean="0"/>
              <a:t>  write(*,*) "input </a:t>
            </a:r>
            <a:r>
              <a:rPr lang="en-US" altLang="zh-CN" sz="1400" dirty="0" err="1" smtClean="0"/>
              <a:t>e,f</a:t>
            </a:r>
            <a:r>
              <a:rPr lang="en-US" altLang="zh-CN" sz="1400" dirty="0" smtClean="0"/>
              <a:t>"</a:t>
            </a:r>
          </a:p>
          <a:p>
            <a:r>
              <a:rPr lang="en-US" altLang="zh-CN" sz="1400" dirty="0" smtClean="0"/>
              <a:t>  read(*,*) </a:t>
            </a:r>
            <a:r>
              <a:rPr lang="en-US" altLang="zh-CN" sz="1400" dirty="0" err="1" smtClean="0"/>
              <a:t>e,f</a:t>
            </a:r>
            <a:endParaRPr lang="en-US" altLang="zh-CN" sz="1400" dirty="0" smtClean="0"/>
          </a:p>
          <a:p>
            <a:r>
              <a:rPr lang="en-US" altLang="zh-CN" sz="1400" dirty="0" smtClean="0"/>
              <a:t>  g=max(</a:t>
            </a:r>
            <a:r>
              <a:rPr lang="en-US" altLang="zh-CN" sz="1400" dirty="0" err="1" smtClean="0"/>
              <a:t>e,f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!----4---</a:t>
            </a:r>
          </a:p>
          <a:p>
            <a:r>
              <a:rPr lang="en-US" altLang="zh-CN" sz="1400" dirty="0" smtClean="0"/>
              <a:t>  write(*,*) "input a:"</a:t>
            </a:r>
          </a:p>
          <a:p>
            <a:r>
              <a:rPr lang="en-US" altLang="zh-CN" sz="1400" dirty="0" smtClean="0"/>
              <a:t>  read(*,*) a </a:t>
            </a:r>
          </a:p>
          <a:p>
            <a:r>
              <a:rPr lang="en-US" altLang="zh-CN" sz="1400" dirty="0" smtClean="0"/>
              <a:t>  a=mod(a,10)*10+a/10</a:t>
            </a:r>
          </a:p>
          <a:p>
            <a:r>
              <a:rPr lang="en-US" altLang="zh-CN" sz="1400" dirty="0" smtClean="0"/>
              <a:t>  write(*,*) a</a:t>
            </a:r>
          </a:p>
          <a:p>
            <a:r>
              <a:rPr lang="en-US" altLang="zh-CN" sz="1400" dirty="0" smtClean="0"/>
              <a:t>!----5--</a:t>
            </a:r>
          </a:p>
          <a:p>
            <a:r>
              <a:rPr lang="en-US" altLang="zh-CN" sz="1400" dirty="0" smtClean="0"/>
              <a:t>  write(*,*) "input b:"</a:t>
            </a:r>
          </a:p>
          <a:p>
            <a:r>
              <a:rPr lang="en-US" altLang="zh-CN" sz="1400" dirty="0" smtClean="0"/>
              <a:t>  read(*,*) b</a:t>
            </a:r>
          </a:p>
          <a:p>
            <a:r>
              <a:rPr lang="en-US" altLang="zh-CN" sz="1400" dirty="0" smtClean="0"/>
              <a:t>  x=mod(b,100)</a:t>
            </a:r>
          </a:p>
          <a:p>
            <a:r>
              <a:rPr lang="en-US" altLang="zh-CN" sz="1400" dirty="0" smtClean="0"/>
              <a:t>  y=mod(b,10)</a:t>
            </a:r>
          </a:p>
          <a:p>
            <a:r>
              <a:rPr lang="en-US" altLang="zh-CN" sz="1400" dirty="0" smtClean="0"/>
              <a:t>  b=y*100+int(x/10)*10+int(b/100)</a:t>
            </a:r>
          </a:p>
          <a:p>
            <a:r>
              <a:rPr lang="en-US" altLang="zh-CN" sz="1400" dirty="0" smtClean="0"/>
              <a:t>  write(*,*) b</a:t>
            </a:r>
          </a:p>
          <a:p>
            <a:r>
              <a:rPr lang="en-US" altLang="zh-CN" sz="1400" dirty="0" smtClean="0"/>
              <a:t>  stop</a:t>
            </a:r>
          </a:p>
          <a:p>
            <a:r>
              <a:rPr lang="en-US" altLang="zh-CN" sz="1400" dirty="0" smtClean="0"/>
              <a:t>end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752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693023" y="116632"/>
            <a:ext cx="7272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</a:t>
            </a:r>
            <a:r>
              <a:rPr lang="zh-CN" altLang="en-US" sz="1600" dirty="0"/>
              <a:t>．编程完成下列操作：</a:t>
            </a:r>
          </a:p>
          <a:p>
            <a:r>
              <a:rPr lang="zh-CN" altLang="en-US" sz="1600" dirty="0"/>
              <a:t>  </a:t>
            </a:r>
            <a:r>
              <a:rPr lang="en-US" altLang="zh-CN" sz="1600" dirty="0"/>
              <a:t>(1)</a:t>
            </a:r>
            <a:r>
              <a:rPr lang="zh-CN" altLang="en-US" sz="1600" dirty="0"/>
              <a:t>输入三个整数，求出其平均值。  ．</a:t>
            </a:r>
          </a:p>
          <a:p>
            <a:r>
              <a:rPr lang="zh-CN" altLang="en-US" sz="1600" dirty="0"/>
              <a:t> 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r>
              <a:rPr lang="en-US" altLang="zh-CN" sz="1600" dirty="0"/>
              <a:t>(2)</a:t>
            </a:r>
            <a:r>
              <a:rPr lang="zh-CN" altLang="en-US" sz="1600" dirty="0"/>
              <a:t>输人</a:t>
            </a:r>
            <a:r>
              <a:rPr lang="en-US" altLang="zh-CN" sz="1600" dirty="0"/>
              <a:t>x</a:t>
            </a:r>
            <a:r>
              <a:rPr lang="zh-CN" altLang="en-US" sz="1600" dirty="0"/>
              <a:t>和</a:t>
            </a:r>
            <a:r>
              <a:rPr lang="en-US" altLang="zh-CN" sz="1600" dirty="0"/>
              <a:t>y</a:t>
            </a:r>
            <a:r>
              <a:rPr lang="zh-CN" altLang="en-US" sz="1600" dirty="0"/>
              <a:t>的值，</a:t>
            </a:r>
            <a:r>
              <a:rPr lang="zh-CN" altLang="en-US" sz="1600" dirty="0" smtClean="0"/>
              <a:t>计算 </a:t>
            </a:r>
            <a:endParaRPr lang="zh-CN" altLang="en-US" sz="1600" dirty="0"/>
          </a:p>
          <a:p>
            <a:r>
              <a:rPr lang="en-US" altLang="zh-CN" sz="1600" dirty="0" smtClean="0"/>
              <a:t>  (</a:t>
            </a:r>
            <a:r>
              <a:rPr lang="en-US" altLang="zh-CN" sz="1600" dirty="0"/>
              <a:t>3)</a:t>
            </a:r>
            <a:r>
              <a:rPr lang="zh-CN" altLang="en-US" sz="1600" dirty="0"/>
              <a:t>球的半径为</a:t>
            </a:r>
            <a:r>
              <a:rPr lang="en-US" altLang="zh-CN" sz="1600" dirty="0"/>
              <a:t>4</a:t>
            </a:r>
            <a:r>
              <a:rPr lang="zh-CN" altLang="en-US" sz="1600" dirty="0"/>
              <a:t>．求其表面积和体积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/>
              <a:t>program main</a:t>
            </a:r>
          </a:p>
          <a:p>
            <a:r>
              <a:rPr lang="en-US" altLang="zh-CN" sz="1600" dirty="0"/>
              <a:t>  implicit none</a:t>
            </a:r>
          </a:p>
          <a:p>
            <a:r>
              <a:rPr lang="en-US" altLang="zh-CN" sz="1600" dirty="0"/>
              <a:t>  integer :: </a:t>
            </a:r>
            <a:r>
              <a:rPr lang="en-US" altLang="zh-CN" sz="1600" dirty="0" err="1"/>
              <a:t>a,b,c</a:t>
            </a:r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real,parameter</a:t>
            </a:r>
            <a:r>
              <a:rPr lang="en-US" altLang="zh-CN" sz="1600" dirty="0"/>
              <a:t> :: pi=3.1415926</a:t>
            </a:r>
          </a:p>
          <a:p>
            <a:r>
              <a:rPr lang="en-US" altLang="zh-CN" sz="1600" dirty="0"/>
              <a:t>  real :: </a:t>
            </a:r>
            <a:r>
              <a:rPr lang="en-US" altLang="zh-CN" sz="1600" dirty="0" err="1"/>
              <a:t>mean,x,y,z,s,v</a:t>
            </a:r>
            <a:endParaRPr lang="en-US" altLang="zh-CN" sz="1600" dirty="0"/>
          </a:p>
          <a:p>
            <a:r>
              <a:rPr lang="en-US" altLang="zh-CN" sz="1600" dirty="0"/>
              <a:t>!--------</a:t>
            </a:r>
          </a:p>
          <a:p>
            <a:r>
              <a:rPr lang="en-US" altLang="zh-CN" sz="1600" dirty="0"/>
              <a:t>  write(*,*) "input </a:t>
            </a:r>
            <a:r>
              <a:rPr lang="en-US" altLang="zh-CN" sz="1600" dirty="0" err="1"/>
              <a:t>a,b,c</a:t>
            </a:r>
            <a:r>
              <a:rPr lang="en-US" altLang="zh-CN" sz="1600" dirty="0"/>
              <a:t>:"</a:t>
            </a:r>
          </a:p>
          <a:p>
            <a:r>
              <a:rPr lang="en-US" altLang="zh-CN" sz="1600" dirty="0"/>
              <a:t>  read(*,*) </a:t>
            </a:r>
            <a:r>
              <a:rPr lang="en-US" altLang="zh-CN" sz="1600" dirty="0" err="1"/>
              <a:t>a,b,c</a:t>
            </a:r>
            <a:endParaRPr lang="en-US" altLang="zh-CN" sz="1600" dirty="0"/>
          </a:p>
          <a:p>
            <a:r>
              <a:rPr lang="en-US" altLang="zh-CN" sz="1600" dirty="0"/>
              <a:t>  mean=real((</a:t>
            </a:r>
            <a:r>
              <a:rPr lang="en-US" altLang="zh-CN" sz="1600" dirty="0" err="1"/>
              <a:t>a+b+c</a:t>
            </a:r>
            <a:r>
              <a:rPr lang="en-US" altLang="zh-CN" sz="1600" dirty="0"/>
              <a:t>)/3.0) !</a:t>
            </a:r>
            <a:r>
              <a:rPr lang="zh-CN" altLang="en-US" sz="1600" dirty="0"/>
              <a:t>写成</a:t>
            </a:r>
            <a:r>
              <a:rPr lang="en-US" altLang="zh-CN" sz="1600" dirty="0"/>
              <a:t>3.0</a:t>
            </a:r>
            <a:r>
              <a:rPr lang="zh-CN" altLang="en-US" sz="1600" dirty="0"/>
              <a:t>或者加个</a:t>
            </a:r>
            <a:r>
              <a:rPr lang="en-US" altLang="zh-CN" sz="1600" dirty="0"/>
              <a:t>real</a:t>
            </a:r>
          </a:p>
          <a:p>
            <a:r>
              <a:rPr lang="en-US" altLang="zh-CN" sz="1600" dirty="0"/>
              <a:t>  write(*,*) mean</a:t>
            </a:r>
          </a:p>
          <a:p>
            <a:r>
              <a:rPr lang="en-US" altLang="zh-CN" sz="1600" dirty="0"/>
              <a:t>!------------</a:t>
            </a:r>
          </a:p>
          <a:p>
            <a:r>
              <a:rPr lang="en-US" altLang="zh-CN" sz="1600" dirty="0"/>
              <a:t>  write(*,*) "input </a:t>
            </a:r>
            <a:r>
              <a:rPr lang="en-US" altLang="zh-CN" sz="1600" dirty="0" err="1"/>
              <a:t>x,y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read(*,*) </a:t>
            </a:r>
            <a:r>
              <a:rPr lang="en-US" altLang="zh-CN" sz="1600" dirty="0" err="1"/>
              <a:t>x,y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  z=log(x**2+y)/(sin(x*y)**2+1)+32.0</a:t>
            </a:r>
          </a:p>
          <a:p>
            <a:r>
              <a:rPr lang="en-US" altLang="zh-CN" sz="1600" dirty="0"/>
              <a:t>  write(*,*) z</a:t>
            </a:r>
          </a:p>
          <a:p>
            <a:r>
              <a:rPr lang="en-US" altLang="zh-CN" sz="1600" dirty="0"/>
              <a:t>!------------</a:t>
            </a:r>
          </a:p>
          <a:p>
            <a:r>
              <a:rPr lang="en-US" altLang="zh-CN" sz="1600" dirty="0"/>
              <a:t>  s=4*pi*4**2           </a:t>
            </a:r>
          </a:p>
          <a:p>
            <a:r>
              <a:rPr lang="en-US" altLang="zh-CN" sz="1600" dirty="0"/>
              <a:t>  v=(4/3.0)*pi*4**3    !4/3</a:t>
            </a:r>
            <a:r>
              <a:rPr lang="zh-CN" altLang="en-US" sz="1600" dirty="0"/>
              <a:t>写成</a:t>
            </a:r>
            <a:r>
              <a:rPr lang="en-US" altLang="zh-CN" sz="1600" dirty="0"/>
              <a:t>real</a:t>
            </a:r>
          </a:p>
          <a:p>
            <a:r>
              <a:rPr lang="en-US" altLang="zh-CN" sz="1600" dirty="0"/>
              <a:t>  write(*,*) "s=",s</a:t>
            </a:r>
          </a:p>
          <a:p>
            <a:r>
              <a:rPr lang="en-US" altLang="zh-CN" sz="1600" dirty="0"/>
              <a:t>  write(*,*) "v=",v</a:t>
            </a:r>
          </a:p>
          <a:p>
            <a:r>
              <a:rPr lang="en-US" altLang="zh-CN" sz="1600" dirty="0"/>
              <a:t>  stop</a:t>
            </a:r>
          </a:p>
          <a:p>
            <a:r>
              <a:rPr lang="en-US" altLang="zh-CN" sz="1600" dirty="0"/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847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6" y="332647"/>
            <a:ext cx="8004224" cy="59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503040" y="1268760"/>
            <a:ext cx="864096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program main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implicit none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real,parameter</a:t>
            </a:r>
            <a:r>
              <a:rPr lang="en-US" altLang="zh-CN" dirty="0"/>
              <a:t> :: pi=3.1415926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real :: </a:t>
            </a:r>
            <a:r>
              <a:rPr lang="en-US" altLang="zh-CN" dirty="0" err="1"/>
              <a:t>x,y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x=</a:t>
            </a:r>
            <a:r>
              <a:rPr lang="en-US" altLang="zh-CN" dirty="0" err="1"/>
              <a:t>sqrt</a:t>
            </a:r>
            <a:r>
              <a:rPr lang="en-US" altLang="zh-CN" dirty="0"/>
              <a:t>(1+tan(52.25*pi/180.0))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y=</a:t>
            </a:r>
            <a:r>
              <a:rPr lang="en-US" altLang="zh-CN" dirty="0" err="1"/>
              <a:t>exp</a:t>
            </a:r>
            <a:r>
              <a:rPr lang="en-US" altLang="zh-CN" dirty="0"/>
              <a:t>(pi*x/2.0)+log(abs(sin(x)**2-sin(x**2)))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write(*,*) 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stop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62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908720"/>
            <a:ext cx="6336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zh-CN" dirty="0"/>
              <a:t>．某厂某产品产量</a:t>
            </a:r>
            <a:r>
              <a:rPr lang="en-US" altLang="zh-CN" dirty="0"/>
              <a:t>2000</a:t>
            </a:r>
            <a:r>
              <a:rPr lang="zh-CN" altLang="zh-CN" dirty="0"/>
              <a:t>年为</a:t>
            </a:r>
            <a:r>
              <a:rPr lang="en-US" altLang="zh-CN" dirty="0"/>
              <a:t>20</a:t>
            </a:r>
            <a:r>
              <a:rPr lang="zh-CN" altLang="zh-CN" dirty="0"/>
              <a:t>万吨，求：</a:t>
            </a:r>
          </a:p>
          <a:p>
            <a:r>
              <a:rPr lang="en-US" altLang="zh-CN" dirty="0"/>
              <a:t>  (1)</a:t>
            </a:r>
            <a:r>
              <a:rPr lang="zh-CN" altLang="zh-CN" dirty="0"/>
              <a:t>如果到</a:t>
            </a:r>
            <a:r>
              <a:rPr lang="en-US" altLang="zh-CN" dirty="0"/>
              <a:t>2010</a:t>
            </a:r>
            <a:r>
              <a:rPr lang="zh-CN" altLang="zh-CN" dirty="0"/>
              <a:t>年产品产量翻两番，年平均增长速度要达多少</a:t>
            </a:r>
            <a:r>
              <a:rPr lang="en-US" altLang="zh-CN" dirty="0"/>
              <a:t>?</a:t>
            </a:r>
            <a:endParaRPr lang="zh-CN" altLang="zh-CN" dirty="0"/>
          </a:p>
          <a:p>
            <a:r>
              <a:rPr lang="en-US" altLang="zh-CN" dirty="0"/>
              <a:t>  (2)</a:t>
            </a:r>
            <a:r>
              <a:rPr lang="zh-CN" altLang="zh-CN" dirty="0"/>
              <a:t>如果年平均增长速度为</a:t>
            </a:r>
            <a:r>
              <a:rPr lang="en-US" altLang="zh-CN" dirty="0"/>
              <a:t>9</a:t>
            </a:r>
            <a:r>
              <a:rPr lang="zh-CN" altLang="zh-CN" dirty="0"/>
              <a:t>％。几年后该产品产量翻两番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program 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  implicit none</a:t>
            </a:r>
          </a:p>
          <a:p>
            <a:r>
              <a:rPr lang="en-US" altLang="zh-CN" dirty="0"/>
              <a:t>  real :: </a:t>
            </a:r>
            <a:r>
              <a:rPr lang="en-US" altLang="zh-CN" dirty="0" err="1"/>
              <a:t>mean,x</a:t>
            </a:r>
            <a:endParaRPr lang="en-US" altLang="zh-CN" dirty="0"/>
          </a:p>
          <a:p>
            <a:r>
              <a:rPr lang="en-US" altLang="zh-CN" dirty="0"/>
              <a:t>  mean=(2**2)**0.1-1</a:t>
            </a:r>
          </a:p>
          <a:p>
            <a:r>
              <a:rPr lang="en-US" altLang="zh-CN" dirty="0"/>
              <a:t>  write(*,*) "mean=",mean</a:t>
            </a:r>
          </a:p>
          <a:p>
            <a:r>
              <a:rPr lang="en-US" altLang="zh-CN" dirty="0"/>
              <a:t>!------</a:t>
            </a:r>
          </a:p>
          <a:p>
            <a:r>
              <a:rPr lang="en-US" altLang="zh-CN" dirty="0"/>
              <a:t>  x=log(2.0**2)/log(1.09)</a:t>
            </a:r>
          </a:p>
          <a:p>
            <a:r>
              <a:rPr lang="en-US" altLang="zh-CN" dirty="0"/>
              <a:t>  write(*,*) x</a:t>
            </a:r>
          </a:p>
          <a:p>
            <a:r>
              <a:rPr lang="en-US" altLang="zh-CN" dirty="0"/>
              <a:t>  stop</a:t>
            </a:r>
          </a:p>
          <a:p>
            <a:r>
              <a:rPr lang="en-US" altLang="zh-CN" dirty="0"/>
              <a:t>end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4893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808" y="1700808"/>
            <a:ext cx="1817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1   </a:t>
            </a:r>
            <a:r>
              <a:rPr lang="zh-CN" altLang="en-US" sz="2400" b="1" dirty="0"/>
              <a:t>解</a:t>
            </a:r>
            <a:r>
              <a:rPr lang="zh-CN" altLang="en-US" dirty="0"/>
              <a:t> ：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785161"/>
            <a:ext cx="2232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70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2879" y="0"/>
            <a:ext cx="6984776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program main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implicit none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print *, '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个系数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'; 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read *,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if(abs(a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le.tiny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(a))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print *, 'a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的值小于允许的最小实数，认为是零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if(abs(b).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le.tiny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(b)) then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print *, 'b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的值小于允许的最小实数，认为是零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if(abs(c).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le.tiny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(c)) then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	print *, 'c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的值小于允许的最小实数，认为是零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	print *, '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恒等式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0=0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，无需解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	print *, '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无解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end if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print *, '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一个解：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x=', -c/b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end if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p1=-b/(2*a); s=b**2-4*a*c; p2=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(abs(s))/(2*a)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if(s&lt;0.) then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print *, '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两个复数解：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x=', p1, ' +-', p2, 'i'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else if (abs(s).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le.tiny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(s)) then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print *, '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重根      ：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x=', p1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	print *, '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两个实数解：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x=', p1, ' +-', p2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	end if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end if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4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99592" y="1052736"/>
            <a:ext cx="796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练习</a:t>
            </a:r>
            <a:r>
              <a:rPr lang="en-US" altLang="zh-CN" sz="2400" b="1" dirty="0"/>
              <a:t>2   </a:t>
            </a:r>
            <a:r>
              <a:rPr lang="zh-CN" altLang="en-US" sz="2400" b="1" dirty="0"/>
              <a:t>输入实数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，求下面的三角波脉冲函数 </a:t>
            </a:r>
            <a:r>
              <a:rPr lang="en-US" altLang="zh-CN" sz="2400" b="1" dirty="0"/>
              <a:t>F(x) </a:t>
            </a:r>
            <a:r>
              <a:rPr lang="zh-CN" altLang="en-US" sz="2400" b="1" dirty="0"/>
              <a:t>的值。</a:t>
            </a:r>
            <a:r>
              <a:rPr lang="zh-CN" altLang="en-US" dirty="0"/>
              <a:t>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4824412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00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836712"/>
            <a:ext cx="6480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main</a:t>
            </a:r>
          </a:p>
          <a:p>
            <a:r>
              <a:rPr lang="en-US" altLang="zh-CN" dirty="0" smtClean="0"/>
              <a:t>  implicit none</a:t>
            </a:r>
          </a:p>
          <a:p>
            <a:r>
              <a:rPr lang="en-US" altLang="zh-CN" dirty="0" smtClean="0"/>
              <a:t>  real :: </a:t>
            </a:r>
            <a:r>
              <a:rPr lang="en-US" altLang="zh-CN" dirty="0" err="1" smtClean="0"/>
              <a:t>f,x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write(*,*) "input x"</a:t>
            </a:r>
          </a:p>
          <a:p>
            <a:r>
              <a:rPr lang="en-US" altLang="zh-CN" dirty="0" smtClean="0"/>
              <a:t>  read(*,*) 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if(x&lt;28.0.or.x&gt;32.0) then</a:t>
            </a:r>
          </a:p>
          <a:p>
            <a:r>
              <a:rPr lang="en-US" altLang="zh-CN" dirty="0" smtClean="0"/>
              <a:t>    f=0.0</a:t>
            </a:r>
          </a:p>
          <a:p>
            <a:r>
              <a:rPr lang="en-US" altLang="zh-CN" dirty="0" smtClean="0"/>
              <a:t>  else if(x&gt;=28.0.and.x&lt;30.0) then</a:t>
            </a:r>
          </a:p>
          <a:p>
            <a:r>
              <a:rPr lang="en-US" altLang="zh-CN" dirty="0" smtClean="0"/>
              <a:t>    f=0.5*x-14.0</a:t>
            </a:r>
          </a:p>
          <a:p>
            <a:r>
              <a:rPr lang="en-US" altLang="zh-CN" dirty="0" smtClean="0"/>
              <a:t>  else if(x&gt;=30.0.and.x&lt;32.0) then</a:t>
            </a:r>
          </a:p>
          <a:p>
            <a:r>
              <a:rPr lang="en-US" altLang="zh-CN" dirty="0" smtClean="0"/>
              <a:t>    f=-0.5*x+16.0</a:t>
            </a:r>
          </a:p>
          <a:p>
            <a:r>
              <a:rPr lang="en-US" altLang="zh-CN" dirty="0" smtClean="0"/>
              <a:t>  end if</a:t>
            </a:r>
          </a:p>
          <a:p>
            <a:r>
              <a:rPr lang="en-US" altLang="zh-CN" dirty="0" smtClean="0"/>
              <a:t>  write(*,*) 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stop</a:t>
            </a:r>
          </a:p>
          <a:p>
            <a:r>
              <a:rPr lang="en-US" altLang="zh-CN" dirty="0" smtClean="0"/>
              <a:t>end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04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8456" y="476672"/>
            <a:ext cx="970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 smtClean="0"/>
              <a:t>练习</a:t>
            </a:r>
            <a:r>
              <a:rPr lang="en-US" altLang="zh-CN" sz="2400" b="1" dirty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476672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读入一个整型变量</a:t>
            </a:r>
            <a:r>
              <a:rPr lang="en-US" altLang="zh-CN" dirty="0"/>
              <a:t>N</a:t>
            </a:r>
            <a:r>
              <a:rPr lang="zh-CN" altLang="en-US" dirty="0"/>
              <a:t>的值，用</a:t>
            </a:r>
            <a:r>
              <a:rPr lang="en-US" altLang="zh-CN" dirty="0"/>
              <a:t>CASE</a:t>
            </a:r>
            <a:r>
              <a:rPr lang="zh-CN" altLang="en-US" dirty="0"/>
              <a:t>构造编程，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，则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X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，则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，则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X</a:t>
            </a:r>
            <a:r>
              <a:rPr lang="en-US" altLang="zh-CN" baseline="30000" dirty="0"/>
              <a:t>3</a:t>
            </a:r>
            <a:r>
              <a:rPr lang="zh-CN" altLang="en-US" dirty="0"/>
              <a:t>，其它情况则</a:t>
            </a:r>
            <a:r>
              <a:rPr lang="en-US" altLang="zh-CN" dirty="0"/>
              <a:t>Y=0</a:t>
            </a:r>
            <a:r>
              <a:rPr lang="zh-CN" altLang="en-US" dirty="0"/>
              <a:t>，打印</a:t>
            </a:r>
            <a:r>
              <a:rPr lang="en-US" altLang="zh-CN" dirty="0"/>
              <a:t>Y</a:t>
            </a:r>
            <a:r>
              <a:rPr lang="zh-CN" altLang="en-US" dirty="0"/>
              <a:t>值。</a:t>
            </a:r>
          </a:p>
        </p:txBody>
      </p:sp>
      <p:sp>
        <p:nvSpPr>
          <p:cNvPr id="6" name="矩形 5"/>
          <p:cNvSpPr/>
          <p:nvPr/>
        </p:nvSpPr>
        <p:spPr>
          <a:xfrm>
            <a:off x="1716496" y="169448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program main</a:t>
            </a:r>
          </a:p>
          <a:p>
            <a:r>
              <a:rPr lang="en-US" altLang="zh-CN" dirty="0"/>
              <a:t>  implicit none</a:t>
            </a:r>
          </a:p>
          <a:p>
            <a:r>
              <a:rPr lang="en-US" altLang="zh-CN" dirty="0"/>
              <a:t>  integer </a:t>
            </a:r>
            <a:r>
              <a:rPr lang="en-US" altLang="zh-CN" dirty="0" err="1"/>
              <a:t>x,y</a:t>
            </a:r>
            <a:endParaRPr lang="en-US" altLang="zh-CN" dirty="0"/>
          </a:p>
          <a:p>
            <a:r>
              <a:rPr lang="en-US" altLang="zh-CN" dirty="0"/>
              <a:t>  write(*,*) "input x:"</a:t>
            </a:r>
          </a:p>
          <a:p>
            <a:r>
              <a:rPr lang="en-US" altLang="zh-CN" dirty="0"/>
              <a:t>  read(*,*) x</a:t>
            </a:r>
          </a:p>
          <a:p>
            <a:r>
              <a:rPr lang="en-US" altLang="zh-CN" dirty="0"/>
              <a:t>  select case(x)</a:t>
            </a:r>
          </a:p>
          <a:p>
            <a:r>
              <a:rPr lang="en-US" altLang="zh-CN" dirty="0"/>
              <a:t>  case(1,2,3,5)</a:t>
            </a:r>
          </a:p>
          <a:p>
            <a:r>
              <a:rPr lang="en-US" altLang="zh-CN" dirty="0"/>
              <a:t>    y=x</a:t>
            </a:r>
          </a:p>
          <a:p>
            <a:r>
              <a:rPr lang="en-US" altLang="zh-CN" dirty="0"/>
              <a:t>  case(4,8)</a:t>
            </a:r>
          </a:p>
          <a:p>
            <a:r>
              <a:rPr lang="en-US" altLang="zh-CN" dirty="0"/>
              <a:t>    y=x**2</a:t>
            </a:r>
          </a:p>
          <a:p>
            <a:r>
              <a:rPr lang="en-US" altLang="zh-CN" dirty="0"/>
              <a:t>  case(6,7)</a:t>
            </a:r>
          </a:p>
          <a:p>
            <a:r>
              <a:rPr lang="en-US" altLang="zh-CN" dirty="0"/>
              <a:t>    y=x**3</a:t>
            </a:r>
          </a:p>
          <a:p>
            <a:r>
              <a:rPr lang="en-US" altLang="zh-CN" dirty="0"/>
              <a:t>  case default</a:t>
            </a:r>
          </a:p>
          <a:p>
            <a:r>
              <a:rPr lang="en-US" altLang="zh-CN" dirty="0"/>
              <a:t>    y=0</a:t>
            </a:r>
          </a:p>
          <a:p>
            <a:r>
              <a:rPr lang="en-US" altLang="zh-CN" dirty="0"/>
              <a:t>  end select</a:t>
            </a:r>
          </a:p>
          <a:p>
            <a:r>
              <a:rPr lang="en-US" altLang="zh-CN" dirty="0"/>
              <a:t>  write(*,*) y</a:t>
            </a:r>
          </a:p>
          <a:p>
            <a:r>
              <a:rPr lang="en-US" altLang="zh-CN" dirty="0"/>
              <a:t>  stop</a:t>
            </a:r>
          </a:p>
          <a:p>
            <a:r>
              <a:rPr lang="en-US" altLang="zh-CN" dirty="0"/>
              <a:t>end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8756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3" y="1050281"/>
            <a:ext cx="2807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 smtClean="0"/>
              <a:t>练习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： </a:t>
            </a:r>
            <a:r>
              <a:rPr lang="zh-CN" altLang="en-US" sz="2400" b="1" dirty="0"/>
              <a:t>求级数</a:t>
            </a:r>
            <a:r>
              <a:rPr lang="zh-TW" altLang="en-US" dirty="0"/>
              <a:t> </a:t>
            </a:r>
            <a:endParaRPr lang="zh-CN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613"/>
            <a:ext cx="4897438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71550" y="1844675"/>
            <a:ext cx="741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/>
              <a:t>的前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项和，但当某项绝对值≤</a:t>
            </a:r>
            <a:r>
              <a:rPr lang="en-US" altLang="zh-CN" sz="2400" b="1" dirty="0"/>
              <a:t>10</a:t>
            </a:r>
            <a:r>
              <a:rPr lang="zh-CN" altLang="en-US" sz="2400" b="1" baseline="30000" dirty="0"/>
              <a:t>－</a:t>
            </a:r>
            <a:r>
              <a:rPr lang="en-US" altLang="zh-CN" sz="2400" b="1" baseline="30000" dirty="0"/>
              <a:t>5</a:t>
            </a:r>
            <a:r>
              <a:rPr lang="zh-CN" altLang="en-US" sz="2400" b="1" dirty="0"/>
              <a:t>时，虽未满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项，也因满足精度而不再加入下一项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69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980728"/>
            <a:ext cx="6552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main </a:t>
            </a:r>
          </a:p>
          <a:p>
            <a:r>
              <a:rPr lang="en-US" altLang="zh-CN" dirty="0" smtClean="0"/>
              <a:t>implicit none</a:t>
            </a:r>
          </a:p>
          <a:p>
            <a:r>
              <a:rPr lang="en-US" altLang="zh-CN" dirty="0" smtClean="0"/>
              <a:t>integer :: </a:t>
            </a:r>
            <a:r>
              <a:rPr lang="en-US" altLang="zh-CN" dirty="0" err="1" smtClean="0"/>
              <a:t>i,n</a:t>
            </a:r>
            <a:endParaRPr lang="en-US" altLang="zh-CN" dirty="0" smtClean="0"/>
          </a:p>
          <a:p>
            <a:r>
              <a:rPr lang="en-US" altLang="zh-CN" dirty="0" smtClean="0"/>
              <a:t>real :: y=0, term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read *, n</a:t>
            </a:r>
          </a:p>
          <a:p>
            <a:r>
              <a:rPr lang="en-US" altLang="zh-CN" dirty="0" smtClean="0"/>
              <a:t>do i=1,n</a:t>
            </a:r>
          </a:p>
          <a:p>
            <a:r>
              <a:rPr lang="en-US" altLang="zh-CN" dirty="0" smtClean="0"/>
              <a:t>	term=1./(i*(i+1))</a:t>
            </a:r>
          </a:p>
          <a:p>
            <a:r>
              <a:rPr lang="en-US" altLang="zh-CN" dirty="0" smtClean="0"/>
              <a:t>	y=</a:t>
            </a:r>
            <a:r>
              <a:rPr lang="en-US" altLang="zh-CN" dirty="0" err="1" smtClean="0"/>
              <a:t>y+term</a:t>
            </a:r>
            <a:endParaRPr lang="en-US" altLang="zh-CN" dirty="0" smtClean="0"/>
          </a:p>
          <a:p>
            <a:r>
              <a:rPr lang="en-US" altLang="zh-CN" dirty="0" smtClean="0"/>
              <a:t>	if(abs(term)&lt;=1.e-5) exit</a:t>
            </a:r>
          </a:p>
          <a:p>
            <a:r>
              <a:rPr lang="en-US" altLang="zh-CN" dirty="0" smtClean="0"/>
              <a:t>end do</a:t>
            </a:r>
          </a:p>
          <a:p>
            <a:r>
              <a:rPr lang="en-US" altLang="zh-CN" dirty="0" smtClean="0"/>
              <a:t>print *, '</a:t>
            </a:r>
            <a:r>
              <a:rPr lang="en-US" altLang="zh-CN" dirty="0" err="1" smtClean="0"/>
              <a:t>sum',y</a:t>
            </a:r>
            <a:r>
              <a:rPr lang="en-US" altLang="zh-CN" dirty="0" smtClean="0"/>
              <a:t>,' term=',i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2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115616" y="1916832"/>
            <a:ext cx="72739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2400" b="1" dirty="0" smtClean="0"/>
              <a:t>练习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：</a:t>
            </a:r>
            <a:r>
              <a:rPr lang="zh-CN" altLang="en-US" sz="2400" b="1" dirty="0"/>
              <a:t>验证哥德巴赫猜想。哥德巴赫猜想提出，一个不小于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的偶数必定能表示为两个素数之和。例如：</a:t>
            </a:r>
            <a:r>
              <a:rPr lang="en-US" altLang="zh-CN" sz="2400" b="1" dirty="0"/>
              <a:t>6=3+3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8=3+5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10=3+7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…</a:t>
            </a:r>
          </a:p>
          <a:p>
            <a:pPr algn="just" eaLnBrk="1" hangingPunct="1"/>
            <a:r>
              <a:rPr lang="zh-CN" altLang="en-US" sz="2400" b="1" dirty="0"/>
              <a:t>要求将</a:t>
            </a:r>
            <a:r>
              <a:rPr lang="en-US" altLang="zh-CN" sz="2400" b="1" dirty="0"/>
              <a:t>6~100</a:t>
            </a:r>
            <a:r>
              <a:rPr lang="zh-CN" altLang="en-US" sz="2400" b="1" dirty="0"/>
              <a:t>之间的全部偶数表示为两个素数之和。</a:t>
            </a:r>
          </a:p>
        </p:txBody>
      </p:sp>
    </p:spTree>
    <p:extLst>
      <p:ext uri="{BB962C8B-B14F-4D97-AF65-F5344CB8AC3E}">
        <p14:creationId xmlns:p14="http://schemas.microsoft.com/office/powerpoint/2010/main" val="41950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1020</Words>
  <Application>Microsoft Office PowerPoint</Application>
  <PresentationFormat>全屏显示(4:3)</PresentationFormat>
  <Paragraphs>245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习题详解1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习题详解1</dc:title>
  <dc:creator>sysu</dc:creator>
  <cp:lastModifiedBy>上课使用</cp:lastModifiedBy>
  <cp:revision>15</cp:revision>
  <dcterms:created xsi:type="dcterms:W3CDTF">2015-10-16T08:09:36Z</dcterms:created>
  <dcterms:modified xsi:type="dcterms:W3CDTF">2016-10-11T01:50:11Z</dcterms:modified>
</cp:coreProperties>
</file>