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57" r:id="rId3"/>
    <p:sldId id="258" r:id="rId4"/>
    <p:sldId id="259" r:id="rId5"/>
    <p:sldId id="263" r:id="rId6"/>
    <p:sldId id="264" r:id="rId7"/>
    <p:sldId id="260" r:id="rId8"/>
    <p:sldId id="261" r:id="rId9"/>
    <p:sldId id="262"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2934" y="-10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76060E-4133-4E30-89B1-681B09C34F84}" type="datetimeFigureOut">
              <a:rPr lang="zh-CN" altLang="en-US" smtClean="0"/>
              <a:t>2016/8/29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8B8803-1492-4207-8678-270F83C69096}" type="slidenum">
              <a:rPr lang="zh-CN" altLang="en-US" smtClean="0"/>
              <a:t>‹#›</a:t>
            </a:fld>
            <a:endParaRPr lang="zh-CN" altLang="en-US"/>
          </a:p>
        </p:txBody>
      </p:sp>
    </p:spTree>
    <p:extLst>
      <p:ext uri="{BB962C8B-B14F-4D97-AF65-F5344CB8AC3E}">
        <p14:creationId xmlns:p14="http://schemas.microsoft.com/office/powerpoint/2010/main" val="3578507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6C734E78-8E92-4606-9AFF-CD850F4CD9AC}" type="datetimeFigureOut">
              <a:rPr lang="zh-CN" altLang="en-US" smtClean="0"/>
              <a:t>2016/8/29</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9028E884-D084-4D89-A5A9-5E9D2BA8201E}" type="slidenum">
              <a:rPr lang="zh-CN" altLang="en-US" smtClean="0"/>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6C734E78-8E92-4606-9AFF-CD850F4CD9AC}" type="datetimeFigureOut">
              <a:rPr lang="zh-CN" altLang="en-US" smtClean="0"/>
              <a:t>2016/8/29</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028E884-D084-4D89-A5A9-5E9D2BA8201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6C734E78-8E92-4606-9AFF-CD850F4CD9AC}" type="datetimeFigureOut">
              <a:rPr lang="zh-CN" altLang="en-US" smtClean="0"/>
              <a:t>2016/8/29</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028E884-D084-4D89-A5A9-5E9D2BA8201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6C734E78-8E92-4606-9AFF-CD850F4CD9AC}" type="datetimeFigureOut">
              <a:rPr lang="zh-CN" altLang="en-US" smtClean="0"/>
              <a:t>2016/8/29</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028E884-D084-4D89-A5A9-5E9D2BA8201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6C734E78-8E92-4606-9AFF-CD850F4CD9AC}" type="datetimeFigureOut">
              <a:rPr lang="zh-CN" altLang="en-US" smtClean="0"/>
              <a:t>2016/8/29</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028E884-D084-4D89-A5A9-5E9D2BA8201E}" type="slidenum">
              <a:rPr lang="zh-CN" altLang="en-US" smtClean="0"/>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6C734E78-8E92-4606-9AFF-CD850F4CD9AC}" type="datetimeFigureOut">
              <a:rPr lang="zh-CN" altLang="en-US" smtClean="0"/>
              <a:t>2016/8/29</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9028E884-D084-4D89-A5A9-5E9D2BA8201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6C734E78-8E92-4606-9AFF-CD850F4CD9AC}" type="datetimeFigureOut">
              <a:rPr lang="zh-CN" altLang="en-US" smtClean="0"/>
              <a:t>2016/8/29</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9028E884-D084-4D89-A5A9-5E9D2BA8201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6C734E78-8E92-4606-9AFF-CD850F4CD9AC}" type="datetimeFigureOut">
              <a:rPr lang="zh-CN" altLang="en-US" smtClean="0"/>
              <a:t>2016/8/29</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9028E884-D084-4D89-A5A9-5E9D2BA8201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日期占位符 1"/>
          <p:cNvSpPr>
            <a:spLocks noGrp="1"/>
          </p:cNvSpPr>
          <p:nvPr>
            <p:ph type="dt" sz="half" idx="10"/>
          </p:nvPr>
        </p:nvSpPr>
        <p:spPr/>
        <p:txBody>
          <a:bodyPr/>
          <a:lstStyle>
            <a:extLst/>
          </a:lstStyle>
          <a:p>
            <a:fld id="{6C734E78-8E92-4606-9AFF-CD850F4CD9AC}" type="datetimeFigureOut">
              <a:rPr lang="zh-CN" altLang="en-US" smtClean="0"/>
              <a:t>2016/8/29</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9028E884-D084-4D89-A5A9-5E9D2BA8201E}" type="slidenum">
              <a:rPr lang="zh-CN" altLang="en-US" smtClean="0"/>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6C734E78-8E92-4606-9AFF-CD850F4CD9AC}" type="datetimeFigureOut">
              <a:rPr lang="zh-CN" altLang="en-US" smtClean="0"/>
              <a:t>2016/8/29</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9028E884-D084-4D89-A5A9-5E9D2BA8201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6C734E78-8E92-4606-9AFF-CD850F4CD9AC}" type="datetimeFigureOut">
              <a:rPr lang="zh-CN" altLang="en-US" smtClean="0"/>
              <a:t>2016/8/29</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9028E884-D084-4D89-A5A9-5E9D2BA8201E}" type="slidenum">
              <a:rPr lang="zh-CN" altLang="en-US" smtClean="0"/>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C734E78-8E92-4606-9AFF-CD850F4CD9AC}" type="datetimeFigureOut">
              <a:rPr lang="zh-CN" altLang="en-US" smtClean="0"/>
              <a:t>2016/8/29</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028E884-D084-4D89-A5A9-5E9D2BA8201E}" type="slidenum">
              <a:rPr lang="zh-CN" altLang="en-US" smtClean="0"/>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fortran.co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Fortran 95 </a:t>
            </a:r>
            <a:r>
              <a:rPr lang="zh-CN" altLang="en-US" dirty="0" smtClean="0"/>
              <a:t>程序设计</a:t>
            </a:r>
            <a:endParaRPr lang="zh-CN" altLang="en-US" dirty="0"/>
          </a:p>
        </p:txBody>
      </p:sp>
      <p:sp>
        <p:nvSpPr>
          <p:cNvPr id="3" name="副标题 2"/>
          <p:cNvSpPr>
            <a:spLocks noGrp="1"/>
          </p:cNvSpPr>
          <p:nvPr>
            <p:ph type="subTitle" idx="1"/>
          </p:nvPr>
        </p:nvSpPr>
        <p:spPr>
          <a:xfrm>
            <a:off x="1475656" y="3212976"/>
            <a:ext cx="7406640" cy="1752600"/>
          </a:xfrm>
        </p:spPr>
        <p:txBody>
          <a:bodyPr>
            <a:normAutofit fontScale="85000" lnSpcReduction="20000"/>
          </a:bodyPr>
          <a:lstStyle/>
          <a:p>
            <a:pPr algn="ctr"/>
            <a:r>
              <a:rPr lang="zh-CN" altLang="en-US" smtClean="0"/>
              <a:t>中山大学大气科学学院</a:t>
            </a:r>
            <a:endParaRPr lang="en-US" altLang="zh-CN" dirty="0" smtClean="0"/>
          </a:p>
          <a:p>
            <a:pPr algn="ctr"/>
            <a:endParaRPr lang="en-US" altLang="zh-CN" dirty="0" smtClean="0"/>
          </a:p>
          <a:p>
            <a:pPr algn="ctr"/>
            <a:r>
              <a:rPr lang="zh-CN" altLang="en-US" dirty="0" smtClean="0"/>
              <a:t>陆希 </a:t>
            </a:r>
            <a:endParaRPr lang="en-US" altLang="zh-CN" dirty="0" smtClean="0"/>
          </a:p>
          <a:p>
            <a:pPr algn="ctr"/>
            <a:r>
              <a:rPr lang="zh-CN" altLang="en-US" dirty="0" smtClean="0"/>
              <a:t>电话：</a:t>
            </a:r>
            <a:r>
              <a:rPr lang="en-US" altLang="zh-CN" dirty="0" smtClean="0"/>
              <a:t>13570342061</a:t>
            </a:r>
          </a:p>
          <a:p>
            <a:pPr algn="ctr"/>
            <a:r>
              <a:rPr lang="zh-CN" altLang="en-US" dirty="0" smtClean="0"/>
              <a:t>邮件：</a:t>
            </a:r>
            <a:r>
              <a:rPr lang="en-US" altLang="zh-CN" dirty="0" smtClean="0"/>
              <a:t>luxi5@mail.sysu.edu.cn</a:t>
            </a:r>
            <a:endParaRPr lang="zh-CN" altLang="en-US" dirty="0"/>
          </a:p>
        </p:txBody>
      </p:sp>
    </p:spTree>
    <p:extLst>
      <p:ext uri="{BB962C8B-B14F-4D97-AF65-F5344CB8AC3E}">
        <p14:creationId xmlns:p14="http://schemas.microsoft.com/office/powerpoint/2010/main" val="4157609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fontAlgn="base">
              <a:spcAft>
                <a:spcPct val="0"/>
              </a:spcAft>
              <a:defRPr/>
            </a:pPr>
            <a:r>
              <a:rPr lang="zh-CN" altLang="en-US" sz="4400" b="1" dirty="0">
                <a:solidFill>
                  <a:srgbClr val="000000"/>
                </a:solidFill>
                <a:effectLst>
                  <a:outerShdw blurRad="38100" dist="38100" dir="2700000" algn="tl">
                    <a:srgbClr val="C0C0C0"/>
                  </a:outerShdw>
                </a:effectLst>
                <a:latin typeface="Arial" charset="0"/>
                <a:ea typeface="宋体" pitchFamily="2" charset="-122"/>
                <a:cs typeface="+mn-cs"/>
              </a:rPr>
              <a:t>计算机</a:t>
            </a:r>
            <a:r>
              <a:rPr lang="zh-CN" altLang="en-US" sz="4400" b="1" dirty="0">
                <a:solidFill>
                  <a:srgbClr val="FF0000"/>
                </a:solidFill>
                <a:effectLst>
                  <a:outerShdw blurRad="38100" dist="38100" dir="2700000" algn="tl">
                    <a:srgbClr val="C0C0C0"/>
                  </a:outerShdw>
                </a:effectLst>
                <a:latin typeface="Arial" charset="0"/>
                <a:ea typeface="宋体" pitchFamily="2" charset="-122"/>
                <a:cs typeface="+mn-cs"/>
              </a:rPr>
              <a:t>语言</a:t>
            </a:r>
            <a:r>
              <a:rPr lang="zh-CN" altLang="en-US" sz="4400" b="1" dirty="0">
                <a:solidFill>
                  <a:srgbClr val="000000"/>
                </a:solidFill>
                <a:effectLst>
                  <a:outerShdw blurRad="38100" dist="38100" dir="2700000" algn="tl">
                    <a:srgbClr val="C0C0C0"/>
                  </a:outerShdw>
                </a:effectLst>
                <a:latin typeface="Arial" charset="0"/>
                <a:ea typeface="宋体" pitchFamily="2" charset="-122"/>
                <a:cs typeface="+mn-cs"/>
              </a:rPr>
              <a:t>：</a:t>
            </a:r>
            <a:r>
              <a:rPr lang="zh-CN" altLang="en-US" sz="3600" b="1" dirty="0">
                <a:solidFill>
                  <a:srgbClr val="000000"/>
                </a:solidFill>
                <a:effectLst>
                  <a:outerShdw blurRad="38100" dist="38100" dir="2700000" algn="tl">
                    <a:srgbClr val="C0C0C0"/>
                  </a:outerShdw>
                </a:effectLst>
                <a:latin typeface="Arial" charset="0"/>
                <a:ea typeface="宋体" pitchFamily="2" charset="-122"/>
                <a:cs typeface="+mn-cs"/>
              </a:rPr>
              <a:t/>
            </a:r>
            <a:br>
              <a:rPr lang="zh-CN" altLang="en-US" sz="3600" b="1" dirty="0">
                <a:solidFill>
                  <a:srgbClr val="000000"/>
                </a:solidFill>
                <a:effectLst>
                  <a:outerShdw blurRad="38100" dist="38100" dir="2700000" algn="tl">
                    <a:srgbClr val="C0C0C0"/>
                  </a:outerShdw>
                </a:effectLst>
                <a:latin typeface="Arial" charset="0"/>
                <a:ea typeface="宋体" pitchFamily="2" charset="-122"/>
                <a:cs typeface="+mn-cs"/>
              </a:rPr>
            </a:br>
            <a:endParaRPr lang="zh-CN" altLang="en-US" dirty="0"/>
          </a:p>
        </p:txBody>
      </p:sp>
      <p:sp>
        <p:nvSpPr>
          <p:cNvPr id="3" name="内容占位符 2"/>
          <p:cNvSpPr>
            <a:spLocks noGrp="1"/>
          </p:cNvSpPr>
          <p:nvPr>
            <p:ph idx="1"/>
          </p:nvPr>
        </p:nvSpPr>
        <p:spPr/>
        <p:txBody>
          <a:bodyPr/>
          <a:lstStyle/>
          <a:p>
            <a:pPr marL="0" lvl="0" indent="0" fontAlgn="base">
              <a:lnSpc>
                <a:spcPct val="120000"/>
              </a:lnSpc>
              <a:spcBef>
                <a:spcPct val="0"/>
              </a:spcBef>
              <a:spcAft>
                <a:spcPct val="0"/>
              </a:spcAft>
              <a:buClrTx/>
              <a:buSzTx/>
              <a:buNone/>
            </a:pPr>
            <a:r>
              <a:rPr lang="en-US" altLang="zh-CN" sz="2800" b="1" dirty="0">
                <a:solidFill>
                  <a:srgbClr val="000000"/>
                </a:solidFill>
                <a:latin typeface="Arial" charset="0"/>
                <a:ea typeface="宋体" charset="-122"/>
              </a:rPr>
              <a:t>1.  </a:t>
            </a:r>
            <a:r>
              <a:rPr lang="zh-CN" altLang="en-US" sz="2800" b="1" dirty="0">
                <a:solidFill>
                  <a:srgbClr val="FF9933"/>
                </a:solidFill>
                <a:latin typeface="Arial" charset="0"/>
                <a:ea typeface="宋体" charset="-122"/>
              </a:rPr>
              <a:t>机器语言</a:t>
            </a:r>
            <a:r>
              <a:rPr lang="zh-CN" altLang="en-US" sz="2800" b="1" dirty="0">
                <a:solidFill>
                  <a:srgbClr val="000000"/>
                </a:solidFill>
                <a:latin typeface="Arial" charset="0"/>
                <a:ea typeface="宋体" charset="-122"/>
              </a:rPr>
              <a:t>（</a:t>
            </a:r>
            <a:r>
              <a:rPr lang="en-US" altLang="zh-CN" sz="2800" b="1" dirty="0">
                <a:solidFill>
                  <a:srgbClr val="000000"/>
                </a:solidFill>
                <a:latin typeface="Arial" charset="0"/>
                <a:ea typeface="宋体" charset="-122"/>
              </a:rPr>
              <a:t>Machine Language</a:t>
            </a:r>
            <a:r>
              <a:rPr lang="zh-CN" altLang="en-US" sz="2800" b="1" dirty="0">
                <a:solidFill>
                  <a:srgbClr val="000000"/>
                </a:solidFill>
                <a:latin typeface="Arial" charset="0"/>
                <a:ea typeface="宋体" charset="-122"/>
              </a:rPr>
              <a:t>）</a:t>
            </a:r>
            <a:r>
              <a:rPr lang="en-US" altLang="zh-CN" sz="2800" b="1" dirty="0">
                <a:solidFill>
                  <a:srgbClr val="000000"/>
                </a:solidFill>
                <a:latin typeface="Arial" charset="0"/>
                <a:ea typeface="宋体" charset="-122"/>
              </a:rPr>
              <a:t>:</a:t>
            </a:r>
          </a:p>
          <a:p>
            <a:pPr marL="0" lvl="0" indent="0" fontAlgn="base">
              <a:lnSpc>
                <a:spcPct val="120000"/>
              </a:lnSpc>
              <a:spcBef>
                <a:spcPct val="0"/>
              </a:spcBef>
              <a:spcAft>
                <a:spcPct val="0"/>
              </a:spcAft>
              <a:buClrTx/>
              <a:buSzTx/>
              <a:buNone/>
            </a:pPr>
            <a:r>
              <a:rPr lang="en-US" altLang="zh-CN" sz="2800" b="1" dirty="0">
                <a:solidFill>
                  <a:srgbClr val="000000"/>
                </a:solidFill>
                <a:latin typeface="Arial" charset="0"/>
                <a:ea typeface="宋体" charset="-122"/>
              </a:rPr>
              <a:t>        </a:t>
            </a:r>
            <a:r>
              <a:rPr lang="zh-CN" altLang="en-US" sz="2400" b="1" dirty="0">
                <a:solidFill>
                  <a:srgbClr val="000000"/>
                </a:solidFill>
                <a:latin typeface="Arial" charset="0"/>
                <a:ea typeface="宋体" charset="-122"/>
              </a:rPr>
              <a:t>二进制编码组成</a:t>
            </a:r>
            <a:r>
              <a:rPr lang="en-US" altLang="zh-CN" sz="2400" b="1" dirty="0">
                <a:solidFill>
                  <a:srgbClr val="000000"/>
                </a:solidFill>
                <a:latin typeface="Arial" charset="0"/>
                <a:ea typeface="宋体" charset="-122"/>
              </a:rPr>
              <a:t>…</a:t>
            </a:r>
            <a:r>
              <a:rPr lang="zh-CN" altLang="en-US" sz="2400" b="1" dirty="0">
                <a:solidFill>
                  <a:srgbClr val="000000"/>
                </a:solidFill>
                <a:latin typeface="Arial" charset="0"/>
                <a:ea typeface="宋体" charset="-122"/>
              </a:rPr>
              <a:t>计算机可以直接识别</a:t>
            </a:r>
            <a:r>
              <a:rPr lang="zh-CN" altLang="en-US" sz="1800" dirty="0">
                <a:solidFill>
                  <a:srgbClr val="000000"/>
                </a:solidFill>
                <a:latin typeface="Arial" charset="0"/>
                <a:ea typeface="宋体" charset="-122"/>
              </a:rPr>
              <a:t> </a:t>
            </a:r>
          </a:p>
          <a:p>
            <a:pPr marL="0" lvl="0" indent="0" fontAlgn="base">
              <a:lnSpc>
                <a:spcPct val="120000"/>
              </a:lnSpc>
              <a:spcBef>
                <a:spcPct val="0"/>
              </a:spcBef>
              <a:spcAft>
                <a:spcPct val="0"/>
              </a:spcAft>
              <a:buClrTx/>
              <a:buSzTx/>
              <a:buNone/>
            </a:pPr>
            <a:r>
              <a:rPr lang="en-US" altLang="zh-CN" sz="2800" b="1" dirty="0">
                <a:solidFill>
                  <a:srgbClr val="000000"/>
                </a:solidFill>
                <a:latin typeface="Arial" charset="0"/>
                <a:ea typeface="宋体" charset="-122"/>
              </a:rPr>
              <a:t>2.  </a:t>
            </a:r>
            <a:r>
              <a:rPr lang="zh-CN" altLang="en-US" sz="2800" b="1" dirty="0">
                <a:solidFill>
                  <a:srgbClr val="FF9933"/>
                </a:solidFill>
                <a:latin typeface="Arial" charset="0"/>
                <a:ea typeface="宋体" charset="-122"/>
              </a:rPr>
              <a:t>汇编语言</a:t>
            </a:r>
            <a:r>
              <a:rPr lang="zh-CN" altLang="en-US" sz="2800" b="1" dirty="0">
                <a:solidFill>
                  <a:srgbClr val="000000"/>
                </a:solidFill>
                <a:latin typeface="Arial" charset="0"/>
                <a:ea typeface="宋体" charset="-122"/>
              </a:rPr>
              <a:t>（</a:t>
            </a:r>
            <a:r>
              <a:rPr lang="en-US" altLang="zh-CN" sz="2800" b="1" dirty="0">
                <a:solidFill>
                  <a:srgbClr val="000000"/>
                </a:solidFill>
                <a:latin typeface="Arial" charset="0"/>
                <a:ea typeface="宋体" charset="-122"/>
              </a:rPr>
              <a:t>Assemble Language</a:t>
            </a:r>
            <a:r>
              <a:rPr lang="zh-CN" altLang="en-US" sz="2800" b="1" dirty="0">
                <a:solidFill>
                  <a:srgbClr val="000000"/>
                </a:solidFill>
                <a:latin typeface="Arial" charset="0"/>
                <a:ea typeface="宋体" charset="-122"/>
              </a:rPr>
              <a:t>）：</a:t>
            </a:r>
          </a:p>
          <a:p>
            <a:pPr marL="0" lvl="0" indent="0" fontAlgn="base">
              <a:lnSpc>
                <a:spcPct val="120000"/>
              </a:lnSpc>
              <a:spcBef>
                <a:spcPct val="0"/>
              </a:spcBef>
              <a:spcAft>
                <a:spcPct val="0"/>
              </a:spcAft>
              <a:buClrTx/>
              <a:buSzTx/>
              <a:buNone/>
            </a:pPr>
            <a:r>
              <a:rPr lang="zh-CN" altLang="en-US" sz="2800" b="1" dirty="0">
                <a:solidFill>
                  <a:srgbClr val="000000"/>
                </a:solidFill>
                <a:latin typeface="Arial" charset="0"/>
                <a:ea typeface="宋体" charset="-122"/>
              </a:rPr>
              <a:t>        </a:t>
            </a:r>
            <a:r>
              <a:rPr lang="en-US" altLang="zh-CN" sz="2400" b="1" dirty="0">
                <a:solidFill>
                  <a:srgbClr val="000000"/>
                </a:solidFill>
                <a:latin typeface="Arial" charset="0"/>
                <a:ea typeface="宋体" charset="-122"/>
              </a:rPr>
              <a:t>20</a:t>
            </a:r>
            <a:r>
              <a:rPr lang="zh-CN" altLang="en-US" sz="2400" b="1" dirty="0">
                <a:solidFill>
                  <a:srgbClr val="000000"/>
                </a:solidFill>
                <a:latin typeface="Arial" charset="0"/>
                <a:ea typeface="宋体" charset="-122"/>
              </a:rPr>
              <a:t>世纪</a:t>
            </a:r>
            <a:r>
              <a:rPr lang="en-US" altLang="zh-CN" sz="2400" b="1" dirty="0">
                <a:solidFill>
                  <a:srgbClr val="000000"/>
                </a:solidFill>
                <a:latin typeface="Arial" charset="0"/>
                <a:ea typeface="宋体" charset="-122"/>
              </a:rPr>
              <a:t>50</a:t>
            </a:r>
            <a:r>
              <a:rPr lang="zh-CN" altLang="en-US" sz="2400" b="1" dirty="0">
                <a:solidFill>
                  <a:srgbClr val="000000"/>
                </a:solidFill>
                <a:latin typeface="Arial" charset="0"/>
                <a:ea typeface="宋体" charset="-122"/>
              </a:rPr>
              <a:t>年代初</a:t>
            </a:r>
            <a:r>
              <a:rPr lang="en-US" altLang="zh-CN" sz="2400" b="1" dirty="0">
                <a:solidFill>
                  <a:srgbClr val="000000"/>
                </a:solidFill>
                <a:latin typeface="Arial" charset="0"/>
                <a:ea typeface="宋体" charset="-122"/>
              </a:rPr>
              <a:t>…</a:t>
            </a:r>
            <a:r>
              <a:rPr lang="zh-CN" altLang="en-US" sz="2400" b="1" dirty="0">
                <a:solidFill>
                  <a:srgbClr val="000000"/>
                </a:solidFill>
                <a:latin typeface="Arial" charset="0"/>
                <a:ea typeface="宋体" charset="-122"/>
              </a:rPr>
              <a:t>用比较容易识别、记忆的助记符替代特定的二进制串</a:t>
            </a:r>
            <a:r>
              <a:rPr lang="zh-CN" altLang="en-US" sz="1800" dirty="0">
                <a:solidFill>
                  <a:srgbClr val="000000"/>
                </a:solidFill>
                <a:latin typeface="Arial" charset="0"/>
                <a:ea typeface="宋体" charset="-122"/>
              </a:rPr>
              <a:t> </a:t>
            </a:r>
            <a:r>
              <a:rPr lang="en-US" altLang="zh-CN" sz="2400" b="1" dirty="0">
                <a:solidFill>
                  <a:srgbClr val="000000"/>
                </a:solidFill>
                <a:latin typeface="Arial" charset="0"/>
                <a:ea typeface="宋体" charset="-122"/>
              </a:rPr>
              <a:t>…</a:t>
            </a:r>
          </a:p>
          <a:p>
            <a:pPr marL="0" lvl="0" indent="0" fontAlgn="base">
              <a:lnSpc>
                <a:spcPct val="120000"/>
              </a:lnSpc>
              <a:spcBef>
                <a:spcPct val="0"/>
              </a:spcBef>
              <a:spcAft>
                <a:spcPct val="0"/>
              </a:spcAft>
              <a:buClrTx/>
              <a:buSzTx/>
              <a:buNone/>
            </a:pPr>
            <a:r>
              <a:rPr lang="en-US" altLang="zh-CN" sz="2800" b="1" dirty="0">
                <a:solidFill>
                  <a:srgbClr val="000000"/>
                </a:solidFill>
                <a:latin typeface="Arial" charset="0"/>
                <a:ea typeface="宋体" charset="-122"/>
              </a:rPr>
              <a:t>3.  </a:t>
            </a:r>
            <a:r>
              <a:rPr lang="zh-CN" altLang="en-US" sz="2800" b="1" dirty="0">
                <a:solidFill>
                  <a:srgbClr val="FF9933"/>
                </a:solidFill>
                <a:latin typeface="Arial" charset="0"/>
                <a:ea typeface="宋体" charset="-122"/>
              </a:rPr>
              <a:t>高级语言</a:t>
            </a:r>
            <a:r>
              <a:rPr lang="zh-CN" altLang="en-US" sz="2800" b="1" dirty="0">
                <a:solidFill>
                  <a:srgbClr val="000000"/>
                </a:solidFill>
                <a:latin typeface="Arial" charset="0"/>
                <a:ea typeface="宋体" charset="-122"/>
              </a:rPr>
              <a:t>（</a:t>
            </a:r>
            <a:r>
              <a:rPr lang="en-US" altLang="zh-CN" sz="2800" b="1" dirty="0">
                <a:solidFill>
                  <a:srgbClr val="000000"/>
                </a:solidFill>
                <a:latin typeface="Arial" charset="0"/>
                <a:ea typeface="宋体" charset="-122"/>
              </a:rPr>
              <a:t>High-level language</a:t>
            </a:r>
            <a:r>
              <a:rPr lang="zh-CN" altLang="en-US" sz="2800" b="1" dirty="0">
                <a:solidFill>
                  <a:srgbClr val="000000"/>
                </a:solidFill>
                <a:latin typeface="Arial" charset="0"/>
                <a:ea typeface="宋体" charset="-122"/>
              </a:rPr>
              <a:t>）：</a:t>
            </a:r>
          </a:p>
          <a:p>
            <a:pPr marL="0" lvl="0" indent="0" fontAlgn="base">
              <a:lnSpc>
                <a:spcPct val="120000"/>
              </a:lnSpc>
              <a:spcBef>
                <a:spcPct val="0"/>
              </a:spcBef>
              <a:spcAft>
                <a:spcPct val="0"/>
              </a:spcAft>
              <a:buClrTx/>
              <a:buSzTx/>
              <a:buNone/>
            </a:pPr>
            <a:r>
              <a:rPr lang="zh-CN" altLang="en-US" sz="2400" b="1" dirty="0">
                <a:solidFill>
                  <a:srgbClr val="000000"/>
                </a:solidFill>
                <a:latin typeface="Arial" charset="0"/>
                <a:ea typeface="宋体" charset="-122"/>
              </a:rPr>
              <a:t>        </a:t>
            </a:r>
            <a:r>
              <a:rPr lang="en-US" altLang="zh-CN" sz="2400" b="1" dirty="0">
                <a:solidFill>
                  <a:srgbClr val="000000"/>
                </a:solidFill>
                <a:latin typeface="Arial" charset="0"/>
                <a:ea typeface="宋体" charset="-122"/>
              </a:rPr>
              <a:t>1954</a:t>
            </a:r>
            <a:r>
              <a:rPr lang="zh-CN" altLang="en-US" sz="2400" b="1" dirty="0">
                <a:solidFill>
                  <a:srgbClr val="000000"/>
                </a:solidFill>
                <a:latin typeface="Arial" charset="0"/>
                <a:ea typeface="宋体" charset="-122"/>
              </a:rPr>
              <a:t>年，第一个高级语言</a:t>
            </a:r>
            <a:r>
              <a:rPr lang="en-US" altLang="zh-CN" sz="2400" b="1" dirty="0">
                <a:solidFill>
                  <a:srgbClr val="000000"/>
                </a:solidFill>
                <a:latin typeface="Arial" charset="0"/>
                <a:ea typeface="宋体" charset="-122"/>
              </a:rPr>
              <a:t>—FORTRAN</a:t>
            </a:r>
            <a:r>
              <a:rPr lang="zh-CN" altLang="en-US" sz="2400" b="1" dirty="0">
                <a:solidFill>
                  <a:srgbClr val="000000"/>
                </a:solidFill>
                <a:latin typeface="Arial" charset="0"/>
                <a:ea typeface="宋体" charset="-122"/>
              </a:rPr>
              <a:t>问世</a:t>
            </a:r>
          </a:p>
          <a:p>
            <a:pPr marL="0" lvl="0" indent="0" fontAlgn="base">
              <a:lnSpc>
                <a:spcPct val="120000"/>
              </a:lnSpc>
              <a:spcBef>
                <a:spcPct val="0"/>
              </a:spcBef>
              <a:spcAft>
                <a:spcPct val="0"/>
              </a:spcAft>
              <a:buClrTx/>
              <a:buSzTx/>
              <a:buNone/>
            </a:pPr>
            <a:r>
              <a:rPr lang="zh-CN" altLang="en-US" sz="2400" b="1" dirty="0">
                <a:solidFill>
                  <a:srgbClr val="000000"/>
                </a:solidFill>
                <a:latin typeface="Arial" charset="0"/>
                <a:ea typeface="宋体" charset="-122"/>
              </a:rPr>
              <a:t>        面向用户的语言</a:t>
            </a:r>
            <a:r>
              <a:rPr lang="zh-CN" altLang="en-US" sz="1800" dirty="0">
                <a:solidFill>
                  <a:srgbClr val="000000"/>
                </a:solidFill>
                <a:latin typeface="Arial" charset="0"/>
                <a:ea typeface="宋体" charset="-122"/>
              </a:rPr>
              <a:t>  </a:t>
            </a:r>
          </a:p>
          <a:p>
            <a:pPr marL="82296" indent="0">
              <a:buNone/>
            </a:pPr>
            <a:endParaRPr lang="zh-CN" altLang="en-US" dirty="0"/>
          </a:p>
        </p:txBody>
      </p:sp>
    </p:spTree>
    <p:extLst>
      <p:ext uri="{BB962C8B-B14F-4D97-AF65-F5344CB8AC3E}">
        <p14:creationId xmlns:p14="http://schemas.microsoft.com/office/powerpoint/2010/main" val="27012299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olidFill>
                  <a:srgbClr val="FF0000"/>
                </a:solidFill>
              </a:rPr>
              <a:t>FORTRAN</a:t>
            </a:r>
            <a:r>
              <a:rPr lang="zh-CN" altLang="en-US" dirty="0"/>
              <a:t>语言的特点？</a:t>
            </a:r>
            <a:br>
              <a:rPr lang="zh-CN" altLang="en-US" dirty="0"/>
            </a:br>
            <a:endParaRPr lang="zh-CN" altLang="en-US" dirty="0"/>
          </a:p>
        </p:txBody>
      </p:sp>
      <p:sp>
        <p:nvSpPr>
          <p:cNvPr id="3" name="内容占位符 2"/>
          <p:cNvSpPr>
            <a:spLocks noGrp="1"/>
          </p:cNvSpPr>
          <p:nvPr>
            <p:ph idx="1"/>
          </p:nvPr>
        </p:nvSpPr>
        <p:spPr/>
        <p:txBody>
          <a:bodyPr/>
          <a:lstStyle/>
          <a:p>
            <a:pPr>
              <a:lnSpc>
                <a:spcPct val="150000"/>
              </a:lnSpc>
              <a:spcBef>
                <a:spcPct val="20000"/>
              </a:spcBef>
              <a:buSzPct val="65000"/>
              <a:buNone/>
            </a:pPr>
            <a:r>
              <a:rPr lang="zh-CN" altLang="en-US" dirty="0"/>
              <a:t>被认为是</a:t>
            </a:r>
            <a:r>
              <a:rPr lang="zh-CN" altLang="en-US" b="1" dirty="0">
                <a:solidFill>
                  <a:srgbClr val="FF0000"/>
                </a:solidFill>
              </a:rPr>
              <a:t>科学计算</a:t>
            </a:r>
            <a:r>
              <a:rPr lang="zh-CN" altLang="en-US" dirty="0"/>
              <a:t>的专用</a:t>
            </a:r>
            <a:r>
              <a:rPr lang="zh-CN" altLang="en-US" dirty="0" smtClean="0"/>
              <a:t>语言，计算</a:t>
            </a:r>
            <a:r>
              <a:rPr lang="zh-CN" altLang="en-US" dirty="0"/>
              <a:t>是科学的基石</a:t>
            </a:r>
            <a:r>
              <a:rPr lang="zh-CN" altLang="en-US" dirty="0" smtClean="0"/>
              <a:t>之一</a:t>
            </a:r>
            <a:endParaRPr lang="en-US" altLang="zh-CN" dirty="0" smtClean="0"/>
          </a:p>
          <a:p>
            <a:pPr>
              <a:lnSpc>
                <a:spcPct val="150000"/>
              </a:lnSpc>
              <a:spcBef>
                <a:spcPct val="20000"/>
              </a:spcBef>
              <a:buSzPct val="65000"/>
              <a:buNone/>
            </a:pPr>
            <a:r>
              <a:rPr lang="zh-CN" altLang="en-US" dirty="0"/>
              <a:t>为什么选择</a:t>
            </a:r>
            <a:r>
              <a:rPr lang="en-US" altLang="zh-CN" dirty="0"/>
              <a:t>FORTRAN </a:t>
            </a:r>
            <a:r>
              <a:rPr lang="zh-CN" altLang="en-US" dirty="0"/>
              <a:t>？</a:t>
            </a:r>
          </a:p>
          <a:p>
            <a:pPr>
              <a:lnSpc>
                <a:spcPct val="150000"/>
              </a:lnSpc>
              <a:spcBef>
                <a:spcPct val="20000"/>
              </a:spcBef>
              <a:buSzPct val="65000"/>
              <a:buNone/>
            </a:pPr>
            <a:r>
              <a:rPr lang="zh-CN" altLang="en-US" dirty="0"/>
              <a:t>             </a:t>
            </a:r>
            <a:r>
              <a:rPr lang="en-US" altLang="zh-CN" dirty="0"/>
              <a:t>&lt;—&gt;</a:t>
            </a:r>
            <a:r>
              <a:rPr lang="zh-CN" altLang="en-US" dirty="0"/>
              <a:t>什么是科学计算问题？</a:t>
            </a:r>
          </a:p>
          <a:p>
            <a:pPr>
              <a:lnSpc>
                <a:spcPct val="150000"/>
              </a:lnSpc>
              <a:spcBef>
                <a:spcPct val="20000"/>
              </a:spcBef>
              <a:buSzPct val="65000"/>
              <a:buNone/>
            </a:pPr>
            <a:endParaRPr lang="zh-CN" altLang="en-US" dirty="0"/>
          </a:p>
          <a:p>
            <a:pPr marL="82296" indent="0">
              <a:buNone/>
            </a:pPr>
            <a:endParaRPr lang="zh-CN" altLang="en-US" dirty="0"/>
          </a:p>
        </p:txBody>
      </p:sp>
    </p:spTree>
    <p:extLst>
      <p:ext uri="{BB962C8B-B14F-4D97-AF65-F5344CB8AC3E}">
        <p14:creationId xmlns:p14="http://schemas.microsoft.com/office/powerpoint/2010/main" val="2819457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400" b="1" dirty="0">
                <a:solidFill>
                  <a:srgbClr val="FF0000"/>
                </a:solidFill>
                <a:effectLst>
                  <a:outerShdw blurRad="38100" dist="38100" dir="2700000" algn="tl">
                    <a:srgbClr val="C0C0C0"/>
                  </a:outerShdw>
                </a:effectLst>
                <a:ea typeface="宋体" pitchFamily="2" charset="-122"/>
              </a:rPr>
              <a:t>科学计算问题</a:t>
            </a:r>
            <a:r>
              <a:rPr lang="zh-CN" altLang="en-US" sz="4800" b="1" dirty="0">
                <a:ea typeface="宋体" pitchFamily="2" charset="-122"/>
              </a:rPr>
              <a:t>三个涵义</a:t>
            </a:r>
            <a:r>
              <a:rPr lang="en-US" altLang="zh-CN" sz="4800" b="1" dirty="0">
                <a:ea typeface="宋体" pitchFamily="2" charset="-122"/>
              </a:rPr>
              <a:t>:</a:t>
            </a:r>
            <a:br>
              <a:rPr lang="en-US" altLang="zh-CN" sz="4800" b="1" dirty="0">
                <a:ea typeface="宋体" pitchFamily="2" charset="-122"/>
              </a:rPr>
            </a:br>
            <a:endParaRPr lang="zh-CN" altLang="en-US" dirty="0"/>
          </a:p>
        </p:txBody>
      </p:sp>
      <p:sp>
        <p:nvSpPr>
          <p:cNvPr id="3" name="内容占位符 2"/>
          <p:cNvSpPr>
            <a:spLocks noGrp="1"/>
          </p:cNvSpPr>
          <p:nvPr>
            <p:ph idx="1"/>
          </p:nvPr>
        </p:nvSpPr>
        <p:spPr/>
        <p:txBody>
          <a:bodyPr/>
          <a:lstStyle/>
          <a:p>
            <a:pPr marL="0" lvl="0" indent="0" algn="just" fontAlgn="base">
              <a:lnSpc>
                <a:spcPct val="150000"/>
              </a:lnSpc>
              <a:spcBef>
                <a:spcPct val="40000"/>
              </a:spcBef>
              <a:spcAft>
                <a:spcPct val="0"/>
              </a:spcAft>
              <a:buClrTx/>
              <a:buSzTx/>
              <a:buNone/>
            </a:pPr>
            <a:r>
              <a:rPr lang="en-US" altLang="zh-CN" sz="2800" b="1" dirty="0">
                <a:solidFill>
                  <a:srgbClr val="000000"/>
                </a:solidFill>
                <a:latin typeface="Arial" charset="0"/>
                <a:ea typeface="宋体" charset="-122"/>
              </a:rPr>
              <a:t>1  </a:t>
            </a:r>
            <a:r>
              <a:rPr lang="zh-CN" altLang="en-US" sz="2800" b="1" dirty="0">
                <a:solidFill>
                  <a:srgbClr val="000000"/>
                </a:solidFill>
                <a:latin typeface="Arial" charset="0"/>
                <a:ea typeface="宋体" charset="-122"/>
              </a:rPr>
              <a:t>问题本身以及问题的解答都能够使用</a:t>
            </a:r>
            <a:r>
              <a:rPr lang="zh-CN" altLang="en-US" sz="2800" b="1" dirty="0">
                <a:solidFill>
                  <a:srgbClr val="FF9933"/>
                </a:solidFill>
                <a:latin typeface="Arial" charset="0"/>
                <a:ea typeface="宋体" charset="-122"/>
              </a:rPr>
              <a:t>数学语言</a:t>
            </a:r>
            <a:r>
              <a:rPr lang="zh-CN" altLang="en-US" sz="2800" b="1" dirty="0">
                <a:solidFill>
                  <a:srgbClr val="000000"/>
                </a:solidFill>
                <a:latin typeface="Arial" charset="0"/>
                <a:ea typeface="宋体" charset="-122"/>
              </a:rPr>
              <a:t>予以精确描述； </a:t>
            </a:r>
          </a:p>
          <a:p>
            <a:pPr marL="0" lvl="0" indent="0" algn="just" fontAlgn="base">
              <a:lnSpc>
                <a:spcPct val="150000"/>
              </a:lnSpc>
              <a:spcBef>
                <a:spcPct val="40000"/>
              </a:spcBef>
              <a:spcAft>
                <a:spcPct val="0"/>
              </a:spcAft>
              <a:buClrTx/>
              <a:buSzTx/>
              <a:buNone/>
            </a:pPr>
            <a:r>
              <a:rPr lang="en-US" altLang="zh-CN" sz="2800" b="1" dirty="0">
                <a:solidFill>
                  <a:srgbClr val="000000"/>
                </a:solidFill>
                <a:latin typeface="Arial" charset="0"/>
                <a:ea typeface="宋体" charset="-122"/>
              </a:rPr>
              <a:t>2  </a:t>
            </a:r>
            <a:r>
              <a:rPr lang="zh-CN" altLang="en-US" sz="2800" b="1" dirty="0">
                <a:solidFill>
                  <a:srgbClr val="000000"/>
                </a:solidFill>
                <a:latin typeface="Arial" charset="0"/>
                <a:ea typeface="宋体" charset="-122"/>
              </a:rPr>
              <a:t>如果要使用通常的数学方法来给出我们所需要的数值答案，会很麻烦或者根本无法给出； </a:t>
            </a:r>
          </a:p>
          <a:p>
            <a:pPr marL="0" lvl="0" indent="0" algn="just" fontAlgn="base">
              <a:lnSpc>
                <a:spcPct val="150000"/>
              </a:lnSpc>
              <a:spcBef>
                <a:spcPct val="40000"/>
              </a:spcBef>
              <a:spcAft>
                <a:spcPct val="0"/>
              </a:spcAft>
              <a:buClrTx/>
              <a:buSzTx/>
              <a:buNone/>
            </a:pPr>
            <a:r>
              <a:rPr lang="en-US" altLang="zh-CN" sz="2800" b="1" dirty="0">
                <a:solidFill>
                  <a:srgbClr val="000000"/>
                </a:solidFill>
                <a:latin typeface="Arial" charset="0"/>
                <a:ea typeface="宋体" charset="-122"/>
              </a:rPr>
              <a:t>3   </a:t>
            </a:r>
            <a:r>
              <a:rPr lang="zh-CN" altLang="en-US" sz="2800" b="1" dirty="0">
                <a:solidFill>
                  <a:srgbClr val="000000"/>
                </a:solidFill>
                <a:latin typeface="Arial" charset="0"/>
                <a:ea typeface="宋体" charset="-122"/>
              </a:rPr>
              <a:t>问题以一定的科学与技术知识作为背景 </a:t>
            </a:r>
          </a:p>
          <a:p>
            <a:endParaRPr lang="zh-CN" altLang="en-US" dirty="0"/>
          </a:p>
        </p:txBody>
      </p:sp>
    </p:spTree>
    <p:extLst>
      <p:ext uri="{BB962C8B-B14F-4D97-AF65-F5344CB8AC3E}">
        <p14:creationId xmlns:p14="http://schemas.microsoft.com/office/powerpoint/2010/main" val="4093160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1640" y="692696"/>
            <a:ext cx="7498080" cy="4800600"/>
          </a:xfrm>
        </p:spPr>
        <p:txBody>
          <a:bodyPr/>
          <a:lstStyle/>
          <a:p>
            <a:pPr marL="0" lvl="0" indent="0" algn="just" fontAlgn="base">
              <a:lnSpc>
                <a:spcPct val="150000"/>
              </a:lnSpc>
              <a:spcBef>
                <a:spcPct val="40000"/>
              </a:spcBef>
              <a:spcAft>
                <a:spcPct val="0"/>
              </a:spcAft>
              <a:buClrTx/>
              <a:buSzTx/>
              <a:buNone/>
            </a:pPr>
            <a:r>
              <a:rPr lang="zh-CN" altLang="en-US" sz="2800" b="1" dirty="0">
                <a:solidFill>
                  <a:srgbClr val="000000"/>
                </a:solidFill>
                <a:latin typeface="Arial" charset="0"/>
                <a:ea typeface="宋体" charset="-122"/>
              </a:rPr>
              <a:t>一个科学计算问题总是要以一个数学计算问题的形式出现，因此描述科学计算问题的语言应该能够</a:t>
            </a:r>
            <a:r>
              <a:rPr lang="zh-CN" altLang="en-US" sz="2800" b="1" dirty="0">
                <a:solidFill>
                  <a:srgbClr val="FF0000"/>
                </a:solidFill>
                <a:latin typeface="Arial" charset="0"/>
                <a:ea typeface="宋体" charset="-122"/>
              </a:rPr>
              <a:t>自然地描述数学问题</a:t>
            </a:r>
            <a:r>
              <a:rPr lang="zh-CN" altLang="en-US" sz="1800" b="1" dirty="0">
                <a:solidFill>
                  <a:srgbClr val="000000"/>
                </a:solidFill>
                <a:latin typeface="Arial" charset="0"/>
                <a:ea typeface="宋体" charset="-122"/>
              </a:rPr>
              <a:t> </a:t>
            </a:r>
            <a:r>
              <a:rPr lang="en-US" altLang="zh-CN" sz="2800" b="1" dirty="0">
                <a:solidFill>
                  <a:srgbClr val="000000"/>
                </a:solidFill>
                <a:latin typeface="Arial" charset="0"/>
                <a:ea typeface="宋体" charset="-122"/>
              </a:rPr>
              <a:t>… </a:t>
            </a:r>
          </a:p>
          <a:p>
            <a:pPr marL="0" lvl="0" indent="0" algn="just" fontAlgn="base">
              <a:lnSpc>
                <a:spcPct val="150000"/>
              </a:lnSpc>
              <a:spcBef>
                <a:spcPct val="40000"/>
              </a:spcBef>
              <a:spcAft>
                <a:spcPct val="0"/>
              </a:spcAft>
              <a:buClrTx/>
              <a:buSzTx/>
              <a:buNone/>
            </a:pPr>
            <a:r>
              <a:rPr lang="zh-CN" altLang="en-US" sz="2800" b="1" dirty="0">
                <a:solidFill>
                  <a:srgbClr val="000000"/>
                </a:solidFill>
                <a:latin typeface="Arial" charset="0"/>
                <a:ea typeface="宋体" charset="-122"/>
              </a:rPr>
              <a:t>一个科学计算问题之所以需要使用计算机，肯定是因为这个问题具有一定的计算量，因此</a:t>
            </a:r>
            <a:r>
              <a:rPr lang="zh-CN" altLang="en-US" sz="2800" b="1" dirty="0">
                <a:solidFill>
                  <a:srgbClr val="FF0000"/>
                </a:solidFill>
                <a:latin typeface="Arial" charset="0"/>
                <a:ea typeface="宋体" charset="-122"/>
              </a:rPr>
              <a:t>程序的运行效率</a:t>
            </a:r>
            <a:r>
              <a:rPr lang="zh-CN" altLang="en-US" sz="2800" b="1" dirty="0">
                <a:solidFill>
                  <a:srgbClr val="000000"/>
                </a:solidFill>
                <a:latin typeface="Arial" charset="0"/>
                <a:ea typeface="宋体" charset="-122"/>
              </a:rPr>
              <a:t>往往是选择语言时最重要的考量因素</a:t>
            </a:r>
            <a:endParaRPr lang="zh-CN" altLang="en-US" dirty="0"/>
          </a:p>
        </p:txBody>
      </p:sp>
    </p:spTree>
    <p:extLst>
      <p:ext uri="{BB962C8B-B14F-4D97-AF65-F5344CB8AC3E}">
        <p14:creationId xmlns:p14="http://schemas.microsoft.com/office/powerpoint/2010/main" val="3237434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45920" y="764704"/>
            <a:ext cx="7498080" cy="4800600"/>
          </a:xfrm>
        </p:spPr>
        <p:txBody>
          <a:bodyPr>
            <a:normAutofit/>
          </a:bodyPr>
          <a:lstStyle/>
          <a:p>
            <a:pPr marL="82296" indent="0">
              <a:buNone/>
            </a:pPr>
            <a:r>
              <a:rPr lang="en-US" altLang="zh-CN" sz="3600" dirty="0" smtClean="0">
                <a:latin typeface="+mj-ea"/>
                <a:ea typeface="+mj-ea"/>
              </a:rPr>
              <a:t>1. </a:t>
            </a:r>
            <a:r>
              <a:rPr lang="zh-CN" altLang="en-US" sz="3600" dirty="0" smtClean="0">
                <a:latin typeface="+mj-ea"/>
                <a:ea typeface="+mj-ea"/>
              </a:rPr>
              <a:t>描述</a:t>
            </a:r>
            <a:r>
              <a:rPr lang="zh-CN" altLang="en-US" sz="3600" dirty="0">
                <a:latin typeface="+mj-ea"/>
                <a:ea typeface="+mj-ea"/>
              </a:rPr>
              <a:t>数学语言的自然性</a:t>
            </a:r>
            <a:r>
              <a:rPr lang="en-US" altLang="zh-CN" sz="3600" dirty="0" smtClean="0">
                <a:latin typeface="+mj-ea"/>
                <a:ea typeface="+mj-ea"/>
              </a:rPr>
              <a:t>…</a:t>
            </a:r>
          </a:p>
          <a:p>
            <a:pPr marL="82296" indent="0">
              <a:buNone/>
            </a:pPr>
            <a:endParaRPr lang="en-US" altLang="zh-CN" dirty="0"/>
          </a:p>
          <a:p>
            <a:pPr marL="82296" indent="0">
              <a:buNone/>
            </a:pPr>
            <a:r>
              <a:rPr lang="en-US" altLang="zh-CN" sz="2800" dirty="0">
                <a:latin typeface="+mn-ea"/>
              </a:rPr>
              <a:t>Fortran</a:t>
            </a:r>
            <a:r>
              <a:rPr lang="zh-CN" altLang="en-US" sz="2800" dirty="0">
                <a:latin typeface="+mn-ea"/>
              </a:rPr>
              <a:t>语法简明且严谨，易学，最大特性是接近数学公式的自然描述，可以直接对</a:t>
            </a:r>
            <a:r>
              <a:rPr lang="zh-CN" altLang="en-US" sz="2800" dirty="0">
                <a:solidFill>
                  <a:srgbClr val="FF0000"/>
                </a:solidFill>
                <a:latin typeface="+mn-ea"/>
              </a:rPr>
              <a:t>矩阵和复数</a:t>
            </a:r>
            <a:r>
              <a:rPr lang="zh-CN" altLang="en-US" sz="2800" dirty="0">
                <a:latin typeface="+mn-ea"/>
              </a:rPr>
              <a:t>进行运算，特别适合做矩阵数组</a:t>
            </a:r>
            <a:r>
              <a:rPr lang="zh-CN" altLang="en-US" sz="2800" dirty="0" smtClean="0">
                <a:latin typeface="+mn-ea"/>
              </a:rPr>
              <a:t>运算</a:t>
            </a:r>
            <a:r>
              <a:rPr lang="en-US" altLang="zh-CN" sz="2800" dirty="0" smtClean="0">
                <a:latin typeface="+mn-ea"/>
              </a:rPr>
              <a:t>.</a:t>
            </a:r>
          </a:p>
          <a:p>
            <a:pPr marL="82296" indent="0">
              <a:buNone/>
            </a:pPr>
            <a:r>
              <a:rPr lang="en-US" altLang="zh-CN" sz="2800" b="1" dirty="0">
                <a:solidFill>
                  <a:srgbClr val="FF0000"/>
                </a:solidFill>
              </a:rPr>
              <a:t>FORTRAN</a:t>
            </a:r>
            <a:r>
              <a:rPr lang="zh-CN" altLang="en-US" sz="2800" b="1" dirty="0">
                <a:solidFill>
                  <a:srgbClr val="FF0000"/>
                </a:solidFill>
              </a:rPr>
              <a:t>是现在众多语言当中的绝对胜出者</a:t>
            </a:r>
            <a:r>
              <a:rPr lang="en-US" altLang="zh-CN" sz="2800" b="1" dirty="0" smtClean="0">
                <a:solidFill>
                  <a:srgbClr val="FF0000"/>
                </a:solidFill>
              </a:rPr>
              <a:t>!</a:t>
            </a:r>
            <a:r>
              <a:rPr lang="en-US" altLang="zh-CN" sz="2800" dirty="0" smtClean="0"/>
              <a:t>=</a:t>
            </a:r>
            <a:r>
              <a:rPr lang="en-US" altLang="zh-CN" sz="2800" b="1" dirty="0" err="1">
                <a:solidFill>
                  <a:srgbClr val="FF0000"/>
                </a:solidFill>
              </a:rPr>
              <a:t>FOR</a:t>
            </a:r>
            <a:r>
              <a:rPr lang="en-US" altLang="zh-CN" sz="2800" dirty="0" err="1"/>
              <a:t>mula</a:t>
            </a:r>
            <a:r>
              <a:rPr lang="en-US" altLang="zh-CN" sz="2800" b="1" dirty="0">
                <a:solidFill>
                  <a:srgbClr val="FF0000"/>
                </a:solidFill>
              </a:rPr>
              <a:t> </a:t>
            </a:r>
            <a:r>
              <a:rPr lang="en-US" altLang="zh-CN" sz="2800" b="1" dirty="0" err="1">
                <a:solidFill>
                  <a:srgbClr val="FF0000"/>
                </a:solidFill>
              </a:rPr>
              <a:t>TRAN</a:t>
            </a:r>
            <a:r>
              <a:rPr lang="en-US" altLang="zh-CN" sz="2800" dirty="0" err="1"/>
              <a:t>slator</a:t>
            </a:r>
            <a:endParaRPr lang="en-US" altLang="zh-CN" sz="2800" dirty="0"/>
          </a:p>
          <a:p>
            <a:pPr marL="82296" indent="0">
              <a:buNone/>
            </a:pPr>
            <a:endParaRPr lang="en-US" altLang="zh-CN" sz="2800" dirty="0" smtClean="0">
              <a:latin typeface="+mn-ea"/>
            </a:endParaRPr>
          </a:p>
          <a:p>
            <a:pPr marL="82296" indent="0">
              <a:buNone/>
            </a:pPr>
            <a:endParaRPr lang="zh-CN" altLang="en-US" sz="2800" dirty="0">
              <a:latin typeface="+mn-ea"/>
            </a:endParaRPr>
          </a:p>
        </p:txBody>
      </p:sp>
    </p:spTree>
    <p:extLst>
      <p:ext uri="{BB962C8B-B14F-4D97-AF65-F5344CB8AC3E}">
        <p14:creationId xmlns:p14="http://schemas.microsoft.com/office/powerpoint/2010/main" val="7826382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solidFill>
                  <a:schemeClr val="tx1"/>
                </a:solidFill>
                <a:effectLst/>
                <a:latin typeface="+mj-ea"/>
              </a:rPr>
              <a:t>2. </a:t>
            </a:r>
            <a:r>
              <a:rPr lang="zh-CN" altLang="en-US" sz="3600" dirty="0" smtClean="0">
                <a:solidFill>
                  <a:schemeClr val="tx1"/>
                </a:solidFill>
                <a:effectLst/>
                <a:latin typeface="+mj-ea"/>
              </a:rPr>
              <a:t>执行代码速度</a:t>
            </a:r>
            <a:endParaRPr lang="zh-CN" altLang="en-US" sz="3600" dirty="0">
              <a:solidFill>
                <a:schemeClr val="tx1"/>
              </a:solidFill>
              <a:effectLst/>
              <a:latin typeface="+mj-ea"/>
            </a:endParaRPr>
          </a:p>
        </p:txBody>
      </p:sp>
      <p:sp>
        <p:nvSpPr>
          <p:cNvPr id="3" name="内容占位符 2"/>
          <p:cNvSpPr>
            <a:spLocks noGrp="1"/>
          </p:cNvSpPr>
          <p:nvPr>
            <p:ph idx="1"/>
          </p:nvPr>
        </p:nvSpPr>
        <p:spPr>
          <a:xfrm>
            <a:off x="1259632" y="1916832"/>
            <a:ext cx="7498080" cy="4800600"/>
          </a:xfrm>
        </p:spPr>
        <p:txBody>
          <a:bodyPr>
            <a:normAutofit/>
          </a:bodyPr>
          <a:lstStyle/>
          <a:p>
            <a:pPr marL="82296" indent="0" algn="just">
              <a:buNone/>
            </a:pPr>
            <a:r>
              <a:rPr lang="zh-CN" altLang="en-US" sz="2800" dirty="0">
                <a:latin typeface="+mn-ea"/>
              </a:rPr>
              <a:t>大多数</a:t>
            </a:r>
            <a:r>
              <a:rPr lang="en-US" altLang="zh-CN" sz="2800" dirty="0">
                <a:latin typeface="+mn-ea"/>
              </a:rPr>
              <a:t>Fortran</a:t>
            </a:r>
            <a:r>
              <a:rPr lang="zh-CN" altLang="en-US" sz="2800" dirty="0">
                <a:latin typeface="+mn-ea"/>
              </a:rPr>
              <a:t>编译器产生的可执行代码在效率上甚至会超过以高效著称的</a:t>
            </a:r>
            <a:r>
              <a:rPr lang="en-US" altLang="zh-CN" sz="2800" dirty="0">
                <a:latin typeface="+mn-ea"/>
              </a:rPr>
              <a:t>C</a:t>
            </a:r>
            <a:r>
              <a:rPr lang="zh-CN" altLang="en-US" sz="2800" dirty="0">
                <a:latin typeface="+mn-ea"/>
              </a:rPr>
              <a:t>或</a:t>
            </a:r>
            <a:r>
              <a:rPr lang="en-US" altLang="zh-CN" sz="2800" dirty="0">
                <a:latin typeface="+mn-ea"/>
              </a:rPr>
              <a:t>C++</a:t>
            </a:r>
            <a:r>
              <a:rPr lang="zh-CN" altLang="en-US" sz="2800" dirty="0">
                <a:latin typeface="+mn-ea"/>
              </a:rPr>
              <a:t>语言</a:t>
            </a:r>
            <a:r>
              <a:rPr lang="zh-CN" altLang="en-US" sz="2800" dirty="0" smtClean="0">
                <a:latin typeface="+mn-ea"/>
              </a:rPr>
              <a:t>。</a:t>
            </a:r>
            <a:r>
              <a:rPr lang="zh-CN" altLang="en-US" sz="2800" dirty="0">
                <a:latin typeface="+mn-ea"/>
              </a:rPr>
              <a:t>   而且，长久一来，</a:t>
            </a:r>
            <a:r>
              <a:rPr lang="en-US" altLang="zh-CN" sz="2800" dirty="0" err="1">
                <a:latin typeface="+mn-ea"/>
              </a:rPr>
              <a:t>fortran</a:t>
            </a:r>
            <a:r>
              <a:rPr lang="zh-CN" altLang="en-US" sz="2800" dirty="0">
                <a:latin typeface="+mn-ea"/>
              </a:rPr>
              <a:t>聚集了一大批高效，严格的，经过考验的成熟的函数库，软件包，这是一笔巨大的财富，这些巨大的成熟的函数库没必要用</a:t>
            </a:r>
            <a:r>
              <a:rPr lang="en-US" altLang="zh-CN" sz="2800" dirty="0">
                <a:latin typeface="+mn-ea"/>
              </a:rPr>
              <a:t>C</a:t>
            </a:r>
            <a:r>
              <a:rPr lang="zh-CN" altLang="en-US" sz="2800" dirty="0">
                <a:latin typeface="+mn-ea"/>
              </a:rPr>
              <a:t>或</a:t>
            </a:r>
            <a:r>
              <a:rPr lang="en-US" altLang="zh-CN" sz="2800" dirty="0">
                <a:latin typeface="+mn-ea"/>
              </a:rPr>
              <a:t>C++</a:t>
            </a:r>
            <a:r>
              <a:rPr lang="zh-CN" altLang="en-US" sz="2800" dirty="0">
                <a:latin typeface="+mn-ea"/>
              </a:rPr>
              <a:t>再写一遍。</a:t>
            </a:r>
          </a:p>
        </p:txBody>
      </p:sp>
    </p:spTree>
    <p:extLst>
      <p:ext uri="{BB962C8B-B14F-4D97-AF65-F5344CB8AC3E}">
        <p14:creationId xmlns:p14="http://schemas.microsoft.com/office/powerpoint/2010/main" val="1444300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solidFill>
                  <a:schemeClr val="tx1"/>
                </a:solidFill>
                <a:effectLst/>
                <a:latin typeface="+mj-ea"/>
              </a:rPr>
              <a:t>3.</a:t>
            </a:r>
            <a:r>
              <a:rPr lang="zh-CN" altLang="en-US" sz="3600" dirty="0" smtClean="0">
                <a:solidFill>
                  <a:schemeClr val="tx1"/>
                </a:solidFill>
                <a:effectLst/>
                <a:latin typeface="+mj-ea"/>
              </a:rPr>
              <a:t>并行计算</a:t>
            </a:r>
            <a:r>
              <a:rPr lang="zh-CN" altLang="en-US" sz="3600" dirty="0">
                <a:solidFill>
                  <a:schemeClr val="tx1"/>
                </a:solidFill>
                <a:effectLst/>
                <a:latin typeface="+mj-ea"/>
              </a:rPr>
              <a:t>领域，独领风骚</a:t>
            </a:r>
          </a:p>
        </p:txBody>
      </p:sp>
      <p:sp>
        <p:nvSpPr>
          <p:cNvPr id="3" name="内容占位符 2"/>
          <p:cNvSpPr>
            <a:spLocks noGrp="1"/>
          </p:cNvSpPr>
          <p:nvPr>
            <p:ph idx="1"/>
          </p:nvPr>
        </p:nvSpPr>
        <p:spPr/>
        <p:txBody>
          <a:bodyPr>
            <a:normAutofit/>
          </a:bodyPr>
          <a:lstStyle/>
          <a:p>
            <a:pPr marL="82296" indent="0" algn="just">
              <a:buNone/>
            </a:pPr>
            <a:r>
              <a:rPr lang="zh-CN" altLang="en-US" sz="2400" dirty="0">
                <a:latin typeface="+mn-ea"/>
              </a:rPr>
              <a:t>为了在高性能的并行处理系统（如</a:t>
            </a:r>
            <a:r>
              <a:rPr lang="en-US" altLang="zh-CN" sz="2400" dirty="0">
                <a:latin typeface="+mn-ea"/>
              </a:rPr>
              <a:t>IBM</a:t>
            </a:r>
            <a:r>
              <a:rPr lang="zh-CN" altLang="en-US" sz="2400" dirty="0">
                <a:latin typeface="+mn-ea"/>
              </a:rPr>
              <a:t>的“深蓝”和我国的“曙光”）上获得更出色的执行效率，</a:t>
            </a:r>
            <a:r>
              <a:rPr lang="en-US" altLang="zh-CN" sz="2400" dirty="0">
                <a:latin typeface="+mn-ea"/>
              </a:rPr>
              <a:t>Fortran 95</a:t>
            </a:r>
            <a:r>
              <a:rPr lang="zh-CN" altLang="en-US" sz="2400" dirty="0">
                <a:latin typeface="+mn-ea"/>
              </a:rPr>
              <a:t>还特意吸收了</a:t>
            </a:r>
            <a:r>
              <a:rPr lang="en-US" altLang="zh-CN" sz="2400" dirty="0">
                <a:latin typeface="+mn-ea"/>
              </a:rPr>
              <a:t>HPF</a:t>
            </a:r>
            <a:r>
              <a:rPr lang="zh-CN" altLang="en-US" sz="2400" dirty="0">
                <a:latin typeface="+mn-ea"/>
              </a:rPr>
              <a:t>语言的优点，为</a:t>
            </a:r>
            <a:r>
              <a:rPr lang="en-US" altLang="zh-CN" sz="2400" dirty="0">
                <a:latin typeface="+mn-ea"/>
              </a:rPr>
              <a:t>Fortran</a:t>
            </a:r>
            <a:r>
              <a:rPr lang="zh-CN" altLang="en-US" sz="2400" dirty="0">
                <a:latin typeface="+mn-ea"/>
              </a:rPr>
              <a:t>语言增添了若干支持并行计算的语法特征 </a:t>
            </a:r>
            <a:r>
              <a:rPr lang="zh-CN" altLang="en-US" sz="2400" dirty="0" smtClean="0">
                <a:latin typeface="+mn-ea"/>
              </a:rPr>
              <a:t>。</a:t>
            </a:r>
            <a:endParaRPr lang="en-US" altLang="zh-CN" sz="2400" dirty="0" smtClean="0">
              <a:latin typeface="+mn-ea"/>
            </a:endParaRPr>
          </a:p>
          <a:p>
            <a:pPr marL="82296" indent="0" algn="just">
              <a:buNone/>
            </a:pPr>
            <a:r>
              <a:rPr lang="en-US" altLang="zh-CN" sz="2400" dirty="0" smtClean="0">
                <a:solidFill>
                  <a:srgbClr val="000000"/>
                </a:solidFill>
                <a:latin typeface="+mn-ea"/>
              </a:rPr>
              <a:t> </a:t>
            </a:r>
            <a:r>
              <a:rPr lang="en-US" altLang="zh-CN" sz="2400" dirty="0">
                <a:solidFill>
                  <a:srgbClr val="000000"/>
                </a:solidFill>
                <a:latin typeface="+mn-ea"/>
              </a:rPr>
              <a:t>Fortran</a:t>
            </a:r>
            <a:r>
              <a:rPr lang="zh-CN" altLang="en-US" sz="2400" dirty="0">
                <a:solidFill>
                  <a:srgbClr val="000000"/>
                </a:solidFill>
                <a:latin typeface="+mn-ea"/>
              </a:rPr>
              <a:t>语言最常出现的地方也是科技创新最活跃、知识密集度最大的地方：在中科院大气物理研究所里，研究人员们正使用</a:t>
            </a:r>
            <a:r>
              <a:rPr lang="en-US" altLang="zh-CN" sz="2400" dirty="0">
                <a:solidFill>
                  <a:srgbClr val="000000"/>
                </a:solidFill>
                <a:latin typeface="+mn-ea"/>
              </a:rPr>
              <a:t>Fortran</a:t>
            </a:r>
            <a:r>
              <a:rPr lang="zh-CN" altLang="en-US" sz="2400" dirty="0">
                <a:solidFill>
                  <a:srgbClr val="000000"/>
                </a:solidFill>
                <a:latin typeface="+mn-ea"/>
              </a:rPr>
              <a:t>语言编写大气数据分析软件；在国家高性能计算中心里，</a:t>
            </a:r>
            <a:r>
              <a:rPr lang="en-US" altLang="zh-CN" sz="2400" dirty="0">
                <a:solidFill>
                  <a:srgbClr val="000000"/>
                </a:solidFill>
                <a:latin typeface="+mn-ea"/>
              </a:rPr>
              <a:t>Fortran</a:t>
            </a:r>
            <a:r>
              <a:rPr lang="zh-CN" altLang="en-US" sz="2400" dirty="0">
                <a:solidFill>
                  <a:srgbClr val="000000"/>
                </a:solidFill>
                <a:latin typeface="+mn-ea"/>
              </a:rPr>
              <a:t>语言正在新安装的曙光并行计算机上执行着各种科学计算任务；在一个又一个分子生物学、高能物理学、应用数学的国家重点实验室里，</a:t>
            </a:r>
            <a:r>
              <a:rPr lang="en-US" altLang="zh-CN" sz="2400" dirty="0">
                <a:solidFill>
                  <a:srgbClr val="000000"/>
                </a:solidFill>
                <a:latin typeface="+mn-ea"/>
              </a:rPr>
              <a:t>Fortran</a:t>
            </a:r>
            <a:r>
              <a:rPr lang="zh-CN" altLang="en-US" sz="2400" dirty="0">
                <a:solidFill>
                  <a:srgbClr val="000000"/>
                </a:solidFill>
                <a:latin typeface="+mn-ea"/>
              </a:rPr>
              <a:t>是研究者们最为倚重的工具之一；</a:t>
            </a:r>
            <a:endParaRPr lang="zh-CN" altLang="en-US" sz="2400" dirty="0">
              <a:latin typeface="+mn-ea"/>
            </a:endParaRPr>
          </a:p>
        </p:txBody>
      </p:sp>
    </p:spTree>
    <p:extLst>
      <p:ext uri="{BB962C8B-B14F-4D97-AF65-F5344CB8AC3E}">
        <p14:creationId xmlns:p14="http://schemas.microsoft.com/office/powerpoint/2010/main" val="3196638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400" b="1" dirty="0">
                <a:solidFill>
                  <a:srgbClr val="333399"/>
                </a:solidFill>
                <a:latin typeface="Garamond" pitchFamily="18" charset="0"/>
              </a:rPr>
              <a:t>FORTRAN</a:t>
            </a:r>
            <a:r>
              <a:rPr lang="zh-CN" altLang="en-US" sz="4400" b="1" dirty="0">
                <a:solidFill>
                  <a:srgbClr val="333399"/>
                </a:solidFill>
                <a:latin typeface="Garamond" pitchFamily="18" charset="0"/>
              </a:rPr>
              <a:t>语言的发展历史</a:t>
            </a:r>
            <a:br>
              <a:rPr lang="zh-CN" altLang="en-US" sz="4400" b="1" dirty="0">
                <a:solidFill>
                  <a:srgbClr val="333399"/>
                </a:solidFill>
                <a:latin typeface="Garamond" pitchFamily="18" charset="0"/>
              </a:rPr>
            </a:br>
            <a:endParaRPr lang="zh-CN" altLang="en-US" dirty="0"/>
          </a:p>
        </p:txBody>
      </p:sp>
      <p:sp>
        <p:nvSpPr>
          <p:cNvPr id="3" name="内容占位符 2"/>
          <p:cNvSpPr>
            <a:spLocks noGrp="1"/>
          </p:cNvSpPr>
          <p:nvPr>
            <p:ph idx="1"/>
          </p:nvPr>
        </p:nvSpPr>
        <p:spPr>
          <a:xfrm>
            <a:off x="1403648" y="1052736"/>
            <a:ext cx="7498080" cy="5256584"/>
          </a:xfrm>
        </p:spPr>
        <p:txBody>
          <a:bodyPr>
            <a:normAutofit fontScale="85000" lnSpcReduction="20000"/>
          </a:bodyPr>
          <a:lstStyle/>
          <a:p>
            <a:pPr marL="82296" indent="0">
              <a:buNone/>
            </a:pPr>
            <a:r>
              <a:rPr lang="en-US" altLang="zh-CN" dirty="0"/>
              <a:t>1954</a:t>
            </a:r>
            <a:r>
              <a:rPr lang="zh-CN" altLang="en-US" dirty="0"/>
              <a:t>年，</a:t>
            </a:r>
            <a:r>
              <a:rPr lang="en-US" altLang="zh-CN" dirty="0"/>
              <a:t>IBM</a:t>
            </a:r>
            <a:r>
              <a:rPr lang="zh-CN" altLang="en-US" dirty="0"/>
              <a:t>公司，尝试将接近数学语言的文本翻译成机械语言</a:t>
            </a:r>
          </a:p>
          <a:p>
            <a:pPr marL="82296" indent="0">
              <a:buNone/>
            </a:pPr>
            <a:r>
              <a:rPr lang="en-US" altLang="zh-CN" dirty="0"/>
              <a:t>1957</a:t>
            </a:r>
            <a:r>
              <a:rPr lang="zh-CN" altLang="en-US" dirty="0"/>
              <a:t>：第一个</a:t>
            </a:r>
            <a:r>
              <a:rPr lang="en-US" altLang="zh-CN" dirty="0"/>
              <a:t>Fortran</a:t>
            </a:r>
            <a:r>
              <a:rPr lang="zh-CN" altLang="en-US" dirty="0"/>
              <a:t>程序在</a:t>
            </a:r>
            <a:r>
              <a:rPr lang="en-US" altLang="zh-CN" dirty="0"/>
              <a:t>IBM704</a:t>
            </a:r>
            <a:r>
              <a:rPr lang="zh-CN" altLang="en-US" dirty="0"/>
              <a:t>上运行</a:t>
            </a:r>
          </a:p>
          <a:p>
            <a:pPr marL="82296" indent="0">
              <a:buNone/>
            </a:pPr>
            <a:r>
              <a:rPr lang="en-US" altLang="zh-CN" dirty="0"/>
              <a:t>1958</a:t>
            </a:r>
            <a:r>
              <a:rPr lang="zh-CN" altLang="en-US" dirty="0"/>
              <a:t>和</a:t>
            </a:r>
            <a:r>
              <a:rPr lang="en-US" altLang="zh-CN" dirty="0"/>
              <a:t>1962</a:t>
            </a:r>
            <a:r>
              <a:rPr lang="zh-CN" altLang="en-US" dirty="0"/>
              <a:t>年先后推出</a:t>
            </a:r>
            <a:r>
              <a:rPr lang="en-US" altLang="zh-CN" dirty="0"/>
              <a:t>Fortran Ⅱ</a:t>
            </a:r>
            <a:r>
              <a:rPr lang="zh-CN" altLang="en-US" dirty="0"/>
              <a:t>和</a:t>
            </a:r>
            <a:r>
              <a:rPr lang="en-US" altLang="zh-CN" dirty="0"/>
              <a:t>Fortran Ⅳ</a:t>
            </a:r>
          </a:p>
          <a:p>
            <a:pPr marL="82296" indent="0">
              <a:buNone/>
            </a:pPr>
            <a:r>
              <a:rPr lang="en-US" altLang="zh-CN" dirty="0"/>
              <a:t>1966</a:t>
            </a:r>
            <a:r>
              <a:rPr lang="zh-CN" altLang="en-US" dirty="0"/>
              <a:t>：</a:t>
            </a:r>
            <a:r>
              <a:rPr lang="en-US" altLang="zh-CN" dirty="0"/>
              <a:t>ANSI</a:t>
            </a:r>
            <a:r>
              <a:rPr lang="zh-CN" altLang="en-US" dirty="0"/>
              <a:t>公布</a:t>
            </a:r>
            <a:r>
              <a:rPr lang="en-US" altLang="zh-CN" dirty="0"/>
              <a:t>Fortran 66</a:t>
            </a:r>
          </a:p>
          <a:p>
            <a:pPr marL="82296" indent="0">
              <a:buNone/>
            </a:pPr>
            <a:r>
              <a:rPr lang="en-US" altLang="zh-CN" dirty="0"/>
              <a:t>1978</a:t>
            </a:r>
            <a:r>
              <a:rPr lang="zh-CN" altLang="en-US" dirty="0"/>
              <a:t>：</a:t>
            </a:r>
            <a:r>
              <a:rPr lang="en-US" altLang="zh-CN" dirty="0"/>
              <a:t>ANSI</a:t>
            </a:r>
            <a:r>
              <a:rPr lang="zh-CN" altLang="en-US" dirty="0"/>
              <a:t>公布</a:t>
            </a:r>
            <a:r>
              <a:rPr lang="en-US" altLang="zh-CN" dirty="0"/>
              <a:t>Fortran 77 </a:t>
            </a:r>
            <a:r>
              <a:rPr lang="zh-CN" altLang="en-US" dirty="0"/>
              <a:t>添加了逻辑判断和输入输出方面的功能</a:t>
            </a:r>
          </a:p>
          <a:p>
            <a:pPr marL="82296" indent="0">
              <a:buNone/>
            </a:pPr>
            <a:r>
              <a:rPr lang="en-US" altLang="zh-CN" dirty="0"/>
              <a:t>1992</a:t>
            </a:r>
            <a:r>
              <a:rPr lang="zh-CN" altLang="en-US" dirty="0"/>
              <a:t>：</a:t>
            </a:r>
            <a:r>
              <a:rPr lang="en-US" altLang="zh-CN" dirty="0"/>
              <a:t>ISO</a:t>
            </a:r>
            <a:r>
              <a:rPr lang="zh-CN" altLang="en-US" dirty="0"/>
              <a:t>公布</a:t>
            </a:r>
            <a:r>
              <a:rPr lang="en-US" altLang="zh-CN" dirty="0"/>
              <a:t>Fortran 90 </a:t>
            </a:r>
            <a:r>
              <a:rPr lang="zh-CN" altLang="en-US" dirty="0"/>
              <a:t>面向对象的概念及工具、指针、加强了数组的功能、改良旧式语法中的编写格式</a:t>
            </a:r>
            <a:r>
              <a:rPr lang="en-US" altLang="zh-CN" dirty="0"/>
              <a:t>…</a:t>
            </a:r>
          </a:p>
          <a:p>
            <a:pPr marL="82296" indent="0">
              <a:buNone/>
            </a:pPr>
            <a:r>
              <a:rPr lang="en-US" altLang="zh-CN" dirty="0"/>
              <a:t>1997</a:t>
            </a:r>
            <a:r>
              <a:rPr lang="zh-CN" altLang="en-US" dirty="0"/>
              <a:t>：</a:t>
            </a:r>
            <a:r>
              <a:rPr lang="en-US" altLang="zh-CN" dirty="0"/>
              <a:t>ISO</a:t>
            </a:r>
            <a:r>
              <a:rPr lang="zh-CN" altLang="en-US" dirty="0"/>
              <a:t>公布</a:t>
            </a:r>
            <a:r>
              <a:rPr lang="en-US" altLang="zh-CN" dirty="0"/>
              <a:t>Fortran 95 </a:t>
            </a:r>
            <a:r>
              <a:rPr lang="zh-CN" altLang="en-US" dirty="0"/>
              <a:t>是</a:t>
            </a:r>
            <a:r>
              <a:rPr lang="en-US" altLang="zh-CN" dirty="0"/>
              <a:t>90</a:t>
            </a:r>
            <a:r>
              <a:rPr lang="zh-CN" altLang="en-US" dirty="0"/>
              <a:t>的修正版，加强了在并行运算方面的</a:t>
            </a:r>
            <a:r>
              <a:rPr lang="zh-CN" altLang="en-US" dirty="0" smtClean="0"/>
              <a:t>支持</a:t>
            </a:r>
            <a:endParaRPr lang="en-US" altLang="zh-CN" dirty="0" smtClean="0"/>
          </a:p>
          <a:p>
            <a:pPr marL="82296" indent="0">
              <a:buNone/>
            </a:pPr>
            <a:r>
              <a:rPr lang="zh-CN" altLang="en-US" dirty="0"/>
              <a:t> 现在，</a:t>
            </a:r>
            <a:r>
              <a:rPr lang="en-US" altLang="zh-CN" dirty="0"/>
              <a:t>Fortran 2003……</a:t>
            </a:r>
          </a:p>
          <a:p>
            <a:pPr marL="82296" indent="0">
              <a:buNone/>
            </a:pPr>
            <a:endParaRPr lang="zh-CN" altLang="en-US" dirty="0"/>
          </a:p>
          <a:p>
            <a:pPr marL="82296" indent="0">
              <a:buNone/>
            </a:pPr>
            <a:endParaRPr lang="zh-CN" altLang="en-US" dirty="0"/>
          </a:p>
        </p:txBody>
      </p:sp>
    </p:spTree>
    <p:extLst>
      <p:ext uri="{BB962C8B-B14F-4D97-AF65-F5344CB8AC3E}">
        <p14:creationId xmlns:p14="http://schemas.microsoft.com/office/powerpoint/2010/main" val="124899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操作系统下</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PGI Fortran</a:t>
            </a:r>
          </a:p>
          <a:p>
            <a:endParaRPr lang="en-US" altLang="zh-CN" dirty="0"/>
          </a:p>
          <a:p>
            <a:r>
              <a:rPr lang="en-US" altLang="zh-CN" dirty="0"/>
              <a:t>Intel Fortran</a:t>
            </a:r>
            <a:r>
              <a:rPr lang="zh-CN" altLang="en-US" dirty="0"/>
              <a:t>，英特尔公司的开发的</a:t>
            </a:r>
            <a:r>
              <a:rPr lang="en-US" altLang="zh-CN" dirty="0"/>
              <a:t>Linux</a:t>
            </a:r>
            <a:r>
              <a:rPr lang="zh-CN" altLang="en-US" dirty="0"/>
              <a:t>平台</a:t>
            </a:r>
            <a:r>
              <a:rPr lang="en-US" altLang="zh-CN" dirty="0"/>
              <a:t>Fortran</a:t>
            </a:r>
            <a:r>
              <a:rPr lang="zh-CN" altLang="en-US" dirty="0"/>
              <a:t>编译器。</a:t>
            </a:r>
          </a:p>
          <a:p>
            <a:endParaRPr lang="zh-CN" altLang="en-US" dirty="0"/>
          </a:p>
          <a:p>
            <a:r>
              <a:rPr lang="en-US" altLang="zh-CN" dirty="0"/>
              <a:t>G77</a:t>
            </a:r>
            <a:r>
              <a:rPr lang="zh-CN" altLang="en-US" dirty="0"/>
              <a:t>，</a:t>
            </a:r>
            <a:r>
              <a:rPr lang="en-US" altLang="zh-CN" dirty="0"/>
              <a:t>GNU</a:t>
            </a:r>
            <a:r>
              <a:rPr lang="zh-CN" altLang="en-US" dirty="0"/>
              <a:t>的</a:t>
            </a:r>
            <a:r>
              <a:rPr lang="en-US" altLang="zh-CN" dirty="0"/>
              <a:t>Fortran77</a:t>
            </a:r>
            <a:r>
              <a:rPr lang="zh-CN" altLang="en-US" dirty="0"/>
              <a:t>编译器，集成在</a:t>
            </a:r>
            <a:r>
              <a:rPr lang="en-US" altLang="zh-CN" dirty="0"/>
              <a:t>GCC</a:t>
            </a:r>
            <a:r>
              <a:rPr lang="zh-CN" altLang="en-US" dirty="0"/>
              <a:t>中。</a:t>
            </a:r>
          </a:p>
          <a:p>
            <a:endParaRPr lang="zh-CN" altLang="en-US" dirty="0"/>
          </a:p>
          <a:p>
            <a:r>
              <a:rPr lang="en-US" altLang="zh-CN" dirty="0"/>
              <a:t>GFORTRAN</a:t>
            </a:r>
            <a:r>
              <a:rPr lang="zh-CN" altLang="en-US" dirty="0"/>
              <a:t>，</a:t>
            </a:r>
            <a:r>
              <a:rPr lang="en-US" altLang="zh-CN" dirty="0"/>
              <a:t>GNU</a:t>
            </a:r>
            <a:r>
              <a:rPr lang="zh-CN" altLang="en-US" dirty="0"/>
              <a:t>的最新的</a:t>
            </a:r>
            <a:r>
              <a:rPr lang="en-US" altLang="zh-CN" dirty="0"/>
              <a:t>Fortran</a:t>
            </a:r>
            <a:r>
              <a:rPr lang="zh-CN" altLang="en-US" dirty="0"/>
              <a:t>编译器，集成在</a:t>
            </a:r>
            <a:r>
              <a:rPr lang="en-US" altLang="zh-CN" dirty="0"/>
              <a:t>GCC 4.0</a:t>
            </a:r>
            <a:r>
              <a:rPr lang="zh-CN" altLang="en-US" dirty="0"/>
              <a:t>中，目的是支持</a:t>
            </a:r>
            <a:r>
              <a:rPr lang="en-US" altLang="zh-CN" dirty="0"/>
              <a:t>Fortran 95</a:t>
            </a:r>
            <a:r>
              <a:rPr lang="zh-CN" altLang="en-US" dirty="0"/>
              <a:t>和一部分</a:t>
            </a:r>
            <a:r>
              <a:rPr lang="en-US" altLang="zh-CN" dirty="0"/>
              <a:t>Fortran 2003</a:t>
            </a:r>
            <a:r>
              <a:rPr lang="zh-CN" altLang="en-US" dirty="0"/>
              <a:t>的功能，以替代</a:t>
            </a:r>
            <a:r>
              <a:rPr lang="en-US" altLang="zh-CN" dirty="0"/>
              <a:t>G77</a:t>
            </a:r>
            <a:r>
              <a:rPr lang="zh-CN" altLang="en-US" dirty="0"/>
              <a:t>。</a:t>
            </a:r>
          </a:p>
          <a:p>
            <a:endParaRPr lang="zh-CN" altLang="en-US" dirty="0"/>
          </a:p>
          <a:p>
            <a:r>
              <a:rPr lang="en-US" altLang="zh-CN" dirty="0"/>
              <a:t>G95</a:t>
            </a:r>
            <a:r>
              <a:rPr lang="zh-CN" altLang="en-US" dirty="0"/>
              <a:t>，跟</a:t>
            </a:r>
            <a:r>
              <a:rPr lang="en-US" altLang="zh-CN" dirty="0" err="1"/>
              <a:t>GFortran</a:t>
            </a:r>
            <a:r>
              <a:rPr lang="zh-CN" altLang="en-US" dirty="0"/>
              <a:t>同为开放源代码的</a:t>
            </a:r>
            <a:r>
              <a:rPr lang="en-US" altLang="zh-CN" dirty="0"/>
              <a:t>Fortran95</a:t>
            </a:r>
            <a:r>
              <a:rPr lang="zh-CN" altLang="en-US" dirty="0"/>
              <a:t>编译器。</a:t>
            </a:r>
          </a:p>
        </p:txBody>
      </p:sp>
    </p:spTree>
    <p:extLst>
      <p:ext uri="{BB962C8B-B14F-4D97-AF65-F5344CB8AC3E}">
        <p14:creationId xmlns:p14="http://schemas.microsoft.com/office/powerpoint/2010/main" val="32803322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二、编译器的使用</a:t>
            </a:r>
          </a:p>
        </p:txBody>
      </p:sp>
      <p:sp>
        <p:nvSpPr>
          <p:cNvPr id="3" name="内容占位符 2"/>
          <p:cNvSpPr>
            <a:spLocks noGrp="1"/>
          </p:cNvSpPr>
          <p:nvPr>
            <p:ph idx="1"/>
          </p:nvPr>
        </p:nvSpPr>
        <p:spPr>
          <a:xfrm>
            <a:off x="1403648" y="1844824"/>
            <a:ext cx="7498080" cy="4800600"/>
          </a:xfrm>
        </p:spPr>
        <p:txBody>
          <a:bodyPr/>
          <a:lstStyle/>
          <a:p>
            <a:pPr>
              <a:spcBef>
                <a:spcPct val="50000"/>
              </a:spcBef>
              <a:buFontTx/>
              <a:buChar char="•"/>
              <a:defRPr/>
            </a:pPr>
            <a:r>
              <a:rPr lang="zh-CN" altLang="en-US" dirty="0">
                <a:solidFill>
                  <a:srgbClr val="FF0000"/>
                </a:solidFill>
                <a:effectLst>
                  <a:outerShdw blurRad="38100" dist="38100" dir="2700000" algn="tl">
                    <a:srgbClr val="C0C0C0"/>
                  </a:outerShdw>
                </a:effectLst>
                <a:ea typeface="宋体" pitchFamily="2" charset="-122"/>
              </a:rPr>
              <a:t>　编译器  </a:t>
            </a:r>
            <a:r>
              <a:rPr lang="en-US" altLang="zh-CN" dirty="0">
                <a:solidFill>
                  <a:srgbClr val="FF0000"/>
                </a:solidFill>
                <a:effectLst>
                  <a:outerShdw blurRad="38100" dist="38100" dir="2700000" algn="tl">
                    <a:srgbClr val="C0C0C0"/>
                  </a:outerShdw>
                </a:effectLst>
                <a:ea typeface="宋体" pitchFamily="2" charset="-122"/>
              </a:rPr>
              <a:t>……</a:t>
            </a:r>
          </a:p>
          <a:p>
            <a:pPr>
              <a:spcBef>
                <a:spcPct val="50000"/>
              </a:spcBef>
              <a:buFontTx/>
              <a:buChar char="•"/>
              <a:defRPr/>
            </a:pPr>
            <a:r>
              <a:rPr lang="zh-CN" altLang="en-US" dirty="0">
                <a:solidFill>
                  <a:srgbClr val="FF0000"/>
                </a:solidFill>
                <a:effectLst>
                  <a:outerShdw blurRad="38100" dist="38100" dir="2700000" algn="tl">
                    <a:srgbClr val="C0C0C0"/>
                  </a:outerShdw>
                </a:effectLst>
                <a:ea typeface="宋体" pitchFamily="2" charset="-122"/>
              </a:rPr>
              <a:t>　</a:t>
            </a:r>
            <a:r>
              <a:rPr lang="en-US" altLang="zh-CN" dirty="0">
                <a:solidFill>
                  <a:srgbClr val="FF0000"/>
                </a:solidFill>
                <a:effectLst>
                  <a:outerShdw blurRad="38100" dist="38100" dir="2700000" algn="tl">
                    <a:srgbClr val="C0C0C0"/>
                  </a:outerShdw>
                </a:effectLst>
                <a:ea typeface="宋体" pitchFamily="2" charset="-122"/>
              </a:rPr>
              <a:t>Visual Fortran</a:t>
            </a:r>
            <a:r>
              <a:rPr lang="zh-CN" altLang="en-US" dirty="0">
                <a:solidFill>
                  <a:srgbClr val="FF0000"/>
                </a:solidFill>
                <a:effectLst>
                  <a:outerShdw blurRad="38100" dist="38100" dir="2700000" algn="tl">
                    <a:srgbClr val="C0C0C0"/>
                  </a:outerShdw>
                </a:effectLst>
                <a:ea typeface="宋体" pitchFamily="2" charset="-122"/>
              </a:rPr>
              <a:t>的使用（</a:t>
            </a:r>
            <a:r>
              <a:rPr lang="en-US" altLang="zh-CN" dirty="0">
                <a:solidFill>
                  <a:srgbClr val="FF0000"/>
                </a:solidFill>
                <a:effectLst>
                  <a:outerShdw blurRad="38100" dist="38100" dir="2700000" algn="tl">
                    <a:srgbClr val="C0C0C0"/>
                  </a:outerShdw>
                </a:effectLst>
                <a:ea typeface="宋体" pitchFamily="2" charset="-122"/>
              </a:rPr>
              <a:t>windows </a:t>
            </a:r>
            <a:r>
              <a:rPr lang="zh-CN" altLang="en-US" dirty="0">
                <a:solidFill>
                  <a:srgbClr val="FF0000"/>
                </a:solidFill>
                <a:effectLst>
                  <a:outerShdw blurRad="38100" dist="38100" dir="2700000" algn="tl">
                    <a:srgbClr val="C0C0C0"/>
                  </a:outerShdw>
                </a:effectLst>
                <a:ea typeface="宋体" pitchFamily="2" charset="-122"/>
              </a:rPr>
              <a:t>下安装）</a:t>
            </a:r>
            <a:r>
              <a:rPr lang="en-US" altLang="zh-CN" dirty="0">
                <a:solidFill>
                  <a:srgbClr val="FF0000"/>
                </a:solidFill>
                <a:effectLst>
                  <a:outerShdw blurRad="38100" dist="38100" dir="2700000" algn="tl">
                    <a:srgbClr val="C0C0C0"/>
                  </a:outerShdw>
                </a:effectLst>
                <a:ea typeface="宋体" pitchFamily="2" charset="-122"/>
              </a:rPr>
              <a:t>……</a:t>
            </a:r>
            <a:endParaRPr lang="en-US" altLang="zh-CN" sz="2400" dirty="0">
              <a:solidFill>
                <a:srgbClr val="FF0000"/>
              </a:solidFill>
              <a:effectLst>
                <a:outerShdw blurRad="38100" dist="38100" dir="2700000" algn="tl">
                  <a:srgbClr val="C0C0C0"/>
                </a:outerShdw>
              </a:effectLst>
              <a:ea typeface="宋体" pitchFamily="2" charset="-122"/>
            </a:endParaRPr>
          </a:p>
          <a:p>
            <a:pPr>
              <a:spcBef>
                <a:spcPct val="50000"/>
              </a:spcBef>
              <a:buFontTx/>
              <a:buChar char="•"/>
              <a:defRPr/>
            </a:pPr>
            <a:r>
              <a:rPr lang="zh-CN" altLang="en-US" dirty="0">
                <a:solidFill>
                  <a:srgbClr val="FF0000"/>
                </a:solidFill>
                <a:effectLst>
                  <a:outerShdw blurRad="38100" dist="38100" dir="2700000" algn="tl">
                    <a:srgbClr val="C0C0C0"/>
                  </a:outerShdw>
                </a:effectLst>
                <a:ea typeface="宋体" pitchFamily="2" charset="-122"/>
              </a:rPr>
              <a:t>　新建</a:t>
            </a:r>
            <a:r>
              <a:rPr lang="en-US" altLang="zh-CN" dirty="0">
                <a:solidFill>
                  <a:srgbClr val="FF0000"/>
                </a:solidFill>
                <a:effectLst>
                  <a:outerShdw blurRad="38100" dist="38100" dir="2700000" algn="tl">
                    <a:srgbClr val="C0C0C0"/>
                  </a:outerShdw>
                </a:effectLst>
                <a:ea typeface="宋体" pitchFamily="2" charset="-122"/>
              </a:rPr>
              <a:t>Project</a:t>
            </a:r>
            <a:r>
              <a:rPr lang="zh-CN" altLang="en-US" dirty="0">
                <a:solidFill>
                  <a:srgbClr val="FF0000"/>
                </a:solidFill>
                <a:effectLst>
                  <a:outerShdw blurRad="38100" dist="38100" dir="2700000" algn="tl">
                    <a:srgbClr val="C0C0C0"/>
                  </a:outerShdw>
                </a:effectLst>
                <a:ea typeface="宋体" pitchFamily="2" charset="-122"/>
              </a:rPr>
              <a:t>，编译</a:t>
            </a:r>
            <a:r>
              <a:rPr lang="en-US" altLang="zh-CN" dirty="0">
                <a:solidFill>
                  <a:srgbClr val="FF0000"/>
                </a:solidFill>
                <a:effectLst>
                  <a:outerShdw blurRad="38100" dist="38100" dir="2700000" algn="tl">
                    <a:srgbClr val="C0C0C0"/>
                  </a:outerShdw>
                </a:effectLst>
                <a:ea typeface="宋体" pitchFamily="2" charset="-122"/>
              </a:rPr>
              <a:t>FORTRAN</a:t>
            </a:r>
            <a:r>
              <a:rPr lang="zh-CN" altLang="en-US" dirty="0">
                <a:solidFill>
                  <a:srgbClr val="FF0000"/>
                </a:solidFill>
                <a:effectLst>
                  <a:outerShdw blurRad="38100" dist="38100" dir="2700000" algn="tl">
                    <a:srgbClr val="C0C0C0"/>
                  </a:outerShdw>
                </a:effectLst>
                <a:ea typeface="宋体" pitchFamily="2" charset="-122"/>
              </a:rPr>
              <a:t>程序</a:t>
            </a:r>
            <a:endParaRPr lang="zh-CN" altLang="en-US" sz="2800" dirty="0">
              <a:solidFill>
                <a:srgbClr val="FF0000"/>
              </a:solidFill>
              <a:effectLst>
                <a:outerShdw blurRad="38100" dist="38100" dir="2700000" algn="tl">
                  <a:srgbClr val="C0C0C0"/>
                </a:outerShdw>
              </a:effectLst>
              <a:ea typeface="宋体" pitchFamily="2" charset="-122"/>
            </a:endParaRPr>
          </a:p>
          <a:p>
            <a:pPr marL="82296" indent="0">
              <a:buNone/>
            </a:pPr>
            <a:endParaRPr lang="zh-CN" altLang="en-US" dirty="0"/>
          </a:p>
        </p:txBody>
      </p:sp>
    </p:spTree>
    <p:extLst>
      <p:ext uri="{BB962C8B-B14F-4D97-AF65-F5344CB8AC3E}">
        <p14:creationId xmlns:p14="http://schemas.microsoft.com/office/powerpoint/2010/main" val="2840008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每两次课堂后授课安排一次上机</a:t>
            </a:r>
            <a:r>
              <a:rPr lang="zh-CN" altLang="en-US" dirty="0" smtClean="0"/>
              <a:t>操作</a:t>
            </a:r>
            <a:endParaRPr lang="zh-CN" altLang="en-US" dirty="0"/>
          </a:p>
          <a:p>
            <a:r>
              <a:rPr lang="zh-CN" altLang="en-US" dirty="0"/>
              <a:t> 认真进行课堂学习，完成课外作业</a:t>
            </a:r>
          </a:p>
          <a:p>
            <a:r>
              <a:rPr lang="zh-CN" altLang="en-US" dirty="0"/>
              <a:t> 充分利用上机时间，按时完成程序设计</a:t>
            </a:r>
          </a:p>
          <a:p>
            <a:r>
              <a:rPr lang="zh-CN" altLang="en-US" dirty="0"/>
              <a:t> 期终考核</a:t>
            </a:r>
            <a:r>
              <a:rPr lang="en-US" altLang="zh-CN" dirty="0"/>
              <a:t>——</a:t>
            </a:r>
            <a:r>
              <a:rPr lang="zh-CN" altLang="en-US" dirty="0"/>
              <a:t>闭卷</a:t>
            </a:r>
          </a:p>
          <a:p>
            <a:r>
              <a:rPr lang="zh-CN" altLang="en-US" dirty="0"/>
              <a:t> </a:t>
            </a:r>
            <a:r>
              <a:rPr lang="zh-CN" altLang="en-US" dirty="0" smtClean="0"/>
              <a:t>总评</a:t>
            </a:r>
            <a:r>
              <a:rPr lang="zh-CN" altLang="en-US" dirty="0"/>
              <a:t>成绩为平时分（考勤、课堂表现、作业）与期终成绩的加权平均</a:t>
            </a:r>
          </a:p>
          <a:p>
            <a:endParaRPr lang="zh-CN" altLang="en-US" dirty="0"/>
          </a:p>
        </p:txBody>
      </p:sp>
      <p:sp>
        <p:nvSpPr>
          <p:cNvPr id="4" name="Rectangle 2"/>
          <p:cNvSpPr>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900" b="1" dirty="0">
                <a:solidFill>
                  <a:srgbClr val="333399"/>
                </a:solidFill>
                <a:latin typeface="Garamond" pitchFamily="18" charset="0"/>
              </a:rPr>
              <a:t>本课程学习和考核</a:t>
            </a:r>
          </a:p>
        </p:txBody>
      </p:sp>
    </p:spTree>
    <p:extLst>
      <p:ext uri="{BB962C8B-B14F-4D97-AF65-F5344CB8AC3E}">
        <p14:creationId xmlns:p14="http://schemas.microsoft.com/office/powerpoint/2010/main" val="35180121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1640" y="1340768"/>
            <a:ext cx="7498080" cy="4968552"/>
          </a:xfrm>
        </p:spPr>
        <p:txBody>
          <a:bodyPr/>
          <a:lstStyle/>
          <a:p>
            <a:pPr marL="82296" indent="0">
              <a:buNone/>
            </a:pPr>
            <a:r>
              <a:rPr lang="zh-CN" altLang="en-US" dirty="0" smtClean="0">
                <a:latin typeface="+mn-ea"/>
              </a:rPr>
              <a:t>本课程选用的是</a:t>
            </a:r>
            <a:r>
              <a:rPr lang="en-US" altLang="zh-CN" dirty="0" smtClean="0">
                <a:latin typeface="+mn-ea"/>
              </a:rPr>
              <a:t>Windows</a:t>
            </a:r>
            <a:r>
              <a:rPr lang="zh-CN" altLang="en-US" dirty="0" smtClean="0">
                <a:latin typeface="+mn-ea"/>
              </a:rPr>
              <a:t>平台下的</a:t>
            </a:r>
            <a:r>
              <a:rPr lang="en-US" altLang="zh-TW" b="1" dirty="0">
                <a:solidFill>
                  <a:srgbClr val="FF9933"/>
                </a:solidFill>
                <a:latin typeface="+mn-ea"/>
              </a:rPr>
              <a:t>Compaq </a:t>
            </a:r>
            <a:r>
              <a:rPr lang="en-US" altLang="zh-TW" b="1" dirty="0" smtClean="0">
                <a:solidFill>
                  <a:srgbClr val="FF9933"/>
                </a:solidFill>
                <a:latin typeface="+mn-ea"/>
              </a:rPr>
              <a:t>Visual </a:t>
            </a:r>
            <a:r>
              <a:rPr lang="en-US" altLang="zh-TW" b="1" dirty="0">
                <a:solidFill>
                  <a:srgbClr val="FF9933"/>
                </a:solidFill>
                <a:latin typeface="+mn-ea"/>
              </a:rPr>
              <a:t>Fortran</a:t>
            </a:r>
            <a:r>
              <a:rPr lang="en-US" altLang="zh-TW" dirty="0">
                <a:solidFill>
                  <a:srgbClr val="FF9933"/>
                </a:solidFill>
                <a:latin typeface="+mn-ea"/>
              </a:rPr>
              <a:t> </a:t>
            </a:r>
            <a:r>
              <a:rPr lang="en-US" altLang="zh-TW" dirty="0" smtClean="0">
                <a:solidFill>
                  <a:srgbClr val="FF9933"/>
                </a:solidFill>
                <a:latin typeface="+mn-ea"/>
              </a:rPr>
              <a:t>6.</a:t>
            </a:r>
            <a:r>
              <a:rPr lang="en-US" altLang="zh-CN" dirty="0" smtClean="0">
                <a:solidFill>
                  <a:srgbClr val="FF9933"/>
                </a:solidFill>
                <a:latin typeface="+mn-ea"/>
              </a:rPr>
              <a:t>6</a:t>
            </a:r>
            <a:endParaRPr lang="en-US" altLang="zh-TW" dirty="0" smtClean="0">
              <a:solidFill>
                <a:srgbClr val="FF9933"/>
              </a:solidFill>
              <a:latin typeface="+mn-ea"/>
            </a:endParaRPr>
          </a:p>
          <a:p>
            <a:pPr marL="82296" indent="0">
              <a:buNone/>
            </a:pPr>
            <a:r>
              <a:rPr lang="zh-CN" altLang="en-US" dirty="0" smtClean="0">
                <a:latin typeface="+mn-ea"/>
              </a:rPr>
              <a:t>整个安装过程简单，但是针对</a:t>
            </a:r>
            <a:r>
              <a:rPr lang="en-US" altLang="zh-CN" dirty="0" smtClean="0">
                <a:latin typeface="+mn-ea"/>
              </a:rPr>
              <a:t>64</a:t>
            </a:r>
            <a:r>
              <a:rPr lang="zh-CN" altLang="en-US" dirty="0" smtClean="0">
                <a:latin typeface="+mn-ea"/>
              </a:rPr>
              <a:t>位机器，需要安装更高版本（课后可以自己安装，有很多网络资源）</a:t>
            </a:r>
            <a:endParaRPr lang="en-US" altLang="zh-CN" dirty="0" smtClean="0">
              <a:latin typeface="+mn-ea"/>
            </a:endParaRPr>
          </a:p>
          <a:p>
            <a:pPr marL="82296" indent="0">
              <a:buNone/>
            </a:pPr>
            <a:endParaRPr lang="en-US" altLang="zh-TW" dirty="0" smtClean="0">
              <a:latin typeface="+mn-ea"/>
            </a:endParaRPr>
          </a:p>
        </p:txBody>
      </p:sp>
    </p:spTree>
    <p:extLst>
      <p:ext uri="{BB962C8B-B14F-4D97-AF65-F5344CB8AC3E}">
        <p14:creationId xmlns:p14="http://schemas.microsoft.com/office/powerpoint/2010/main" val="36858671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234154"/>
            <a:ext cx="3473802" cy="3554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4005064"/>
            <a:ext cx="3686667" cy="2540000"/>
          </a:xfrm>
          <a:prstGeom prst="rect">
            <a:avLst/>
          </a:prstGeom>
        </p:spPr>
      </p:pic>
      <p:sp>
        <p:nvSpPr>
          <p:cNvPr id="3" name="TextBox 2"/>
          <p:cNvSpPr txBox="1"/>
          <p:nvPr/>
        </p:nvSpPr>
        <p:spPr>
          <a:xfrm>
            <a:off x="1187624" y="404664"/>
            <a:ext cx="2520280" cy="369332"/>
          </a:xfrm>
          <a:prstGeom prst="rect">
            <a:avLst/>
          </a:prstGeom>
          <a:noFill/>
        </p:spPr>
        <p:txBody>
          <a:bodyPr wrap="square" rtlCol="0">
            <a:spAutoFit/>
          </a:bodyPr>
          <a:lstStyle/>
          <a:p>
            <a:r>
              <a:rPr lang="zh-CN" altLang="en-US" dirty="0" smtClean="0"/>
              <a:t>安装过程</a:t>
            </a:r>
            <a:endParaRPr lang="zh-CN" altLang="en-US" dirty="0"/>
          </a:p>
        </p:txBody>
      </p:sp>
    </p:spTree>
    <p:extLst>
      <p:ext uri="{BB962C8B-B14F-4D97-AF65-F5344CB8AC3E}">
        <p14:creationId xmlns:p14="http://schemas.microsoft.com/office/powerpoint/2010/main" val="41733250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3648" y="188640"/>
            <a:ext cx="7498080" cy="1143000"/>
          </a:xfrm>
        </p:spPr>
        <p:txBody>
          <a:bodyPr/>
          <a:lstStyle/>
          <a:p>
            <a:r>
              <a:rPr lang="zh-CN" altLang="en-US" dirty="0" smtClean="0"/>
              <a:t>编译程序的过程</a:t>
            </a:r>
            <a:endParaRPr lang="zh-CN" altLang="en-US" dirty="0"/>
          </a:p>
        </p:txBody>
      </p:sp>
      <p:sp>
        <p:nvSpPr>
          <p:cNvPr id="3" name="内容占位符 2"/>
          <p:cNvSpPr>
            <a:spLocks noGrp="1"/>
          </p:cNvSpPr>
          <p:nvPr>
            <p:ph idx="1"/>
          </p:nvPr>
        </p:nvSpPr>
        <p:spPr>
          <a:xfrm>
            <a:off x="1331640" y="1224788"/>
            <a:ext cx="7498080" cy="4800600"/>
          </a:xfrm>
        </p:spPr>
        <p:txBody>
          <a:bodyPr>
            <a:normAutofit/>
          </a:bodyPr>
          <a:lstStyle/>
          <a:p>
            <a:pPr marL="539496" indent="-457200">
              <a:buAutoNum type="arabicPeriod"/>
            </a:pPr>
            <a:r>
              <a:rPr lang="zh-CN" altLang="en-US" sz="2000" dirty="0" smtClean="0"/>
              <a:t>双击</a:t>
            </a:r>
            <a:endParaRPr lang="en-US" altLang="zh-CN" sz="2000" dirty="0" smtClean="0"/>
          </a:p>
          <a:p>
            <a:pPr marL="539496" indent="-457200">
              <a:buAutoNum type="arabicPeriod"/>
            </a:pPr>
            <a:r>
              <a:rPr lang="zh-CN" altLang="en-US" sz="2000" dirty="0" smtClean="0">
                <a:latin typeface="+mn-ea"/>
              </a:rPr>
              <a:t>在图形界面下，编写、调试一个</a:t>
            </a:r>
            <a:r>
              <a:rPr lang="en-US" altLang="zh-CN" sz="2000" dirty="0" smtClean="0">
                <a:latin typeface="+mn-ea"/>
              </a:rPr>
              <a:t>Fortran</a:t>
            </a:r>
            <a:r>
              <a:rPr lang="zh-CN" altLang="en-US" sz="2000" dirty="0" smtClean="0">
                <a:latin typeface="+mn-ea"/>
              </a:rPr>
              <a:t>程序首先需要建立一个</a:t>
            </a:r>
            <a:r>
              <a:rPr lang="en-US" altLang="zh-CN" sz="2000" dirty="0" smtClean="0">
                <a:latin typeface="+mn-ea"/>
              </a:rPr>
              <a:t>Developer Studio </a:t>
            </a:r>
            <a:r>
              <a:rPr lang="zh-CN" altLang="en-US" sz="2000" dirty="0" smtClean="0">
                <a:latin typeface="+mn-ea"/>
              </a:rPr>
              <a:t>工程。</a:t>
            </a:r>
            <a:endParaRPr lang="en-US" altLang="zh-CN" sz="2000" dirty="0" smtClean="0">
              <a:latin typeface="+mn-ea"/>
            </a:endParaRPr>
          </a:p>
          <a:p>
            <a:pPr marL="82296" indent="0">
              <a:buNone/>
            </a:pPr>
            <a:r>
              <a:rPr lang="en-US" altLang="zh-CN" sz="2000" dirty="0">
                <a:latin typeface="宋体"/>
                <a:ea typeface="宋体"/>
              </a:rPr>
              <a:t> </a:t>
            </a:r>
            <a:r>
              <a:rPr lang="en-US" altLang="zh-CN" sz="2000" dirty="0" smtClean="0">
                <a:latin typeface="宋体"/>
                <a:ea typeface="宋体"/>
              </a:rPr>
              <a:t>    </a:t>
            </a:r>
            <a:endParaRPr lang="zh-CN" altLang="en-US"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896" y="1155633"/>
            <a:ext cx="2419048" cy="51428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7633" y="2636912"/>
            <a:ext cx="6396367" cy="3960440"/>
          </a:xfrm>
          <a:prstGeom prst="rect">
            <a:avLst/>
          </a:prstGeom>
        </p:spPr>
      </p:pic>
      <p:sp>
        <p:nvSpPr>
          <p:cNvPr id="6" name="TextBox 5"/>
          <p:cNvSpPr txBox="1"/>
          <p:nvPr/>
        </p:nvSpPr>
        <p:spPr>
          <a:xfrm>
            <a:off x="1115616" y="2996952"/>
            <a:ext cx="1296144" cy="923330"/>
          </a:xfrm>
          <a:prstGeom prst="rect">
            <a:avLst/>
          </a:prstGeom>
          <a:noFill/>
        </p:spPr>
        <p:txBody>
          <a:bodyPr wrap="square" rtlCol="0">
            <a:spAutoFit/>
          </a:bodyPr>
          <a:lstStyle/>
          <a:p>
            <a:r>
              <a:rPr lang="en-US" altLang="zh-CN" dirty="0" smtClean="0"/>
              <a:t>Fortran console Application</a:t>
            </a:r>
            <a:endParaRPr lang="zh-CN" altLang="en-US" dirty="0"/>
          </a:p>
        </p:txBody>
      </p:sp>
    </p:spTree>
    <p:extLst>
      <p:ext uri="{BB962C8B-B14F-4D97-AF65-F5344CB8AC3E}">
        <p14:creationId xmlns:p14="http://schemas.microsoft.com/office/powerpoint/2010/main" val="37084363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03648" y="764704"/>
            <a:ext cx="7498080" cy="4800600"/>
          </a:xfrm>
        </p:spPr>
        <p:txBody>
          <a:bodyPr>
            <a:normAutofit/>
          </a:bodyPr>
          <a:lstStyle/>
          <a:p>
            <a:pPr marL="82296" indent="0">
              <a:buNone/>
            </a:pPr>
            <a:r>
              <a:rPr lang="en-US" altLang="zh-CN" sz="2000" dirty="0" smtClean="0"/>
              <a:t>3. </a:t>
            </a:r>
            <a:r>
              <a:rPr lang="zh-CN" altLang="en-US" sz="2000" dirty="0" smtClean="0"/>
              <a:t>生成一个新的程序文件（</a:t>
            </a:r>
            <a:r>
              <a:rPr lang="en-US" altLang="zh-CN" sz="2000" dirty="0" smtClean="0"/>
              <a:t>File/New, </a:t>
            </a:r>
            <a:r>
              <a:rPr lang="zh-CN" altLang="en-US" sz="2000" dirty="0" smtClean="0"/>
              <a:t>选择</a:t>
            </a:r>
            <a:r>
              <a:rPr lang="en-US" altLang="zh-CN" sz="2000" dirty="0" smtClean="0"/>
              <a:t>File</a:t>
            </a:r>
            <a:r>
              <a:rPr lang="zh-CN" altLang="en-US" sz="2000" dirty="0" smtClean="0"/>
              <a:t>项）</a:t>
            </a:r>
            <a:endParaRPr lang="en-US" altLang="zh-CN" sz="2000" dirty="0" smtClean="0"/>
          </a:p>
          <a:p>
            <a:pPr marL="82296" indent="0">
              <a:buNone/>
            </a:pPr>
            <a:endParaRPr lang="zh-CN" altLang="en-US"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700808"/>
            <a:ext cx="7806286" cy="4136572"/>
          </a:xfrm>
          <a:prstGeom prst="rect">
            <a:avLst/>
          </a:prstGeom>
        </p:spPr>
      </p:pic>
    </p:spTree>
    <p:extLst>
      <p:ext uri="{BB962C8B-B14F-4D97-AF65-F5344CB8AC3E}">
        <p14:creationId xmlns:p14="http://schemas.microsoft.com/office/powerpoint/2010/main" val="40977762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1640" y="548680"/>
            <a:ext cx="7498080" cy="1728192"/>
          </a:xfrm>
        </p:spPr>
        <p:txBody>
          <a:bodyPr>
            <a:normAutofit/>
          </a:bodyPr>
          <a:lstStyle/>
          <a:p>
            <a:pPr marL="82296" indent="0">
              <a:buNone/>
            </a:pPr>
            <a:r>
              <a:rPr lang="en-US" altLang="zh-CN" sz="2000" dirty="0" smtClean="0"/>
              <a:t>4. </a:t>
            </a:r>
            <a:r>
              <a:rPr lang="zh-CN" altLang="en-US" sz="2000" dirty="0" smtClean="0"/>
              <a:t>在</a:t>
            </a:r>
            <a:r>
              <a:rPr lang="en-US" altLang="zh-CN" sz="2000" dirty="0" smtClean="0"/>
              <a:t>Fortran</a:t>
            </a:r>
            <a:r>
              <a:rPr lang="zh-CN" altLang="en-US" sz="2000" dirty="0" smtClean="0"/>
              <a:t>工程中添加源代码</a:t>
            </a:r>
            <a:endParaRPr lang="en-US" altLang="zh-CN" sz="2000" dirty="0" smtClean="0"/>
          </a:p>
          <a:p>
            <a:pPr marL="82296" indent="0">
              <a:buNone/>
            </a:pPr>
            <a:r>
              <a:rPr lang="en-US" altLang="zh-CN" sz="2000" dirty="0" smtClean="0"/>
              <a:t>        </a:t>
            </a:r>
            <a:r>
              <a:rPr lang="en-US" altLang="zh-CN" sz="2000" dirty="0"/>
              <a:t>Program main </a:t>
            </a:r>
          </a:p>
          <a:p>
            <a:pPr marL="82296" indent="0">
              <a:buNone/>
            </a:pPr>
            <a:r>
              <a:rPr lang="en-US" altLang="zh-CN" sz="2000" dirty="0"/>
              <a:t>	 write(*,*) "Hello World!"</a:t>
            </a:r>
          </a:p>
          <a:p>
            <a:pPr marL="82296" indent="0">
              <a:buNone/>
            </a:pPr>
            <a:r>
              <a:rPr lang="en-US" altLang="zh-CN" sz="2000" dirty="0"/>
              <a:t>	end program main</a:t>
            </a:r>
            <a:endParaRPr lang="zh-CN" altLang="en-US"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5831" y="2492896"/>
            <a:ext cx="6423334" cy="3744416"/>
          </a:xfrm>
          <a:prstGeom prst="rect">
            <a:avLst/>
          </a:prstGeom>
        </p:spPr>
      </p:pic>
    </p:spTree>
    <p:extLst>
      <p:ext uri="{BB962C8B-B14F-4D97-AF65-F5344CB8AC3E}">
        <p14:creationId xmlns:p14="http://schemas.microsoft.com/office/powerpoint/2010/main" val="38700106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47664" y="908720"/>
            <a:ext cx="7498080" cy="3744416"/>
          </a:xfrm>
        </p:spPr>
        <p:txBody>
          <a:bodyPr>
            <a:normAutofit/>
          </a:bodyPr>
          <a:lstStyle/>
          <a:p>
            <a:pPr marL="82296" indent="0">
              <a:lnSpc>
                <a:spcPct val="160000"/>
              </a:lnSpc>
              <a:buNone/>
            </a:pPr>
            <a:r>
              <a:rPr lang="en-US" altLang="zh-CN" sz="2000" dirty="0" smtClean="0"/>
              <a:t>5. </a:t>
            </a:r>
            <a:r>
              <a:rPr lang="zh-CN" altLang="en-US" sz="2000" dirty="0" smtClean="0"/>
              <a:t>用</a:t>
            </a:r>
            <a:r>
              <a:rPr lang="en-US" altLang="zh-CN" sz="2000" dirty="0" smtClean="0"/>
              <a:t>Build</a:t>
            </a:r>
            <a:r>
              <a:rPr lang="zh-CN" altLang="en-US" sz="2000" dirty="0" smtClean="0"/>
              <a:t>菜单下的 </a:t>
            </a:r>
            <a:r>
              <a:rPr lang="en-US" altLang="zh-CN" sz="2000" dirty="0" smtClean="0"/>
              <a:t>Execute</a:t>
            </a:r>
            <a:r>
              <a:rPr lang="zh-CN" altLang="en-US" sz="2000" dirty="0" smtClean="0"/>
              <a:t>选项来编译和执行程序，或者只单击    </a:t>
            </a:r>
            <a:r>
              <a:rPr lang="en-US" altLang="zh-CN" sz="2000" dirty="0" smtClean="0"/>
              <a:t>Build</a:t>
            </a:r>
            <a:r>
              <a:rPr lang="zh-CN" altLang="en-US" sz="2000" dirty="0" smtClean="0"/>
              <a:t>项来做编译不运行程序。</a:t>
            </a:r>
            <a:endParaRPr lang="en-US" altLang="zh-CN" sz="2000" dirty="0" smtClean="0"/>
          </a:p>
          <a:p>
            <a:pPr marL="82296" indent="0">
              <a:lnSpc>
                <a:spcPct val="160000"/>
              </a:lnSpc>
              <a:buNone/>
            </a:pPr>
            <a:r>
              <a:rPr lang="en-US" altLang="zh-CN" sz="2000" dirty="0" smtClean="0"/>
              <a:t>6.</a:t>
            </a:r>
            <a:r>
              <a:rPr lang="zh-CN" altLang="en-US" sz="2000" dirty="0" smtClean="0"/>
              <a:t>要写新的程序可以建立一个新的</a:t>
            </a:r>
            <a:r>
              <a:rPr lang="en-US" altLang="zh-CN" sz="2000" dirty="0" smtClean="0"/>
              <a:t>project, </a:t>
            </a:r>
            <a:r>
              <a:rPr lang="zh-CN" altLang="en-US" sz="2000" dirty="0" smtClean="0"/>
              <a:t>或者是直接更换</a:t>
            </a:r>
            <a:r>
              <a:rPr lang="en-US" altLang="zh-CN" sz="2000" dirty="0" smtClean="0"/>
              <a:t>project</a:t>
            </a:r>
            <a:r>
              <a:rPr lang="zh-CN" altLang="en-US" sz="2000" dirty="0" smtClean="0"/>
              <a:t>中的文件，</a:t>
            </a:r>
            <a:r>
              <a:rPr lang="zh-CN" altLang="en-US" sz="2000" dirty="0" smtClean="0">
                <a:solidFill>
                  <a:srgbClr val="FF0000"/>
                </a:solidFill>
              </a:rPr>
              <a:t>千万不要把两个独立的程序文件放入同一个</a:t>
            </a:r>
            <a:r>
              <a:rPr lang="en-US" altLang="zh-CN" sz="2000" dirty="0" smtClean="0">
                <a:solidFill>
                  <a:srgbClr val="FF0000"/>
                </a:solidFill>
              </a:rPr>
              <a:t>project</a:t>
            </a:r>
            <a:r>
              <a:rPr lang="zh-CN" altLang="en-US" sz="2000" dirty="0" smtClean="0">
                <a:solidFill>
                  <a:srgbClr val="FF0000"/>
                </a:solidFill>
              </a:rPr>
              <a:t>中</a:t>
            </a:r>
            <a:r>
              <a:rPr lang="zh-CN" altLang="en-US" sz="2000" dirty="0" smtClean="0"/>
              <a:t>，否则导致编译过程出现错误。</a:t>
            </a:r>
            <a:endParaRPr lang="en-US" altLang="zh-CN" sz="2000" dirty="0" smtClean="0"/>
          </a:p>
          <a:p>
            <a:pPr marL="82296" indent="0">
              <a:lnSpc>
                <a:spcPct val="160000"/>
              </a:lnSpc>
              <a:buNone/>
            </a:pPr>
            <a:r>
              <a:rPr lang="en-US" altLang="zh-CN" sz="2000" dirty="0" smtClean="0"/>
              <a:t>7. </a:t>
            </a:r>
            <a:r>
              <a:rPr lang="zh-CN" altLang="en-US" sz="2000" dirty="0" smtClean="0"/>
              <a:t>下次要修改程序时</a:t>
            </a:r>
            <a:r>
              <a:rPr lang="en-US" altLang="zh-CN" sz="2000" dirty="0" smtClean="0"/>
              <a:t>,</a:t>
            </a:r>
            <a:r>
              <a:rPr lang="zh-CN" altLang="en-US" sz="2000" dirty="0" smtClean="0"/>
              <a:t>可以直接打开*</a:t>
            </a:r>
            <a:r>
              <a:rPr lang="en-US" altLang="zh-CN" sz="2000" dirty="0" smtClean="0"/>
              <a:t>.</a:t>
            </a:r>
            <a:r>
              <a:rPr lang="en-US" altLang="zh-CN" sz="2000" dirty="0" err="1" smtClean="0"/>
              <a:t>dsw</a:t>
            </a:r>
            <a:r>
              <a:rPr lang="zh-CN" altLang="en-US" sz="2000" dirty="0" smtClean="0"/>
              <a:t>的</a:t>
            </a:r>
            <a:r>
              <a:rPr lang="en-US" altLang="zh-CN" sz="2000" dirty="0" smtClean="0"/>
              <a:t>project </a:t>
            </a:r>
            <a:r>
              <a:rPr lang="zh-CN" altLang="en-US" sz="2000" dirty="0" smtClean="0"/>
              <a:t>工程文件。</a:t>
            </a:r>
            <a:endParaRPr lang="en-US" altLang="zh-CN" sz="2000" dirty="0" smtClean="0"/>
          </a:p>
          <a:p>
            <a:pPr marL="82296" indent="0">
              <a:buNone/>
            </a:pPr>
            <a:r>
              <a:rPr lang="en-US" altLang="zh-CN" sz="2000" dirty="0" smtClean="0"/>
              <a:t> </a:t>
            </a:r>
            <a:endParaRPr lang="zh-CN" altLang="en-US" sz="2000" dirty="0"/>
          </a:p>
        </p:txBody>
      </p:sp>
      <p:sp>
        <p:nvSpPr>
          <p:cNvPr id="4" name="Text Box 4"/>
          <p:cNvSpPr txBox="1">
            <a:spLocks noChangeArrowheads="1"/>
          </p:cNvSpPr>
          <p:nvPr/>
        </p:nvSpPr>
        <p:spPr bwMode="auto">
          <a:xfrm>
            <a:off x="1979712" y="4941168"/>
            <a:ext cx="6553200" cy="457200"/>
          </a:xfrm>
          <a:prstGeom prst="rect">
            <a:avLst/>
          </a:prstGeom>
          <a:noFill/>
          <a:ln w="9525">
            <a:noFill/>
            <a:miter lim="800000"/>
            <a:headEnd/>
            <a:tailEnd/>
          </a:ln>
          <a:effectLst/>
        </p:spPr>
        <p:txBody>
          <a:bodyPr>
            <a:spAutoFit/>
          </a:bodyPr>
          <a:lstStyle/>
          <a:p>
            <a:pPr>
              <a:spcBef>
                <a:spcPct val="50000"/>
              </a:spcBef>
              <a:defRPr/>
            </a:pPr>
            <a:r>
              <a:rPr lang="zh-CN" altLang="en-US" sz="2400" dirty="0">
                <a:effectLst>
                  <a:outerShdw blurRad="38100" dist="38100" dir="2700000" algn="tl">
                    <a:srgbClr val="C0C0C0"/>
                  </a:outerShdw>
                </a:effectLst>
                <a:ea typeface="宋体" pitchFamily="2" charset="-122"/>
              </a:rPr>
              <a:t>练习：执行一个简单的打印语句</a:t>
            </a:r>
          </a:p>
        </p:txBody>
      </p:sp>
    </p:spTree>
    <p:extLst>
      <p:ext uri="{BB962C8B-B14F-4D97-AF65-F5344CB8AC3E}">
        <p14:creationId xmlns:p14="http://schemas.microsoft.com/office/powerpoint/2010/main" val="34033345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FORTRAN</a:t>
            </a:r>
            <a:r>
              <a:rPr lang="zh-CN" altLang="en-US" dirty="0"/>
              <a:t>程序设计基础</a:t>
            </a:r>
          </a:p>
        </p:txBody>
      </p:sp>
      <p:sp>
        <p:nvSpPr>
          <p:cNvPr id="3" name="内容占位符 2"/>
          <p:cNvSpPr>
            <a:spLocks noGrp="1"/>
          </p:cNvSpPr>
          <p:nvPr>
            <p:ph idx="1"/>
          </p:nvPr>
        </p:nvSpPr>
        <p:spPr/>
        <p:txBody>
          <a:bodyPr/>
          <a:lstStyle/>
          <a:p>
            <a:pPr marL="0" lvl="0" indent="0" fontAlgn="base">
              <a:spcBef>
                <a:spcPct val="50000"/>
              </a:spcBef>
              <a:spcAft>
                <a:spcPct val="0"/>
              </a:spcAft>
              <a:buClrTx/>
              <a:buSzTx/>
              <a:buFontTx/>
              <a:buChar char="•"/>
              <a:defRPr/>
            </a:pPr>
            <a:r>
              <a:rPr lang="en-US" altLang="zh-CN" sz="2800" dirty="0">
                <a:solidFill>
                  <a:srgbClr val="000000"/>
                </a:solidFill>
                <a:effectLst>
                  <a:outerShdw blurRad="38100" dist="38100" dir="2700000" algn="tl">
                    <a:srgbClr val="C0C0C0"/>
                  </a:outerShdw>
                </a:effectLst>
                <a:latin typeface="Arial" charset="0"/>
                <a:ea typeface="宋体" pitchFamily="2" charset="-122"/>
              </a:rPr>
              <a:t> Fortran</a:t>
            </a:r>
            <a:r>
              <a:rPr lang="zh-CN" altLang="en-US" sz="2800" dirty="0">
                <a:solidFill>
                  <a:srgbClr val="000000"/>
                </a:solidFill>
                <a:effectLst>
                  <a:outerShdw blurRad="38100" dist="38100" dir="2700000" algn="tl">
                    <a:srgbClr val="C0C0C0"/>
                  </a:outerShdw>
                </a:effectLst>
                <a:latin typeface="Arial" charset="0"/>
                <a:ea typeface="宋体" pitchFamily="2" charset="-122"/>
              </a:rPr>
              <a:t>程序的基本组成</a:t>
            </a:r>
          </a:p>
          <a:p>
            <a:pPr marL="0" lvl="0" indent="0" fontAlgn="base">
              <a:spcBef>
                <a:spcPct val="50000"/>
              </a:spcBef>
              <a:spcAft>
                <a:spcPct val="0"/>
              </a:spcAft>
              <a:buClrTx/>
              <a:buSzTx/>
              <a:buNone/>
              <a:defRPr/>
            </a:pPr>
            <a:r>
              <a:rPr lang="zh-CN" altLang="en-US" sz="2800" dirty="0">
                <a:solidFill>
                  <a:srgbClr val="000000"/>
                </a:solidFill>
                <a:effectLst>
                  <a:outerShdw blurRad="38100" dist="38100" dir="2700000" algn="tl">
                    <a:srgbClr val="C0C0C0"/>
                  </a:outerShdw>
                </a:effectLst>
                <a:latin typeface="Arial" charset="0"/>
                <a:ea typeface="宋体" pitchFamily="2" charset="-122"/>
              </a:rPr>
              <a:t>　　字符集</a:t>
            </a:r>
          </a:p>
          <a:p>
            <a:pPr marL="0" lvl="0" indent="0" fontAlgn="base">
              <a:spcBef>
                <a:spcPct val="50000"/>
              </a:spcBef>
              <a:spcAft>
                <a:spcPct val="0"/>
              </a:spcAft>
              <a:buClrTx/>
              <a:buSzTx/>
              <a:buNone/>
              <a:defRPr/>
            </a:pPr>
            <a:r>
              <a:rPr lang="zh-CN" altLang="en-US" sz="2800" dirty="0">
                <a:solidFill>
                  <a:srgbClr val="000000"/>
                </a:solidFill>
                <a:effectLst>
                  <a:outerShdw blurRad="38100" dist="38100" dir="2700000" algn="tl">
                    <a:srgbClr val="C0C0C0"/>
                  </a:outerShdw>
                </a:effectLst>
                <a:latin typeface="Arial" charset="0"/>
                <a:ea typeface="宋体" pitchFamily="2" charset="-122"/>
              </a:rPr>
              <a:t>　　源码格式</a:t>
            </a:r>
          </a:p>
          <a:p>
            <a:pPr marL="0" lvl="0" indent="0" fontAlgn="base">
              <a:spcBef>
                <a:spcPct val="50000"/>
              </a:spcBef>
              <a:spcAft>
                <a:spcPct val="0"/>
              </a:spcAft>
              <a:buClrTx/>
              <a:buSzTx/>
              <a:buNone/>
              <a:defRPr/>
            </a:pPr>
            <a:r>
              <a:rPr lang="zh-CN" altLang="en-US" sz="2800" dirty="0">
                <a:solidFill>
                  <a:srgbClr val="000000"/>
                </a:solidFill>
                <a:effectLst>
                  <a:outerShdw blurRad="38100" dist="38100" dir="2700000" algn="tl">
                    <a:srgbClr val="C0C0C0"/>
                  </a:outerShdw>
                </a:effectLst>
                <a:latin typeface="Arial" charset="0"/>
                <a:ea typeface="宋体" pitchFamily="2" charset="-122"/>
              </a:rPr>
              <a:t>　　程序组成</a:t>
            </a:r>
          </a:p>
          <a:p>
            <a:pPr marL="0" lvl="0" indent="0" fontAlgn="base">
              <a:spcBef>
                <a:spcPct val="50000"/>
              </a:spcBef>
              <a:spcAft>
                <a:spcPct val="0"/>
              </a:spcAft>
              <a:buClrTx/>
              <a:buSzTx/>
              <a:buFontTx/>
              <a:buChar char="•"/>
              <a:defRPr/>
            </a:pPr>
            <a:r>
              <a:rPr lang="zh-CN" altLang="en-US" sz="2800" dirty="0">
                <a:solidFill>
                  <a:srgbClr val="000000"/>
                </a:solidFill>
                <a:effectLst>
                  <a:outerShdw blurRad="38100" dist="38100" dir="2700000" algn="tl">
                    <a:srgbClr val="C0C0C0"/>
                  </a:outerShdw>
                </a:effectLst>
                <a:latin typeface="Arial" charset="0"/>
                <a:ea typeface="宋体" pitchFamily="2" charset="-122"/>
              </a:rPr>
              <a:t>　程序简例  </a:t>
            </a:r>
          </a:p>
          <a:p>
            <a:pPr marL="0" lvl="0" indent="0" fontAlgn="base">
              <a:spcBef>
                <a:spcPct val="50000"/>
              </a:spcBef>
              <a:spcAft>
                <a:spcPct val="0"/>
              </a:spcAft>
              <a:buClrTx/>
              <a:buSzTx/>
              <a:buNone/>
              <a:defRPr/>
            </a:pPr>
            <a:r>
              <a:rPr lang="zh-CN" altLang="en-US" sz="2800" dirty="0">
                <a:solidFill>
                  <a:srgbClr val="000000"/>
                </a:solidFill>
                <a:effectLst>
                  <a:outerShdw blurRad="38100" dist="38100" dir="2700000" algn="tl">
                    <a:srgbClr val="C0C0C0"/>
                  </a:outerShdw>
                </a:effectLst>
                <a:latin typeface="Arial" charset="0"/>
                <a:ea typeface="宋体" pitchFamily="2" charset="-122"/>
              </a:rPr>
              <a:t>　　编程实例</a:t>
            </a:r>
          </a:p>
          <a:p>
            <a:pPr marL="0" lvl="0" indent="0" fontAlgn="base">
              <a:spcBef>
                <a:spcPct val="50000"/>
              </a:spcBef>
              <a:spcAft>
                <a:spcPct val="0"/>
              </a:spcAft>
              <a:buClrTx/>
              <a:buSzTx/>
              <a:buNone/>
              <a:defRPr/>
            </a:pPr>
            <a:r>
              <a:rPr lang="zh-CN" altLang="en-US" sz="2800" dirty="0">
                <a:solidFill>
                  <a:srgbClr val="000000"/>
                </a:solidFill>
                <a:effectLst>
                  <a:outerShdw blurRad="38100" dist="38100" dir="2700000" algn="tl">
                    <a:srgbClr val="C0C0C0"/>
                  </a:outerShdw>
                </a:effectLst>
                <a:latin typeface="Arial" charset="0"/>
                <a:ea typeface="宋体" pitchFamily="2" charset="-122"/>
              </a:rPr>
              <a:t>　　程序的特点　</a:t>
            </a:r>
            <a:endParaRPr lang="zh-CN" altLang="en-US" dirty="0"/>
          </a:p>
        </p:txBody>
      </p:sp>
    </p:spTree>
    <p:extLst>
      <p:ext uri="{BB962C8B-B14F-4D97-AF65-F5344CB8AC3E}">
        <p14:creationId xmlns:p14="http://schemas.microsoft.com/office/powerpoint/2010/main" val="3096426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1115616" y="188640"/>
            <a:ext cx="5184775" cy="579438"/>
          </a:xfrm>
          <a:prstGeom prst="rect">
            <a:avLst/>
          </a:prstGeom>
          <a:noFill/>
          <a:ln w="9525" algn="ctr">
            <a:noFill/>
            <a:miter lim="800000"/>
            <a:headEnd/>
            <a:tailEnd/>
          </a:ln>
          <a:effectLst/>
        </p:spPr>
        <p:txBody>
          <a:bodyPr anchor="ctr">
            <a:spAutoFit/>
          </a:bodyPr>
          <a:lstStyle/>
          <a:p>
            <a:pPr>
              <a:defRPr/>
            </a:pPr>
            <a:r>
              <a:rPr lang="en-US" altLang="zh-TW" sz="3200" b="1" dirty="0">
                <a:solidFill>
                  <a:srgbClr val="333399"/>
                </a:solidFill>
                <a:effectLst>
                  <a:outerShdw blurRad="38100" dist="38100" dir="2700000" algn="tl">
                    <a:srgbClr val="C0C0C0"/>
                  </a:outerShdw>
                </a:effectLst>
                <a:ea typeface="宋体" pitchFamily="2" charset="-122"/>
              </a:rPr>
              <a:t>Fortran</a:t>
            </a:r>
            <a:r>
              <a:rPr lang="zh-CN" altLang="en-US" sz="3200" b="1" dirty="0">
                <a:solidFill>
                  <a:srgbClr val="333399"/>
                </a:solidFill>
                <a:effectLst>
                  <a:outerShdw blurRad="38100" dist="38100" dir="2700000" algn="tl">
                    <a:srgbClr val="C0C0C0"/>
                  </a:outerShdw>
                </a:effectLst>
                <a:ea typeface="宋体" pitchFamily="2" charset="-122"/>
              </a:rPr>
              <a:t>程序的基本组成</a:t>
            </a:r>
            <a:r>
              <a:rPr lang="zh-TW" altLang="en-US" sz="3200" b="1" dirty="0">
                <a:solidFill>
                  <a:srgbClr val="333399"/>
                </a:solidFill>
                <a:effectLst>
                  <a:outerShdw blurRad="38100" dist="38100" dir="2700000" algn="tl">
                    <a:srgbClr val="C0C0C0"/>
                  </a:outerShdw>
                </a:effectLst>
                <a:ea typeface="宋体" pitchFamily="2" charset="-122"/>
              </a:rPr>
              <a:t> </a:t>
            </a:r>
            <a:endParaRPr lang="zh-CN" altLang="en-US" sz="3200" b="1" dirty="0">
              <a:solidFill>
                <a:srgbClr val="333399"/>
              </a:solidFill>
              <a:effectLst>
                <a:outerShdw blurRad="38100" dist="38100" dir="2700000" algn="tl">
                  <a:srgbClr val="C0C0C0"/>
                </a:outerShdw>
              </a:effectLst>
              <a:ea typeface="宋体" pitchFamily="2" charset="-122"/>
            </a:endParaRPr>
          </a:p>
        </p:txBody>
      </p:sp>
      <p:sp>
        <p:nvSpPr>
          <p:cNvPr id="5" name="Text Box 6"/>
          <p:cNvSpPr txBox="1">
            <a:spLocks noChangeArrowheads="1"/>
          </p:cNvSpPr>
          <p:nvPr/>
        </p:nvSpPr>
        <p:spPr bwMode="auto">
          <a:xfrm>
            <a:off x="1347328" y="836712"/>
            <a:ext cx="4392612" cy="519113"/>
          </a:xfrm>
          <a:prstGeom prst="rect">
            <a:avLst/>
          </a:prstGeom>
          <a:noFill/>
          <a:ln w="9525" algn="ctr">
            <a:noFill/>
            <a:miter lim="800000"/>
            <a:headEnd/>
            <a:tailEnd/>
          </a:ln>
          <a:effectLst/>
        </p:spPr>
        <p:txBody>
          <a:bodyPr anchor="ctr">
            <a:spAutoFit/>
          </a:bodyPr>
          <a:lstStyle/>
          <a:p>
            <a:pPr>
              <a:defRPr/>
            </a:pPr>
            <a:r>
              <a:rPr lang="zh-CN" altLang="en-US" sz="2800" dirty="0">
                <a:solidFill>
                  <a:srgbClr val="FF9933"/>
                </a:solidFill>
                <a:effectLst>
                  <a:outerShdw blurRad="38100" dist="38100" dir="2700000" algn="tl">
                    <a:srgbClr val="C0C0C0"/>
                  </a:outerShdw>
                </a:effectLst>
                <a:ea typeface="宋体" pitchFamily="2" charset="-122"/>
              </a:rPr>
              <a:t>字符集</a:t>
            </a:r>
          </a:p>
        </p:txBody>
      </p:sp>
      <p:sp>
        <p:nvSpPr>
          <p:cNvPr id="6" name="Text Box 7"/>
          <p:cNvSpPr txBox="1">
            <a:spLocks noChangeArrowheads="1"/>
          </p:cNvSpPr>
          <p:nvPr/>
        </p:nvSpPr>
        <p:spPr bwMode="auto">
          <a:xfrm>
            <a:off x="1129970" y="1577976"/>
            <a:ext cx="6481763" cy="457200"/>
          </a:xfrm>
          <a:prstGeom prst="rect">
            <a:avLst/>
          </a:prstGeom>
          <a:noFill/>
          <a:ln w="9525">
            <a:noFill/>
            <a:miter lim="800000"/>
            <a:headEnd/>
            <a:tailEnd/>
          </a:ln>
          <a:effectLst/>
        </p:spPr>
        <p:txBody>
          <a:bodyPr>
            <a:spAutoFit/>
          </a:bodyPr>
          <a:lstStyle/>
          <a:p>
            <a:pPr>
              <a:defRPr/>
            </a:pPr>
            <a:r>
              <a:rPr lang="zh-CN" altLang="en-US" sz="2400" dirty="0">
                <a:effectLst>
                  <a:outerShdw blurRad="38100" dist="38100" dir="2700000" algn="tl">
                    <a:srgbClr val="C0C0C0"/>
                  </a:outerShdw>
                </a:effectLst>
                <a:ea typeface="宋体" pitchFamily="2" charset="-122"/>
              </a:rPr>
              <a:t>编写</a:t>
            </a:r>
            <a:r>
              <a:rPr lang="en-US" altLang="zh-CN" sz="2400" dirty="0">
                <a:effectLst>
                  <a:outerShdw blurRad="38100" dist="38100" dir="2700000" algn="tl">
                    <a:srgbClr val="C0C0C0"/>
                  </a:outerShdw>
                </a:effectLst>
                <a:ea typeface="宋体" pitchFamily="2" charset="-122"/>
              </a:rPr>
              <a:t>Fortran</a:t>
            </a:r>
            <a:r>
              <a:rPr lang="zh-CN" altLang="en-US" sz="2400" dirty="0">
                <a:effectLst>
                  <a:outerShdw blurRad="38100" dist="38100" dir="2700000" algn="tl">
                    <a:srgbClr val="C0C0C0"/>
                  </a:outerShdw>
                </a:effectLst>
                <a:ea typeface="宋体" pitchFamily="2" charset="-122"/>
              </a:rPr>
              <a:t>程序时，能使用的所有字符和符号</a:t>
            </a:r>
          </a:p>
        </p:txBody>
      </p:sp>
      <p:graphicFrame>
        <p:nvGraphicFramePr>
          <p:cNvPr id="7" name="Group 22"/>
          <p:cNvGraphicFramePr>
            <a:graphicFrameLocks noGrp="1"/>
          </p:cNvGraphicFramePr>
          <p:nvPr>
            <p:extLst>
              <p:ext uri="{D42A27DB-BD31-4B8C-83A1-F6EECF244321}">
                <p14:modId xmlns:p14="http://schemas.microsoft.com/office/powerpoint/2010/main" val="2446252736"/>
              </p:ext>
            </p:extLst>
          </p:nvPr>
        </p:nvGraphicFramePr>
        <p:xfrm>
          <a:off x="1347328" y="2636912"/>
          <a:ext cx="7488237" cy="2376290"/>
        </p:xfrm>
        <a:graphic>
          <a:graphicData uri="http://schemas.openxmlformats.org/drawingml/2006/table">
            <a:tbl>
              <a:tblPr/>
              <a:tblGrid>
                <a:gridCol w="1943695"/>
                <a:gridCol w="5544542"/>
              </a:tblGrid>
              <a:tr h="720527">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英文</a:t>
                      </a:r>
                      <a:r>
                        <a:rPr kumimoji="0" lang="en-US" altLang="zh-CN" sz="2000" b="1" i="0" u="none" strike="noStrike" cap="none" normalizeH="0" baseline="0" dirty="0" smtClean="0">
                          <a:ln>
                            <a:noFill/>
                          </a:ln>
                          <a:solidFill>
                            <a:schemeClr val="tx1"/>
                          </a:solidFill>
                          <a:effectLst/>
                          <a:latin typeface="Arial" charset="0"/>
                          <a:ea typeface="宋体" pitchFamily="2" charset="-122"/>
                        </a:rPr>
                        <a:t>26</a:t>
                      </a:r>
                      <a:r>
                        <a:rPr kumimoji="0" lang="zh-CN" altLang="en-US" sz="2000" b="1" i="0" u="none" strike="noStrike" cap="none" normalizeH="0" baseline="0" dirty="0" smtClean="0">
                          <a:ln>
                            <a:noFill/>
                          </a:ln>
                          <a:solidFill>
                            <a:schemeClr val="tx1"/>
                          </a:solidFill>
                          <a:effectLst/>
                          <a:latin typeface="Arial" charset="0"/>
                          <a:ea typeface="宋体" pitchFamily="2" charset="-122"/>
                        </a:rPr>
                        <a:t>个字母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1" i="0" u="none" strike="noStrike" cap="none" normalizeH="0" baseline="0" smtClean="0">
                          <a:ln>
                            <a:noFill/>
                          </a:ln>
                          <a:solidFill>
                            <a:schemeClr val="tx1"/>
                          </a:solidFill>
                          <a:effectLst/>
                          <a:latin typeface="Arial" charset="0"/>
                          <a:ea typeface="宋体" pitchFamily="2" charset="-122"/>
                        </a:rPr>
                        <a:t>字母大小写不分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10</a:t>
                      </a:r>
                      <a:r>
                        <a:rPr kumimoji="0" lang="zh-CN" altLang="en-US" sz="2000" b="1" i="0" u="none" strike="noStrike" cap="none" normalizeH="0" baseline="0" smtClean="0">
                          <a:ln>
                            <a:noFill/>
                          </a:ln>
                          <a:solidFill>
                            <a:schemeClr val="tx1"/>
                          </a:solidFill>
                          <a:effectLst/>
                          <a:latin typeface="Arial" charset="0"/>
                          <a:ea typeface="宋体" pitchFamily="2" charset="-122"/>
                        </a:rPr>
                        <a:t>个数字</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tx1"/>
                          </a:solidFill>
                          <a:effectLst/>
                          <a:latin typeface="Arial" charset="0"/>
                          <a:ea typeface="宋体" pitchFamily="2" charset="-122"/>
                        </a:rPr>
                        <a:t>0</a:t>
                      </a:r>
                      <a:r>
                        <a:rPr kumimoji="0" lang="zh-CN" altLang="en-US" sz="2200" b="1" i="0" u="none" strike="noStrike" cap="none" normalizeH="0" baseline="0" smtClean="0">
                          <a:ln>
                            <a:noFill/>
                          </a:ln>
                          <a:solidFill>
                            <a:schemeClr val="tx1"/>
                          </a:solidFill>
                          <a:effectLst/>
                          <a:latin typeface="Arial" charset="0"/>
                          <a:ea typeface="宋体" pitchFamily="2" charset="-122"/>
                        </a:rPr>
                        <a:t>～</a:t>
                      </a:r>
                      <a:r>
                        <a:rPr kumimoji="0" lang="en-US" altLang="zh-CN" sz="2200" b="1" i="0" u="none" strike="noStrike" cap="none" normalizeH="0" baseline="0" smtClean="0">
                          <a:ln>
                            <a:noFill/>
                          </a:ln>
                          <a:solidFill>
                            <a:schemeClr val="tx1"/>
                          </a:solidFill>
                          <a:effectLst/>
                          <a:latin typeface="Arial" charset="0"/>
                          <a:ea typeface="宋体"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22</a:t>
                      </a:r>
                      <a:r>
                        <a:rPr kumimoji="0" lang="zh-CN" altLang="en-US" sz="2000" b="1" i="0" u="none" strike="noStrike" cap="none" normalizeH="0" baseline="0" smtClean="0">
                          <a:ln>
                            <a:noFill/>
                          </a:ln>
                          <a:solidFill>
                            <a:schemeClr val="tx1"/>
                          </a:solidFill>
                          <a:effectLst/>
                          <a:latin typeface="Arial" charset="0"/>
                          <a:ea typeface="宋体" pitchFamily="2" charset="-122"/>
                        </a:rPr>
                        <a:t>个特殊符号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dirty="0" smtClean="0">
                          <a:ln>
                            <a:noFill/>
                          </a:ln>
                          <a:solidFill>
                            <a:schemeClr val="tx1"/>
                          </a:solidFill>
                          <a:effectLst/>
                          <a:latin typeface="Arial" charset="0"/>
                          <a:ea typeface="宋体" pitchFamily="2" charset="-122"/>
                        </a:rPr>
                        <a:t>: = + - * / ( ) , . ‘ ! “ % &amp; ; &lt; &gt; ? $ _ </a:t>
                      </a:r>
                      <a:r>
                        <a:rPr kumimoji="0" lang="zh-CN" altLang="en-US" sz="2200" b="1" i="0" u="none" strike="noStrike" cap="none" normalizeH="0" baseline="0" dirty="0" smtClean="0">
                          <a:ln>
                            <a:noFill/>
                          </a:ln>
                          <a:solidFill>
                            <a:schemeClr val="tx1"/>
                          </a:solidFill>
                          <a:effectLst/>
                          <a:latin typeface="Arial" charset="0"/>
                          <a:ea typeface="宋体" pitchFamily="2" charset="-122"/>
                        </a:rPr>
                        <a:t>以及空格符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797087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03648" y="404664"/>
            <a:ext cx="7498080" cy="5616624"/>
          </a:xfrm>
        </p:spPr>
        <p:txBody>
          <a:bodyPr>
            <a:normAutofit/>
          </a:bodyPr>
          <a:lstStyle/>
          <a:p>
            <a:pPr marL="0" lvl="0" indent="0" algn="just" fontAlgn="base">
              <a:spcBef>
                <a:spcPct val="0"/>
              </a:spcBef>
              <a:spcAft>
                <a:spcPct val="0"/>
              </a:spcAft>
              <a:buClrTx/>
              <a:buSzTx/>
              <a:buNone/>
            </a:pPr>
            <a:r>
              <a:rPr lang="zh-CN" altLang="en-US" sz="2400" b="1" dirty="0">
                <a:solidFill>
                  <a:srgbClr val="FF9933"/>
                </a:solidFill>
                <a:latin typeface="Arial" charset="0"/>
                <a:ea typeface="宋体" charset="-122"/>
              </a:rPr>
              <a:t>对于基本字符</a:t>
            </a:r>
            <a:r>
              <a:rPr lang="zh-CN" altLang="en-US" sz="2400" b="1" dirty="0">
                <a:solidFill>
                  <a:srgbClr val="000000"/>
                </a:solidFill>
                <a:latin typeface="Arial" charset="0"/>
                <a:ea typeface="宋体" charset="-122"/>
              </a:rPr>
              <a:t>有如下几个问题需要予以注意： </a:t>
            </a:r>
          </a:p>
          <a:p>
            <a:pPr marL="0" lvl="0" indent="0" algn="just" fontAlgn="base">
              <a:spcBef>
                <a:spcPct val="50000"/>
              </a:spcBef>
              <a:spcAft>
                <a:spcPct val="0"/>
              </a:spcAft>
              <a:buClrTx/>
              <a:buSzTx/>
              <a:buNone/>
            </a:pPr>
            <a:r>
              <a:rPr lang="zh-CN" altLang="en-US" sz="2400" b="1" dirty="0">
                <a:solidFill>
                  <a:srgbClr val="000000"/>
                </a:solidFill>
                <a:latin typeface="Arial" charset="0"/>
                <a:ea typeface="宋体" charset="-122"/>
              </a:rPr>
              <a:t>一</a:t>
            </a:r>
            <a:r>
              <a:rPr lang="en-US" altLang="zh-CN" sz="2400" b="1" dirty="0">
                <a:solidFill>
                  <a:srgbClr val="000000"/>
                </a:solidFill>
                <a:latin typeface="Arial" charset="0"/>
                <a:ea typeface="宋体" charset="-122"/>
              </a:rPr>
              <a:t>.</a:t>
            </a:r>
            <a:r>
              <a:rPr lang="zh-CN" altLang="en-US" sz="2400" b="1" dirty="0">
                <a:solidFill>
                  <a:srgbClr val="FF9933"/>
                </a:solidFill>
                <a:latin typeface="Arial" charset="0"/>
                <a:ea typeface="宋体" charset="-122"/>
              </a:rPr>
              <a:t>文字字符</a:t>
            </a:r>
            <a:r>
              <a:rPr lang="zh-CN" altLang="en-US" sz="2400" b="1" dirty="0">
                <a:solidFill>
                  <a:srgbClr val="000000"/>
                </a:solidFill>
                <a:latin typeface="Arial" charset="0"/>
                <a:ea typeface="宋体" charset="-122"/>
              </a:rPr>
              <a:t>的用处： </a:t>
            </a:r>
          </a:p>
          <a:p>
            <a:pPr marL="0" lvl="0" indent="0" algn="just" fontAlgn="base">
              <a:spcBef>
                <a:spcPct val="0"/>
              </a:spcBef>
              <a:spcAft>
                <a:spcPct val="0"/>
              </a:spcAft>
              <a:buClrTx/>
              <a:buSzTx/>
              <a:buNone/>
            </a:pPr>
            <a:r>
              <a:rPr lang="zh-CN" altLang="en-US" sz="1800" b="1" dirty="0">
                <a:solidFill>
                  <a:srgbClr val="000000"/>
                </a:solidFill>
                <a:latin typeface="Arial" charset="0"/>
                <a:ea typeface="宋体" charset="-122"/>
              </a:rPr>
              <a:t>        </a:t>
            </a:r>
            <a:r>
              <a:rPr lang="zh-CN" altLang="en-US" sz="2000" b="1" dirty="0">
                <a:solidFill>
                  <a:srgbClr val="000000"/>
                </a:solidFill>
                <a:latin typeface="Arial" charset="0"/>
                <a:ea typeface="宋体" charset="-122"/>
              </a:rPr>
              <a:t>主要是命名的作用，可以用来命名语言中的一切对象，这三种符号可以混合使用； </a:t>
            </a:r>
          </a:p>
          <a:p>
            <a:pPr marL="0" lvl="0" indent="0" algn="just" fontAlgn="base">
              <a:spcBef>
                <a:spcPct val="0"/>
              </a:spcBef>
              <a:spcAft>
                <a:spcPct val="0"/>
              </a:spcAft>
              <a:buClrTx/>
              <a:buSzTx/>
              <a:buNone/>
            </a:pPr>
            <a:r>
              <a:rPr lang="zh-CN" altLang="en-US" sz="2000" b="1" dirty="0">
                <a:solidFill>
                  <a:srgbClr val="000000"/>
                </a:solidFill>
                <a:latin typeface="Arial" charset="0"/>
                <a:ea typeface="宋体" charset="-122"/>
              </a:rPr>
              <a:t>        数字还具有它本来的含义，就是表示数目。</a:t>
            </a:r>
            <a:r>
              <a:rPr lang="zh-CN" altLang="en-US" sz="2400" b="1" dirty="0">
                <a:solidFill>
                  <a:srgbClr val="000000"/>
                </a:solidFill>
                <a:latin typeface="Arial" charset="0"/>
                <a:ea typeface="宋体" charset="-122"/>
              </a:rPr>
              <a:t> </a:t>
            </a:r>
          </a:p>
          <a:p>
            <a:pPr marL="0" lvl="0" indent="0" algn="just" fontAlgn="base">
              <a:spcBef>
                <a:spcPct val="50000"/>
              </a:spcBef>
              <a:spcAft>
                <a:spcPct val="0"/>
              </a:spcAft>
              <a:buClrTx/>
              <a:buSzTx/>
              <a:buNone/>
            </a:pPr>
            <a:r>
              <a:rPr lang="zh-CN" altLang="en-US" sz="2400" b="1" dirty="0">
                <a:solidFill>
                  <a:srgbClr val="000000"/>
                </a:solidFill>
                <a:latin typeface="Arial" charset="0"/>
                <a:ea typeface="宋体" charset="-122"/>
              </a:rPr>
              <a:t>二</a:t>
            </a:r>
            <a:r>
              <a:rPr lang="en-US" altLang="zh-CN" sz="2400" b="1" dirty="0">
                <a:solidFill>
                  <a:srgbClr val="000000"/>
                </a:solidFill>
                <a:latin typeface="Arial" charset="0"/>
                <a:ea typeface="宋体" charset="-122"/>
              </a:rPr>
              <a:t>.</a:t>
            </a:r>
            <a:r>
              <a:rPr lang="zh-CN" altLang="en-US" sz="2400" b="1" dirty="0">
                <a:solidFill>
                  <a:srgbClr val="FF9933"/>
                </a:solidFill>
                <a:latin typeface="Arial" charset="0"/>
                <a:ea typeface="宋体" charset="-122"/>
              </a:rPr>
              <a:t>特殊字符</a:t>
            </a:r>
            <a:r>
              <a:rPr lang="zh-CN" altLang="en-US" sz="2400" b="1" dirty="0">
                <a:solidFill>
                  <a:srgbClr val="000000"/>
                </a:solidFill>
                <a:latin typeface="Arial" charset="0"/>
                <a:ea typeface="宋体" charset="-122"/>
              </a:rPr>
              <a:t>的用处： </a:t>
            </a:r>
          </a:p>
          <a:p>
            <a:pPr marL="0" lvl="0" indent="0" algn="just" fontAlgn="base">
              <a:spcBef>
                <a:spcPct val="0"/>
              </a:spcBef>
              <a:spcAft>
                <a:spcPct val="0"/>
              </a:spcAft>
              <a:buClrTx/>
              <a:buSzTx/>
              <a:buNone/>
            </a:pPr>
            <a:r>
              <a:rPr lang="zh-CN" altLang="en-US" sz="2000" b="1" dirty="0">
                <a:solidFill>
                  <a:srgbClr val="000000"/>
                </a:solidFill>
                <a:latin typeface="Arial" charset="0"/>
                <a:ea typeface="宋体" charset="-122"/>
              </a:rPr>
              <a:t>特殊字符主要具有功能的意义，如编辑功能，运算功能，语法功能等。 </a:t>
            </a:r>
          </a:p>
          <a:p>
            <a:pPr marL="0" lvl="0" indent="0" algn="just" fontAlgn="base">
              <a:spcBef>
                <a:spcPct val="50000"/>
              </a:spcBef>
              <a:spcAft>
                <a:spcPct val="0"/>
              </a:spcAft>
              <a:buClrTx/>
              <a:buSzTx/>
              <a:buNone/>
            </a:pPr>
            <a:r>
              <a:rPr lang="en-US" altLang="zh-CN" sz="2000" b="1" dirty="0">
                <a:solidFill>
                  <a:srgbClr val="000000"/>
                </a:solidFill>
                <a:latin typeface="Arial" charset="0"/>
                <a:ea typeface="宋体" charset="-122"/>
              </a:rPr>
              <a:t>FORTRAN 95</a:t>
            </a:r>
            <a:r>
              <a:rPr lang="zh-CN" altLang="en-US" sz="2000" b="1" dirty="0">
                <a:solidFill>
                  <a:srgbClr val="000000"/>
                </a:solidFill>
                <a:latin typeface="Arial" charset="0"/>
                <a:ea typeface="宋体" charset="-122"/>
              </a:rPr>
              <a:t>标准原则上接受小写字母。因此除了以下位置，大小写是等价的：</a:t>
            </a:r>
            <a:r>
              <a:rPr lang="zh-CN" altLang="en-US" sz="2400" b="1" dirty="0">
                <a:solidFill>
                  <a:srgbClr val="000000"/>
                </a:solidFill>
                <a:latin typeface="Arial" charset="0"/>
                <a:ea typeface="宋体" charset="-122"/>
              </a:rPr>
              <a:t> </a:t>
            </a:r>
          </a:p>
          <a:p>
            <a:pPr marL="0" lvl="0" indent="0" algn="just" fontAlgn="base">
              <a:spcBef>
                <a:spcPct val="50000"/>
              </a:spcBef>
              <a:spcAft>
                <a:spcPct val="0"/>
              </a:spcAft>
              <a:buClrTx/>
              <a:buSzTx/>
              <a:buNone/>
            </a:pPr>
            <a:r>
              <a:rPr lang="zh-CN" altLang="en-US" sz="2400" b="1" dirty="0">
                <a:solidFill>
                  <a:srgbClr val="000000"/>
                </a:solidFill>
                <a:latin typeface="Arial" charset="0"/>
                <a:ea typeface="宋体" charset="-122"/>
              </a:rPr>
              <a:t>三</a:t>
            </a:r>
            <a:r>
              <a:rPr lang="en-US" altLang="zh-CN" sz="2400" b="1" dirty="0">
                <a:solidFill>
                  <a:srgbClr val="000000"/>
                </a:solidFill>
                <a:latin typeface="Arial" charset="0"/>
                <a:ea typeface="宋体" charset="-122"/>
              </a:rPr>
              <a:t>.</a:t>
            </a:r>
            <a:r>
              <a:rPr lang="zh-CN" altLang="en-US" sz="2400" b="1" dirty="0">
                <a:solidFill>
                  <a:srgbClr val="FF9933"/>
                </a:solidFill>
                <a:latin typeface="Arial" charset="0"/>
                <a:ea typeface="宋体" charset="-122"/>
              </a:rPr>
              <a:t>大小写必须区分的位置</a:t>
            </a:r>
            <a:r>
              <a:rPr lang="zh-CN" altLang="en-US" sz="2400" b="1" dirty="0">
                <a:solidFill>
                  <a:srgbClr val="000000"/>
                </a:solidFill>
                <a:latin typeface="Arial" charset="0"/>
                <a:ea typeface="宋体" charset="-122"/>
              </a:rPr>
              <a:t>： </a:t>
            </a:r>
          </a:p>
          <a:p>
            <a:pPr marL="1371600" lvl="3" indent="0" algn="just" fontAlgn="base">
              <a:spcBef>
                <a:spcPct val="0"/>
              </a:spcBef>
              <a:spcAft>
                <a:spcPct val="0"/>
              </a:spcAft>
              <a:buClrTx/>
              <a:buNone/>
            </a:pPr>
            <a:r>
              <a:rPr lang="zh-CN" altLang="en-US" sz="1800" b="1" dirty="0">
                <a:solidFill>
                  <a:srgbClr val="000000"/>
                </a:solidFill>
                <a:latin typeface="Arial" charset="0"/>
                <a:ea typeface="宋体" charset="-122"/>
              </a:rPr>
              <a:t>●</a:t>
            </a:r>
            <a:r>
              <a:rPr lang="zh-CN" altLang="en-US" sz="2400" b="1" dirty="0">
                <a:solidFill>
                  <a:srgbClr val="000000"/>
                </a:solidFill>
                <a:latin typeface="Arial" charset="0"/>
                <a:ea typeface="宋体" charset="-122"/>
              </a:rPr>
              <a:t> 作为字符常量的字符串里面； </a:t>
            </a:r>
          </a:p>
          <a:p>
            <a:pPr marL="1371600" lvl="3" indent="0" algn="just" fontAlgn="base">
              <a:spcBef>
                <a:spcPct val="0"/>
              </a:spcBef>
              <a:spcAft>
                <a:spcPct val="0"/>
              </a:spcAft>
              <a:buClrTx/>
              <a:buNone/>
            </a:pPr>
            <a:r>
              <a:rPr lang="zh-CN" altLang="en-US" sz="1800" b="1" dirty="0">
                <a:solidFill>
                  <a:srgbClr val="000000"/>
                </a:solidFill>
                <a:latin typeface="Arial" charset="0"/>
                <a:ea typeface="宋体" charset="-122"/>
              </a:rPr>
              <a:t>●</a:t>
            </a:r>
            <a:r>
              <a:rPr lang="zh-CN" altLang="en-US" sz="2400" b="1" dirty="0">
                <a:solidFill>
                  <a:srgbClr val="000000"/>
                </a:solidFill>
                <a:latin typeface="Arial" charset="0"/>
                <a:ea typeface="宋体" charset="-122"/>
              </a:rPr>
              <a:t> 输入输出的纪录里面； </a:t>
            </a:r>
          </a:p>
          <a:p>
            <a:pPr marL="1371600" lvl="3" indent="0" algn="just" fontAlgn="base">
              <a:spcBef>
                <a:spcPct val="0"/>
              </a:spcBef>
              <a:spcAft>
                <a:spcPct val="0"/>
              </a:spcAft>
              <a:buClrTx/>
              <a:buNone/>
            </a:pPr>
            <a:r>
              <a:rPr lang="zh-CN" altLang="en-US" sz="1800" b="1" dirty="0">
                <a:solidFill>
                  <a:srgbClr val="000000"/>
                </a:solidFill>
                <a:latin typeface="Arial" charset="0"/>
                <a:ea typeface="宋体" charset="-122"/>
              </a:rPr>
              <a:t>●</a:t>
            </a:r>
            <a:r>
              <a:rPr lang="zh-CN" altLang="en-US" sz="2400" b="1" dirty="0">
                <a:solidFill>
                  <a:srgbClr val="000000"/>
                </a:solidFill>
                <a:latin typeface="Arial" charset="0"/>
                <a:ea typeface="宋体" charset="-122"/>
              </a:rPr>
              <a:t> 作为编辑描述符的引号或撇号里面。 </a:t>
            </a:r>
          </a:p>
          <a:p>
            <a:pPr marL="82296" indent="0">
              <a:buNone/>
            </a:pPr>
            <a:endParaRPr lang="zh-CN" altLang="en-US" dirty="0"/>
          </a:p>
        </p:txBody>
      </p:sp>
    </p:spTree>
    <p:extLst>
      <p:ext uri="{BB962C8B-B14F-4D97-AF65-F5344CB8AC3E}">
        <p14:creationId xmlns:p14="http://schemas.microsoft.com/office/powerpoint/2010/main" val="16887263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097194" y="548680"/>
            <a:ext cx="8064500" cy="518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100000"/>
              </a:spcBef>
              <a:spcAft>
                <a:spcPct val="50000"/>
              </a:spcAft>
            </a:pPr>
            <a:r>
              <a:rPr lang="zh-CN" altLang="en-US" sz="2400" b="1" dirty="0"/>
              <a:t>四</a:t>
            </a:r>
            <a:r>
              <a:rPr lang="en-US" altLang="zh-CN" sz="2400" b="1" dirty="0"/>
              <a:t>.</a:t>
            </a:r>
            <a:r>
              <a:rPr lang="zh-CN" altLang="en-US" sz="2400" b="1" dirty="0">
                <a:solidFill>
                  <a:srgbClr val="FF9933"/>
                </a:solidFill>
              </a:rPr>
              <a:t>数字的涵义</a:t>
            </a:r>
            <a:r>
              <a:rPr lang="zh-CN" altLang="en-US" sz="2400" b="1" dirty="0"/>
              <a:t>：</a:t>
            </a:r>
            <a:r>
              <a:rPr lang="zh-CN" altLang="en-US" b="1" dirty="0"/>
              <a:t> </a:t>
            </a:r>
          </a:p>
          <a:p>
            <a:pPr algn="just" eaLnBrk="1" hangingPunct="1">
              <a:lnSpc>
                <a:spcPct val="120000"/>
              </a:lnSpc>
            </a:pPr>
            <a:r>
              <a:rPr lang="zh-CN" altLang="en-US" b="1" dirty="0"/>
              <a:t>除了以下情形，数字总是表示十进位数字 </a:t>
            </a:r>
          </a:p>
          <a:p>
            <a:pPr algn="just" eaLnBrk="1" hangingPunct="1">
              <a:lnSpc>
                <a:spcPct val="120000"/>
              </a:lnSpc>
            </a:pPr>
            <a:r>
              <a:rPr lang="zh-CN" altLang="en-US" b="1" dirty="0"/>
              <a:t>  </a:t>
            </a:r>
            <a:r>
              <a:rPr lang="zh-CN" altLang="en-US" sz="2000" b="1" dirty="0" smtClean="0"/>
              <a:t>属于</a:t>
            </a:r>
            <a:r>
              <a:rPr lang="zh-CN" altLang="en-US" sz="2000" b="1" dirty="0"/>
              <a:t>二进制，八进制，十六进制的字面常量； </a:t>
            </a:r>
          </a:p>
          <a:p>
            <a:pPr algn="just" eaLnBrk="1" hangingPunct="1">
              <a:lnSpc>
                <a:spcPct val="120000"/>
              </a:lnSpc>
            </a:pPr>
            <a:r>
              <a:rPr lang="zh-CN" altLang="en-US" sz="2000" b="1" dirty="0"/>
              <a:t>   </a:t>
            </a:r>
            <a:r>
              <a:rPr lang="zh-CN" altLang="en-US" sz="2000" b="1" dirty="0" smtClean="0"/>
              <a:t>带有 </a:t>
            </a:r>
            <a:r>
              <a:rPr lang="en-US" altLang="zh-CN" sz="2000" b="1" dirty="0"/>
              <a:t>B,O,Z </a:t>
            </a:r>
            <a:r>
              <a:rPr lang="zh-CN" altLang="en-US" sz="2000" b="1" dirty="0"/>
              <a:t>编辑描述符的输入输出纪录。 </a:t>
            </a:r>
          </a:p>
          <a:p>
            <a:pPr algn="just" eaLnBrk="1" hangingPunct="1">
              <a:lnSpc>
                <a:spcPct val="120000"/>
              </a:lnSpc>
            </a:pPr>
            <a:r>
              <a:rPr lang="en-US" altLang="zh-CN" b="1" dirty="0"/>
              <a:t>【</a:t>
            </a:r>
            <a:r>
              <a:rPr lang="zh-CN" altLang="en-US" b="1" dirty="0"/>
              <a:t>例</a:t>
            </a:r>
            <a:r>
              <a:rPr lang="en-US" altLang="zh-CN" b="1" dirty="0"/>
              <a:t>】 </a:t>
            </a:r>
            <a:r>
              <a:rPr lang="zh-CN" altLang="en-US" b="1" dirty="0"/>
              <a:t>以下语句当中的数字不是属于十进位数字： </a:t>
            </a:r>
          </a:p>
          <a:p>
            <a:pPr algn="just" eaLnBrk="1" hangingPunct="1">
              <a:lnSpc>
                <a:spcPct val="120000"/>
              </a:lnSpc>
            </a:pPr>
            <a:r>
              <a:rPr lang="en-US" altLang="zh-CN" b="1" dirty="0"/>
              <a:t>DATA I, J, K / O’1001’, 23.54, Z’5CA2’ / </a:t>
            </a:r>
          </a:p>
          <a:p>
            <a:pPr algn="just" eaLnBrk="1" hangingPunct="1">
              <a:lnSpc>
                <a:spcPct val="120000"/>
              </a:lnSpc>
            </a:pPr>
            <a:r>
              <a:rPr lang="en-US" altLang="zh-CN" b="1" dirty="0"/>
              <a:t> </a:t>
            </a:r>
            <a:r>
              <a:rPr lang="zh-CN" altLang="en-US" b="1" dirty="0"/>
              <a:t>其中第一个为八进制数，第二个为十进制数，第三个为十六进制数。 </a:t>
            </a:r>
          </a:p>
          <a:p>
            <a:pPr eaLnBrk="1" hangingPunct="1">
              <a:lnSpc>
                <a:spcPct val="120000"/>
              </a:lnSpc>
              <a:spcBef>
                <a:spcPct val="100000"/>
              </a:spcBef>
              <a:spcAft>
                <a:spcPct val="50000"/>
              </a:spcAft>
            </a:pPr>
            <a:r>
              <a:rPr lang="zh-CN" altLang="en-US" sz="2400" b="1" dirty="0"/>
              <a:t>五</a:t>
            </a:r>
            <a:r>
              <a:rPr lang="en-US" altLang="zh-CN" sz="2400" b="1" dirty="0"/>
              <a:t>.</a:t>
            </a:r>
            <a:r>
              <a:rPr lang="zh-CN" altLang="en-US" sz="2400" b="1" dirty="0">
                <a:solidFill>
                  <a:srgbClr val="FF9933"/>
                </a:solidFill>
              </a:rPr>
              <a:t>下划线的涵义</a:t>
            </a:r>
            <a:r>
              <a:rPr lang="zh-CN" altLang="en-US" sz="2400" b="1" dirty="0"/>
              <a:t>： </a:t>
            </a:r>
          </a:p>
          <a:p>
            <a:pPr eaLnBrk="1" hangingPunct="1">
              <a:lnSpc>
                <a:spcPct val="120000"/>
              </a:lnSpc>
            </a:pPr>
            <a:r>
              <a:rPr lang="zh-CN" altLang="en-US" b="1" dirty="0"/>
              <a:t>     </a:t>
            </a:r>
            <a:r>
              <a:rPr lang="zh-CN" altLang="en-US" sz="2000" b="1" dirty="0"/>
              <a:t>下划线的主要作用就是置于单词之间代替空格，使得我们在命名时使用清楚的英语词汇。 </a:t>
            </a:r>
          </a:p>
          <a:p>
            <a:pPr eaLnBrk="1" hangingPunct="1">
              <a:lnSpc>
                <a:spcPct val="120000"/>
              </a:lnSpc>
            </a:pPr>
            <a:r>
              <a:rPr lang="zh-CN" altLang="en-US" sz="2000" b="1" dirty="0"/>
              <a:t>    下划线不能置于任意名称的前面，但是可以置于名称的最后。 </a:t>
            </a:r>
          </a:p>
          <a:p>
            <a:pPr eaLnBrk="1" hangingPunct="1">
              <a:lnSpc>
                <a:spcPct val="120000"/>
              </a:lnSpc>
            </a:pPr>
            <a:r>
              <a:rPr lang="zh-CN" altLang="en-US" sz="2000" b="1" dirty="0"/>
              <a:t>    下划线也用于在字面常量中区隔常量的值和种别参数。 </a:t>
            </a:r>
          </a:p>
        </p:txBody>
      </p:sp>
    </p:spTree>
    <p:extLst>
      <p:ext uri="{BB962C8B-B14F-4D97-AF65-F5344CB8AC3E}">
        <p14:creationId xmlns:p14="http://schemas.microsoft.com/office/powerpoint/2010/main" val="2448564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本课程主要内容和参考书目</a:t>
            </a:r>
            <a:br>
              <a:rPr lang="zh-CN" altLang="en-US" dirty="0"/>
            </a:br>
            <a:endParaRPr lang="zh-CN" altLang="en-US" dirty="0"/>
          </a:p>
        </p:txBody>
      </p:sp>
      <p:sp>
        <p:nvSpPr>
          <p:cNvPr id="3" name="内容占位符 2"/>
          <p:cNvSpPr>
            <a:spLocks noGrp="1"/>
          </p:cNvSpPr>
          <p:nvPr>
            <p:ph idx="1"/>
          </p:nvPr>
        </p:nvSpPr>
        <p:spPr/>
        <p:txBody>
          <a:bodyPr>
            <a:normAutofit lnSpcReduction="10000"/>
          </a:bodyPr>
          <a:lstStyle/>
          <a:p>
            <a:r>
              <a:rPr lang="en-US" altLang="zh-CN" dirty="0"/>
              <a:t>FORTRAN</a:t>
            </a:r>
            <a:r>
              <a:rPr lang="zh-CN" altLang="en-US" dirty="0"/>
              <a:t>程序设计基础</a:t>
            </a:r>
          </a:p>
          <a:p>
            <a:r>
              <a:rPr lang="zh-CN" altLang="en-US" dirty="0"/>
              <a:t> 顺序结构程序设计</a:t>
            </a:r>
          </a:p>
          <a:p>
            <a:r>
              <a:rPr lang="zh-CN" altLang="en-US" dirty="0"/>
              <a:t> 选择结构程序设计</a:t>
            </a:r>
          </a:p>
          <a:p>
            <a:r>
              <a:rPr lang="zh-CN" altLang="en-US" dirty="0"/>
              <a:t> 循环结构程序设计</a:t>
            </a:r>
          </a:p>
          <a:p>
            <a:r>
              <a:rPr lang="zh-CN" altLang="en-US" dirty="0"/>
              <a:t> 数组</a:t>
            </a:r>
          </a:p>
          <a:p>
            <a:r>
              <a:rPr lang="zh-CN" altLang="en-US" dirty="0"/>
              <a:t> 函数</a:t>
            </a:r>
          </a:p>
          <a:p>
            <a:r>
              <a:rPr lang="zh-CN" altLang="en-US" dirty="0"/>
              <a:t> 文件</a:t>
            </a:r>
          </a:p>
          <a:p>
            <a:r>
              <a:rPr lang="zh-CN" altLang="en-US" dirty="0"/>
              <a:t> 指针*</a:t>
            </a:r>
          </a:p>
          <a:p>
            <a:r>
              <a:rPr lang="zh-CN" altLang="en-US" dirty="0"/>
              <a:t> </a:t>
            </a:r>
            <a:r>
              <a:rPr lang="en-US" altLang="zh-CN" dirty="0"/>
              <a:t>MODULE</a:t>
            </a:r>
            <a:r>
              <a:rPr lang="zh-CN" altLang="en-US" dirty="0"/>
              <a:t>及面向对象*</a:t>
            </a:r>
          </a:p>
          <a:p>
            <a:endParaRPr lang="zh-CN" altLang="en-US" dirty="0"/>
          </a:p>
        </p:txBody>
      </p:sp>
    </p:spTree>
    <p:extLst>
      <p:ext uri="{BB962C8B-B14F-4D97-AF65-F5344CB8AC3E}">
        <p14:creationId xmlns:p14="http://schemas.microsoft.com/office/powerpoint/2010/main" val="15144676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548680"/>
            <a:ext cx="7498080" cy="634082"/>
          </a:xfrm>
        </p:spPr>
        <p:txBody>
          <a:bodyPr>
            <a:normAutofit fontScale="90000"/>
          </a:bodyPr>
          <a:lstStyle/>
          <a:p>
            <a:r>
              <a:rPr lang="zh-CN" altLang="en-US" sz="4400" b="1" dirty="0">
                <a:solidFill>
                  <a:srgbClr val="333399"/>
                </a:solidFill>
                <a:effectLst>
                  <a:outerShdw blurRad="38100" dist="38100" dir="2700000" algn="tl">
                    <a:srgbClr val="C0C0C0"/>
                  </a:outerShdw>
                </a:effectLst>
                <a:ea typeface="宋体" pitchFamily="2" charset="-122"/>
              </a:rPr>
              <a:t>源码书面格式</a:t>
            </a:r>
            <a:br>
              <a:rPr lang="zh-CN" altLang="en-US" sz="4400" b="1" dirty="0">
                <a:solidFill>
                  <a:srgbClr val="333399"/>
                </a:solidFill>
                <a:effectLst>
                  <a:outerShdw blurRad="38100" dist="38100" dir="2700000" algn="tl">
                    <a:srgbClr val="C0C0C0"/>
                  </a:outerShdw>
                </a:effectLst>
                <a:ea typeface="宋体" pitchFamily="2" charset="-122"/>
              </a:rPr>
            </a:br>
            <a:endParaRPr lang="zh-CN" altLang="en-US" dirty="0"/>
          </a:p>
        </p:txBody>
      </p:sp>
      <p:sp>
        <p:nvSpPr>
          <p:cNvPr id="4" name="Text Box 3"/>
          <p:cNvSpPr txBox="1">
            <a:spLocks noChangeArrowheads="1"/>
          </p:cNvSpPr>
          <p:nvPr/>
        </p:nvSpPr>
        <p:spPr bwMode="auto">
          <a:xfrm>
            <a:off x="1187624" y="1158875"/>
            <a:ext cx="8208963" cy="457200"/>
          </a:xfrm>
          <a:prstGeom prst="rect">
            <a:avLst/>
          </a:prstGeom>
          <a:noFill/>
          <a:ln w="9525">
            <a:noFill/>
            <a:miter lim="800000"/>
            <a:headEnd/>
            <a:tailEnd/>
          </a:ln>
          <a:effectLst/>
        </p:spPr>
        <p:txBody>
          <a:bodyPr>
            <a:spAutoFit/>
          </a:bodyPr>
          <a:lstStyle/>
          <a:p>
            <a:pPr>
              <a:defRPr/>
            </a:pPr>
            <a:r>
              <a:rPr lang="zh-CN" altLang="en-US" sz="2400" dirty="0">
                <a:effectLst>
                  <a:outerShdw blurRad="38100" dist="38100" dir="2700000" algn="tl">
                    <a:srgbClr val="C0C0C0"/>
                  </a:outerShdw>
                </a:effectLst>
                <a:ea typeface="宋体" pitchFamily="2" charset="-122"/>
              </a:rPr>
              <a:t>两种，</a:t>
            </a:r>
            <a:r>
              <a:rPr lang="en-US" altLang="zh-CN" sz="2400" dirty="0">
                <a:effectLst>
                  <a:outerShdw blurRad="38100" dist="38100" dir="2700000" algn="tl">
                    <a:srgbClr val="C0C0C0"/>
                  </a:outerShdw>
                </a:effectLst>
                <a:ea typeface="宋体" pitchFamily="2" charset="-122"/>
              </a:rPr>
              <a:t>Free Format  /  Fixed Format </a:t>
            </a:r>
          </a:p>
        </p:txBody>
      </p:sp>
      <p:sp>
        <p:nvSpPr>
          <p:cNvPr id="5" name="Text Box 18"/>
          <p:cNvSpPr txBox="1">
            <a:spLocks noChangeArrowheads="1"/>
          </p:cNvSpPr>
          <p:nvPr/>
        </p:nvSpPr>
        <p:spPr bwMode="auto">
          <a:xfrm>
            <a:off x="1219227" y="1988840"/>
            <a:ext cx="5076825" cy="457200"/>
          </a:xfrm>
          <a:prstGeom prst="rect">
            <a:avLst/>
          </a:prstGeom>
          <a:noFill/>
          <a:ln w="9525">
            <a:noFill/>
            <a:miter lim="800000"/>
            <a:headEnd/>
            <a:tailEnd/>
          </a:ln>
          <a:effectLst/>
        </p:spPr>
        <p:txBody>
          <a:bodyPr>
            <a:spAutoFit/>
          </a:bodyPr>
          <a:lstStyle/>
          <a:p>
            <a:pPr>
              <a:defRPr/>
            </a:pPr>
            <a:r>
              <a:rPr lang="en-US" altLang="zh-CN" sz="2400" dirty="0">
                <a:solidFill>
                  <a:srgbClr val="FF9933"/>
                </a:solidFill>
                <a:effectLst>
                  <a:outerShdw blurRad="38100" dist="38100" dir="2700000" algn="tl">
                    <a:srgbClr val="C0C0C0"/>
                  </a:outerShdw>
                </a:effectLst>
                <a:ea typeface="宋体" pitchFamily="2" charset="-122"/>
              </a:rPr>
              <a:t>Fixed Format :</a:t>
            </a:r>
          </a:p>
        </p:txBody>
      </p:sp>
      <p:graphicFrame>
        <p:nvGraphicFramePr>
          <p:cNvPr id="6" name="Group 48"/>
          <p:cNvGraphicFramePr>
            <a:graphicFrameLocks noGrp="1"/>
          </p:cNvGraphicFramePr>
          <p:nvPr>
            <p:extLst>
              <p:ext uri="{D42A27DB-BD31-4B8C-83A1-F6EECF244321}">
                <p14:modId xmlns:p14="http://schemas.microsoft.com/office/powerpoint/2010/main" val="3310794257"/>
              </p:ext>
            </p:extLst>
          </p:nvPr>
        </p:nvGraphicFramePr>
        <p:xfrm>
          <a:off x="1187624" y="3068960"/>
          <a:ext cx="7488238" cy="1727201"/>
        </p:xfrm>
        <a:graphic>
          <a:graphicData uri="http://schemas.openxmlformats.org/drawingml/2006/table">
            <a:tbl>
              <a:tblPr/>
              <a:tblGrid>
                <a:gridCol w="1728788"/>
                <a:gridCol w="5759450"/>
              </a:tblGrid>
              <a:tr h="6111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charset="0"/>
                          <a:ea typeface="宋体" pitchFamily="2" charset="-122"/>
                        </a:rPr>
                        <a:t>第</a:t>
                      </a:r>
                      <a:r>
                        <a:rPr kumimoji="0" lang="en-US" altLang="zh-CN" sz="2000" b="0" i="0" u="none" strike="noStrike" cap="none" normalizeH="0" baseline="0" dirty="0" smtClean="0">
                          <a:ln>
                            <a:noFill/>
                          </a:ln>
                          <a:solidFill>
                            <a:schemeClr val="tx1"/>
                          </a:solidFill>
                          <a:effectLst/>
                          <a:latin typeface="Arial" charset="0"/>
                          <a:ea typeface="宋体" pitchFamily="2" charset="-122"/>
                        </a:rPr>
                        <a:t>1</a:t>
                      </a:r>
                      <a:r>
                        <a:rPr kumimoji="0" lang="zh-CN" altLang="en-US" sz="2000" b="0" i="0" u="none" strike="noStrike" cap="none" normalizeH="0" baseline="0" dirty="0" smtClean="0">
                          <a:ln>
                            <a:noFill/>
                          </a:ln>
                          <a:solidFill>
                            <a:schemeClr val="tx1"/>
                          </a:solidFill>
                          <a:effectLst/>
                          <a:latin typeface="Arial" charset="0"/>
                          <a:ea typeface="宋体" pitchFamily="2" charset="-122"/>
                        </a:rPr>
                        <a:t>个字符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宋体" pitchFamily="2" charset="-122"/>
                        </a:rPr>
                        <a:t>如果是</a:t>
                      </a:r>
                      <a:r>
                        <a:rPr kumimoji="0" lang="en-US" altLang="zh-CN" sz="2200" b="0" i="0" u="none" strike="noStrike" cap="none" normalizeH="0" baseline="0" smtClean="0">
                          <a:ln>
                            <a:noFill/>
                          </a:ln>
                          <a:solidFill>
                            <a:schemeClr val="tx1"/>
                          </a:solidFill>
                          <a:effectLst/>
                          <a:latin typeface="Arial" charset="0"/>
                          <a:ea typeface="宋体" pitchFamily="2" charset="-122"/>
                        </a:rPr>
                        <a:t>C </a:t>
                      </a:r>
                      <a:r>
                        <a:rPr kumimoji="0" lang="zh-CN" altLang="en-US" sz="2200" b="0" i="0" u="none" strike="noStrike" cap="none" normalizeH="0" baseline="0" smtClean="0">
                          <a:ln>
                            <a:noFill/>
                          </a:ln>
                          <a:solidFill>
                            <a:schemeClr val="tx1"/>
                          </a:solidFill>
                          <a:effectLst/>
                          <a:latin typeface="Arial" charset="0"/>
                          <a:ea typeface="宋体" pitchFamily="2" charset="-122"/>
                        </a:rPr>
                        <a:t>、</a:t>
                      </a:r>
                      <a:r>
                        <a:rPr kumimoji="0" lang="en-US" altLang="zh-CN" sz="2200" b="0" i="0" u="none" strike="noStrike" cap="none" normalizeH="0" baseline="0" smtClean="0">
                          <a:ln>
                            <a:noFill/>
                          </a:ln>
                          <a:solidFill>
                            <a:schemeClr val="tx1"/>
                          </a:solidFill>
                          <a:effectLst/>
                          <a:latin typeface="Arial" charset="0"/>
                          <a:ea typeface="宋体" pitchFamily="2" charset="-122"/>
                        </a:rPr>
                        <a:t>c </a:t>
                      </a:r>
                      <a:r>
                        <a:rPr kumimoji="0" lang="zh-CN" altLang="en-US" sz="2200" b="0" i="0" u="none" strike="noStrike" cap="none" normalizeH="0" baseline="0" smtClean="0">
                          <a:ln>
                            <a:noFill/>
                          </a:ln>
                          <a:solidFill>
                            <a:schemeClr val="tx1"/>
                          </a:solidFill>
                          <a:effectLst/>
                          <a:latin typeface="Arial" charset="0"/>
                          <a:ea typeface="宋体" pitchFamily="2" charset="-122"/>
                        </a:rPr>
                        <a:t>或星号 *，表示该句为批注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    1</a:t>
                      </a:r>
                      <a:r>
                        <a:rPr kumimoji="0" lang="zh-CN" altLang="en-US" sz="2000" b="0" i="0" u="none" strike="noStrike" cap="none" normalizeH="0" baseline="0" smtClean="0">
                          <a:ln>
                            <a:noFill/>
                          </a:ln>
                          <a:solidFill>
                            <a:schemeClr val="tx1"/>
                          </a:solidFill>
                          <a:effectLst/>
                          <a:latin typeface="Arial" charset="0"/>
                          <a:ea typeface="宋体" pitchFamily="2" charset="-122"/>
                        </a:rPr>
                        <a:t>～</a:t>
                      </a:r>
                      <a:r>
                        <a:rPr kumimoji="0" lang="en-US" altLang="zh-CN" sz="2000" b="0" i="0" u="none" strike="noStrike" cap="none" normalizeH="0" baseline="0" smtClean="0">
                          <a:ln>
                            <a:noFill/>
                          </a:ln>
                          <a:solidFill>
                            <a:schemeClr val="tx1"/>
                          </a:solidFill>
                          <a:effectLst/>
                          <a:latin typeface="Arial" charset="0"/>
                          <a:ea typeface="宋体"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宋体" pitchFamily="2" charset="-122"/>
                        </a:rPr>
                        <a:t>标号区。数字，则为行代号，否则空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    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dirty="0" smtClean="0">
                          <a:ln>
                            <a:noFill/>
                          </a:ln>
                          <a:solidFill>
                            <a:schemeClr val="tx1"/>
                          </a:solidFill>
                          <a:effectLst/>
                          <a:latin typeface="Arial" charset="0"/>
                          <a:ea typeface="宋体" pitchFamily="2" charset="-122"/>
                        </a:rPr>
                        <a:t>续行位。非空非</a:t>
                      </a:r>
                      <a:r>
                        <a:rPr kumimoji="0" lang="en-US" altLang="zh-CN" sz="2200" b="0" i="0" u="none" strike="noStrike" cap="none" normalizeH="0" baseline="0" dirty="0" smtClean="0">
                          <a:ln>
                            <a:noFill/>
                          </a:ln>
                          <a:solidFill>
                            <a:schemeClr val="tx1"/>
                          </a:solidFill>
                          <a:effectLst/>
                          <a:latin typeface="Arial" charset="0"/>
                          <a:ea typeface="宋体" pitchFamily="2" charset="-122"/>
                        </a:rPr>
                        <a:t>0</a:t>
                      </a:r>
                      <a:r>
                        <a:rPr kumimoji="0" lang="zh-CN" altLang="en-US" sz="2200" b="0" i="0" u="none" strike="noStrike" cap="none" normalizeH="0" baseline="0" dirty="0" smtClean="0">
                          <a:ln>
                            <a:noFill/>
                          </a:ln>
                          <a:solidFill>
                            <a:schemeClr val="tx1"/>
                          </a:solidFill>
                          <a:effectLst/>
                          <a:latin typeface="Arial" charset="0"/>
                          <a:ea typeface="宋体" pitchFamily="2" charset="-122"/>
                        </a:rPr>
                        <a:t>表示续行（</a:t>
                      </a:r>
                      <a:r>
                        <a:rPr kumimoji="0" lang="en-US" altLang="zh-CN" sz="2200" b="0" i="0" u="none" strike="noStrike" cap="none" normalizeH="0" baseline="0" dirty="0" smtClean="0">
                          <a:ln>
                            <a:noFill/>
                          </a:ln>
                          <a:solidFill>
                            <a:schemeClr val="tx1"/>
                          </a:solidFill>
                          <a:effectLst/>
                          <a:latin typeface="Arial" charset="0"/>
                          <a:ea typeface="宋体" pitchFamily="2" charset="-122"/>
                        </a:rPr>
                        <a:t>77</a:t>
                      </a:r>
                      <a:r>
                        <a:rPr kumimoji="0" lang="zh-CN" altLang="en-US" sz="2200" b="0" i="0" u="none" strike="noStrike" cap="none" normalizeH="0" baseline="0" dirty="0" smtClean="0">
                          <a:ln>
                            <a:noFill/>
                          </a:ln>
                          <a:solidFill>
                            <a:schemeClr val="tx1"/>
                          </a:solidFill>
                          <a:effectLst/>
                          <a:latin typeface="Arial" charset="0"/>
                          <a:ea typeface="宋体" pitchFamily="2" charset="-122"/>
                        </a:rPr>
                        <a:t>不超过</a:t>
                      </a:r>
                      <a:r>
                        <a:rPr kumimoji="0" lang="en-US" altLang="zh-CN" sz="2200" b="0" i="0" u="none" strike="noStrike" cap="none" normalizeH="0" baseline="0" dirty="0" smtClean="0">
                          <a:ln>
                            <a:noFill/>
                          </a:ln>
                          <a:solidFill>
                            <a:schemeClr val="tx1"/>
                          </a:solidFill>
                          <a:effectLst/>
                          <a:latin typeface="Arial" charset="0"/>
                          <a:ea typeface="宋体" pitchFamily="2" charset="-122"/>
                        </a:rPr>
                        <a:t>19</a:t>
                      </a:r>
                      <a:r>
                        <a:rPr kumimoji="0" lang="zh-CN" altLang="en-US" sz="2200" b="0" i="0" u="none" strike="noStrike" cap="none" normalizeH="0" baseline="0" dirty="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42956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M37_J52LWP%X7Q@7(6C34Z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476250"/>
            <a:ext cx="5832475" cy="536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63456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755576" y="476671"/>
            <a:ext cx="8569325" cy="580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dirty="0"/>
              <a:t>固定格式的几个规则： </a:t>
            </a:r>
          </a:p>
          <a:p>
            <a:pPr>
              <a:lnSpc>
                <a:spcPct val="130000"/>
              </a:lnSpc>
              <a:buFont typeface="Wingdings" pitchFamily="2" charset="2"/>
              <a:buChar char="l"/>
            </a:pPr>
            <a:r>
              <a:rPr lang="zh-CN" altLang="en-US" dirty="0"/>
              <a:t>    语句只能书写在一行的第 </a:t>
            </a:r>
            <a:r>
              <a:rPr lang="en-US" altLang="zh-CN" dirty="0"/>
              <a:t>7 </a:t>
            </a:r>
            <a:r>
              <a:rPr lang="zh-CN" altLang="en-US" dirty="0"/>
              <a:t>到第</a:t>
            </a:r>
            <a:r>
              <a:rPr lang="en-US" altLang="zh-CN" dirty="0"/>
              <a:t>72 </a:t>
            </a:r>
            <a:r>
              <a:rPr lang="zh-CN" altLang="en-US" dirty="0"/>
              <a:t>个格子上。 </a:t>
            </a:r>
          </a:p>
          <a:p>
            <a:pPr>
              <a:lnSpc>
                <a:spcPct val="130000"/>
              </a:lnSpc>
              <a:buFont typeface="Wingdings" pitchFamily="2" charset="2"/>
              <a:buChar char="l"/>
            </a:pPr>
            <a:r>
              <a:rPr lang="zh-CN" altLang="en-US" dirty="0"/>
              <a:t>    空格除了在字符常量里以外，都是没有意义的。 </a:t>
            </a:r>
          </a:p>
          <a:p>
            <a:pPr>
              <a:lnSpc>
                <a:spcPct val="130000"/>
              </a:lnSpc>
              <a:buFont typeface="Wingdings" pitchFamily="2" charset="2"/>
              <a:buChar char="l"/>
            </a:pPr>
            <a:r>
              <a:rPr lang="zh-CN" altLang="en-US" dirty="0"/>
              <a:t>    在某行第一格为字符 </a:t>
            </a:r>
            <a:r>
              <a:rPr lang="en-US" altLang="zh-CN" dirty="0"/>
              <a:t>C,</a:t>
            </a:r>
            <a:r>
              <a:rPr lang="zh-CN" altLang="en-US" dirty="0"/>
              <a:t>或*</a:t>
            </a:r>
            <a:r>
              <a:rPr lang="en-US" altLang="zh-CN" dirty="0"/>
              <a:t>,</a:t>
            </a:r>
            <a:r>
              <a:rPr lang="zh-CN" altLang="en-US" dirty="0"/>
              <a:t>就表示该行整行都是注释。注释总是被忽略。 </a:t>
            </a:r>
          </a:p>
          <a:p>
            <a:pPr>
              <a:lnSpc>
                <a:spcPct val="130000"/>
              </a:lnSpc>
              <a:buFont typeface="Wingdings" pitchFamily="2" charset="2"/>
              <a:buChar char="l"/>
            </a:pPr>
            <a:r>
              <a:rPr lang="zh-CN" altLang="en-US" dirty="0"/>
              <a:t>    字符</a:t>
            </a:r>
            <a:r>
              <a:rPr lang="en-US" altLang="zh-CN" dirty="0"/>
              <a:t>!</a:t>
            </a:r>
            <a:r>
              <a:rPr lang="zh-CN" altLang="en-US" dirty="0"/>
              <a:t>只要不是出现在第 </a:t>
            </a:r>
            <a:r>
              <a:rPr lang="en-US" altLang="zh-CN" dirty="0"/>
              <a:t>6 </a:t>
            </a:r>
            <a:r>
              <a:rPr lang="zh-CN" altLang="en-US" dirty="0"/>
              <a:t>格，也不是属于字符文本，则从它开始一直到该行的行末，都属于注释。 </a:t>
            </a:r>
          </a:p>
          <a:p>
            <a:pPr>
              <a:lnSpc>
                <a:spcPct val="130000"/>
              </a:lnSpc>
              <a:buFont typeface="Wingdings" pitchFamily="2" charset="2"/>
              <a:buChar char="l"/>
            </a:pPr>
            <a:r>
              <a:rPr lang="zh-CN" altLang="en-US" dirty="0"/>
              <a:t>     一行如果只包含空格字符，或者根本不包含任何字符</a:t>
            </a:r>
            <a:r>
              <a:rPr lang="en-US" altLang="zh-CN" dirty="0"/>
              <a:t>(</a:t>
            </a:r>
            <a:r>
              <a:rPr lang="zh-CN" altLang="en-US" dirty="0"/>
              <a:t>这两者表现一样</a:t>
            </a:r>
            <a:r>
              <a:rPr lang="en-US" altLang="zh-CN" dirty="0"/>
              <a:t>)</a:t>
            </a:r>
            <a:r>
              <a:rPr lang="zh-CN" altLang="en-US" dirty="0"/>
              <a:t>，那么编译器总是把该行视为注释行，予以忽略。 </a:t>
            </a:r>
          </a:p>
          <a:p>
            <a:pPr>
              <a:lnSpc>
                <a:spcPct val="130000"/>
              </a:lnSpc>
              <a:buFont typeface="Wingdings" pitchFamily="2" charset="2"/>
              <a:buChar char="l"/>
            </a:pPr>
            <a:r>
              <a:rPr lang="zh-CN" altLang="en-US" dirty="0"/>
              <a:t>     一行中的多条语句用一个或多个分号分隔；分号可以出现在行末，但没有更多的意义；分号不能是一行的第 </a:t>
            </a:r>
            <a:r>
              <a:rPr lang="en-US" altLang="zh-CN" dirty="0"/>
              <a:t>7 </a:t>
            </a:r>
            <a:r>
              <a:rPr lang="zh-CN" altLang="en-US" dirty="0"/>
              <a:t>到第</a:t>
            </a:r>
            <a:r>
              <a:rPr lang="en-US" altLang="zh-CN" dirty="0"/>
              <a:t>72</a:t>
            </a:r>
            <a:r>
              <a:rPr lang="zh-CN" altLang="en-US" dirty="0"/>
              <a:t>个格子上第一个非空格字符。 </a:t>
            </a:r>
          </a:p>
          <a:p>
            <a:pPr>
              <a:lnSpc>
                <a:spcPct val="130000"/>
              </a:lnSpc>
              <a:buFont typeface="Wingdings" pitchFamily="2" charset="2"/>
              <a:buChar char="l"/>
            </a:pPr>
            <a:r>
              <a:rPr lang="zh-CN" altLang="en-US" dirty="0"/>
              <a:t>    除了空格和 </a:t>
            </a:r>
            <a:r>
              <a:rPr lang="en-US" altLang="zh-CN" dirty="0"/>
              <a:t>0 </a:t>
            </a:r>
            <a:r>
              <a:rPr lang="zh-CN" altLang="en-US" dirty="0"/>
              <a:t>之外的任意字符，只要出现在某行第 </a:t>
            </a:r>
            <a:r>
              <a:rPr lang="en-US" altLang="zh-CN" dirty="0"/>
              <a:t>6 </a:t>
            </a:r>
            <a:r>
              <a:rPr lang="zh-CN" altLang="en-US" dirty="0"/>
              <a:t>格上，则表示该行为连续行。</a:t>
            </a:r>
          </a:p>
          <a:p>
            <a:pPr>
              <a:lnSpc>
                <a:spcPct val="130000"/>
              </a:lnSpc>
              <a:buFont typeface="Wingdings" pitchFamily="2" charset="2"/>
              <a:buChar char="l"/>
            </a:pPr>
            <a:r>
              <a:rPr lang="zh-CN" altLang="en-US" dirty="0"/>
              <a:t>一行后面最多只能有 </a:t>
            </a:r>
            <a:r>
              <a:rPr lang="en-US" altLang="zh-CN" dirty="0"/>
              <a:t>19</a:t>
            </a:r>
            <a:r>
              <a:rPr lang="zh-CN" altLang="en-US" dirty="0"/>
              <a:t>个连续行，第一行称为初始行。 </a:t>
            </a:r>
          </a:p>
          <a:p>
            <a:pPr>
              <a:lnSpc>
                <a:spcPct val="130000"/>
              </a:lnSpc>
              <a:buFont typeface="Wingdings" pitchFamily="2" charset="2"/>
              <a:buChar char="l"/>
            </a:pPr>
            <a:r>
              <a:rPr lang="zh-CN" altLang="en-US" dirty="0"/>
              <a:t>    标识符只能出现在第 </a:t>
            </a:r>
            <a:r>
              <a:rPr lang="en-US" altLang="zh-CN" dirty="0"/>
              <a:t>1 </a:t>
            </a:r>
            <a:r>
              <a:rPr lang="zh-CN" altLang="en-US" dirty="0"/>
              <a:t>到第 </a:t>
            </a:r>
            <a:r>
              <a:rPr lang="en-US" altLang="zh-CN" dirty="0"/>
              <a:t>5 </a:t>
            </a:r>
            <a:r>
              <a:rPr lang="zh-CN" altLang="en-US" dirty="0"/>
              <a:t>格上，被连续的语句只有第一行可以使用标识符，这样下面所有的连续行的第 </a:t>
            </a:r>
            <a:r>
              <a:rPr lang="en-US" altLang="zh-CN" dirty="0"/>
              <a:t>1 </a:t>
            </a:r>
            <a:r>
              <a:rPr lang="zh-CN" altLang="en-US" dirty="0"/>
              <a:t>到第</a:t>
            </a:r>
            <a:r>
              <a:rPr lang="en-US" altLang="zh-CN" dirty="0"/>
              <a:t>5</a:t>
            </a:r>
            <a:r>
              <a:rPr lang="zh-CN" altLang="en-US" dirty="0"/>
              <a:t>格上只能是空格。 </a:t>
            </a:r>
          </a:p>
          <a:p>
            <a:pPr>
              <a:lnSpc>
                <a:spcPct val="130000"/>
              </a:lnSpc>
              <a:buFont typeface="Wingdings" pitchFamily="2" charset="2"/>
              <a:buChar char="l"/>
            </a:pPr>
            <a:r>
              <a:rPr lang="zh-CN" altLang="en-US" dirty="0"/>
              <a:t>     </a:t>
            </a:r>
            <a:r>
              <a:rPr lang="en-US" altLang="zh-CN" dirty="0"/>
              <a:t>END</a:t>
            </a:r>
            <a:r>
              <a:rPr lang="zh-CN" altLang="en-US" dirty="0"/>
              <a:t>语句不能被连续，它也不能被视为初始行</a:t>
            </a:r>
          </a:p>
        </p:txBody>
      </p:sp>
    </p:spTree>
    <p:extLst>
      <p:ext uri="{BB962C8B-B14F-4D97-AF65-F5344CB8AC3E}">
        <p14:creationId xmlns:p14="http://schemas.microsoft.com/office/powerpoint/2010/main" val="17270009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8"/>
          <p:cNvSpPr txBox="1">
            <a:spLocks noChangeArrowheads="1"/>
          </p:cNvSpPr>
          <p:nvPr/>
        </p:nvSpPr>
        <p:spPr bwMode="auto">
          <a:xfrm>
            <a:off x="1187624" y="476672"/>
            <a:ext cx="5076825" cy="457200"/>
          </a:xfrm>
          <a:prstGeom prst="rect">
            <a:avLst/>
          </a:prstGeom>
          <a:noFill/>
          <a:ln w="9525">
            <a:noFill/>
            <a:miter lim="800000"/>
            <a:headEnd/>
            <a:tailEnd/>
          </a:ln>
          <a:effectLst/>
        </p:spPr>
        <p:txBody>
          <a:bodyPr>
            <a:spAutoFit/>
          </a:bodyPr>
          <a:lstStyle/>
          <a:p>
            <a:pPr>
              <a:defRPr/>
            </a:pPr>
            <a:r>
              <a:rPr lang="en-US" altLang="zh-CN" sz="2400" dirty="0">
                <a:solidFill>
                  <a:srgbClr val="FF9933"/>
                </a:solidFill>
                <a:effectLst>
                  <a:outerShdw blurRad="38100" dist="38100" dir="2700000" algn="tl">
                    <a:srgbClr val="C0C0C0"/>
                  </a:outerShdw>
                </a:effectLst>
                <a:ea typeface="宋体" pitchFamily="2" charset="-122"/>
              </a:rPr>
              <a:t>Free Format :</a:t>
            </a:r>
          </a:p>
        </p:txBody>
      </p:sp>
      <p:sp>
        <p:nvSpPr>
          <p:cNvPr id="5" name="Text Box 30"/>
          <p:cNvSpPr txBox="1">
            <a:spLocks noChangeArrowheads="1"/>
          </p:cNvSpPr>
          <p:nvPr/>
        </p:nvSpPr>
        <p:spPr bwMode="auto">
          <a:xfrm>
            <a:off x="1187624" y="1772816"/>
            <a:ext cx="7632700" cy="3025775"/>
          </a:xfrm>
          <a:prstGeom prst="rect">
            <a:avLst/>
          </a:prstGeom>
          <a:noFill/>
          <a:ln w="9525">
            <a:noFill/>
            <a:miter lim="800000"/>
            <a:headEnd/>
            <a:tailEnd/>
          </a:ln>
          <a:effectLst/>
        </p:spPr>
        <p:txBody>
          <a:bodyPr>
            <a:spAutoFit/>
          </a:bodyPr>
          <a:lstStyle/>
          <a:p>
            <a:pPr marL="342900" indent="-342900">
              <a:spcBef>
                <a:spcPct val="30000"/>
              </a:spcBef>
              <a:buFontTx/>
              <a:buAutoNum type="arabicParenBoth"/>
              <a:defRPr/>
            </a:pPr>
            <a:r>
              <a:rPr lang="en-US" altLang="zh-CN" sz="2400" b="1" dirty="0">
                <a:effectLst>
                  <a:outerShdw blurRad="38100" dist="38100" dir="2700000" algn="tl">
                    <a:srgbClr val="C0C0C0"/>
                  </a:outerShdw>
                </a:effectLst>
                <a:latin typeface="宋体" pitchFamily="2" charset="-122"/>
                <a:ea typeface="宋体" pitchFamily="2" charset="-122"/>
              </a:rPr>
              <a:t> </a:t>
            </a:r>
            <a:r>
              <a:rPr lang="zh-CN" altLang="en-US" sz="2400" b="1" dirty="0">
                <a:effectLst>
                  <a:outerShdw blurRad="38100" dist="38100" dir="2700000" algn="tl">
                    <a:srgbClr val="C0C0C0"/>
                  </a:outerShdw>
                </a:effectLst>
                <a:latin typeface="宋体" pitchFamily="2" charset="-122"/>
                <a:ea typeface="宋体" pitchFamily="2" charset="-122"/>
              </a:rPr>
              <a:t>符号 ！后都是注释</a:t>
            </a:r>
          </a:p>
          <a:p>
            <a:pPr marL="342900" indent="-342900">
              <a:spcBef>
                <a:spcPct val="30000"/>
              </a:spcBef>
              <a:buFontTx/>
              <a:buAutoNum type="arabicParenBoth"/>
              <a:defRPr/>
            </a:pPr>
            <a:r>
              <a:rPr lang="zh-CN" altLang="en-US" sz="2400" b="1" dirty="0">
                <a:effectLst>
                  <a:outerShdw blurRad="38100" dist="38100" dir="2700000" algn="tl">
                    <a:srgbClr val="C0C0C0"/>
                  </a:outerShdw>
                </a:effectLst>
                <a:latin typeface="宋体" pitchFamily="2" charset="-122"/>
                <a:ea typeface="宋体" pitchFamily="2" charset="-122"/>
              </a:rPr>
              <a:t> 每行可以编写</a:t>
            </a:r>
            <a:r>
              <a:rPr lang="en-US" altLang="zh-CN" sz="2400" b="1" dirty="0">
                <a:effectLst>
                  <a:outerShdw blurRad="38100" dist="38100" dir="2700000" algn="tl">
                    <a:srgbClr val="C0C0C0"/>
                  </a:outerShdw>
                </a:effectLst>
                <a:latin typeface="宋体" pitchFamily="2" charset="-122"/>
                <a:ea typeface="宋体" pitchFamily="2" charset="-122"/>
              </a:rPr>
              <a:t>132</a:t>
            </a:r>
            <a:r>
              <a:rPr lang="zh-CN" altLang="en-US" sz="2400" b="1" dirty="0">
                <a:effectLst>
                  <a:outerShdw blurRad="38100" dist="38100" dir="2700000" algn="tl">
                    <a:srgbClr val="C0C0C0"/>
                  </a:outerShdw>
                </a:effectLst>
                <a:latin typeface="宋体" pitchFamily="2" charset="-122"/>
                <a:ea typeface="宋体" pitchFamily="2" charset="-122"/>
              </a:rPr>
              <a:t>个字符</a:t>
            </a:r>
          </a:p>
          <a:p>
            <a:pPr marL="342900" indent="-342900">
              <a:spcBef>
                <a:spcPct val="30000"/>
              </a:spcBef>
              <a:buFontTx/>
              <a:buAutoNum type="arabicParenBoth"/>
              <a:defRPr/>
            </a:pPr>
            <a:r>
              <a:rPr lang="zh-CN" altLang="en-US" sz="2400" b="1" dirty="0">
                <a:effectLst>
                  <a:outerShdw blurRad="38100" dist="38100" dir="2700000" algn="tl">
                    <a:srgbClr val="C0C0C0"/>
                  </a:outerShdw>
                </a:effectLst>
                <a:latin typeface="宋体" pitchFamily="2" charset="-122"/>
                <a:ea typeface="宋体" pitchFamily="2" charset="-122"/>
              </a:rPr>
              <a:t> 行号放在每行程序的最前面</a:t>
            </a:r>
          </a:p>
          <a:p>
            <a:pPr marL="342900" indent="-342900">
              <a:spcBef>
                <a:spcPct val="30000"/>
              </a:spcBef>
              <a:buFontTx/>
              <a:buAutoNum type="arabicParenBoth"/>
              <a:defRPr/>
            </a:pPr>
            <a:r>
              <a:rPr lang="zh-CN" altLang="en-US" sz="2400" b="1" dirty="0">
                <a:effectLst>
                  <a:outerShdw blurRad="38100" dist="38100" dir="2700000" algn="tl">
                    <a:srgbClr val="C0C0C0"/>
                  </a:outerShdw>
                </a:effectLst>
                <a:latin typeface="宋体" pitchFamily="2" charset="-122"/>
                <a:ea typeface="宋体" pitchFamily="2" charset="-122"/>
              </a:rPr>
              <a:t> 续行号 </a:t>
            </a:r>
            <a:r>
              <a:rPr lang="en-US" altLang="zh-CN" sz="2400" b="1" dirty="0">
                <a:effectLst>
                  <a:outerShdw blurRad="38100" dist="38100" dir="2700000" algn="tl">
                    <a:srgbClr val="C0C0C0"/>
                  </a:outerShdw>
                </a:effectLst>
                <a:latin typeface="宋体" pitchFamily="2" charset="-122"/>
                <a:ea typeface="宋体" pitchFamily="2" charset="-122"/>
              </a:rPr>
              <a:t>&amp; </a:t>
            </a:r>
            <a:r>
              <a:rPr lang="zh-CN" altLang="en-US" sz="2400" b="1" dirty="0">
                <a:effectLst>
                  <a:outerShdw blurRad="38100" dist="38100" dir="2700000" algn="tl">
                    <a:srgbClr val="C0C0C0"/>
                  </a:outerShdw>
                </a:effectLst>
                <a:latin typeface="宋体" pitchFamily="2" charset="-122"/>
                <a:ea typeface="宋体" pitchFamily="2" charset="-122"/>
              </a:rPr>
              <a:t>在一行程序代码的最后或者开头    </a:t>
            </a:r>
            <a:r>
              <a:rPr lang="zh-CN" altLang="en-US" sz="2000" b="1" dirty="0">
                <a:latin typeface="宋体" pitchFamily="2" charset="-122"/>
                <a:ea typeface="宋体" pitchFamily="2" charset="-122"/>
              </a:rPr>
              <a:t>在</a:t>
            </a:r>
            <a:r>
              <a:rPr lang="en-US" altLang="zh-CN" sz="2000" b="1" dirty="0">
                <a:latin typeface="宋体" pitchFamily="2" charset="-122"/>
                <a:ea typeface="宋体" pitchFamily="2" charset="-122"/>
              </a:rPr>
              <a:t>FORTRAN</a:t>
            </a:r>
            <a:r>
              <a:rPr lang="zh-CN" altLang="en-US" sz="2000" b="1" dirty="0">
                <a:latin typeface="宋体" pitchFamily="2" charset="-122"/>
                <a:ea typeface="宋体" pitchFamily="2" charset="-122"/>
              </a:rPr>
              <a:t>里，一个语句所跟随的连续行不能超过</a:t>
            </a:r>
            <a:r>
              <a:rPr lang="en-US" altLang="zh-CN" sz="2000" b="1" dirty="0">
                <a:latin typeface="宋体" pitchFamily="2" charset="-122"/>
                <a:ea typeface="宋体" pitchFamily="2" charset="-122"/>
              </a:rPr>
              <a:t>39</a:t>
            </a:r>
            <a:r>
              <a:rPr lang="zh-CN" altLang="en-US" sz="2000" b="1" dirty="0">
                <a:latin typeface="宋体" pitchFamily="2" charset="-122"/>
                <a:ea typeface="宋体" pitchFamily="2" charset="-122"/>
              </a:rPr>
              <a:t>行。</a:t>
            </a:r>
            <a:r>
              <a:rPr lang="zh-CN" altLang="en-US" b="1" dirty="0">
                <a:latin typeface="宋体" pitchFamily="2" charset="-122"/>
                <a:ea typeface="宋体" pitchFamily="2" charset="-122"/>
              </a:rPr>
              <a:t> </a:t>
            </a:r>
          </a:p>
          <a:p>
            <a:pPr marL="342900" indent="-342900">
              <a:spcBef>
                <a:spcPct val="30000"/>
              </a:spcBef>
              <a:buFontTx/>
              <a:buAutoNum type="arabicParenBoth"/>
              <a:defRPr/>
            </a:pPr>
            <a:r>
              <a:rPr lang="zh-CN" altLang="en-US" sz="2400" b="1" dirty="0">
                <a:effectLst>
                  <a:outerShdw blurRad="38100" dist="38100" dir="2700000" algn="tl">
                    <a:srgbClr val="C0C0C0"/>
                  </a:outerShdw>
                </a:effectLst>
                <a:latin typeface="宋体" pitchFamily="2" charset="-122"/>
                <a:ea typeface="宋体" pitchFamily="2" charset="-122"/>
              </a:rPr>
              <a:t> 在一行之内可以不止包含一条语句，语句之间必须用  ；加以分隔</a:t>
            </a:r>
          </a:p>
        </p:txBody>
      </p:sp>
    </p:spTree>
    <p:extLst>
      <p:ext uri="{BB962C8B-B14F-4D97-AF65-F5344CB8AC3E}">
        <p14:creationId xmlns:p14="http://schemas.microsoft.com/office/powerpoint/2010/main" val="1424144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1259632" y="317501"/>
            <a:ext cx="2016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a:solidFill>
                  <a:srgbClr val="FF9933"/>
                </a:solidFill>
              </a:rPr>
              <a:t>例：</a:t>
            </a:r>
          </a:p>
        </p:txBody>
      </p:sp>
      <p:pic>
        <p:nvPicPr>
          <p:cNvPr id="5" name="Picture 6" descr="4@WJA0W5]3JO6E0QS5M950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1628775"/>
            <a:ext cx="6335713"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93508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03648" y="548680"/>
            <a:ext cx="7498080" cy="4800600"/>
          </a:xfrm>
        </p:spPr>
        <p:txBody>
          <a:bodyPr/>
          <a:lstStyle/>
          <a:p>
            <a:pPr marL="0" lvl="0" indent="0" fontAlgn="base">
              <a:lnSpc>
                <a:spcPct val="130000"/>
              </a:lnSpc>
              <a:spcBef>
                <a:spcPct val="0"/>
              </a:spcBef>
              <a:spcAft>
                <a:spcPct val="30000"/>
              </a:spcAft>
              <a:buClrTx/>
              <a:buSzTx/>
              <a:buNone/>
            </a:pPr>
            <a:r>
              <a:rPr lang="zh-CN" altLang="en-US" sz="1800" b="1" dirty="0">
                <a:solidFill>
                  <a:srgbClr val="000000"/>
                </a:solidFill>
                <a:latin typeface="Arial" charset="0"/>
                <a:ea typeface="宋体" charset="-122"/>
              </a:rPr>
              <a:t>自由源程序格式的一般规则如下： </a:t>
            </a:r>
          </a:p>
          <a:p>
            <a:pPr marL="0" lvl="0" indent="0" fontAlgn="base">
              <a:lnSpc>
                <a:spcPct val="130000"/>
              </a:lnSpc>
              <a:spcBef>
                <a:spcPct val="0"/>
              </a:spcBef>
              <a:spcAft>
                <a:spcPct val="30000"/>
              </a:spcAft>
              <a:buClrTx/>
              <a:buSzTx/>
              <a:buNone/>
            </a:pPr>
            <a:r>
              <a:rPr lang="zh-CN" altLang="en-US" sz="1800" b="1" dirty="0">
                <a:solidFill>
                  <a:srgbClr val="000000"/>
                </a:solidFill>
                <a:latin typeface="Arial" charset="0"/>
                <a:ea typeface="宋体" charset="-122"/>
              </a:rPr>
              <a:t>●    对于 </a:t>
            </a:r>
            <a:r>
              <a:rPr lang="en-US" altLang="zh-CN" sz="1800" b="1" dirty="0">
                <a:solidFill>
                  <a:srgbClr val="000000"/>
                </a:solidFill>
                <a:latin typeface="Arial" charset="0"/>
                <a:ea typeface="宋体" charset="-122"/>
              </a:rPr>
              <a:t>FORTRAN</a:t>
            </a:r>
            <a:r>
              <a:rPr lang="zh-CN" altLang="en-US" sz="1800" b="1" dirty="0">
                <a:solidFill>
                  <a:srgbClr val="000000"/>
                </a:solidFill>
                <a:latin typeface="Arial" charset="0"/>
                <a:ea typeface="宋体" charset="-122"/>
              </a:rPr>
              <a:t>的基本字符集而言，一行至多能容纳 </a:t>
            </a:r>
            <a:r>
              <a:rPr lang="en-US" altLang="zh-CN" sz="1800" b="1" dirty="0">
                <a:solidFill>
                  <a:srgbClr val="000000"/>
                </a:solidFill>
                <a:latin typeface="Arial" charset="0"/>
                <a:ea typeface="宋体" charset="-122"/>
              </a:rPr>
              <a:t>132 </a:t>
            </a:r>
            <a:r>
              <a:rPr lang="zh-CN" altLang="en-US" sz="1800" b="1" dirty="0">
                <a:solidFill>
                  <a:srgbClr val="000000"/>
                </a:solidFill>
                <a:latin typeface="Arial" charset="0"/>
                <a:ea typeface="宋体" charset="-122"/>
              </a:rPr>
              <a:t>个字符，如果出现非基本字符集当中的字符，则具体的平台会有相应的规定，这时，可能能够容纳的字符数目就会少于 </a:t>
            </a:r>
            <a:r>
              <a:rPr lang="en-US" altLang="zh-CN" sz="1800" b="1" dirty="0">
                <a:solidFill>
                  <a:srgbClr val="000000"/>
                </a:solidFill>
                <a:latin typeface="Arial" charset="0"/>
                <a:ea typeface="宋体" charset="-122"/>
              </a:rPr>
              <a:t>132</a:t>
            </a:r>
            <a:r>
              <a:rPr lang="zh-CN" altLang="en-US" sz="1800" b="1" dirty="0">
                <a:solidFill>
                  <a:srgbClr val="000000"/>
                </a:solidFill>
                <a:latin typeface="Arial" charset="0"/>
                <a:ea typeface="宋体" charset="-122"/>
              </a:rPr>
              <a:t>。 </a:t>
            </a:r>
          </a:p>
          <a:p>
            <a:pPr marL="0" lvl="0" indent="0" fontAlgn="base">
              <a:lnSpc>
                <a:spcPct val="130000"/>
              </a:lnSpc>
              <a:spcBef>
                <a:spcPct val="0"/>
              </a:spcBef>
              <a:spcAft>
                <a:spcPct val="30000"/>
              </a:spcAft>
              <a:buClrTx/>
              <a:buSzTx/>
              <a:buNone/>
            </a:pPr>
            <a:r>
              <a:rPr lang="en-US" altLang="zh-CN" sz="1800" b="1" dirty="0">
                <a:solidFill>
                  <a:srgbClr val="000000"/>
                </a:solidFill>
                <a:latin typeface="Arial" charset="0"/>
                <a:ea typeface="宋体" charset="-122"/>
              </a:rPr>
              <a:t>【</a:t>
            </a:r>
            <a:r>
              <a:rPr lang="zh-CN" altLang="en-US" sz="1800" b="1" dirty="0">
                <a:solidFill>
                  <a:srgbClr val="000000"/>
                </a:solidFill>
                <a:latin typeface="Arial" charset="0"/>
                <a:ea typeface="宋体" charset="-122"/>
              </a:rPr>
              <a:t>例 </a:t>
            </a:r>
            <a:r>
              <a:rPr lang="en-US" altLang="zh-CN" sz="1800" b="1" dirty="0">
                <a:solidFill>
                  <a:srgbClr val="000000"/>
                </a:solidFill>
                <a:latin typeface="Arial" charset="0"/>
                <a:ea typeface="宋体" charset="-122"/>
              </a:rPr>
              <a:t>4-12】 </a:t>
            </a:r>
            <a:r>
              <a:rPr lang="zh-CN" altLang="en-US" sz="1800" b="1" dirty="0">
                <a:solidFill>
                  <a:srgbClr val="000000"/>
                </a:solidFill>
                <a:latin typeface="Arial" charset="0"/>
                <a:ea typeface="宋体" charset="-122"/>
              </a:rPr>
              <a:t>假如下面的语句刚好包含 </a:t>
            </a:r>
            <a:r>
              <a:rPr lang="en-US" altLang="zh-CN" sz="1800" b="1" dirty="0">
                <a:solidFill>
                  <a:srgbClr val="000000"/>
                </a:solidFill>
                <a:latin typeface="Arial" charset="0"/>
                <a:ea typeface="宋体" charset="-122"/>
              </a:rPr>
              <a:t>132 </a:t>
            </a:r>
            <a:r>
              <a:rPr lang="zh-CN" altLang="en-US" sz="1800" b="1" dirty="0">
                <a:solidFill>
                  <a:srgbClr val="000000"/>
                </a:solidFill>
                <a:latin typeface="Arial" charset="0"/>
                <a:ea typeface="宋体" charset="-122"/>
              </a:rPr>
              <a:t>个字符，但是其中含有中文字符： </a:t>
            </a:r>
          </a:p>
          <a:p>
            <a:pPr marL="0" lvl="0" indent="0" fontAlgn="base">
              <a:lnSpc>
                <a:spcPct val="130000"/>
              </a:lnSpc>
              <a:spcBef>
                <a:spcPct val="0"/>
              </a:spcBef>
              <a:spcAft>
                <a:spcPct val="30000"/>
              </a:spcAft>
              <a:buClrTx/>
              <a:buSzTx/>
              <a:buNone/>
            </a:pPr>
            <a:r>
              <a:rPr lang="en-US" altLang="zh-CN" sz="1800" b="1" dirty="0">
                <a:solidFill>
                  <a:srgbClr val="000000"/>
                </a:solidFill>
                <a:latin typeface="Arial" charset="0"/>
                <a:ea typeface="宋体" charset="-122"/>
              </a:rPr>
              <a:t>TEXT = </a:t>
            </a:r>
            <a:r>
              <a:rPr lang="en-US" altLang="zh-CN" sz="1800" b="1" dirty="0" err="1">
                <a:solidFill>
                  <a:srgbClr val="000000"/>
                </a:solidFill>
                <a:latin typeface="Arial" charset="0"/>
                <a:ea typeface="宋体" charset="-122"/>
              </a:rPr>
              <a:t>CHINESE_SENTENCE’this</a:t>
            </a:r>
            <a:r>
              <a:rPr lang="en-US" altLang="zh-CN" sz="1800" b="1" dirty="0">
                <a:solidFill>
                  <a:srgbClr val="000000"/>
                </a:solidFill>
                <a:latin typeface="Arial" charset="0"/>
                <a:ea typeface="宋体" charset="-122"/>
              </a:rPr>
              <a:t> line has exactly 132 characters and contains</a:t>
            </a:r>
            <a:r>
              <a:rPr lang="zh-CN" altLang="en-US" sz="1800" b="1" dirty="0">
                <a:solidFill>
                  <a:srgbClr val="000000"/>
                </a:solidFill>
                <a:latin typeface="Arial" charset="0"/>
                <a:ea typeface="宋体" charset="-122"/>
              </a:rPr>
              <a:t>人’ </a:t>
            </a:r>
          </a:p>
          <a:p>
            <a:pPr marL="0" lvl="0" indent="0" fontAlgn="base">
              <a:lnSpc>
                <a:spcPct val="130000"/>
              </a:lnSpc>
              <a:spcBef>
                <a:spcPct val="0"/>
              </a:spcBef>
              <a:spcAft>
                <a:spcPct val="30000"/>
              </a:spcAft>
              <a:buClrTx/>
              <a:buSzTx/>
              <a:buNone/>
            </a:pPr>
            <a:r>
              <a:rPr lang="zh-CN" altLang="en-US" sz="1800" b="1" dirty="0">
                <a:solidFill>
                  <a:srgbClr val="000000"/>
                </a:solidFill>
                <a:latin typeface="Arial" charset="0"/>
                <a:ea typeface="宋体" charset="-122"/>
              </a:rPr>
              <a:t>   这时，一个具体的实现平台会有相应的规定，一般来说它会认为上面语句的字符太 多了，因此为保险起见，尽量使用续行符。 </a:t>
            </a:r>
          </a:p>
          <a:p>
            <a:pPr marL="82296" indent="0">
              <a:buNone/>
            </a:pPr>
            <a:endParaRPr lang="zh-CN" altLang="en-US" dirty="0"/>
          </a:p>
        </p:txBody>
      </p:sp>
    </p:spTree>
    <p:extLst>
      <p:ext uri="{BB962C8B-B14F-4D97-AF65-F5344CB8AC3E}">
        <p14:creationId xmlns:p14="http://schemas.microsoft.com/office/powerpoint/2010/main" val="41150092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59632" y="692696"/>
            <a:ext cx="7498080" cy="5616624"/>
          </a:xfrm>
        </p:spPr>
        <p:txBody>
          <a:bodyPr>
            <a:normAutofit lnSpcReduction="10000"/>
          </a:bodyPr>
          <a:lstStyle/>
          <a:p>
            <a:pPr marL="0" lvl="0" indent="0" fontAlgn="base">
              <a:lnSpc>
                <a:spcPct val="130000"/>
              </a:lnSpc>
              <a:spcBef>
                <a:spcPct val="0"/>
              </a:spcBef>
              <a:spcAft>
                <a:spcPct val="30000"/>
              </a:spcAft>
              <a:buClrTx/>
              <a:buSzTx/>
              <a:buNone/>
            </a:pPr>
            <a:r>
              <a:rPr lang="zh-CN" altLang="en-US" sz="1800" b="1" dirty="0">
                <a:solidFill>
                  <a:srgbClr val="000000"/>
                </a:solidFill>
                <a:latin typeface="Arial" charset="0"/>
                <a:ea typeface="宋体" charset="-122"/>
              </a:rPr>
              <a:t>●     只要字符！不是作为字符文本当中的一个字符，那么在该行内它后面的所有字符都是属于注释的内容。而 </a:t>
            </a:r>
            <a:r>
              <a:rPr lang="en-US" altLang="zh-CN" sz="1800" b="1" dirty="0">
                <a:solidFill>
                  <a:srgbClr val="000000"/>
                </a:solidFill>
                <a:latin typeface="Arial" charset="0"/>
                <a:ea typeface="宋体" charset="-122"/>
              </a:rPr>
              <a:t>FORTRAN </a:t>
            </a:r>
            <a:r>
              <a:rPr lang="zh-CN" altLang="en-US" sz="1800" b="1" dirty="0">
                <a:solidFill>
                  <a:srgbClr val="000000"/>
                </a:solidFill>
                <a:latin typeface="Arial" charset="0"/>
                <a:ea typeface="宋体" charset="-122"/>
              </a:rPr>
              <a:t>对于注释内容没有任何限制，可以是任意形式，因为反正任何编译器对于注释部分都是忽略掉的。一行内可以在语句后面接注释内容，也可以整行就以！开头，这时该行就是完全的注释行。 </a:t>
            </a:r>
          </a:p>
          <a:p>
            <a:pPr marL="0" lvl="0" indent="0" fontAlgn="base">
              <a:lnSpc>
                <a:spcPct val="130000"/>
              </a:lnSpc>
              <a:spcBef>
                <a:spcPct val="0"/>
              </a:spcBef>
              <a:spcAft>
                <a:spcPct val="30000"/>
              </a:spcAft>
              <a:buClrTx/>
              <a:buSzTx/>
              <a:buNone/>
            </a:pPr>
            <a:r>
              <a:rPr lang="en-US" altLang="zh-CN" sz="1800" b="1" dirty="0">
                <a:solidFill>
                  <a:srgbClr val="000000"/>
                </a:solidFill>
                <a:latin typeface="Arial" charset="0"/>
                <a:ea typeface="宋体" charset="-122"/>
              </a:rPr>
              <a:t>●     </a:t>
            </a:r>
            <a:r>
              <a:rPr lang="zh-CN" altLang="en-US" sz="1800" b="1" dirty="0">
                <a:solidFill>
                  <a:srgbClr val="000000"/>
                </a:solidFill>
                <a:latin typeface="Arial" charset="0"/>
                <a:ea typeface="宋体" charset="-122"/>
              </a:rPr>
              <a:t>只要字符</a:t>
            </a:r>
            <a:r>
              <a:rPr lang="en-US" altLang="zh-CN" sz="1800" b="1" dirty="0">
                <a:solidFill>
                  <a:srgbClr val="000000"/>
                </a:solidFill>
                <a:latin typeface="Arial" charset="0"/>
                <a:ea typeface="宋体" charset="-122"/>
              </a:rPr>
              <a:t>&amp;</a:t>
            </a:r>
            <a:r>
              <a:rPr lang="zh-CN" altLang="en-US" sz="1800" b="1" dirty="0">
                <a:solidFill>
                  <a:srgbClr val="000000"/>
                </a:solidFill>
                <a:latin typeface="Arial" charset="0"/>
                <a:ea typeface="宋体" charset="-122"/>
              </a:rPr>
              <a:t>不是作为字符文本当中的一个字符，那么在该行内它后面只能接空格以及注释，在紧接着的行内只要存在非注释部分，那就是和该</a:t>
            </a:r>
            <a:r>
              <a:rPr lang="en-US" altLang="zh-CN" sz="1800" b="1" dirty="0">
                <a:solidFill>
                  <a:srgbClr val="000000"/>
                </a:solidFill>
                <a:latin typeface="Arial" charset="0"/>
                <a:ea typeface="宋体" charset="-122"/>
              </a:rPr>
              <a:t>&amp;</a:t>
            </a:r>
            <a:r>
              <a:rPr lang="zh-CN" altLang="en-US" sz="1800" b="1" dirty="0">
                <a:solidFill>
                  <a:srgbClr val="000000"/>
                </a:solidFill>
                <a:latin typeface="Arial" charset="0"/>
                <a:ea typeface="宋体" charset="-122"/>
              </a:rPr>
              <a:t>前面的部分是连续的，被称为连续行。 </a:t>
            </a:r>
          </a:p>
          <a:p>
            <a:pPr marL="0" lvl="0" indent="0" fontAlgn="base">
              <a:lnSpc>
                <a:spcPct val="130000"/>
              </a:lnSpc>
              <a:spcBef>
                <a:spcPct val="0"/>
              </a:spcBef>
              <a:spcAft>
                <a:spcPct val="30000"/>
              </a:spcAft>
              <a:buClrTx/>
              <a:buSzTx/>
              <a:buNone/>
            </a:pPr>
            <a:r>
              <a:rPr lang="zh-CN" altLang="en-US" sz="1800" b="1" dirty="0">
                <a:solidFill>
                  <a:srgbClr val="000000"/>
                </a:solidFill>
                <a:latin typeface="Arial" charset="0"/>
                <a:ea typeface="宋体" charset="-122"/>
              </a:rPr>
              <a:t>●     一行如果只包含空格字符，或者根本不包含任何字符</a:t>
            </a:r>
            <a:r>
              <a:rPr lang="en-US" altLang="zh-CN" sz="1800" b="1" dirty="0">
                <a:solidFill>
                  <a:srgbClr val="000000"/>
                </a:solidFill>
                <a:latin typeface="Arial" charset="0"/>
                <a:ea typeface="宋体" charset="-122"/>
              </a:rPr>
              <a:t>(</a:t>
            </a:r>
            <a:r>
              <a:rPr lang="zh-CN" altLang="en-US" sz="1800" b="1" dirty="0">
                <a:solidFill>
                  <a:srgbClr val="000000"/>
                </a:solidFill>
                <a:latin typeface="Arial" charset="0"/>
                <a:ea typeface="宋体" charset="-122"/>
              </a:rPr>
              <a:t>这两者表现一样</a:t>
            </a:r>
            <a:r>
              <a:rPr lang="en-US" altLang="zh-CN" sz="1800" b="1" dirty="0">
                <a:solidFill>
                  <a:srgbClr val="000000"/>
                </a:solidFill>
                <a:latin typeface="Arial" charset="0"/>
                <a:ea typeface="宋体" charset="-122"/>
              </a:rPr>
              <a:t>)</a:t>
            </a:r>
            <a:r>
              <a:rPr lang="zh-CN" altLang="en-US" sz="1800" b="1" dirty="0">
                <a:solidFill>
                  <a:srgbClr val="000000"/>
                </a:solidFill>
                <a:latin typeface="Arial" charset="0"/>
                <a:ea typeface="宋体" charset="-122"/>
              </a:rPr>
              <a:t>，那么编译器总是把该行视为注释行，予以忽略。 </a:t>
            </a:r>
          </a:p>
          <a:p>
            <a:pPr marL="0" lvl="0" indent="0" fontAlgn="base">
              <a:lnSpc>
                <a:spcPct val="130000"/>
              </a:lnSpc>
              <a:spcBef>
                <a:spcPct val="0"/>
              </a:spcBef>
              <a:spcAft>
                <a:spcPct val="30000"/>
              </a:spcAft>
              <a:buClrTx/>
              <a:buSzTx/>
              <a:buNone/>
            </a:pPr>
            <a:r>
              <a:rPr lang="zh-CN" altLang="en-US" sz="1800" b="1" dirty="0">
                <a:solidFill>
                  <a:srgbClr val="000000"/>
                </a:solidFill>
                <a:latin typeface="Arial" charset="0"/>
                <a:ea typeface="宋体" charset="-122"/>
              </a:rPr>
              <a:t>●    一行之内可以不止包含一条语句，语句之间必须用</a:t>
            </a:r>
            <a:r>
              <a:rPr lang="en-US" altLang="zh-CN" sz="1800" b="1" dirty="0">
                <a:solidFill>
                  <a:srgbClr val="000000"/>
                </a:solidFill>
                <a:latin typeface="Arial" charset="0"/>
                <a:ea typeface="宋体" charset="-122"/>
              </a:rPr>
              <a:t>(</a:t>
            </a:r>
            <a:r>
              <a:rPr lang="zh-CN" altLang="en-US" sz="1800" b="1" dirty="0">
                <a:solidFill>
                  <a:srgbClr val="000000"/>
                </a:solidFill>
                <a:latin typeface="Arial" charset="0"/>
                <a:ea typeface="宋体" charset="-122"/>
              </a:rPr>
              <a:t>；</a:t>
            </a:r>
            <a:r>
              <a:rPr lang="en-US" altLang="zh-CN" sz="1800" b="1" dirty="0">
                <a:solidFill>
                  <a:srgbClr val="000000"/>
                </a:solidFill>
                <a:latin typeface="Arial" charset="0"/>
                <a:ea typeface="宋体" charset="-122"/>
              </a:rPr>
              <a:t>)</a:t>
            </a:r>
            <a:r>
              <a:rPr lang="zh-CN" altLang="en-US" sz="1800" b="1" dirty="0">
                <a:solidFill>
                  <a:srgbClr val="000000"/>
                </a:solidFill>
                <a:latin typeface="Arial" charset="0"/>
                <a:ea typeface="宋体" charset="-122"/>
              </a:rPr>
              <a:t>加以分隔。 </a:t>
            </a:r>
          </a:p>
          <a:p>
            <a:pPr marL="0" lvl="0" indent="0" fontAlgn="base">
              <a:lnSpc>
                <a:spcPct val="130000"/>
              </a:lnSpc>
              <a:spcBef>
                <a:spcPct val="0"/>
              </a:spcBef>
              <a:spcAft>
                <a:spcPct val="30000"/>
              </a:spcAft>
              <a:buClrTx/>
              <a:buSzTx/>
              <a:buNone/>
            </a:pPr>
            <a:r>
              <a:rPr lang="zh-CN" altLang="en-US" sz="1800" b="1" dirty="0">
                <a:solidFill>
                  <a:srgbClr val="000000"/>
                </a:solidFill>
                <a:latin typeface="Arial" charset="0"/>
                <a:ea typeface="宋体" charset="-122"/>
              </a:rPr>
              <a:t>●    任何辅助字符集当中的字符都可以在字符字面常量和字符串编辑符当中使用。 </a:t>
            </a:r>
          </a:p>
          <a:p>
            <a:pPr marL="0" lvl="0" indent="0" fontAlgn="base">
              <a:lnSpc>
                <a:spcPct val="130000"/>
              </a:lnSpc>
              <a:spcBef>
                <a:spcPct val="0"/>
              </a:spcBef>
              <a:spcAft>
                <a:spcPct val="30000"/>
              </a:spcAft>
              <a:buClrTx/>
              <a:buSzTx/>
              <a:buNone/>
            </a:pPr>
            <a:r>
              <a:rPr lang="zh-CN" altLang="en-US" sz="1800" b="1" dirty="0">
                <a:solidFill>
                  <a:srgbClr val="000000"/>
                </a:solidFill>
                <a:latin typeface="Arial" charset="0"/>
                <a:ea typeface="宋体" charset="-122"/>
              </a:rPr>
              <a:t>●     标签被放置于语句之前，任何情形下都必须避免标签被认为是属于一条语句内部的字符。 </a:t>
            </a:r>
          </a:p>
          <a:p>
            <a:pPr marL="82296" indent="0">
              <a:buNone/>
            </a:pPr>
            <a:endParaRPr lang="zh-CN" altLang="en-US" dirty="0"/>
          </a:p>
        </p:txBody>
      </p:sp>
    </p:spTree>
    <p:extLst>
      <p:ext uri="{BB962C8B-B14F-4D97-AF65-F5344CB8AC3E}">
        <p14:creationId xmlns:p14="http://schemas.microsoft.com/office/powerpoint/2010/main" val="33970586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836613"/>
            <a:ext cx="6624637" cy="487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64494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475656" y="332656"/>
            <a:ext cx="4392612" cy="519112"/>
          </a:xfrm>
          <a:prstGeom prst="rect">
            <a:avLst/>
          </a:prstGeom>
          <a:noFill/>
          <a:ln w="9525" algn="ctr">
            <a:noFill/>
            <a:miter lim="800000"/>
            <a:headEnd/>
            <a:tailEnd/>
          </a:ln>
          <a:effectLst/>
        </p:spPr>
        <p:txBody>
          <a:bodyPr anchor="ctr">
            <a:spAutoFit/>
          </a:bodyPr>
          <a:lstStyle/>
          <a:p>
            <a:pPr>
              <a:defRPr/>
            </a:pPr>
            <a:r>
              <a:rPr lang="zh-CN" altLang="en-US" sz="2800" b="1" dirty="0">
                <a:solidFill>
                  <a:srgbClr val="333399"/>
                </a:solidFill>
                <a:effectLst>
                  <a:outerShdw blurRad="38100" dist="38100" dir="2700000" algn="tl">
                    <a:srgbClr val="C0C0C0"/>
                  </a:outerShdw>
                </a:effectLst>
                <a:ea typeface="宋体" pitchFamily="2" charset="-122"/>
              </a:rPr>
              <a:t>程序组成</a:t>
            </a:r>
          </a:p>
        </p:txBody>
      </p:sp>
      <p:sp>
        <p:nvSpPr>
          <p:cNvPr id="5" name="Text Box 5"/>
          <p:cNvSpPr txBox="1">
            <a:spLocks noChangeArrowheads="1"/>
          </p:cNvSpPr>
          <p:nvPr/>
        </p:nvSpPr>
        <p:spPr bwMode="auto">
          <a:xfrm>
            <a:off x="1115616" y="1041157"/>
            <a:ext cx="3743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buFont typeface="Arial" charset="0"/>
              <a:buChar char="♦"/>
            </a:pPr>
            <a:r>
              <a:rPr lang="zh-CN" altLang="en-US" sz="2400" dirty="0">
                <a:solidFill>
                  <a:srgbClr val="FF9933"/>
                </a:solidFill>
              </a:rPr>
              <a:t>　</a:t>
            </a:r>
            <a:r>
              <a:rPr lang="zh-CN" altLang="en-US" sz="2400" b="1" dirty="0">
                <a:solidFill>
                  <a:srgbClr val="FF9933"/>
                </a:solidFill>
              </a:rPr>
              <a:t>程序总体构造</a:t>
            </a:r>
            <a:r>
              <a:rPr lang="zh-TW" altLang="en-US" sz="2400" dirty="0">
                <a:solidFill>
                  <a:srgbClr val="FF9933"/>
                </a:solidFill>
              </a:rPr>
              <a:t> </a:t>
            </a:r>
            <a:endParaRPr lang="zh-CN" altLang="en-US" sz="2400" dirty="0">
              <a:solidFill>
                <a:srgbClr val="FF9933"/>
              </a:solidFill>
            </a:endParaRPr>
          </a:p>
        </p:txBody>
      </p:sp>
      <p:sp>
        <p:nvSpPr>
          <p:cNvPr id="6" name="Text Box 6"/>
          <p:cNvSpPr txBox="1">
            <a:spLocks noChangeArrowheads="1"/>
          </p:cNvSpPr>
          <p:nvPr/>
        </p:nvSpPr>
        <p:spPr bwMode="auto">
          <a:xfrm>
            <a:off x="1053568" y="2060848"/>
            <a:ext cx="8064500"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just" defTabSz="914400" eaLnBrk="1" fontAlgn="auto" latinLnBrk="0" hangingPunct="1">
              <a:lnSpc>
                <a:spcPct val="130000"/>
              </a:lnSpc>
              <a:spcBef>
                <a:spcPct val="20000"/>
              </a:spcBef>
              <a:spcAft>
                <a:spcPct val="20000"/>
              </a:spcAft>
              <a:buClrTx/>
              <a:buSzTx/>
              <a:buFontTx/>
              <a:buNone/>
              <a:tabLst/>
              <a:defRPr/>
            </a:pPr>
            <a:r>
              <a:rPr kumimoji="0" lang="en-US" altLang="zh-CN" sz="1800" b="1" i="0" u="none" strike="noStrike" kern="0" cap="none" spc="0" normalizeH="0" baseline="0" noProof="0" dirty="0" smtClean="0">
                <a:ln>
                  <a:noFill/>
                </a:ln>
                <a:solidFill>
                  <a:srgbClr val="000000"/>
                </a:solidFill>
                <a:effectLst/>
                <a:uLnTx/>
                <a:uFillTx/>
                <a:latin typeface="Arial" charset="0"/>
                <a:ea typeface="宋体" charset="-122"/>
              </a:rPr>
              <a:t>Fortran</a:t>
            </a:r>
            <a:r>
              <a:rPr kumimoji="0" lang="zh-CN" altLang="en-US" sz="1800" b="1" i="0" u="none" strike="noStrike" kern="0" cap="none" spc="0" normalizeH="0" baseline="0" noProof="0" dirty="0" smtClean="0">
                <a:ln>
                  <a:noFill/>
                </a:ln>
                <a:solidFill>
                  <a:srgbClr val="000000"/>
                </a:solidFill>
                <a:effectLst/>
                <a:uLnTx/>
                <a:uFillTx/>
                <a:latin typeface="Arial" charset="0"/>
                <a:ea typeface="宋体" charset="-122"/>
              </a:rPr>
              <a:t>程序是一种分块形式的程序</a:t>
            </a:r>
            <a:r>
              <a:rPr kumimoji="0" lang="zh-CN" altLang="en-US" sz="1800" b="0" i="0" u="none" strike="noStrike" kern="0" cap="none" spc="0" normalizeH="0" baseline="0" noProof="0" dirty="0" smtClean="0">
                <a:ln>
                  <a:noFill/>
                </a:ln>
                <a:solidFill>
                  <a:srgbClr val="000000"/>
                </a:solidFill>
                <a:effectLst/>
                <a:uLnTx/>
                <a:uFillTx/>
                <a:latin typeface="Arial" charset="0"/>
                <a:ea typeface="宋体" charset="-122"/>
              </a:rPr>
              <a:t>，</a:t>
            </a:r>
          </a:p>
          <a:p>
            <a:pPr marL="0" marR="0" lvl="0" indent="0" algn="just" defTabSz="914400" eaLnBrk="1" fontAlgn="auto" latinLnBrk="0" hangingPunct="1">
              <a:lnSpc>
                <a:spcPct val="130000"/>
              </a:lnSpc>
              <a:spcBef>
                <a:spcPct val="20000"/>
              </a:spcBef>
              <a:spcAft>
                <a:spcPct val="20000"/>
              </a:spcAft>
              <a:buClrTx/>
              <a:buSzTx/>
              <a:buFontTx/>
              <a:buNone/>
              <a:tabLst/>
              <a:defRPr/>
            </a:pPr>
            <a:r>
              <a:rPr kumimoji="0" lang="zh-CN" altLang="en-US" sz="1800" b="0" i="0" u="none" strike="noStrike" kern="0" cap="none" spc="0" normalizeH="0" baseline="0" noProof="0" dirty="0" smtClean="0">
                <a:ln>
                  <a:noFill/>
                </a:ln>
                <a:solidFill>
                  <a:srgbClr val="000000"/>
                </a:solidFill>
                <a:effectLst/>
                <a:uLnTx/>
                <a:uFillTx/>
                <a:latin typeface="Arial" charset="0"/>
                <a:ea typeface="宋体" charset="-122"/>
              </a:rPr>
              <a:t>由若干个程序模块组成。其中</a:t>
            </a:r>
            <a:r>
              <a:rPr kumimoji="0" lang="zh-CN" altLang="en-US" sz="1800" b="0" i="0" u="none" strike="noStrike" kern="0" cap="none" spc="0" normalizeH="0" baseline="0" noProof="0" dirty="0" smtClean="0">
                <a:ln>
                  <a:noFill/>
                </a:ln>
                <a:solidFill>
                  <a:srgbClr val="FF0000"/>
                </a:solidFill>
                <a:effectLst/>
                <a:uLnTx/>
                <a:uFillTx/>
                <a:latin typeface="Arial" charset="0"/>
                <a:ea typeface="宋体" charset="-122"/>
              </a:rPr>
              <a:t>主程序</a:t>
            </a:r>
            <a:r>
              <a:rPr kumimoji="0" lang="zh-CN" altLang="en-US" sz="1800" b="0" i="0" u="none" strike="noStrike" kern="0" cap="none" spc="0" normalizeH="0" baseline="0" noProof="0" dirty="0" smtClean="0">
                <a:ln>
                  <a:noFill/>
                </a:ln>
                <a:solidFill>
                  <a:srgbClr val="000000"/>
                </a:solidFill>
                <a:effectLst/>
                <a:uLnTx/>
                <a:uFillTx/>
                <a:latin typeface="Arial" charset="0"/>
                <a:ea typeface="宋体" charset="-122"/>
              </a:rPr>
              <a:t>起整体控制作用，各</a:t>
            </a:r>
            <a:r>
              <a:rPr kumimoji="0" lang="zh-CN" altLang="en-US" sz="1800" b="0" i="0" u="none" strike="noStrike" kern="0" cap="none" spc="0" normalizeH="0" baseline="0" noProof="0" dirty="0" smtClean="0">
                <a:ln>
                  <a:noFill/>
                </a:ln>
                <a:solidFill>
                  <a:srgbClr val="FF0000"/>
                </a:solidFill>
                <a:effectLst/>
                <a:uLnTx/>
                <a:uFillTx/>
                <a:latin typeface="Arial" charset="0"/>
                <a:ea typeface="宋体" charset="-122"/>
              </a:rPr>
              <a:t>辅程序模块</a:t>
            </a:r>
            <a:r>
              <a:rPr kumimoji="0" lang="zh-CN" altLang="en-US" sz="1800" b="0" i="0" u="none" strike="noStrike" kern="0" cap="none" spc="0" normalizeH="0" baseline="0" noProof="0" dirty="0" smtClean="0">
                <a:ln>
                  <a:noFill/>
                </a:ln>
                <a:solidFill>
                  <a:srgbClr val="000000"/>
                </a:solidFill>
                <a:effectLst/>
                <a:uLnTx/>
                <a:uFillTx/>
                <a:latin typeface="Arial" charset="0"/>
                <a:ea typeface="宋体" charset="-122"/>
              </a:rPr>
              <a:t>各自完成问题中的一个算法。主程序依次调用各辅程序模块，控制各子算法的实施，通过主程序对子程序的调用，形成程序的整体运行，完成问题的解。</a:t>
            </a:r>
          </a:p>
          <a:p>
            <a:pPr marL="0" marR="0" lvl="0" indent="0" algn="just" defTabSz="914400" eaLnBrk="1" fontAlgn="auto" latinLnBrk="0" hangingPunct="1">
              <a:lnSpc>
                <a:spcPct val="130000"/>
              </a:lnSpc>
              <a:spcBef>
                <a:spcPct val="20000"/>
              </a:spcBef>
              <a:spcAft>
                <a:spcPct val="20000"/>
              </a:spcAft>
              <a:buClrTx/>
              <a:buSzTx/>
              <a:buFontTx/>
              <a:buNone/>
              <a:tabLst/>
              <a:defRPr/>
            </a:pPr>
            <a:r>
              <a:rPr kumimoji="0" lang="zh-CN" altLang="en-US" sz="1800" b="0" i="0" u="none" strike="noStrike" kern="0" cap="none" spc="0" normalizeH="0" baseline="0" noProof="0" dirty="0" smtClean="0">
                <a:ln>
                  <a:noFill/>
                </a:ln>
                <a:solidFill>
                  <a:srgbClr val="000000"/>
                </a:solidFill>
                <a:effectLst/>
                <a:uLnTx/>
                <a:uFillTx/>
                <a:latin typeface="Arial" charset="0"/>
                <a:ea typeface="宋体" charset="-122"/>
              </a:rPr>
              <a:t>若某一子程序算法仍复杂，可再把它分解为若干更小的算法，分别编写为更低一层次的辅程序，由其他辅程序分别去调用。这种情况可以类推到其它子程序或更低一层次。按现代要求，即使功能比较简单的问题，也最好写成主程序调用辅程序的形式，以便于维护。</a:t>
            </a:r>
          </a:p>
        </p:txBody>
      </p:sp>
    </p:spTree>
    <p:extLst>
      <p:ext uri="{BB962C8B-B14F-4D97-AF65-F5344CB8AC3E}">
        <p14:creationId xmlns:p14="http://schemas.microsoft.com/office/powerpoint/2010/main" val="10281075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187624" y="260648"/>
            <a:ext cx="3743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buFont typeface="Arial" charset="0"/>
              <a:buChar char="♦"/>
            </a:pPr>
            <a:r>
              <a:rPr lang="zh-CN" altLang="en-US" sz="2400" b="1" dirty="0">
                <a:solidFill>
                  <a:srgbClr val="333399"/>
                </a:solidFill>
              </a:rPr>
              <a:t>　程序单位</a:t>
            </a:r>
            <a:r>
              <a:rPr lang="zh-TW" altLang="en-US" sz="2400" b="1" dirty="0">
                <a:solidFill>
                  <a:srgbClr val="333399"/>
                </a:solidFill>
              </a:rPr>
              <a:t> </a:t>
            </a:r>
            <a:endParaRPr lang="zh-CN" altLang="en-US" sz="2400" b="1" dirty="0">
              <a:solidFill>
                <a:srgbClr val="333399"/>
              </a:solidFill>
            </a:endParaRPr>
          </a:p>
        </p:txBody>
      </p:sp>
      <p:sp>
        <p:nvSpPr>
          <p:cNvPr id="5" name="Text Box 5"/>
          <p:cNvSpPr txBox="1">
            <a:spLocks noChangeArrowheads="1"/>
          </p:cNvSpPr>
          <p:nvPr/>
        </p:nvSpPr>
        <p:spPr bwMode="auto">
          <a:xfrm>
            <a:off x="1331640" y="1196975"/>
            <a:ext cx="8064500" cy="419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spcBef>
                <a:spcPct val="20000"/>
              </a:spcBef>
              <a:spcAft>
                <a:spcPct val="20000"/>
              </a:spcAft>
            </a:pPr>
            <a:r>
              <a:rPr lang="ja-JP" altLang="en-US" b="1" dirty="0">
                <a:solidFill>
                  <a:srgbClr val="FF9933"/>
                </a:solidFill>
              </a:rPr>
              <a:t>主程序</a:t>
            </a:r>
            <a:r>
              <a:rPr lang="zh-TW" altLang="en-US" dirty="0"/>
              <a:t> </a:t>
            </a:r>
            <a:r>
              <a:rPr lang="en-US" altLang="zh-CN" dirty="0"/>
              <a:t>[</a:t>
            </a:r>
            <a:r>
              <a:rPr lang="en-US" altLang="ja-JP" dirty="0"/>
              <a:t>PROGRAM  </a:t>
            </a:r>
            <a:r>
              <a:rPr lang="zh-CN" altLang="en-US" dirty="0"/>
              <a:t>程序</a:t>
            </a:r>
            <a:r>
              <a:rPr lang="ja-JP" altLang="en-US" dirty="0"/>
              <a:t>名</a:t>
            </a:r>
            <a:r>
              <a:rPr lang="en-US" altLang="zh-CN" dirty="0"/>
              <a:t>]            </a:t>
            </a:r>
            <a:r>
              <a:rPr lang="en-US" altLang="ja-JP" dirty="0"/>
              <a:t>←</a:t>
            </a:r>
            <a:r>
              <a:rPr lang="zh-CN" altLang="en-US" dirty="0"/>
              <a:t>语句</a:t>
            </a:r>
            <a:r>
              <a:rPr lang="ja-JP" altLang="en-US" dirty="0"/>
              <a:t>可省略</a:t>
            </a:r>
            <a:endParaRPr lang="zh-TW" altLang="en-US" dirty="0"/>
          </a:p>
          <a:p>
            <a:pPr eaLnBrk="1" hangingPunct="1">
              <a:lnSpc>
                <a:spcPct val="130000"/>
              </a:lnSpc>
              <a:spcBef>
                <a:spcPct val="20000"/>
              </a:spcBef>
              <a:spcAft>
                <a:spcPct val="20000"/>
              </a:spcAft>
            </a:pPr>
            <a:r>
              <a:rPr lang="en-US" altLang="ja-JP" dirty="0"/>
              <a:t>.....</a:t>
            </a:r>
            <a:endParaRPr lang="en-US" altLang="zh-CN" dirty="0"/>
          </a:p>
          <a:p>
            <a:pPr eaLnBrk="1" hangingPunct="1">
              <a:lnSpc>
                <a:spcPct val="130000"/>
              </a:lnSpc>
              <a:spcBef>
                <a:spcPct val="20000"/>
              </a:spcBef>
              <a:spcAft>
                <a:spcPct val="20000"/>
              </a:spcAft>
            </a:pPr>
            <a:r>
              <a:rPr lang="en-US" altLang="zh-CN" dirty="0"/>
              <a:t>END [PROGRAM [</a:t>
            </a:r>
            <a:r>
              <a:rPr lang="zh-CN" altLang="en-US" dirty="0"/>
              <a:t>程序</a:t>
            </a:r>
            <a:r>
              <a:rPr lang="ja-JP" altLang="en-US" dirty="0"/>
              <a:t>名</a:t>
            </a:r>
            <a:r>
              <a:rPr lang="en-US" altLang="zh-CN" dirty="0"/>
              <a:t>]]       ←END</a:t>
            </a:r>
            <a:r>
              <a:rPr lang="zh-CN" altLang="en-US" dirty="0"/>
              <a:t>必须有</a:t>
            </a:r>
            <a:endParaRPr lang="ja-JP" altLang="en-US" dirty="0"/>
          </a:p>
          <a:p>
            <a:pPr eaLnBrk="1" hangingPunct="1">
              <a:lnSpc>
                <a:spcPct val="130000"/>
              </a:lnSpc>
              <a:spcBef>
                <a:spcPct val="20000"/>
              </a:spcBef>
              <a:spcAft>
                <a:spcPct val="20000"/>
              </a:spcAft>
            </a:pPr>
            <a:r>
              <a:rPr lang="ja-JP" altLang="en-US" b="1" dirty="0">
                <a:solidFill>
                  <a:srgbClr val="FF9933"/>
                </a:solidFill>
              </a:rPr>
              <a:t>辅程序</a:t>
            </a:r>
            <a:r>
              <a:rPr lang="en-US" altLang="zh-CN" b="1" dirty="0">
                <a:solidFill>
                  <a:srgbClr val="FF9933"/>
                </a:solidFill>
              </a:rPr>
              <a:t>(</a:t>
            </a:r>
            <a:r>
              <a:rPr lang="ja-JP" altLang="en-US" b="1" dirty="0">
                <a:solidFill>
                  <a:srgbClr val="FF9933"/>
                </a:solidFill>
              </a:rPr>
              <a:t>过程</a:t>
            </a:r>
            <a:r>
              <a:rPr lang="en-US" altLang="zh-CN" b="1" dirty="0">
                <a:solidFill>
                  <a:srgbClr val="FF9933"/>
                </a:solidFill>
              </a:rPr>
              <a:t>)</a:t>
            </a:r>
          </a:p>
          <a:p>
            <a:pPr eaLnBrk="1" hangingPunct="1">
              <a:lnSpc>
                <a:spcPct val="130000"/>
              </a:lnSpc>
              <a:spcBef>
                <a:spcPct val="20000"/>
              </a:spcBef>
              <a:spcAft>
                <a:spcPct val="20000"/>
              </a:spcAft>
            </a:pPr>
            <a:r>
              <a:rPr lang="zh-CN" altLang="en-US" dirty="0"/>
              <a:t>　　　　　　</a:t>
            </a:r>
            <a:r>
              <a:rPr lang="en-US" altLang="zh-CN" dirty="0"/>
              <a:t>SUBROUTINE </a:t>
            </a:r>
            <a:r>
              <a:rPr lang="zh-CN" altLang="en-US" dirty="0"/>
              <a:t>子程序</a:t>
            </a:r>
          </a:p>
          <a:p>
            <a:pPr eaLnBrk="1" hangingPunct="1">
              <a:lnSpc>
                <a:spcPct val="130000"/>
              </a:lnSpc>
              <a:spcBef>
                <a:spcPct val="20000"/>
              </a:spcBef>
              <a:spcAft>
                <a:spcPct val="20000"/>
              </a:spcAft>
            </a:pPr>
            <a:r>
              <a:rPr lang="zh-CN" altLang="en-US" dirty="0"/>
              <a:t>　　　　　　</a:t>
            </a:r>
            <a:r>
              <a:rPr lang="en-US" altLang="zh-CN" dirty="0"/>
              <a:t>FUNCTION   </a:t>
            </a:r>
            <a:r>
              <a:rPr lang="zh-CN" altLang="en-US" dirty="0"/>
              <a:t>函数</a:t>
            </a:r>
          </a:p>
          <a:p>
            <a:pPr eaLnBrk="1" hangingPunct="1">
              <a:lnSpc>
                <a:spcPct val="130000"/>
              </a:lnSpc>
              <a:spcBef>
                <a:spcPct val="20000"/>
              </a:spcBef>
              <a:spcAft>
                <a:spcPct val="20000"/>
              </a:spcAft>
            </a:pPr>
            <a:r>
              <a:rPr lang="zh-CN" altLang="en-US" dirty="0"/>
              <a:t>　　　　　　</a:t>
            </a:r>
            <a:r>
              <a:rPr lang="en-US" altLang="zh-CN" dirty="0"/>
              <a:t>BLOCK DATA </a:t>
            </a:r>
            <a:r>
              <a:rPr lang="zh-CN" altLang="en-US" dirty="0"/>
              <a:t>块数据</a:t>
            </a:r>
          </a:p>
          <a:p>
            <a:pPr eaLnBrk="1" hangingPunct="1">
              <a:lnSpc>
                <a:spcPct val="130000"/>
              </a:lnSpc>
              <a:spcBef>
                <a:spcPct val="20000"/>
              </a:spcBef>
              <a:spcAft>
                <a:spcPct val="20000"/>
              </a:spcAft>
            </a:pPr>
            <a:r>
              <a:rPr lang="zh-CN" altLang="en-US" dirty="0"/>
              <a:t>　　　　　　</a:t>
            </a:r>
            <a:r>
              <a:rPr lang="en-US" altLang="ja-JP" dirty="0"/>
              <a:t>MODULE     </a:t>
            </a:r>
            <a:r>
              <a:rPr lang="ja-JP" altLang="en-US" dirty="0"/>
              <a:t>模块 </a:t>
            </a:r>
            <a:r>
              <a:rPr lang="en-US" altLang="ja-JP" dirty="0"/>
              <a:t>(F90)</a:t>
            </a:r>
            <a:r>
              <a:rPr lang="en-US" altLang="zh-TW" dirty="0"/>
              <a:t> </a:t>
            </a:r>
            <a:endParaRPr lang="en-US" altLang="zh-CN" dirty="0"/>
          </a:p>
          <a:p>
            <a:pPr eaLnBrk="1" hangingPunct="1">
              <a:lnSpc>
                <a:spcPct val="130000"/>
              </a:lnSpc>
              <a:spcBef>
                <a:spcPct val="20000"/>
              </a:spcBef>
              <a:spcAft>
                <a:spcPct val="20000"/>
              </a:spcAft>
            </a:pPr>
            <a:r>
              <a:rPr lang="ja-JP" altLang="en-US" b="1" dirty="0">
                <a:solidFill>
                  <a:srgbClr val="FF9933"/>
                </a:solidFill>
              </a:rPr>
              <a:t>内部过程</a:t>
            </a:r>
            <a:r>
              <a:rPr lang="zh-CN" altLang="en-US" dirty="0"/>
              <a:t>　  </a:t>
            </a:r>
            <a:r>
              <a:rPr lang="en-US" altLang="ja-JP" dirty="0"/>
              <a:t>CONTAINS (F90)</a:t>
            </a:r>
            <a:endParaRPr lang="en-US" altLang="zh-TW" dirty="0"/>
          </a:p>
        </p:txBody>
      </p:sp>
    </p:spTree>
    <p:extLst>
      <p:ext uri="{BB962C8B-B14F-4D97-AF65-F5344CB8AC3E}">
        <p14:creationId xmlns:p14="http://schemas.microsoft.com/office/powerpoint/2010/main" val="1598847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r>
              <a:rPr lang="zh-CN" altLang="en-US" dirty="0"/>
              <a:t>彭国伦，</a:t>
            </a:r>
            <a:r>
              <a:rPr lang="en-US" altLang="zh-CN" dirty="0"/>
              <a:t>Fortran 95</a:t>
            </a:r>
            <a:r>
              <a:rPr lang="zh-CN" altLang="en-US" dirty="0"/>
              <a:t>程序设计，中国电力出版社，</a:t>
            </a:r>
            <a:r>
              <a:rPr lang="en-US" altLang="zh-CN" dirty="0" smtClean="0"/>
              <a:t>2002</a:t>
            </a:r>
            <a:endParaRPr lang="en-US" altLang="zh-CN" dirty="0"/>
          </a:p>
          <a:p>
            <a:r>
              <a:rPr lang="en-US" altLang="zh-CN" dirty="0"/>
              <a:t>Fortran 95/2003</a:t>
            </a:r>
            <a:r>
              <a:rPr lang="zh-CN" altLang="en-US" dirty="0"/>
              <a:t>程序设计（第三版）（或者其英文原版</a:t>
            </a:r>
            <a:r>
              <a:rPr lang="zh-CN" altLang="en-US" dirty="0" smtClean="0"/>
              <a:t>）</a:t>
            </a:r>
            <a:endParaRPr lang="en-US" altLang="zh-CN" dirty="0" smtClean="0"/>
          </a:p>
          <a:p>
            <a:pPr>
              <a:lnSpc>
                <a:spcPct val="130000"/>
              </a:lnSpc>
            </a:pPr>
            <a:r>
              <a:rPr lang="en-US" altLang="zh-CN" dirty="0"/>
              <a:t>Adams, Brainerd, Martin, Smith, Wagener. Fortran 95 Handbook, MIT Press, 1997. ISBN 0-262-51096-0</a:t>
            </a:r>
          </a:p>
          <a:p>
            <a:pPr>
              <a:lnSpc>
                <a:spcPct val="130000"/>
              </a:lnSpc>
            </a:pPr>
            <a:r>
              <a:rPr lang="en-US" altLang="zh-CN" dirty="0"/>
              <a:t>Brainerd, W., Goldberg, and Adams. Programmer's guide to Fortran 90, 3rd edition, </a:t>
            </a:r>
            <a:r>
              <a:rPr lang="en-US" altLang="zh-CN" dirty="0">
                <a:hlinkClick r:id="rId2"/>
              </a:rPr>
              <a:t>The Fortran Company</a:t>
            </a:r>
            <a:r>
              <a:rPr lang="en-US" altLang="zh-CN" dirty="0"/>
              <a:t>, 1996. ISBN 0-07-000248-7 </a:t>
            </a:r>
          </a:p>
          <a:p>
            <a:pPr>
              <a:lnSpc>
                <a:spcPct val="130000"/>
              </a:lnSpc>
            </a:pPr>
            <a:r>
              <a:rPr lang="en-US" altLang="zh-CN" dirty="0" err="1"/>
              <a:t>Chamberland</a:t>
            </a:r>
            <a:r>
              <a:rPr lang="en-US" altLang="zh-CN" dirty="0"/>
              <a:t>, Luc. Fortran 90 : A Reference Guide, Prentice Hall. ISBN 0-13-397332-8</a:t>
            </a:r>
          </a:p>
          <a:p>
            <a:pPr>
              <a:lnSpc>
                <a:spcPct val="130000"/>
              </a:lnSpc>
            </a:pPr>
            <a:r>
              <a:rPr lang="zh-CN" altLang="en-US" dirty="0"/>
              <a:t>袁驷等译，</a:t>
            </a:r>
            <a:r>
              <a:rPr lang="en-US" altLang="zh-CN" dirty="0"/>
              <a:t>Fortran 90</a:t>
            </a:r>
            <a:r>
              <a:rPr lang="zh-CN" altLang="en-US" dirty="0"/>
              <a:t>编程指南</a:t>
            </a:r>
            <a:r>
              <a:rPr lang="en-US" altLang="zh-CN" dirty="0"/>
              <a:t>(</a:t>
            </a:r>
            <a:r>
              <a:rPr lang="zh-CN" altLang="en-US" dirty="0"/>
              <a:t>第</a:t>
            </a:r>
            <a:r>
              <a:rPr lang="en-US" altLang="zh-CN" dirty="0"/>
              <a:t>3</a:t>
            </a:r>
            <a:r>
              <a:rPr lang="zh-CN" altLang="en-US" dirty="0"/>
              <a:t>版</a:t>
            </a:r>
            <a:r>
              <a:rPr lang="en-US" altLang="zh-CN" dirty="0"/>
              <a:t>),</a:t>
            </a:r>
            <a:r>
              <a:rPr lang="zh-CN" altLang="en-US" dirty="0"/>
              <a:t>高等教育出版社，</a:t>
            </a:r>
            <a:r>
              <a:rPr lang="en-US" altLang="zh-CN" dirty="0"/>
              <a:t>2000</a:t>
            </a:r>
            <a:r>
              <a:rPr lang="zh-CN" altLang="en-US" dirty="0"/>
              <a:t>，</a:t>
            </a:r>
            <a:r>
              <a:rPr lang="en-US" altLang="zh-CN" dirty="0"/>
              <a:t>ISBN 7-04-007937</a:t>
            </a:r>
          </a:p>
          <a:p>
            <a:endParaRPr lang="zh-CN" altLang="en-US" dirty="0"/>
          </a:p>
        </p:txBody>
      </p:sp>
      <p:sp>
        <p:nvSpPr>
          <p:cNvPr id="4" name="Rectangle 7"/>
          <p:cNvSpPr>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500" b="1" dirty="0">
                <a:solidFill>
                  <a:srgbClr val="333399"/>
                </a:solidFill>
                <a:latin typeface="Garamond" pitchFamily="18" charset="0"/>
              </a:rPr>
              <a:t>参考书目：</a:t>
            </a:r>
          </a:p>
        </p:txBody>
      </p:sp>
    </p:spTree>
    <p:extLst>
      <p:ext uri="{BB962C8B-B14F-4D97-AF65-F5344CB8AC3E}">
        <p14:creationId xmlns:p14="http://schemas.microsoft.com/office/powerpoint/2010/main" val="32001078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187624" y="260648"/>
            <a:ext cx="2952750" cy="519112"/>
          </a:xfrm>
          <a:prstGeom prst="rect">
            <a:avLst/>
          </a:prstGeom>
          <a:noFill/>
          <a:ln w="9525">
            <a:noFill/>
            <a:miter lim="800000"/>
            <a:headEnd/>
            <a:tailEnd/>
          </a:ln>
          <a:effectLst/>
        </p:spPr>
        <p:txBody>
          <a:bodyPr anchor="ctr">
            <a:spAutoFit/>
          </a:bodyPr>
          <a:lstStyle/>
          <a:p>
            <a:pPr>
              <a:defRPr/>
            </a:pPr>
            <a:r>
              <a:rPr lang="en-US" altLang="zh-TW" sz="2800" dirty="0">
                <a:solidFill>
                  <a:srgbClr val="FF9933"/>
                </a:solidFill>
                <a:effectLst>
                  <a:outerShdw blurRad="38100" dist="38100" dir="2700000" algn="tl">
                    <a:srgbClr val="C0C0C0"/>
                  </a:outerShdw>
                </a:effectLst>
                <a:ea typeface="宋体" pitchFamily="2" charset="-122"/>
              </a:rPr>
              <a:t>Fortran</a:t>
            </a:r>
            <a:r>
              <a:rPr lang="zh-CN" altLang="en-US" sz="2800" dirty="0">
                <a:solidFill>
                  <a:srgbClr val="FF9933"/>
                </a:solidFill>
                <a:effectLst>
                  <a:outerShdw blurRad="38100" dist="38100" dir="2700000" algn="tl">
                    <a:srgbClr val="C0C0C0"/>
                  </a:outerShdw>
                </a:effectLst>
                <a:ea typeface="宋体" pitchFamily="2" charset="-122"/>
              </a:rPr>
              <a:t>程序简例：</a:t>
            </a:r>
            <a:r>
              <a:rPr lang="zh-TW" altLang="en-US" dirty="0">
                <a:ea typeface="宋体" pitchFamily="2" charset="-122"/>
              </a:rPr>
              <a:t> </a:t>
            </a:r>
          </a:p>
        </p:txBody>
      </p:sp>
      <p:sp>
        <p:nvSpPr>
          <p:cNvPr id="5" name="Text Box 3"/>
          <p:cNvSpPr txBox="1">
            <a:spLocks noChangeArrowheads="1"/>
          </p:cNvSpPr>
          <p:nvPr/>
        </p:nvSpPr>
        <p:spPr bwMode="auto">
          <a:xfrm>
            <a:off x="1187624" y="905853"/>
            <a:ext cx="7488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TW" sz="2400" dirty="0"/>
              <a:t>[</a:t>
            </a:r>
            <a:r>
              <a:rPr lang="zh-CN" altLang="en-US" sz="2400" dirty="0"/>
              <a:t>例</a:t>
            </a:r>
            <a:r>
              <a:rPr lang="en-US" altLang="zh-CN" sz="2400" dirty="0"/>
              <a:t>3</a:t>
            </a:r>
            <a:r>
              <a:rPr lang="en-US" altLang="zh-TW" sz="2400" dirty="0"/>
              <a:t>.1] </a:t>
            </a:r>
            <a:r>
              <a:rPr lang="zh-CN" altLang="en-US" sz="2400" dirty="0"/>
              <a:t>输入两个数，求算数平均和几何平均值</a:t>
            </a:r>
            <a:r>
              <a:rPr lang="zh-TW" altLang="en-US" sz="2400" dirty="0"/>
              <a:t> </a:t>
            </a:r>
            <a:endParaRPr lang="zh-CN" altLang="en-US" sz="2400" dirty="0"/>
          </a:p>
        </p:txBody>
      </p:sp>
      <p:pic>
        <p:nvPicPr>
          <p:cNvPr id="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601173"/>
            <a:ext cx="3744912" cy="328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1742" y="2226647"/>
            <a:ext cx="4212257"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6"/>
          <p:cNvSpPr txBox="1">
            <a:spLocks noChangeArrowheads="1"/>
          </p:cNvSpPr>
          <p:nvPr/>
        </p:nvSpPr>
        <p:spPr bwMode="auto">
          <a:xfrm>
            <a:off x="1403648" y="5517232"/>
            <a:ext cx="78486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000000"/>
                </a:solidFill>
                <a:effectLst/>
                <a:uLnTx/>
                <a:uFillTx/>
                <a:latin typeface="Arial" charset="0"/>
                <a:ea typeface="宋体" charset="-122"/>
              </a:rPr>
              <a:t>[</a:t>
            </a:r>
            <a:r>
              <a:rPr kumimoji="0" lang="zh-CN" altLang="en-US" sz="1800" b="0" i="0" u="none" strike="noStrike" kern="0" cap="none" spc="0" normalizeH="0" baseline="0" noProof="0" dirty="0" smtClean="0">
                <a:ln>
                  <a:noFill/>
                </a:ln>
                <a:solidFill>
                  <a:srgbClr val="000000"/>
                </a:solidFill>
                <a:effectLst/>
                <a:uLnTx/>
                <a:uFillTx/>
                <a:latin typeface="Arial" charset="0"/>
                <a:ea typeface="宋体" charset="-122"/>
              </a:rPr>
              <a:t>计算例</a:t>
            </a:r>
            <a:r>
              <a:rPr kumimoji="0" lang="en-US" altLang="zh-CN" sz="1800" b="0" i="0" u="none" strike="noStrike" kern="0" cap="none" spc="0" normalizeH="0" baseline="0" noProof="0" dirty="0" smtClean="0">
                <a:ln>
                  <a:noFill/>
                </a:ln>
                <a:solidFill>
                  <a:srgbClr val="000000"/>
                </a:solidFill>
                <a:effectLst/>
                <a:uLnTx/>
                <a:uFillTx/>
                <a:latin typeface="Arial" charset="0"/>
                <a:ea typeface="宋体" charset="-122"/>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000000"/>
                </a:solidFill>
                <a:effectLst/>
                <a:uLnTx/>
                <a:uFillTx/>
                <a:latin typeface="Arial" charset="0"/>
                <a:ea typeface="宋体" charset="-122"/>
              </a:rPr>
              <a:t>   1.0  2.0                        ←</a:t>
            </a:r>
            <a:r>
              <a:rPr kumimoji="0" lang="zh-CN" altLang="en-US" sz="1800" b="0" i="0" u="none" strike="noStrike" kern="0" cap="none" spc="0" normalizeH="0" baseline="0" noProof="0" dirty="0" smtClean="0">
                <a:ln>
                  <a:noFill/>
                </a:ln>
                <a:solidFill>
                  <a:srgbClr val="000000"/>
                </a:solidFill>
                <a:effectLst/>
                <a:uLnTx/>
                <a:uFillTx/>
                <a:latin typeface="Arial" charset="0"/>
                <a:ea typeface="宋体" charset="-122"/>
              </a:rPr>
              <a:t>键盘输入</a:t>
            </a:r>
            <a:r>
              <a:rPr kumimoji="0" lang="en-US" altLang="zh-CN" sz="1800" b="0" i="0" u="none" strike="noStrike" kern="0" cap="none" spc="0" normalizeH="0" baseline="0" noProof="0" dirty="0" smtClean="0">
                <a:ln>
                  <a:noFill/>
                </a:ln>
                <a:solidFill>
                  <a:srgbClr val="000000"/>
                </a:solidFill>
                <a:effectLst/>
                <a:uLnTx/>
                <a:uFillTx/>
                <a:latin typeface="Arial" charset="0"/>
                <a:ea typeface="宋体" charset="-122"/>
              </a:rPr>
              <a:t>(</a:t>
            </a:r>
            <a:r>
              <a:rPr kumimoji="0" lang="en-US" altLang="zh-CN" sz="1800" b="0" i="0" u="none" strike="noStrike" kern="0" cap="none" spc="0" normalizeH="0" baseline="0" noProof="0" dirty="0" err="1" smtClean="0">
                <a:ln>
                  <a:noFill/>
                </a:ln>
                <a:solidFill>
                  <a:srgbClr val="000000"/>
                </a:solidFill>
                <a:effectLst/>
                <a:uLnTx/>
                <a:uFillTx/>
                <a:latin typeface="Arial" charset="0"/>
                <a:ea typeface="宋体" charset="-122"/>
              </a:rPr>
              <a:t>a,b</a:t>
            </a:r>
            <a:r>
              <a:rPr kumimoji="0" lang="en-US" altLang="zh-CN" sz="1800" b="0" i="0" u="none" strike="noStrike" kern="0" cap="none" spc="0" normalizeH="0" baseline="0" noProof="0" dirty="0" smtClean="0">
                <a:ln>
                  <a:noFill/>
                </a:ln>
                <a:solidFill>
                  <a:srgbClr val="000000"/>
                </a:solidFill>
                <a:effectLst/>
                <a:uLnTx/>
                <a:uFillTx/>
                <a:latin typeface="Arial" charset="0"/>
                <a:ea typeface="宋体" charset="-122"/>
              </a:rPr>
              <a:t>)</a:t>
            </a:r>
            <a:r>
              <a:rPr kumimoji="0" lang="zh-CN" altLang="en-US" sz="1800" b="0" i="0" u="none" strike="noStrike" kern="0" cap="none" spc="0" normalizeH="0" baseline="0" noProof="0" dirty="0" smtClean="0">
                <a:ln>
                  <a:noFill/>
                </a:ln>
                <a:solidFill>
                  <a:srgbClr val="000000"/>
                </a:solidFill>
                <a:effectLst/>
                <a:uLnTx/>
                <a:uFillTx/>
                <a:latin typeface="Arial" charset="0"/>
                <a:ea typeface="宋体" charset="-122"/>
              </a:rPr>
              <a:t>值</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0000"/>
                </a:solidFill>
                <a:effectLst/>
                <a:uLnTx/>
                <a:uFillTx/>
                <a:latin typeface="Arial" charset="0"/>
                <a:ea typeface="宋体" charset="-122"/>
              </a:rPr>
              <a:t>   </a:t>
            </a:r>
            <a:r>
              <a:rPr kumimoji="0" lang="en-US" altLang="zh-CN" sz="1800" b="0" i="0" u="none" strike="noStrike" kern="0" cap="none" spc="0" normalizeH="0" baseline="0" noProof="0" dirty="0" smtClean="0">
                <a:ln>
                  <a:noFill/>
                </a:ln>
                <a:solidFill>
                  <a:srgbClr val="000000"/>
                </a:solidFill>
                <a:effectLst/>
                <a:uLnTx/>
                <a:uFillTx/>
                <a:latin typeface="Arial" charset="0"/>
                <a:ea typeface="宋体" charset="-122"/>
              </a:rPr>
              <a:t>1.500000       1.414214         ←</a:t>
            </a:r>
            <a:r>
              <a:rPr kumimoji="0" lang="zh-CN" altLang="en-US" sz="1800" b="0" i="0" u="none" strike="noStrike" kern="0" cap="none" spc="0" normalizeH="0" baseline="0" noProof="0" dirty="0" smtClean="0">
                <a:ln>
                  <a:noFill/>
                </a:ln>
                <a:solidFill>
                  <a:srgbClr val="000000"/>
                </a:solidFill>
                <a:effectLst/>
                <a:uLnTx/>
                <a:uFillTx/>
                <a:latin typeface="Arial" charset="0"/>
                <a:ea typeface="宋体" charset="-122"/>
              </a:rPr>
              <a:t>计算结果输出至屏幕</a:t>
            </a:r>
          </a:p>
        </p:txBody>
      </p:sp>
    </p:spTree>
    <p:extLst>
      <p:ext uri="{BB962C8B-B14F-4D97-AF65-F5344CB8AC3E}">
        <p14:creationId xmlns:p14="http://schemas.microsoft.com/office/powerpoint/2010/main" val="157215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259632" y="260648"/>
            <a:ext cx="7343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TW" sz="2400" dirty="0"/>
              <a:t>[</a:t>
            </a:r>
            <a:r>
              <a:rPr lang="zh-CN" altLang="en-US" sz="2400" dirty="0"/>
              <a:t>例</a:t>
            </a:r>
            <a:r>
              <a:rPr lang="en-US" altLang="zh-CN" sz="2400" dirty="0"/>
              <a:t>3</a:t>
            </a:r>
            <a:r>
              <a:rPr lang="en-US" altLang="zh-TW" sz="2400" dirty="0"/>
              <a:t>.2] </a:t>
            </a:r>
            <a:r>
              <a:rPr lang="zh-CN" altLang="en-US" sz="2400" dirty="0"/>
              <a:t>输入圆錐底面半径</a:t>
            </a:r>
            <a:r>
              <a:rPr lang="en-US" altLang="zh-TW" sz="2400" dirty="0"/>
              <a:t>r</a:t>
            </a:r>
            <a:r>
              <a:rPr lang="zh-CN" altLang="en-US" sz="2400" dirty="0"/>
              <a:t>和高</a:t>
            </a:r>
            <a:r>
              <a:rPr lang="en-US" altLang="zh-TW" sz="2400" dirty="0"/>
              <a:t>h</a:t>
            </a:r>
            <a:r>
              <a:rPr lang="zh-CN" altLang="en-US" sz="2400" dirty="0"/>
              <a:t>，求体积和表面积</a:t>
            </a:r>
            <a:r>
              <a:rPr lang="zh-TW" altLang="en-US" sz="2400" dirty="0"/>
              <a:t> </a:t>
            </a:r>
            <a:endParaRPr lang="zh-CN" altLang="en-US" sz="2400"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00" y="836712"/>
            <a:ext cx="6624637" cy="420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1979613" y="5157788"/>
            <a:ext cx="6624637" cy="14747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t>[</a:t>
            </a:r>
            <a:r>
              <a:rPr lang="zh-CN" altLang="en-US" dirty="0"/>
              <a:t>计算例</a:t>
            </a:r>
            <a:r>
              <a:rPr lang="en-US" altLang="zh-CN" dirty="0"/>
              <a:t>]</a:t>
            </a:r>
          </a:p>
          <a:p>
            <a:pPr eaLnBrk="1" hangingPunct="1"/>
            <a:r>
              <a:rPr lang="en-US" altLang="zh-CN" dirty="0"/>
              <a:t>Input radius r and height h ?  ← </a:t>
            </a:r>
            <a:r>
              <a:rPr lang="zh-CN" altLang="en-US" dirty="0"/>
              <a:t>提示待输入数据的物理含义</a:t>
            </a:r>
          </a:p>
          <a:p>
            <a:pPr eaLnBrk="1" hangingPunct="1"/>
            <a:r>
              <a:rPr lang="zh-CN" altLang="en-US" dirty="0"/>
              <a:t> </a:t>
            </a:r>
            <a:r>
              <a:rPr lang="en-US" altLang="zh-CN" dirty="0"/>
              <a:t>3.0  5.2</a:t>
            </a:r>
          </a:p>
          <a:p>
            <a:pPr eaLnBrk="1" hangingPunct="1"/>
            <a:r>
              <a:rPr lang="en-US" altLang="zh-CN" dirty="0"/>
              <a:t>   Volume =   49.00885         ← </a:t>
            </a:r>
            <a:r>
              <a:rPr lang="zh-CN" altLang="en-US" dirty="0"/>
              <a:t>打印计算值</a:t>
            </a:r>
          </a:p>
          <a:p>
            <a:pPr eaLnBrk="1" hangingPunct="1"/>
            <a:r>
              <a:rPr lang="zh-CN" altLang="en-US" dirty="0"/>
              <a:t>   </a:t>
            </a:r>
            <a:r>
              <a:rPr lang="en-US" altLang="zh-CN" dirty="0"/>
              <a:t>Area   =   84.85442 </a:t>
            </a:r>
          </a:p>
        </p:txBody>
      </p:sp>
    </p:spTree>
    <p:extLst>
      <p:ext uri="{BB962C8B-B14F-4D97-AF65-F5344CB8AC3E}">
        <p14:creationId xmlns:p14="http://schemas.microsoft.com/office/powerpoint/2010/main" val="386516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331640" y="314326"/>
            <a:ext cx="3384550" cy="519112"/>
          </a:xfrm>
          <a:prstGeom prst="rect">
            <a:avLst/>
          </a:prstGeom>
          <a:noFill/>
          <a:ln w="9525" algn="ctr">
            <a:noFill/>
            <a:miter lim="800000"/>
            <a:headEnd/>
            <a:tailEnd/>
          </a:ln>
          <a:effectLst/>
        </p:spPr>
        <p:txBody>
          <a:bodyPr anchor="ctr">
            <a:spAutoFit/>
          </a:bodyPr>
          <a:lstStyle/>
          <a:p>
            <a:pPr>
              <a:defRPr/>
            </a:pPr>
            <a:r>
              <a:rPr lang="en-US" altLang="zh-TW" sz="2800" b="1" dirty="0">
                <a:solidFill>
                  <a:srgbClr val="333399"/>
                </a:solidFill>
                <a:effectLst>
                  <a:outerShdw blurRad="38100" dist="38100" dir="2700000" algn="tl">
                    <a:srgbClr val="C0C0C0"/>
                  </a:outerShdw>
                </a:effectLst>
                <a:ea typeface="宋体" pitchFamily="2" charset="-122"/>
              </a:rPr>
              <a:t>Fortran</a:t>
            </a:r>
            <a:r>
              <a:rPr lang="zh-CN" altLang="en-US" sz="2800" b="1" dirty="0">
                <a:solidFill>
                  <a:srgbClr val="333399"/>
                </a:solidFill>
                <a:effectLst>
                  <a:outerShdw blurRad="38100" dist="38100" dir="2700000" algn="tl">
                    <a:srgbClr val="C0C0C0"/>
                  </a:outerShdw>
                </a:effectLst>
                <a:ea typeface="宋体" pitchFamily="2" charset="-122"/>
              </a:rPr>
              <a:t>程序的特点</a:t>
            </a:r>
            <a:r>
              <a:rPr lang="zh-TW" altLang="en-US" sz="2800" b="1" dirty="0">
                <a:solidFill>
                  <a:srgbClr val="333399"/>
                </a:solidFill>
                <a:effectLst>
                  <a:outerShdw blurRad="38100" dist="38100" dir="2700000" algn="tl">
                    <a:srgbClr val="C0C0C0"/>
                  </a:outerShdw>
                </a:effectLst>
                <a:ea typeface="宋体" pitchFamily="2" charset="-122"/>
              </a:rPr>
              <a:t> </a:t>
            </a:r>
            <a:endParaRPr lang="zh-CN" altLang="en-US" sz="2800" b="1" dirty="0">
              <a:solidFill>
                <a:srgbClr val="333399"/>
              </a:solidFill>
              <a:effectLst>
                <a:outerShdw blurRad="38100" dist="38100" dir="2700000" algn="tl">
                  <a:srgbClr val="C0C0C0"/>
                </a:outerShdw>
              </a:effectLst>
              <a:ea typeface="宋体" pitchFamily="2" charset="-122"/>
            </a:endParaRPr>
          </a:p>
        </p:txBody>
      </p:sp>
      <p:sp>
        <p:nvSpPr>
          <p:cNvPr id="5" name="Text Box 3"/>
          <p:cNvSpPr txBox="1">
            <a:spLocks noChangeArrowheads="1"/>
          </p:cNvSpPr>
          <p:nvPr/>
        </p:nvSpPr>
        <p:spPr bwMode="auto">
          <a:xfrm>
            <a:off x="1763689" y="1124744"/>
            <a:ext cx="6840760" cy="4136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1" fontAlgn="auto" latinLnBrk="0" hangingPunct="1">
              <a:lnSpc>
                <a:spcPct val="120000"/>
              </a:lnSpc>
              <a:spcBef>
                <a:spcPct val="20000"/>
              </a:spcBef>
              <a:spcAft>
                <a:spcPct val="20000"/>
              </a:spcAft>
              <a:buClrTx/>
              <a:buSzTx/>
              <a:buFontTx/>
              <a:buChar char="•"/>
              <a:tabLst/>
              <a:defRPr/>
            </a:pPr>
            <a:r>
              <a:rPr kumimoji="0" lang="zh-CN" altLang="en-US" sz="1800" b="1" i="0" u="none" strike="noStrike" kern="0" cap="none" spc="0" normalizeH="0" baseline="0" noProof="0" dirty="0" smtClean="0">
                <a:ln>
                  <a:noFill/>
                </a:ln>
                <a:solidFill>
                  <a:srgbClr val="000000"/>
                </a:solidFill>
                <a:effectLst/>
                <a:uLnTx/>
                <a:uFillTx/>
                <a:latin typeface="Arial" charset="0"/>
                <a:ea typeface="宋体" charset="-122"/>
              </a:rPr>
              <a:t>　一个</a:t>
            </a:r>
            <a:r>
              <a:rPr kumimoji="0" lang="en-US" altLang="zh-CN" sz="1800" b="1" i="0" u="none" strike="noStrike" kern="0" cap="none" spc="0" normalizeH="0" baseline="0" noProof="0" dirty="0" smtClean="0">
                <a:ln>
                  <a:noFill/>
                </a:ln>
                <a:solidFill>
                  <a:srgbClr val="000000"/>
                </a:solidFill>
                <a:effectLst/>
                <a:uLnTx/>
                <a:uFillTx/>
                <a:latin typeface="Arial" charset="0"/>
                <a:ea typeface="宋体" charset="-122"/>
              </a:rPr>
              <a:t>Fortran</a:t>
            </a:r>
            <a:r>
              <a:rPr kumimoji="0" lang="zh-CN" altLang="en-US" sz="1800" b="1" i="0" u="none" strike="noStrike" kern="0" cap="none" spc="0" normalizeH="0" baseline="0" noProof="0" dirty="0" smtClean="0">
                <a:ln>
                  <a:noFill/>
                </a:ln>
                <a:solidFill>
                  <a:srgbClr val="000000"/>
                </a:solidFill>
                <a:effectLst/>
                <a:uLnTx/>
                <a:uFillTx/>
                <a:latin typeface="Arial" charset="0"/>
                <a:ea typeface="宋体" charset="-122"/>
              </a:rPr>
              <a:t>程序由一个或若干个程序单位组成。</a:t>
            </a:r>
          </a:p>
          <a:p>
            <a:pPr marL="0" marR="0" lvl="0" indent="0" defTabSz="914400" eaLnBrk="1" fontAlgn="auto" latinLnBrk="0" hangingPunct="1">
              <a:lnSpc>
                <a:spcPct val="120000"/>
              </a:lnSpc>
              <a:spcBef>
                <a:spcPct val="20000"/>
              </a:spcBef>
              <a:spcAft>
                <a:spcPct val="20000"/>
              </a:spcAft>
              <a:buClrTx/>
              <a:buSzTx/>
              <a:buFontTx/>
              <a:buChar char="•"/>
              <a:tabLst/>
              <a:defRPr/>
            </a:pPr>
            <a:r>
              <a:rPr kumimoji="0" lang="zh-CN" altLang="en-US" sz="1800" b="1" i="0" u="none" strike="noStrike" kern="0" cap="none" spc="0" normalizeH="0" baseline="0" noProof="0" dirty="0" smtClean="0">
                <a:ln>
                  <a:noFill/>
                </a:ln>
                <a:solidFill>
                  <a:srgbClr val="000000"/>
                </a:solidFill>
                <a:effectLst/>
                <a:uLnTx/>
                <a:uFillTx/>
                <a:latin typeface="Arial" charset="0"/>
                <a:ea typeface="宋体" charset="-122"/>
              </a:rPr>
              <a:t>　每一个程序单位都是以</a:t>
            </a:r>
            <a:r>
              <a:rPr kumimoji="0" lang="en-US" altLang="zh-CN" sz="1800" b="1" i="0" u="none" strike="noStrike" kern="0" cap="none" spc="0" normalizeH="0" baseline="0" noProof="0" dirty="0" smtClean="0">
                <a:ln>
                  <a:noFill/>
                </a:ln>
                <a:solidFill>
                  <a:srgbClr val="000000"/>
                </a:solidFill>
                <a:effectLst/>
                <a:uLnTx/>
                <a:uFillTx/>
                <a:latin typeface="Arial" charset="0"/>
                <a:ea typeface="宋体" charset="-122"/>
              </a:rPr>
              <a:t>END</a:t>
            </a:r>
            <a:r>
              <a:rPr kumimoji="0" lang="zh-CN" altLang="en-US" sz="1800" b="1" i="0" u="none" strike="noStrike" kern="0" cap="none" spc="0" normalizeH="0" baseline="0" noProof="0" dirty="0" smtClean="0">
                <a:ln>
                  <a:noFill/>
                </a:ln>
                <a:solidFill>
                  <a:srgbClr val="000000"/>
                </a:solidFill>
                <a:effectLst/>
                <a:uLnTx/>
                <a:uFillTx/>
                <a:latin typeface="Arial" charset="0"/>
                <a:ea typeface="宋体" charset="-122"/>
              </a:rPr>
              <a:t>语句结束的。</a:t>
            </a:r>
          </a:p>
          <a:p>
            <a:pPr marL="0" marR="0" lvl="0" indent="0" defTabSz="914400" eaLnBrk="1" fontAlgn="auto" latinLnBrk="0" hangingPunct="1">
              <a:lnSpc>
                <a:spcPct val="120000"/>
              </a:lnSpc>
              <a:spcBef>
                <a:spcPct val="20000"/>
              </a:spcBef>
              <a:spcAft>
                <a:spcPct val="20000"/>
              </a:spcAft>
              <a:buClrTx/>
              <a:buSzTx/>
              <a:buFontTx/>
              <a:buChar char="•"/>
              <a:tabLst/>
              <a:defRPr/>
            </a:pPr>
            <a:r>
              <a:rPr kumimoji="0" lang="zh-CN" altLang="en-US" sz="1800" b="1" i="0" u="none" strike="noStrike" kern="0" cap="none" spc="0" normalizeH="0" baseline="0" noProof="0" dirty="0" smtClean="0">
                <a:ln>
                  <a:noFill/>
                </a:ln>
                <a:solidFill>
                  <a:srgbClr val="000000"/>
                </a:solidFill>
                <a:effectLst/>
                <a:uLnTx/>
                <a:uFillTx/>
                <a:latin typeface="Arial" charset="0"/>
                <a:ea typeface="宋体" charset="-122"/>
              </a:rPr>
              <a:t>　一个程序单位包括若干行。</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zh-CN" altLang="en-US" sz="1800" b="0" i="0" u="none" strike="noStrike" kern="0" cap="none" spc="0" normalizeH="0" baseline="0" noProof="0" dirty="0" smtClean="0">
                <a:ln>
                  <a:noFill/>
                </a:ln>
                <a:solidFill>
                  <a:srgbClr val="000000"/>
                </a:solidFill>
                <a:effectLst/>
                <a:uLnTx/>
                <a:uFillTx/>
                <a:latin typeface="Arial" charset="0"/>
                <a:ea typeface="宋体" charset="-122"/>
              </a:rPr>
              <a:t>　　</a:t>
            </a:r>
            <a:r>
              <a:rPr kumimoji="0" lang="zh-CN" altLang="en-US" sz="1800" b="1" i="0" u="none" strike="noStrike" kern="0" cap="none" spc="0" normalizeH="0" baseline="0" noProof="0" dirty="0" smtClean="0">
                <a:ln>
                  <a:noFill/>
                </a:ln>
                <a:solidFill>
                  <a:srgbClr val="FF0000"/>
                </a:solidFill>
                <a:effectLst/>
                <a:uLnTx/>
                <a:uFillTx/>
                <a:latin typeface="Arial" charset="0"/>
                <a:ea typeface="宋体" charset="-122"/>
              </a:rPr>
              <a:t>语句行</a:t>
            </a:r>
            <a:r>
              <a:rPr kumimoji="0" lang="zh-CN" altLang="en-US" sz="1800" b="0" i="0" u="none" strike="noStrike" kern="0" cap="none" spc="0" normalizeH="0" baseline="0" noProof="0" dirty="0" smtClean="0">
                <a:ln>
                  <a:noFill/>
                </a:ln>
                <a:solidFill>
                  <a:srgbClr val="000000"/>
                </a:solidFill>
                <a:effectLst/>
                <a:uLnTx/>
                <a:uFillTx/>
                <a:latin typeface="Arial" charset="0"/>
                <a:ea typeface="宋体" charset="-122"/>
              </a:rPr>
              <a:t>。由一个</a:t>
            </a:r>
            <a:r>
              <a:rPr kumimoji="0" lang="en-US" altLang="zh-CN" sz="1800" b="0" i="0" u="none" strike="noStrike" kern="0" cap="none" spc="0" normalizeH="0" baseline="0" noProof="0" dirty="0" smtClean="0">
                <a:ln>
                  <a:noFill/>
                </a:ln>
                <a:solidFill>
                  <a:srgbClr val="000000"/>
                </a:solidFill>
                <a:effectLst/>
                <a:uLnTx/>
                <a:uFillTx/>
                <a:latin typeface="Arial" charset="0"/>
                <a:ea typeface="宋体" charset="-122"/>
              </a:rPr>
              <a:t>Fortran</a:t>
            </a:r>
            <a:r>
              <a:rPr kumimoji="0" lang="zh-CN" altLang="en-US" sz="1800" b="0" i="0" u="none" strike="noStrike" kern="0" cap="none" spc="0" normalizeH="0" baseline="0" noProof="0" dirty="0" smtClean="0">
                <a:ln>
                  <a:noFill/>
                </a:ln>
                <a:solidFill>
                  <a:srgbClr val="000000"/>
                </a:solidFill>
                <a:effectLst/>
                <a:uLnTx/>
                <a:uFillTx/>
                <a:latin typeface="Arial" charset="0"/>
                <a:ea typeface="宋体" charset="-122"/>
              </a:rPr>
              <a:t>语句组成， </a:t>
            </a:r>
            <a:r>
              <a:rPr kumimoji="0" lang="en-US" altLang="zh-CN" sz="1800" b="0" i="0" u="none" strike="noStrike" kern="0" cap="none" spc="0" normalizeH="0" baseline="0" noProof="0" dirty="0" smtClean="0">
                <a:ln>
                  <a:noFill/>
                </a:ln>
                <a:solidFill>
                  <a:srgbClr val="000000"/>
                </a:solidFill>
                <a:effectLst/>
                <a:uLnTx/>
                <a:uFillTx/>
                <a:latin typeface="Arial" charset="0"/>
                <a:ea typeface="宋体" charset="-122"/>
              </a:rPr>
              <a:t>Fortran</a:t>
            </a:r>
            <a:r>
              <a:rPr kumimoji="0" lang="zh-CN" altLang="en-US" sz="1800" b="0" i="0" u="none" strike="noStrike" kern="0" cap="none" spc="0" normalizeH="0" baseline="0" noProof="0" dirty="0" smtClean="0">
                <a:ln>
                  <a:noFill/>
                </a:ln>
                <a:solidFill>
                  <a:srgbClr val="000000"/>
                </a:solidFill>
                <a:effectLst/>
                <a:uLnTx/>
                <a:uFillTx/>
                <a:latin typeface="Arial" charset="0"/>
                <a:ea typeface="宋体" charset="-122"/>
              </a:rPr>
              <a:t>语句分为</a:t>
            </a:r>
            <a:r>
              <a:rPr kumimoji="0" lang="zh-CN" altLang="en-US" sz="1800" b="1" i="0" u="none" strike="noStrike" kern="0" cap="none" spc="0" normalizeH="0" baseline="0" noProof="0" dirty="0" smtClean="0">
                <a:ln>
                  <a:noFill/>
                </a:ln>
                <a:solidFill>
                  <a:srgbClr val="333399"/>
                </a:solidFill>
                <a:effectLst/>
                <a:uLnTx/>
                <a:uFillTx/>
                <a:latin typeface="Arial" charset="0"/>
                <a:ea typeface="宋体" charset="-122"/>
              </a:rPr>
              <a:t>执行语句</a:t>
            </a:r>
            <a:r>
              <a:rPr kumimoji="0" lang="zh-CN" altLang="en-US" sz="1800" b="0" i="0" u="none" strike="noStrike" kern="0" cap="none" spc="0" normalizeH="0" baseline="0" noProof="0" dirty="0" smtClean="0">
                <a:ln>
                  <a:noFill/>
                </a:ln>
                <a:solidFill>
                  <a:srgbClr val="000000"/>
                </a:solidFill>
                <a:effectLst/>
                <a:uLnTx/>
                <a:uFillTx/>
                <a:latin typeface="Arial" charset="0"/>
                <a:ea typeface="宋体" charset="-122"/>
              </a:rPr>
              <a:t>和</a:t>
            </a:r>
            <a:r>
              <a:rPr kumimoji="0" lang="zh-CN" altLang="en-US" sz="1800" b="1" i="0" u="none" strike="noStrike" kern="0" cap="none" spc="0" normalizeH="0" baseline="0" noProof="0" dirty="0" smtClean="0">
                <a:ln>
                  <a:noFill/>
                </a:ln>
                <a:solidFill>
                  <a:srgbClr val="333399"/>
                </a:solidFill>
                <a:effectLst/>
                <a:uLnTx/>
                <a:uFillTx/>
                <a:latin typeface="Arial" charset="0"/>
                <a:ea typeface="宋体" charset="-122"/>
              </a:rPr>
              <a:t>非执行语句</a:t>
            </a:r>
            <a:r>
              <a:rPr kumimoji="0" lang="zh-CN" altLang="en-US" sz="1800" b="0" i="0" u="none" strike="noStrike" kern="0" cap="none" spc="0" normalizeH="0" baseline="0" noProof="0" dirty="0" smtClean="0">
                <a:ln>
                  <a:noFill/>
                </a:ln>
                <a:solidFill>
                  <a:srgbClr val="000000"/>
                </a:solidFill>
                <a:effectLst/>
                <a:uLnTx/>
                <a:uFillTx/>
                <a:latin typeface="Arial" charset="0"/>
                <a:ea typeface="宋体" charset="-122"/>
              </a:rPr>
              <a:t>。执行语句使计算机在运行时产生某些操作，如赋值语句、打印语句等。非执行语句</a:t>
            </a:r>
            <a:r>
              <a:rPr kumimoji="0" lang="en-US" altLang="zh-CN" sz="1800" b="0" i="0" u="none" strike="noStrike" kern="0" cap="none" spc="0" normalizeH="0" baseline="0" noProof="0" dirty="0" smtClean="0">
                <a:ln>
                  <a:noFill/>
                </a:ln>
                <a:solidFill>
                  <a:srgbClr val="000000"/>
                </a:solidFill>
                <a:effectLst/>
                <a:uLnTx/>
                <a:uFillTx/>
                <a:latin typeface="Arial" charset="0"/>
                <a:ea typeface="宋体" charset="-122"/>
              </a:rPr>
              <a:t>(</a:t>
            </a:r>
            <a:r>
              <a:rPr kumimoji="0" lang="zh-CN" altLang="en-US" sz="1800" b="0" i="0" u="none" strike="noStrike" kern="0" cap="none" spc="0" normalizeH="0" baseline="0" noProof="0" dirty="0" smtClean="0">
                <a:ln>
                  <a:noFill/>
                </a:ln>
                <a:solidFill>
                  <a:srgbClr val="000000"/>
                </a:solidFill>
                <a:effectLst/>
                <a:uLnTx/>
                <a:uFillTx/>
                <a:latin typeface="Arial" charset="0"/>
                <a:ea typeface="宋体" charset="-122"/>
              </a:rPr>
              <a:t>包括说明语句，数据语句等</a:t>
            </a:r>
            <a:r>
              <a:rPr kumimoji="0" lang="en-US" altLang="zh-CN" sz="1800" b="0" i="0" u="none" strike="noStrike" kern="0" cap="none" spc="0" normalizeH="0" baseline="0" noProof="0" dirty="0" smtClean="0">
                <a:ln>
                  <a:noFill/>
                </a:ln>
                <a:solidFill>
                  <a:srgbClr val="000000"/>
                </a:solidFill>
                <a:effectLst/>
                <a:uLnTx/>
                <a:uFillTx/>
                <a:latin typeface="Arial" charset="0"/>
                <a:ea typeface="宋体" charset="-122"/>
              </a:rPr>
              <a:t>)</a:t>
            </a:r>
            <a:r>
              <a:rPr kumimoji="0" lang="zh-CN" altLang="en-US" sz="1800" b="0" i="0" u="none" strike="noStrike" kern="0" cap="none" spc="0" normalizeH="0" baseline="0" noProof="0" dirty="0" smtClean="0">
                <a:ln>
                  <a:noFill/>
                </a:ln>
                <a:solidFill>
                  <a:srgbClr val="000000"/>
                </a:solidFill>
                <a:effectLst/>
                <a:uLnTx/>
                <a:uFillTx/>
                <a:latin typeface="Arial" charset="0"/>
                <a:ea typeface="宋体" charset="-122"/>
              </a:rPr>
              <a:t>将有关信息通知编译系统，以便在编译时作出相应的处理，例如类型说明语句、函数子程序语句等。</a:t>
            </a:r>
            <a:r>
              <a:rPr kumimoji="0" lang="en-US" altLang="zh-CN" sz="1800" b="0" i="0" u="none" strike="noStrike" kern="0" cap="none" spc="0" normalizeH="0" baseline="0" noProof="0" dirty="0" smtClean="0">
                <a:ln>
                  <a:noFill/>
                </a:ln>
                <a:solidFill>
                  <a:srgbClr val="000000"/>
                </a:solidFill>
                <a:effectLst/>
                <a:uLnTx/>
                <a:uFillTx/>
                <a:latin typeface="Arial" charset="0"/>
                <a:ea typeface="宋体" charset="-122"/>
              </a:rPr>
              <a:t>Fortran</a:t>
            </a:r>
            <a:r>
              <a:rPr kumimoji="0" lang="zh-CN" altLang="en-US" sz="1800" b="0" i="0" u="none" strike="noStrike" kern="0" cap="none" spc="0" normalizeH="0" baseline="0" noProof="0" dirty="0" smtClean="0">
                <a:ln>
                  <a:noFill/>
                </a:ln>
                <a:solidFill>
                  <a:srgbClr val="000000"/>
                </a:solidFill>
                <a:effectLst/>
                <a:uLnTx/>
                <a:uFillTx/>
                <a:latin typeface="Arial" charset="0"/>
                <a:ea typeface="宋体" charset="-122"/>
              </a:rPr>
              <a:t>程序的基本成份是语句。</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zh-CN" altLang="en-US" sz="1800" b="0" i="0" u="none" strike="noStrike" kern="0" cap="none" spc="0" normalizeH="0" baseline="0" noProof="0" dirty="0" smtClean="0">
                <a:ln>
                  <a:noFill/>
                </a:ln>
                <a:solidFill>
                  <a:srgbClr val="000000"/>
                </a:solidFill>
                <a:effectLst/>
                <a:uLnTx/>
                <a:uFillTx/>
                <a:latin typeface="Arial" charset="0"/>
                <a:ea typeface="宋体" charset="-122"/>
              </a:rPr>
              <a:t>　　</a:t>
            </a:r>
            <a:r>
              <a:rPr kumimoji="0" lang="zh-CN" altLang="en-US" sz="1800" b="1" i="0" u="none" strike="noStrike" kern="0" cap="none" spc="0" normalizeH="0" baseline="0" noProof="0" dirty="0" smtClean="0">
                <a:ln>
                  <a:noFill/>
                </a:ln>
                <a:solidFill>
                  <a:srgbClr val="FF0000"/>
                </a:solidFill>
                <a:effectLst/>
                <a:uLnTx/>
                <a:uFillTx/>
                <a:latin typeface="Arial" charset="0"/>
                <a:ea typeface="宋体" charset="-122"/>
              </a:rPr>
              <a:t>非语句行，即注释行</a:t>
            </a:r>
            <a:r>
              <a:rPr kumimoji="0" lang="zh-CN" altLang="en-US" sz="1800" b="0" i="0" u="none" strike="noStrike" kern="0" cap="none" spc="0" normalizeH="0" baseline="0" noProof="0" dirty="0" smtClean="0">
                <a:ln>
                  <a:noFill/>
                </a:ln>
                <a:solidFill>
                  <a:srgbClr val="000000"/>
                </a:solidFill>
                <a:effectLst/>
                <a:uLnTx/>
                <a:uFillTx/>
                <a:latin typeface="Arial" charset="0"/>
                <a:ea typeface="宋体" charset="-122"/>
              </a:rPr>
              <a:t>。它不是</a:t>
            </a:r>
            <a:r>
              <a:rPr kumimoji="0" lang="en-US" altLang="zh-CN" sz="1800" b="0" i="0" u="none" strike="noStrike" kern="0" cap="none" spc="0" normalizeH="0" baseline="0" noProof="0" dirty="0" smtClean="0">
                <a:ln>
                  <a:noFill/>
                </a:ln>
                <a:solidFill>
                  <a:srgbClr val="000000"/>
                </a:solidFill>
                <a:effectLst/>
                <a:uLnTx/>
                <a:uFillTx/>
                <a:latin typeface="Arial" charset="0"/>
                <a:ea typeface="宋体" charset="-122"/>
              </a:rPr>
              <a:t>Fortran</a:t>
            </a:r>
            <a:r>
              <a:rPr kumimoji="0" lang="zh-CN" altLang="en-US" sz="1800" b="0" i="0" u="none" strike="noStrike" kern="0" cap="none" spc="0" normalizeH="0" baseline="0" noProof="0" dirty="0" smtClean="0">
                <a:ln>
                  <a:noFill/>
                </a:ln>
                <a:solidFill>
                  <a:srgbClr val="000000"/>
                </a:solidFill>
                <a:effectLst/>
                <a:uLnTx/>
                <a:uFillTx/>
                <a:latin typeface="Arial" charset="0"/>
                <a:ea typeface="宋体" charset="-122"/>
              </a:rPr>
              <a:t>语句，它不被翻译成机器目标指令。不产生任何机器操作。注释行的数目不受限制，但一个程序单位不能只由注释行组成。注释行的内容完全是根据程序设计人员需要而写的，一般是为程序</a:t>
            </a:r>
            <a:r>
              <a:rPr kumimoji="0" lang="en-US" altLang="zh-CN" sz="1800" b="0" i="0" u="none" strike="noStrike" kern="0" cap="none" spc="0" normalizeH="0" baseline="0" noProof="0" dirty="0" smtClean="0">
                <a:ln>
                  <a:noFill/>
                </a:ln>
                <a:solidFill>
                  <a:srgbClr val="000000"/>
                </a:solidFill>
                <a:effectLst/>
                <a:uLnTx/>
                <a:uFillTx/>
                <a:latin typeface="Arial" charset="0"/>
                <a:ea typeface="宋体" charset="-122"/>
              </a:rPr>
              <a:t>(</a:t>
            </a:r>
            <a:r>
              <a:rPr kumimoji="0" lang="zh-CN" altLang="en-US" sz="1800" b="0" i="0" u="none" strike="noStrike" kern="0" cap="none" spc="0" normalizeH="0" baseline="0" noProof="0" dirty="0" smtClean="0">
                <a:ln>
                  <a:noFill/>
                </a:ln>
                <a:solidFill>
                  <a:srgbClr val="000000"/>
                </a:solidFill>
                <a:effectLst/>
                <a:uLnTx/>
                <a:uFillTx/>
                <a:latin typeface="Arial" charset="0"/>
                <a:ea typeface="宋体" charset="-122"/>
              </a:rPr>
              <a:t>或程序中一部分</a:t>
            </a:r>
            <a:r>
              <a:rPr kumimoji="0" lang="en-US" altLang="zh-CN" sz="1800" b="0" i="0" u="none" strike="noStrike" kern="0" cap="none" spc="0" normalizeH="0" baseline="0" noProof="0" dirty="0" smtClean="0">
                <a:ln>
                  <a:noFill/>
                </a:ln>
                <a:solidFill>
                  <a:srgbClr val="000000"/>
                </a:solidFill>
                <a:effectLst/>
                <a:uLnTx/>
                <a:uFillTx/>
                <a:latin typeface="Arial" charset="0"/>
                <a:ea typeface="宋体" charset="-122"/>
              </a:rPr>
              <a:t>)</a:t>
            </a:r>
            <a:r>
              <a:rPr kumimoji="0" lang="zh-CN" altLang="en-US" sz="1800" b="0" i="0" u="none" strike="noStrike" kern="0" cap="none" spc="0" normalizeH="0" baseline="0" noProof="0" dirty="0" smtClean="0">
                <a:ln>
                  <a:noFill/>
                </a:ln>
                <a:solidFill>
                  <a:srgbClr val="000000"/>
                </a:solidFill>
                <a:effectLst/>
                <a:uLnTx/>
                <a:uFillTx/>
                <a:latin typeface="Arial" charset="0"/>
                <a:ea typeface="宋体" charset="-122"/>
              </a:rPr>
              <a:t>的作用作注释以易于理解程序。</a:t>
            </a:r>
          </a:p>
        </p:txBody>
      </p:sp>
    </p:spTree>
    <p:extLst>
      <p:ext uri="{BB962C8B-B14F-4D97-AF65-F5344CB8AC3E}">
        <p14:creationId xmlns:p14="http://schemas.microsoft.com/office/powerpoint/2010/main" val="26300589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187624" y="300892"/>
            <a:ext cx="3384550" cy="519113"/>
          </a:xfrm>
          <a:prstGeom prst="rect">
            <a:avLst/>
          </a:prstGeom>
          <a:noFill/>
          <a:ln w="9525" algn="ctr">
            <a:noFill/>
            <a:miter lim="800000"/>
            <a:headEnd/>
            <a:tailEnd/>
          </a:ln>
          <a:effectLst/>
        </p:spPr>
        <p:txBody>
          <a:bodyPr anchor="ctr">
            <a:spAutoFit/>
          </a:bodyPr>
          <a:lstStyle/>
          <a:p>
            <a:pPr>
              <a:defRPr/>
            </a:pPr>
            <a:r>
              <a:rPr lang="en-US" altLang="zh-TW" sz="2800" b="1" dirty="0">
                <a:solidFill>
                  <a:srgbClr val="333399"/>
                </a:solidFill>
                <a:effectLst>
                  <a:outerShdw blurRad="38100" dist="38100" dir="2700000" algn="tl">
                    <a:srgbClr val="C0C0C0"/>
                  </a:outerShdw>
                </a:effectLst>
                <a:ea typeface="宋体" pitchFamily="2" charset="-122"/>
              </a:rPr>
              <a:t>Fortran</a:t>
            </a:r>
            <a:r>
              <a:rPr lang="zh-CN" altLang="en-US" sz="2800" b="1" dirty="0">
                <a:solidFill>
                  <a:srgbClr val="333399"/>
                </a:solidFill>
                <a:effectLst>
                  <a:outerShdw blurRad="38100" dist="38100" dir="2700000" algn="tl">
                    <a:srgbClr val="C0C0C0"/>
                  </a:outerShdw>
                </a:effectLst>
                <a:ea typeface="宋体" pitchFamily="2" charset="-122"/>
              </a:rPr>
              <a:t>程序的特点</a:t>
            </a:r>
            <a:r>
              <a:rPr lang="zh-TW" altLang="en-US" sz="2800" b="1" dirty="0">
                <a:solidFill>
                  <a:srgbClr val="333399"/>
                </a:solidFill>
                <a:effectLst>
                  <a:outerShdw blurRad="38100" dist="38100" dir="2700000" algn="tl">
                    <a:srgbClr val="C0C0C0"/>
                  </a:outerShdw>
                </a:effectLst>
                <a:ea typeface="宋体" pitchFamily="2" charset="-122"/>
              </a:rPr>
              <a:t> </a:t>
            </a:r>
            <a:endParaRPr lang="zh-CN" altLang="en-US" sz="2800" b="1" dirty="0">
              <a:solidFill>
                <a:srgbClr val="333399"/>
              </a:solidFill>
              <a:effectLst>
                <a:outerShdw blurRad="38100" dist="38100" dir="2700000" algn="tl">
                  <a:srgbClr val="C0C0C0"/>
                </a:outerShdw>
              </a:effectLst>
              <a:ea typeface="宋体" pitchFamily="2" charset="-122"/>
            </a:endParaRPr>
          </a:p>
        </p:txBody>
      </p:sp>
      <p:sp>
        <p:nvSpPr>
          <p:cNvPr id="5" name="Text Box 3"/>
          <p:cNvSpPr txBox="1">
            <a:spLocks noChangeArrowheads="1"/>
          </p:cNvSpPr>
          <p:nvPr/>
        </p:nvSpPr>
        <p:spPr bwMode="auto">
          <a:xfrm>
            <a:off x="1043608" y="877765"/>
            <a:ext cx="7416824" cy="467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spcBef>
                <a:spcPct val="20000"/>
              </a:spcBef>
              <a:spcAft>
                <a:spcPct val="20000"/>
              </a:spcAft>
              <a:buFont typeface="Wingdings" pitchFamily="2" charset="2"/>
              <a:buChar char="*"/>
            </a:pPr>
            <a:r>
              <a:rPr lang="zh-CN" altLang="en-US" sz="2400" dirty="0"/>
              <a:t>　</a:t>
            </a:r>
            <a:r>
              <a:rPr lang="en-US" altLang="zh-CN" sz="2400" b="1" dirty="0">
                <a:solidFill>
                  <a:srgbClr val="FF0000"/>
                </a:solidFill>
              </a:rPr>
              <a:t>Fortran</a:t>
            </a:r>
            <a:r>
              <a:rPr lang="zh-CN" altLang="en-US" sz="2400" b="1" dirty="0">
                <a:solidFill>
                  <a:srgbClr val="FF0000"/>
                </a:solidFill>
              </a:rPr>
              <a:t>程序中的语句可以有标号</a:t>
            </a:r>
            <a:r>
              <a:rPr lang="zh-CN" altLang="en-US" sz="2400" dirty="0"/>
              <a:t>。标号根据需要而定，作用是标志一个语句以便被其它语句引用。在同一个程序单元中不能有两个相同标号的语句。标号不影响语句的执行顺序。但在</a:t>
            </a:r>
            <a:r>
              <a:rPr lang="en-US" altLang="zh-CN" sz="2400" dirty="0"/>
              <a:t>F90</a:t>
            </a:r>
            <a:r>
              <a:rPr lang="zh-CN" altLang="en-US" sz="2400" dirty="0"/>
              <a:t>以上提倡结构化程序设计，一般不使用标号。</a:t>
            </a:r>
          </a:p>
          <a:p>
            <a:pPr eaLnBrk="1" hangingPunct="1">
              <a:lnSpc>
                <a:spcPct val="120000"/>
              </a:lnSpc>
              <a:spcBef>
                <a:spcPct val="20000"/>
              </a:spcBef>
              <a:spcAft>
                <a:spcPct val="20000"/>
              </a:spcAft>
              <a:buFont typeface="Wingdings" pitchFamily="2" charset="2"/>
              <a:buChar char="*"/>
            </a:pPr>
            <a:r>
              <a:rPr lang="zh-CN" altLang="en-US" sz="2400" dirty="0"/>
              <a:t>　</a:t>
            </a:r>
            <a:r>
              <a:rPr lang="zh-CN" altLang="en-US" sz="2400" b="1" dirty="0">
                <a:solidFill>
                  <a:srgbClr val="FF0000"/>
                </a:solidFill>
              </a:rPr>
              <a:t>一个程序单位中各类语句的位置有一定规定</a:t>
            </a:r>
            <a:r>
              <a:rPr lang="zh-CN" altLang="en-US" sz="2400" dirty="0"/>
              <a:t>。例如：</a:t>
            </a:r>
            <a:r>
              <a:rPr lang="en-US" altLang="zh-CN" sz="2400" dirty="0"/>
              <a:t>PROGRAM</a:t>
            </a:r>
            <a:r>
              <a:rPr lang="zh-CN" altLang="en-US" sz="2400" dirty="0"/>
              <a:t>语句应是主程序的第一个语句。</a:t>
            </a:r>
            <a:r>
              <a:rPr lang="en-US" altLang="zh-CN" sz="2400" dirty="0"/>
              <a:t>FUNCTION</a:t>
            </a:r>
            <a:r>
              <a:rPr lang="zh-CN" altLang="en-US" sz="2400" dirty="0"/>
              <a:t>是函数子程序的第一个语句，</a:t>
            </a:r>
            <a:r>
              <a:rPr lang="en-US" altLang="zh-CN" sz="2400" dirty="0"/>
              <a:t>END</a:t>
            </a:r>
            <a:r>
              <a:rPr lang="zh-CN" altLang="en-US" sz="2400" dirty="0"/>
              <a:t>是程序单位中最后一行。程序中语句执行的顺序一般依照其在程序中的先后位置而定</a:t>
            </a:r>
            <a:r>
              <a:rPr lang="zh-CN" altLang="en-US" sz="2400" dirty="0" smtClean="0"/>
              <a:t>。</a:t>
            </a:r>
            <a:endParaRPr lang="zh-CN" altLang="en-US" sz="2400" dirty="0"/>
          </a:p>
        </p:txBody>
      </p:sp>
    </p:spTree>
    <p:extLst>
      <p:ext uri="{BB962C8B-B14F-4D97-AF65-F5344CB8AC3E}">
        <p14:creationId xmlns:p14="http://schemas.microsoft.com/office/powerpoint/2010/main" val="2002656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5656" y="0"/>
            <a:ext cx="7498080" cy="1143000"/>
          </a:xfrm>
        </p:spPr>
        <p:txBody>
          <a:bodyPr/>
          <a:lstStyle/>
          <a:p>
            <a:r>
              <a:rPr lang="zh-CN" altLang="en-US" dirty="0" smtClean="0"/>
              <a:t>学习方法：</a:t>
            </a:r>
            <a:endParaRPr lang="zh-CN" altLang="en-US" dirty="0"/>
          </a:p>
        </p:txBody>
      </p:sp>
      <p:sp>
        <p:nvSpPr>
          <p:cNvPr id="3" name="内容占位符 2"/>
          <p:cNvSpPr>
            <a:spLocks noGrp="1"/>
          </p:cNvSpPr>
          <p:nvPr>
            <p:ph idx="1"/>
          </p:nvPr>
        </p:nvSpPr>
        <p:spPr>
          <a:xfrm>
            <a:off x="1435608" y="1447800"/>
            <a:ext cx="7498080" cy="5293568"/>
          </a:xfrm>
        </p:spPr>
        <p:txBody>
          <a:bodyPr>
            <a:normAutofit fontScale="62500" lnSpcReduction="20000"/>
          </a:bodyPr>
          <a:lstStyle/>
          <a:p>
            <a:pPr marL="596646" indent="-514350">
              <a:buAutoNum type="arabicPeriod"/>
            </a:pPr>
            <a:r>
              <a:rPr lang="zh-CN" altLang="en-US" sz="5100" dirty="0" smtClean="0">
                <a:solidFill>
                  <a:srgbClr val="0070C0"/>
                </a:solidFill>
              </a:rPr>
              <a:t>强化实践，重视上机操作</a:t>
            </a:r>
            <a:endParaRPr lang="en-US" altLang="zh-CN" sz="5100" dirty="0" smtClean="0">
              <a:solidFill>
                <a:srgbClr val="0070C0"/>
              </a:solidFill>
            </a:endParaRPr>
          </a:p>
          <a:p>
            <a:pPr marL="82296" indent="0">
              <a:buNone/>
            </a:pPr>
            <a:endParaRPr lang="en-US" altLang="zh-CN" sz="4000" dirty="0" smtClean="0">
              <a:solidFill>
                <a:srgbClr val="0070C0"/>
              </a:solidFill>
            </a:endParaRPr>
          </a:p>
          <a:p>
            <a:pPr algn="just">
              <a:lnSpc>
                <a:spcPct val="170000"/>
              </a:lnSpc>
            </a:pPr>
            <a:r>
              <a:rPr lang="en-US" altLang="zh-CN" sz="4000" dirty="0"/>
              <a:t> </a:t>
            </a:r>
            <a:r>
              <a:rPr lang="en-US" altLang="zh-CN" sz="4000" dirty="0" smtClean="0"/>
              <a:t> </a:t>
            </a:r>
            <a:r>
              <a:rPr lang="zh-CN" altLang="en-US" sz="4000" dirty="0" smtClean="0"/>
              <a:t>程序设计是高强度的脑力劳动，不是听会的，看会的，而是</a:t>
            </a:r>
            <a:r>
              <a:rPr lang="zh-CN" altLang="en-US" sz="4000" dirty="0" smtClean="0">
                <a:solidFill>
                  <a:srgbClr val="FF0000"/>
                </a:solidFill>
              </a:rPr>
              <a:t>练会的</a:t>
            </a:r>
            <a:r>
              <a:rPr lang="zh-CN" altLang="en-US" sz="4000" dirty="0" smtClean="0"/>
              <a:t>！</a:t>
            </a:r>
            <a:endParaRPr lang="en-US" altLang="zh-CN" sz="4000" dirty="0" smtClean="0"/>
          </a:p>
          <a:p>
            <a:pPr>
              <a:lnSpc>
                <a:spcPct val="170000"/>
              </a:lnSpc>
            </a:pPr>
            <a:r>
              <a:rPr lang="zh-CN" altLang="en-US" sz="4000" dirty="0" smtClean="0"/>
              <a:t>“自学，动手，应用，上网”</a:t>
            </a:r>
            <a:endParaRPr lang="en-US" altLang="zh-CN" sz="4000" dirty="0" smtClean="0"/>
          </a:p>
          <a:p>
            <a:pPr>
              <a:lnSpc>
                <a:spcPct val="170000"/>
              </a:lnSpc>
            </a:pPr>
            <a:r>
              <a:rPr lang="zh-CN" altLang="en-US" sz="4000" dirty="0" smtClean="0"/>
              <a:t> 只有在编写大量程序后才能运用自如。</a:t>
            </a:r>
            <a:endParaRPr lang="en-US" altLang="zh-CN" sz="4000" dirty="0" smtClean="0"/>
          </a:p>
          <a:p>
            <a:pPr>
              <a:lnSpc>
                <a:spcPct val="170000"/>
              </a:lnSpc>
            </a:pPr>
            <a:r>
              <a:rPr lang="en-US" altLang="zh-CN" sz="4000" dirty="0"/>
              <a:t> </a:t>
            </a:r>
            <a:r>
              <a:rPr lang="zh-CN" altLang="en-US" sz="4000" dirty="0" smtClean="0"/>
              <a:t>重点放</a:t>
            </a:r>
            <a:r>
              <a:rPr lang="zh-CN" altLang="en-US" sz="4000" dirty="0" smtClean="0">
                <a:latin typeface="+mn-ea"/>
              </a:rPr>
              <a:t>在思路</a:t>
            </a:r>
            <a:r>
              <a:rPr lang="zh-CN" altLang="en-US" sz="4000" dirty="0">
                <a:latin typeface="+mn-ea"/>
              </a:rPr>
              <a:t>、算法</a:t>
            </a:r>
            <a:r>
              <a:rPr lang="zh-CN" altLang="en-US" sz="4000" dirty="0" smtClean="0">
                <a:latin typeface="+mn-ea"/>
              </a:rPr>
              <a:t>、编程构思和程序实现上。</a:t>
            </a:r>
            <a:endParaRPr lang="en-US" altLang="zh-CN" sz="4000" dirty="0" smtClean="0">
              <a:latin typeface="+mn-ea"/>
            </a:endParaRPr>
          </a:p>
          <a:p>
            <a:pPr marL="82296" indent="0">
              <a:buNone/>
            </a:pPr>
            <a:endParaRPr lang="en-US" altLang="zh-CN" dirty="0" smtClean="0"/>
          </a:p>
          <a:p>
            <a:pPr marL="82296" indent="0">
              <a:buNone/>
            </a:pPr>
            <a:endParaRPr lang="en-US" altLang="zh-CN" dirty="0" smtClean="0"/>
          </a:p>
          <a:p>
            <a:pPr marL="82296" indent="0">
              <a:buNone/>
            </a:pPr>
            <a:r>
              <a:rPr lang="en-US" altLang="zh-CN" dirty="0"/>
              <a:t> </a:t>
            </a:r>
            <a:r>
              <a:rPr lang="en-US" altLang="zh-CN" dirty="0" smtClean="0"/>
              <a:t>   </a:t>
            </a:r>
            <a:endParaRPr lang="zh-CN" altLang="en-US" dirty="0"/>
          </a:p>
        </p:txBody>
      </p:sp>
    </p:spTree>
    <p:extLst>
      <p:ext uri="{BB962C8B-B14F-4D97-AF65-F5344CB8AC3E}">
        <p14:creationId xmlns:p14="http://schemas.microsoft.com/office/powerpoint/2010/main" val="2263813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35608" y="764704"/>
            <a:ext cx="7498080" cy="5483696"/>
          </a:xfrm>
        </p:spPr>
        <p:txBody>
          <a:bodyPr/>
          <a:lstStyle/>
          <a:p>
            <a:pPr marL="82296" indent="0">
              <a:buNone/>
            </a:pPr>
            <a:r>
              <a:rPr lang="en-US" altLang="zh-CN" dirty="0" smtClean="0">
                <a:solidFill>
                  <a:srgbClr val="0070C0"/>
                </a:solidFill>
              </a:rPr>
              <a:t>2. </a:t>
            </a:r>
            <a:r>
              <a:rPr lang="zh-CN" altLang="en-US" dirty="0" smtClean="0">
                <a:solidFill>
                  <a:srgbClr val="0070C0"/>
                </a:solidFill>
              </a:rPr>
              <a:t>养成良好的编程习惯</a:t>
            </a:r>
            <a:endParaRPr lang="en-US" altLang="zh-CN" dirty="0">
              <a:solidFill>
                <a:srgbClr val="0070C0"/>
              </a:solidFill>
            </a:endParaRPr>
          </a:p>
          <a:p>
            <a:pPr marL="82296" indent="0">
              <a:buNone/>
            </a:pPr>
            <a:endParaRPr lang="en-US" altLang="zh-CN" dirty="0" smtClean="0">
              <a:solidFill>
                <a:srgbClr val="0070C0"/>
              </a:solidFill>
              <a:latin typeface="+mn-ea"/>
            </a:endParaRPr>
          </a:p>
          <a:p>
            <a:r>
              <a:rPr lang="en-US" altLang="zh-CN" dirty="0">
                <a:solidFill>
                  <a:srgbClr val="0070C0"/>
                </a:solidFill>
                <a:latin typeface="+mn-ea"/>
              </a:rPr>
              <a:t> </a:t>
            </a:r>
            <a:r>
              <a:rPr lang="en-US" altLang="zh-CN" dirty="0" smtClean="0">
                <a:solidFill>
                  <a:srgbClr val="0070C0"/>
                </a:solidFill>
                <a:latin typeface="+mn-ea"/>
              </a:rPr>
              <a:t>  </a:t>
            </a:r>
            <a:r>
              <a:rPr lang="zh-CN" altLang="en-US" dirty="0" smtClean="0">
                <a:latin typeface="+mn-ea"/>
              </a:rPr>
              <a:t>强调可读性</a:t>
            </a:r>
            <a:endParaRPr lang="en-US" altLang="zh-CN" dirty="0" smtClean="0">
              <a:latin typeface="+mn-ea"/>
            </a:endParaRPr>
          </a:p>
          <a:p>
            <a:r>
              <a:rPr lang="en-US" altLang="zh-CN" dirty="0">
                <a:latin typeface="+mn-ea"/>
              </a:rPr>
              <a:t> </a:t>
            </a:r>
            <a:r>
              <a:rPr lang="en-US" altLang="zh-CN" dirty="0" smtClean="0">
                <a:latin typeface="+mn-ea"/>
              </a:rPr>
              <a:t>  </a:t>
            </a:r>
            <a:r>
              <a:rPr lang="zh-CN" altLang="en-US" dirty="0" smtClean="0">
                <a:latin typeface="+mn-ea"/>
              </a:rPr>
              <a:t>变量要加注释</a:t>
            </a:r>
            <a:endParaRPr lang="en-US" altLang="zh-CN" dirty="0" smtClean="0">
              <a:latin typeface="+mn-ea"/>
            </a:endParaRPr>
          </a:p>
          <a:p>
            <a:r>
              <a:rPr lang="en-US" altLang="zh-CN" dirty="0">
                <a:latin typeface="+mn-ea"/>
              </a:rPr>
              <a:t> </a:t>
            </a:r>
            <a:r>
              <a:rPr lang="en-US" altLang="zh-CN" dirty="0" smtClean="0">
                <a:latin typeface="+mn-ea"/>
              </a:rPr>
              <a:t>  </a:t>
            </a:r>
            <a:r>
              <a:rPr lang="zh-CN" altLang="en-US" dirty="0" smtClean="0">
                <a:latin typeface="+mn-ea"/>
              </a:rPr>
              <a:t>程序构思要有说明</a:t>
            </a:r>
            <a:endParaRPr lang="en-US" altLang="zh-CN" dirty="0" smtClean="0">
              <a:latin typeface="+mn-ea"/>
            </a:endParaRPr>
          </a:p>
          <a:p>
            <a:r>
              <a:rPr lang="en-US" altLang="zh-CN" dirty="0">
                <a:latin typeface="+mn-ea"/>
              </a:rPr>
              <a:t> </a:t>
            </a:r>
            <a:r>
              <a:rPr lang="en-US" altLang="zh-CN" dirty="0" smtClean="0">
                <a:latin typeface="+mn-ea"/>
              </a:rPr>
              <a:t>  </a:t>
            </a:r>
            <a:r>
              <a:rPr lang="zh-CN" altLang="en-US" dirty="0" smtClean="0">
                <a:latin typeface="+mn-ea"/>
              </a:rPr>
              <a:t>学会如何调试程序</a:t>
            </a:r>
            <a:endParaRPr lang="en-US" altLang="zh-CN" dirty="0" smtClean="0">
              <a:latin typeface="+mn-ea"/>
            </a:endParaRPr>
          </a:p>
          <a:p>
            <a:r>
              <a:rPr lang="en-US" altLang="zh-CN" dirty="0">
                <a:latin typeface="+mn-ea"/>
              </a:rPr>
              <a:t> </a:t>
            </a:r>
            <a:r>
              <a:rPr lang="en-US" altLang="zh-CN" dirty="0" smtClean="0">
                <a:latin typeface="+mn-ea"/>
              </a:rPr>
              <a:t>  </a:t>
            </a:r>
            <a:r>
              <a:rPr lang="zh-CN" altLang="en-US" dirty="0" smtClean="0">
                <a:latin typeface="+mn-ea"/>
              </a:rPr>
              <a:t>尽可能优化</a:t>
            </a:r>
            <a:endParaRPr lang="en-US" altLang="zh-CN" dirty="0" smtClean="0">
              <a:latin typeface="+mn-ea"/>
            </a:endParaRPr>
          </a:p>
          <a:p>
            <a:r>
              <a:rPr lang="en-US" altLang="zh-CN" dirty="0">
                <a:latin typeface="+mn-ea"/>
              </a:rPr>
              <a:t> </a:t>
            </a:r>
            <a:r>
              <a:rPr lang="en-US" altLang="zh-CN" dirty="0" smtClean="0">
                <a:latin typeface="+mn-ea"/>
              </a:rPr>
              <a:t>  </a:t>
            </a:r>
            <a:r>
              <a:rPr lang="zh-CN" altLang="en-US" dirty="0" smtClean="0">
                <a:latin typeface="+mn-ea"/>
              </a:rPr>
              <a:t>对运行结果要做正确与否的分析</a:t>
            </a:r>
            <a:endParaRPr lang="en-US" altLang="zh-CN" dirty="0" smtClean="0">
              <a:latin typeface="+mn-ea"/>
            </a:endParaRPr>
          </a:p>
        </p:txBody>
      </p:sp>
    </p:spTree>
    <p:extLst>
      <p:ext uri="{BB962C8B-B14F-4D97-AF65-F5344CB8AC3E}">
        <p14:creationId xmlns:p14="http://schemas.microsoft.com/office/powerpoint/2010/main" val="39301865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本节课主要内容</a:t>
            </a:r>
            <a:endParaRPr lang="zh-CN" altLang="en-US" dirty="0"/>
          </a:p>
        </p:txBody>
      </p:sp>
      <p:sp>
        <p:nvSpPr>
          <p:cNvPr id="3" name="内容占位符 2"/>
          <p:cNvSpPr>
            <a:spLocks noGrp="1"/>
          </p:cNvSpPr>
          <p:nvPr>
            <p:ph idx="1"/>
          </p:nvPr>
        </p:nvSpPr>
        <p:spPr>
          <a:xfrm>
            <a:off x="1403648" y="1916832"/>
            <a:ext cx="7498080" cy="4800600"/>
          </a:xfrm>
        </p:spPr>
        <p:txBody>
          <a:bodyPr/>
          <a:lstStyle/>
          <a:p>
            <a:pPr>
              <a:lnSpc>
                <a:spcPct val="150000"/>
              </a:lnSpc>
            </a:pPr>
            <a:r>
              <a:rPr lang="zh-CN" altLang="en-US" dirty="0"/>
              <a:t>概述</a:t>
            </a:r>
          </a:p>
          <a:p>
            <a:pPr>
              <a:lnSpc>
                <a:spcPct val="150000"/>
              </a:lnSpc>
            </a:pPr>
            <a:r>
              <a:rPr lang="zh-CN" altLang="en-US" dirty="0"/>
              <a:t>编译器的使用</a:t>
            </a:r>
          </a:p>
          <a:p>
            <a:pPr>
              <a:lnSpc>
                <a:spcPct val="150000"/>
              </a:lnSpc>
            </a:pPr>
            <a:r>
              <a:rPr lang="en-US" altLang="zh-CN" dirty="0"/>
              <a:t>FORTRAN</a:t>
            </a:r>
            <a:r>
              <a:rPr lang="zh-CN" altLang="en-US" dirty="0"/>
              <a:t>程序设计基础</a:t>
            </a:r>
          </a:p>
          <a:p>
            <a:pPr marL="82296" indent="0">
              <a:buNone/>
            </a:pPr>
            <a:endParaRPr lang="zh-CN" altLang="en-US" dirty="0"/>
          </a:p>
        </p:txBody>
      </p:sp>
    </p:spTree>
    <p:extLst>
      <p:ext uri="{BB962C8B-B14F-4D97-AF65-F5344CB8AC3E}">
        <p14:creationId xmlns:p14="http://schemas.microsoft.com/office/powerpoint/2010/main" val="14655989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a:t>
            </a:r>
            <a:r>
              <a:rPr lang="en-US" altLang="zh-CN" dirty="0" smtClean="0"/>
              <a:t>. </a:t>
            </a:r>
            <a:r>
              <a:rPr lang="zh-CN" altLang="en-US" dirty="0" smtClean="0"/>
              <a:t>概述</a:t>
            </a:r>
            <a:endParaRPr lang="zh-CN" altLang="en-US" dirty="0"/>
          </a:p>
        </p:txBody>
      </p:sp>
      <p:sp>
        <p:nvSpPr>
          <p:cNvPr id="3" name="内容占位符 2"/>
          <p:cNvSpPr>
            <a:spLocks noGrp="1"/>
          </p:cNvSpPr>
          <p:nvPr>
            <p:ph idx="1"/>
          </p:nvPr>
        </p:nvSpPr>
        <p:spPr>
          <a:xfrm>
            <a:off x="1403648" y="1844824"/>
            <a:ext cx="7498080" cy="4800600"/>
          </a:xfrm>
        </p:spPr>
        <p:txBody>
          <a:bodyPr/>
          <a:lstStyle/>
          <a:p>
            <a:pPr>
              <a:lnSpc>
                <a:spcPct val="150000"/>
              </a:lnSpc>
              <a:buFontTx/>
              <a:buChar char="•"/>
            </a:pPr>
            <a:r>
              <a:rPr lang="zh-CN" altLang="en-US" b="1" dirty="0"/>
              <a:t>为什么要学习</a:t>
            </a:r>
            <a:r>
              <a:rPr lang="en-US" altLang="zh-CN" b="1" dirty="0"/>
              <a:t>FORTRAN</a:t>
            </a:r>
            <a:r>
              <a:rPr lang="zh-CN" altLang="en-US" b="1" dirty="0"/>
              <a:t>语言程序设计？</a:t>
            </a:r>
          </a:p>
          <a:p>
            <a:pPr>
              <a:lnSpc>
                <a:spcPct val="150000"/>
              </a:lnSpc>
              <a:buFontTx/>
              <a:buChar char="•"/>
            </a:pPr>
            <a:r>
              <a:rPr lang="en-US" altLang="zh-CN" b="1" dirty="0"/>
              <a:t>FORTRAN</a:t>
            </a:r>
            <a:r>
              <a:rPr lang="zh-CN" altLang="en-US" b="1" dirty="0"/>
              <a:t>语言的发展历史</a:t>
            </a:r>
          </a:p>
          <a:p>
            <a:endParaRPr lang="zh-CN" altLang="en-US" dirty="0"/>
          </a:p>
        </p:txBody>
      </p:sp>
    </p:spTree>
    <p:extLst>
      <p:ext uri="{BB962C8B-B14F-4D97-AF65-F5344CB8AC3E}">
        <p14:creationId xmlns:p14="http://schemas.microsoft.com/office/powerpoint/2010/main" val="42749800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为什么</a:t>
            </a:r>
            <a:r>
              <a:rPr lang="zh-CN" altLang="en-US" dirty="0" smtClean="0">
                <a:solidFill>
                  <a:schemeClr val="tx1"/>
                </a:solidFill>
              </a:rPr>
              <a:t>学习</a:t>
            </a:r>
            <a:r>
              <a:rPr lang="en-US" altLang="zh-CN" dirty="0" smtClean="0">
                <a:solidFill>
                  <a:schemeClr val="tx1"/>
                </a:solidFill>
              </a:rPr>
              <a:t>Fortran</a:t>
            </a:r>
            <a:r>
              <a:rPr lang="zh-CN" altLang="en-US" dirty="0" smtClean="0">
                <a:solidFill>
                  <a:schemeClr val="tx1"/>
                </a:solidFill>
              </a:rPr>
              <a:t>程序设计？</a:t>
            </a:r>
            <a:endParaRPr lang="zh-CN" altLang="en-US" dirty="0">
              <a:solidFill>
                <a:schemeClr val="tx1"/>
              </a:solidFill>
            </a:endParaRPr>
          </a:p>
        </p:txBody>
      </p:sp>
      <p:sp>
        <p:nvSpPr>
          <p:cNvPr id="3" name="内容占位符 2"/>
          <p:cNvSpPr>
            <a:spLocks noGrp="1"/>
          </p:cNvSpPr>
          <p:nvPr>
            <p:ph idx="1"/>
          </p:nvPr>
        </p:nvSpPr>
        <p:spPr>
          <a:xfrm>
            <a:off x="1435608" y="1447800"/>
            <a:ext cx="7498080" cy="685056"/>
          </a:xfrm>
        </p:spPr>
        <p:txBody>
          <a:bodyPr/>
          <a:lstStyle/>
          <a:p>
            <a:r>
              <a:rPr lang="zh-CN" altLang="en-US" dirty="0" smtClean="0"/>
              <a:t>首先什么是程序设计？</a:t>
            </a:r>
            <a:endParaRPr lang="zh-CN" altLang="en-US" dirty="0"/>
          </a:p>
        </p:txBody>
      </p:sp>
      <p:sp>
        <p:nvSpPr>
          <p:cNvPr id="4" name="TextBox 3"/>
          <p:cNvSpPr txBox="1"/>
          <p:nvPr/>
        </p:nvSpPr>
        <p:spPr>
          <a:xfrm>
            <a:off x="1306127" y="2636912"/>
            <a:ext cx="7416824" cy="2880789"/>
          </a:xfrm>
          <a:prstGeom prst="rect">
            <a:avLst/>
          </a:prstGeom>
          <a:noFill/>
        </p:spPr>
        <p:txBody>
          <a:bodyPr wrap="square" rtlCol="0">
            <a:spAutoFit/>
          </a:bodyPr>
          <a:lstStyle/>
          <a:p>
            <a:pPr>
              <a:lnSpc>
                <a:spcPct val="120000"/>
              </a:lnSpc>
              <a:spcBef>
                <a:spcPct val="50000"/>
              </a:spcBef>
            </a:pPr>
            <a:r>
              <a:rPr lang="zh-CN" altLang="en-US" sz="2400" b="1" dirty="0"/>
              <a:t>计算机在“程序”的控制下进行自动工作：</a:t>
            </a:r>
          </a:p>
          <a:p>
            <a:pPr algn="just">
              <a:lnSpc>
                <a:spcPct val="120000"/>
              </a:lnSpc>
              <a:spcBef>
                <a:spcPct val="50000"/>
              </a:spcBef>
            </a:pPr>
            <a:r>
              <a:rPr lang="zh-CN" altLang="en-US" sz="2400" b="1" dirty="0" smtClean="0"/>
              <a:t>计算机</a:t>
            </a:r>
            <a:r>
              <a:rPr lang="zh-CN" altLang="en-US" sz="2400" b="1" dirty="0"/>
              <a:t>解决任何问题都依赖于解决问题的程序</a:t>
            </a:r>
          </a:p>
          <a:p>
            <a:pPr algn="just">
              <a:lnSpc>
                <a:spcPct val="120000"/>
              </a:lnSpc>
              <a:spcBef>
                <a:spcPct val="50000"/>
              </a:spcBef>
            </a:pPr>
            <a:r>
              <a:rPr lang="zh-CN" altLang="en-US" sz="2400" b="1" dirty="0">
                <a:solidFill>
                  <a:srgbClr val="FF9933"/>
                </a:solidFill>
              </a:rPr>
              <a:t>程序设计</a:t>
            </a:r>
            <a:r>
              <a:rPr lang="zh-CN" altLang="en-US" sz="2400" b="1" dirty="0"/>
              <a:t>是计算机应用人员的一项基本功</a:t>
            </a:r>
            <a:r>
              <a:rPr lang="zh-CN" altLang="en-US" sz="2400" b="1" dirty="0" smtClean="0"/>
              <a:t>，也</a:t>
            </a:r>
            <a:r>
              <a:rPr lang="zh-CN" altLang="en-US" sz="2400" b="1" dirty="0"/>
              <a:t>是对学习者的一项基本思维方式训练 </a:t>
            </a:r>
          </a:p>
          <a:p>
            <a:endParaRPr lang="en-US" altLang="zh-CN" sz="2400" dirty="0" smtClean="0"/>
          </a:p>
          <a:p>
            <a:endParaRPr lang="zh-CN" altLang="en-US" dirty="0"/>
          </a:p>
        </p:txBody>
      </p:sp>
    </p:spTree>
    <p:extLst>
      <p:ext uri="{BB962C8B-B14F-4D97-AF65-F5344CB8AC3E}">
        <p14:creationId xmlns:p14="http://schemas.microsoft.com/office/powerpoint/2010/main" val="386179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5086</TotalTime>
  <Words>2633</Words>
  <Application>Microsoft Office PowerPoint</Application>
  <PresentationFormat>全屏显示(4:3)</PresentationFormat>
  <Paragraphs>239</Paragraphs>
  <Slides>43</Slides>
  <Notes>0</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夏至</vt:lpstr>
      <vt:lpstr>Fortran 95 程序设计</vt:lpstr>
      <vt:lpstr>本课程学习和考核</vt:lpstr>
      <vt:lpstr>本课程主要内容和参考书目 </vt:lpstr>
      <vt:lpstr>参考书目：</vt:lpstr>
      <vt:lpstr>学习方法：</vt:lpstr>
      <vt:lpstr>PowerPoint 演示文稿</vt:lpstr>
      <vt:lpstr>本节课主要内容</vt:lpstr>
      <vt:lpstr>一. 概述</vt:lpstr>
      <vt:lpstr>为什么学习Fortran程序设计？</vt:lpstr>
      <vt:lpstr>计算机语言： </vt:lpstr>
      <vt:lpstr>FORTRAN语言的特点？ </vt:lpstr>
      <vt:lpstr>科学计算问题三个涵义: </vt:lpstr>
      <vt:lpstr>PowerPoint 演示文稿</vt:lpstr>
      <vt:lpstr>PowerPoint 演示文稿</vt:lpstr>
      <vt:lpstr>2. 执行代码速度</vt:lpstr>
      <vt:lpstr>3.并行计算领域，独领风骚</vt:lpstr>
      <vt:lpstr>FORTRAN语言的发展历史 </vt:lpstr>
      <vt:lpstr>LINUX操作系统下</vt:lpstr>
      <vt:lpstr>二、编译器的使用</vt:lpstr>
      <vt:lpstr>PowerPoint 演示文稿</vt:lpstr>
      <vt:lpstr>PowerPoint 演示文稿</vt:lpstr>
      <vt:lpstr>编译程序的过程</vt:lpstr>
      <vt:lpstr>PowerPoint 演示文稿</vt:lpstr>
      <vt:lpstr>PowerPoint 演示文稿</vt:lpstr>
      <vt:lpstr>PowerPoint 演示文稿</vt:lpstr>
      <vt:lpstr>三、FORTRAN程序设计基础</vt:lpstr>
      <vt:lpstr>PowerPoint 演示文稿</vt:lpstr>
      <vt:lpstr>PowerPoint 演示文稿</vt:lpstr>
      <vt:lpstr>PowerPoint 演示文稿</vt:lpstr>
      <vt:lpstr>源码书面格式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Fortran 95 程序设计</dc:title>
  <dc:creator>HP</dc:creator>
  <cp:lastModifiedBy>sysu</cp:lastModifiedBy>
  <cp:revision>73</cp:revision>
  <dcterms:created xsi:type="dcterms:W3CDTF">2015-05-28T13:07:54Z</dcterms:created>
  <dcterms:modified xsi:type="dcterms:W3CDTF">2016-08-29T07:47:51Z</dcterms:modified>
</cp:coreProperties>
</file>