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10" r:id="rId3"/>
    <p:sldId id="30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296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5B36-49C7-466F-AB31-D31E077DA657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871F-E1B3-41D6-A610-7256F2A1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871F-E1B3-41D6-A610-7256F2A1EB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0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E78EE7F-EBEB-423B-9D28-D0689AC84F73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0D755C8-79DE-4E8A-A0AE-4B8ADC049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五、选择结构程序设计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3717032"/>
            <a:ext cx="7406640" cy="1752600"/>
          </a:xfrm>
        </p:spPr>
        <p:txBody>
          <a:bodyPr/>
          <a:lstStyle/>
          <a:p>
            <a:pPr algn="ctr"/>
            <a:r>
              <a:rPr lang="zh-CN" altLang="en-US" dirty="0" smtClean="0"/>
              <a:t>中山大学 大气科学学院</a:t>
            </a:r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zh-CN" altLang="en-US" dirty="0" smtClean="0"/>
              <a:t>陆   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04664"/>
            <a:ext cx="4176713" cy="609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02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260350"/>
            <a:ext cx="820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一个计算问题的解决过程通常包含下面几步</a:t>
            </a:r>
            <a:r>
              <a:rPr lang="en-US" altLang="zh-TW" sz="2400" b="1" dirty="0"/>
              <a:t>:</a:t>
            </a:r>
            <a:r>
              <a:rPr lang="en-US" altLang="zh-TW" b="1" dirty="0"/>
              <a:t> </a:t>
            </a:r>
            <a:endParaRPr lang="en-US" altLang="zh-CN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29916" y="764704"/>
            <a:ext cx="7574532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5000"/>
              </a:spcBef>
            </a:pPr>
            <a:r>
              <a:rPr lang="en-US" altLang="zh-CN" sz="2000" b="1" dirty="0">
                <a:solidFill>
                  <a:srgbClr val="0033CC"/>
                </a:solidFill>
              </a:rPr>
              <a:t>1</a:t>
            </a:r>
            <a:r>
              <a:rPr lang="zh-CN" altLang="en-US" sz="2000" b="1" dirty="0">
                <a:solidFill>
                  <a:srgbClr val="0033CC"/>
                </a:solidFill>
              </a:rPr>
              <a:t>、确立所需解决的问题以及最后应达到的要求</a:t>
            </a:r>
            <a:r>
              <a:rPr lang="zh-CN" altLang="en-US" sz="2000" b="1" dirty="0"/>
              <a:t>。必须保证在任务一开始就对它有详细而确切的了解，避免模棱两可和含混不清之处。</a:t>
            </a:r>
          </a:p>
          <a:p>
            <a:pPr algn="just">
              <a:spcBef>
                <a:spcPct val="25000"/>
              </a:spcBef>
            </a:pPr>
            <a:r>
              <a:rPr lang="en-US" altLang="zh-CN" sz="2000" b="1" dirty="0">
                <a:solidFill>
                  <a:srgbClr val="0033CC"/>
                </a:solidFill>
              </a:rPr>
              <a:t>2</a:t>
            </a:r>
            <a:r>
              <a:rPr lang="zh-CN" altLang="en-US" sz="2000" b="1" dirty="0">
                <a:solidFill>
                  <a:srgbClr val="0033CC"/>
                </a:solidFill>
              </a:rPr>
              <a:t>、分析问题构造模型</a:t>
            </a:r>
            <a:r>
              <a:rPr lang="zh-CN" altLang="en-US" sz="2000" b="1" dirty="0"/>
              <a:t>。在得到一个基本的物理模型后，用数学语言描述它，例如列出解题的数学公式或联立方程式，即建立数学模型。</a:t>
            </a:r>
          </a:p>
          <a:p>
            <a:pPr algn="just">
              <a:spcBef>
                <a:spcPct val="25000"/>
              </a:spcBef>
            </a:pPr>
            <a:r>
              <a:rPr lang="en-US" altLang="zh-CN" sz="2000" b="1" dirty="0">
                <a:solidFill>
                  <a:srgbClr val="0033CC"/>
                </a:solidFill>
              </a:rPr>
              <a:t>3</a:t>
            </a:r>
            <a:r>
              <a:rPr lang="zh-CN" altLang="en-US" sz="2000" b="1" dirty="0">
                <a:solidFill>
                  <a:srgbClr val="0033CC"/>
                </a:solidFill>
              </a:rPr>
              <a:t>、选择计算方法</a:t>
            </a:r>
            <a:r>
              <a:rPr lang="zh-CN" altLang="en-US" sz="2000" b="1" dirty="0"/>
              <a:t>。如定积分求值问题，可以用矩形法、梯形法或辛普生法等不同的方法。因此用计算机解题应当先确定用哪一种方法来计算。</a:t>
            </a:r>
          </a:p>
          <a:p>
            <a:pPr algn="just">
              <a:spcBef>
                <a:spcPct val="25000"/>
              </a:spcBef>
            </a:pPr>
            <a:r>
              <a:rPr lang="en-US" altLang="zh-CN" sz="2000" b="1" dirty="0">
                <a:solidFill>
                  <a:srgbClr val="0033CC"/>
                </a:solidFill>
              </a:rPr>
              <a:t>4</a:t>
            </a:r>
            <a:r>
              <a:rPr lang="zh-CN" altLang="en-US" sz="2000" b="1" dirty="0">
                <a:solidFill>
                  <a:srgbClr val="0033CC"/>
                </a:solidFill>
              </a:rPr>
              <a:t>、确定算法和画流程图</a:t>
            </a:r>
            <a:r>
              <a:rPr lang="zh-CN" altLang="en-US" sz="2000" b="1" dirty="0"/>
              <a:t>。在编写程序之前，应当整理好思路，设想好一步一步怎样运算或处理，即为“算法”。把它用框图画出来，用一个框表示要完成的一个或几个步骤，它表示工作的流程，称为流程图。它能使人们思路清楚，减少编写程序中的错误。</a:t>
            </a:r>
          </a:p>
          <a:p>
            <a:pPr algn="just">
              <a:spcBef>
                <a:spcPct val="25000"/>
              </a:spcBef>
            </a:pPr>
            <a:r>
              <a:rPr lang="en-US" altLang="zh-CN" sz="2000" b="1" dirty="0">
                <a:solidFill>
                  <a:srgbClr val="0033CC"/>
                </a:solidFill>
              </a:rPr>
              <a:t>5</a:t>
            </a:r>
            <a:r>
              <a:rPr lang="zh-CN" altLang="en-US" sz="2000" b="1" dirty="0">
                <a:solidFill>
                  <a:srgbClr val="0033CC"/>
                </a:solidFill>
              </a:rPr>
              <a:t>、编写程序</a:t>
            </a:r>
            <a:r>
              <a:rPr lang="zh-CN" altLang="en-US" sz="2000" b="1" dirty="0"/>
              <a:t>。</a:t>
            </a:r>
          </a:p>
          <a:p>
            <a:pPr algn="just">
              <a:spcBef>
                <a:spcPct val="25000"/>
              </a:spcBef>
            </a:pPr>
            <a:r>
              <a:rPr lang="en-US" altLang="zh-CN" sz="2000" b="1" dirty="0">
                <a:solidFill>
                  <a:srgbClr val="0033CC"/>
                </a:solidFill>
              </a:rPr>
              <a:t>6</a:t>
            </a:r>
            <a:r>
              <a:rPr lang="zh-CN" altLang="en-US" sz="2000" b="1" dirty="0">
                <a:solidFill>
                  <a:srgbClr val="0033CC"/>
                </a:solidFill>
              </a:rPr>
              <a:t>、程序调试</a:t>
            </a:r>
            <a:r>
              <a:rPr lang="zh-CN" altLang="en-US" sz="2000" b="1" dirty="0"/>
              <a:t>，即试算。一个复杂的程序往往不是一次上机就能通过并得到正确的结果的，需要反复试算修改，才得到正确的可供正式运行的程序。</a:t>
            </a:r>
          </a:p>
          <a:p>
            <a:pPr algn="just">
              <a:spcBef>
                <a:spcPct val="25000"/>
              </a:spcBef>
            </a:pPr>
            <a:r>
              <a:rPr lang="en-US" altLang="zh-CN" sz="2000" b="1" dirty="0">
                <a:solidFill>
                  <a:srgbClr val="0033CC"/>
                </a:solidFill>
              </a:rPr>
              <a:t>7</a:t>
            </a:r>
            <a:r>
              <a:rPr lang="zh-CN" altLang="en-US" sz="2000" b="1" dirty="0">
                <a:solidFill>
                  <a:srgbClr val="0033CC"/>
                </a:solidFill>
              </a:rPr>
              <a:t>、正式运行得到必要的运算结果</a:t>
            </a:r>
            <a:r>
              <a:rPr lang="zh-CN" altLang="en-US" sz="2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68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15616" y="260349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三种基本机构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95690" y="781904"/>
            <a:ext cx="81359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顺序结构</a:t>
            </a:r>
            <a:r>
              <a:rPr lang="zh-CN" altLang="en-US" sz="2800" b="1" dirty="0"/>
              <a:t>：如图所示的框内，</a:t>
            </a:r>
            <a:r>
              <a:rPr lang="en-US" altLang="zh-TW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zh-TW" sz="2800" b="1" dirty="0"/>
              <a:t>B</a:t>
            </a:r>
            <a:r>
              <a:rPr lang="zh-CN" altLang="en-US" sz="2800" b="1" dirty="0"/>
              <a:t>两个框是顺序执行的。</a:t>
            </a:r>
            <a:r>
              <a:rPr lang="zh-CN" altLang="en-US" sz="2400" b="1" dirty="0"/>
              <a:t>顺序结构是最简单的一种基本结构：</a:t>
            </a:r>
            <a:r>
              <a:rPr lang="zh-TW" altLang="en-US" sz="2800" b="1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Group 17"/>
          <p:cNvGrpSpPr>
            <a:grpSpLocks noChangeAspect="1"/>
          </p:cNvGrpSpPr>
          <p:nvPr/>
        </p:nvGrpSpPr>
        <p:grpSpPr bwMode="auto">
          <a:xfrm>
            <a:off x="3059113" y="2565400"/>
            <a:ext cx="2886075" cy="3008313"/>
            <a:chOff x="846" y="1472"/>
            <a:chExt cx="3192" cy="3477"/>
          </a:xfrm>
        </p:grpSpPr>
        <p:sp>
          <p:nvSpPr>
            <p:cNvPr id="7" name="Rectangle 18"/>
            <p:cNvSpPr>
              <a:spLocks noChangeAspect="1" noChangeArrowheads="1"/>
            </p:cNvSpPr>
            <p:nvPr/>
          </p:nvSpPr>
          <p:spPr bwMode="auto">
            <a:xfrm>
              <a:off x="846" y="1700"/>
              <a:ext cx="3192" cy="2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9"/>
            <p:cNvSpPr>
              <a:spLocks noChangeAspect="1" noChangeArrowheads="1"/>
            </p:cNvSpPr>
            <p:nvPr/>
          </p:nvSpPr>
          <p:spPr bwMode="auto">
            <a:xfrm>
              <a:off x="1359" y="2213"/>
              <a:ext cx="2160" cy="6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20"/>
            <p:cNvSpPr>
              <a:spLocks noChangeAspect="1" noChangeArrowheads="1"/>
            </p:cNvSpPr>
            <p:nvPr/>
          </p:nvSpPr>
          <p:spPr bwMode="auto">
            <a:xfrm>
              <a:off x="1359" y="3581"/>
              <a:ext cx="2160" cy="6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WordArt 21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271" y="2327"/>
              <a:ext cx="389" cy="4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" name="WordArt 22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271" y="3695"/>
              <a:ext cx="389" cy="4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Line 23"/>
            <p:cNvSpPr>
              <a:spLocks noChangeAspect="1" noChangeShapeType="1"/>
            </p:cNvSpPr>
            <p:nvPr/>
          </p:nvSpPr>
          <p:spPr bwMode="auto">
            <a:xfrm>
              <a:off x="2442" y="2840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"/>
            <p:cNvSpPr>
              <a:spLocks noChangeAspect="1" noChangeShapeType="1"/>
            </p:cNvSpPr>
            <p:nvPr/>
          </p:nvSpPr>
          <p:spPr bwMode="auto">
            <a:xfrm>
              <a:off x="2442" y="1472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"/>
            <p:cNvSpPr>
              <a:spLocks noChangeAspect="1" noChangeShapeType="1"/>
            </p:cNvSpPr>
            <p:nvPr/>
          </p:nvSpPr>
          <p:spPr bwMode="auto">
            <a:xfrm>
              <a:off x="2442" y="4208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1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404813"/>
            <a:ext cx="4105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三种基本机构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15616" y="1206988"/>
            <a:ext cx="8135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选择结构</a:t>
            </a:r>
            <a:r>
              <a:rPr lang="zh-CN" altLang="en-US" sz="2800" b="1" dirty="0"/>
              <a:t>：如图所示的框内，包含一个判断</a:t>
            </a:r>
            <a:r>
              <a:rPr lang="en-US" altLang="zh-CN" sz="2800" b="1" dirty="0"/>
              <a:t>:</a:t>
            </a:r>
          </a:p>
        </p:txBody>
      </p:sp>
      <p:grpSp>
        <p:nvGrpSpPr>
          <p:cNvPr id="6" name="Group 13"/>
          <p:cNvGrpSpPr>
            <a:grpSpLocks noChangeAspect="1"/>
          </p:cNvGrpSpPr>
          <p:nvPr/>
        </p:nvGrpSpPr>
        <p:grpSpPr bwMode="auto">
          <a:xfrm>
            <a:off x="285243" y="2379427"/>
            <a:ext cx="4392613" cy="2709862"/>
            <a:chOff x="4722" y="1007"/>
            <a:chExt cx="7980" cy="4083"/>
          </a:xfrm>
        </p:grpSpPr>
        <p:sp>
          <p:nvSpPr>
            <p:cNvPr id="7" name="Rectangle 14"/>
            <p:cNvSpPr>
              <a:spLocks noChangeAspect="1" noChangeArrowheads="1"/>
            </p:cNvSpPr>
            <p:nvPr/>
          </p:nvSpPr>
          <p:spPr bwMode="auto">
            <a:xfrm>
              <a:off x="4722" y="1277"/>
              <a:ext cx="7980" cy="3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5"/>
            <p:cNvGrpSpPr>
              <a:grpSpLocks noChangeAspect="1"/>
            </p:cNvGrpSpPr>
            <p:nvPr/>
          </p:nvGrpSpPr>
          <p:grpSpPr bwMode="auto">
            <a:xfrm>
              <a:off x="5121" y="3053"/>
              <a:ext cx="2160" cy="624"/>
              <a:chOff x="1359" y="6203"/>
              <a:chExt cx="2160" cy="624"/>
            </a:xfrm>
          </p:grpSpPr>
          <p:sp>
            <p:nvSpPr>
              <p:cNvPr id="26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359" y="6203"/>
                <a:ext cx="2160" cy="62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WordArt 17"/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2271" y="6317"/>
                <a:ext cx="389" cy="4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9" name="Group 18"/>
            <p:cNvGrpSpPr>
              <a:grpSpLocks noChangeAspect="1"/>
            </p:cNvGrpSpPr>
            <p:nvPr/>
          </p:nvGrpSpPr>
          <p:grpSpPr bwMode="auto">
            <a:xfrm>
              <a:off x="10080" y="3041"/>
              <a:ext cx="2160" cy="624"/>
              <a:chOff x="1359" y="7571"/>
              <a:chExt cx="2160" cy="624"/>
            </a:xfrm>
          </p:grpSpPr>
          <p:sp>
            <p:nvSpPr>
              <p:cNvPr id="24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359" y="7571"/>
                <a:ext cx="2160" cy="62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WordArt 20"/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2271" y="7685"/>
                <a:ext cx="389" cy="4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0" name="Line 21"/>
            <p:cNvSpPr>
              <a:spLocks noChangeAspect="1" noChangeShapeType="1"/>
            </p:cNvSpPr>
            <p:nvPr/>
          </p:nvSpPr>
          <p:spPr bwMode="auto">
            <a:xfrm>
              <a:off x="11163" y="2285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2"/>
            <p:cNvSpPr>
              <a:spLocks noChangeAspect="1" noChangeShapeType="1"/>
            </p:cNvSpPr>
            <p:nvPr/>
          </p:nvSpPr>
          <p:spPr bwMode="auto">
            <a:xfrm>
              <a:off x="6204" y="2297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"/>
            <p:cNvSpPr>
              <a:spLocks noChangeAspect="1" noChangeShapeType="1"/>
            </p:cNvSpPr>
            <p:nvPr/>
          </p:nvSpPr>
          <p:spPr bwMode="auto">
            <a:xfrm>
              <a:off x="8655" y="4349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24"/>
            <p:cNvSpPr>
              <a:spLocks noChangeAspect="1" noChangeArrowheads="1"/>
            </p:cNvSpPr>
            <p:nvPr/>
          </p:nvSpPr>
          <p:spPr bwMode="auto">
            <a:xfrm>
              <a:off x="7572" y="1739"/>
              <a:ext cx="2166" cy="1083"/>
            </a:xfrm>
            <a:prstGeom prst="diamond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WordArt 25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484" y="2105"/>
              <a:ext cx="389" cy="4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p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Line 26"/>
            <p:cNvSpPr>
              <a:spLocks noChangeAspect="1" noChangeShapeType="1"/>
            </p:cNvSpPr>
            <p:nvPr/>
          </p:nvSpPr>
          <p:spPr bwMode="auto">
            <a:xfrm flipH="1">
              <a:off x="6204" y="2282"/>
              <a:ext cx="13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"/>
            <p:cNvSpPr>
              <a:spLocks noChangeAspect="1" noChangeShapeType="1"/>
            </p:cNvSpPr>
            <p:nvPr/>
          </p:nvSpPr>
          <p:spPr bwMode="auto">
            <a:xfrm flipH="1">
              <a:off x="9795" y="2279"/>
              <a:ext cx="13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Aspect="1" noChangeShapeType="1"/>
            </p:cNvSpPr>
            <p:nvPr/>
          </p:nvSpPr>
          <p:spPr bwMode="auto">
            <a:xfrm>
              <a:off x="6204" y="3677"/>
              <a:ext cx="0" cy="6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Aspect="1" noChangeShapeType="1"/>
            </p:cNvSpPr>
            <p:nvPr/>
          </p:nvSpPr>
          <p:spPr bwMode="auto">
            <a:xfrm>
              <a:off x="11163" y="3677"/>
              <a:ext cx="0" cy="6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Aspect="1" noChangeShapeType="1"/>
            </p:cNvSpPr>
            <p:nvPr/>
          </p:nvSpPr>
          <p:spPr bwMode="auto">
            <a:xfrm>
              <a:off x="6204" y="4319"/>
              <a:ext cx="24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1"/>
            <p:cNvSpPr>
              <a:spLocks noChangeAspect="1" noChangeShapeType="1"/>
            </p:cNvSpPr>
            <p:nvPr/>
          </p:nvSpPr>
          <p:spPr bwMode="auto">
            <a:xfrm flipH="1">
              <a:off x="8655" y="4301"/>
              <a:ext cx="2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2"/>
            <p:cNvSpPr>
              <a:spLocks noChangeAspect="1" noChangeShapeType="1"/>
            </p:cNvSpPr>
            <p:nvPr/>
          </p:nvSpPr>
          <p:spPr bwMode="auto">
            <a:xfrm>
              <a:off x="8655" y="1007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WordArt 33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9738" y="1673"/>
              <a:ext cx="1311" cy="4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不成立</a:t>
              </a:r>
            </a:p>
          </p:txBody>
        </p:sp>
        <p:sp>
          <p:nvSpPr>
            <p:cNvPr id="23" name="WordArt 34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6717" y="1715"/>
              <a:ext cx="855" cy="4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成立</a:t>
              </a:r>
            </a:p>
          </p:txBody>
        </p:sp>
      </p:grpSp>
      <p:grpSp>
        <p:nvGrpSpPr>
          <p:cNvPr id="28" name="Group 35"/>
          <p:cNvGrpSpPr>
            <a:grpSpLocks noChangeAspect="1"/>
          </p:cNvGrpSpPr>
          <p:nvPr/>
        </p:nvGrpSpPr>
        <p:grpSpPr bwMode="auto">
          <a:xfrm>
            <a:off x="4860032" y="2370938"/>
            <a:ext cx="4211638" cy="2736850"/>
            <a:chOff x="333" y="5147"/>
            <a:chExt cx="6954" cy="4083"/>
          </a:xfrm>
        </p:grpSpPr>
        <p:sp>
          <p:nvSpPr>
            <p:cNvPr id="29" name="Rectangle 36"/>
            <p:cNvSpPr>
              <a:spLocks noChangeAspect="1" noChangeArrowheads="1"/>
            </p:cNvSpPr>
            <p:nvPr/>
          </p:nvSpPr>
          <p:spPr bwMode="auto">
            <a:xfrm>
              <a:off x="333" y="5417"/>
              <a:ext cx="6954" cy="3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37"/>
            <p:cNvGrpSpPr>
              <a:grpSpLocks noChangeAspect="1"/>
            </p:cNvGrpSpPr>
            <p:nvPr/>
          </p:nvGrpSpPr>
          <p:grpSpPr bwMode="auto">
            <a:xfrm>
              <a:off x="732" y="7193"/>
              <a:ext cx="2160" cy="624"/>
              <a:chOff x="1359" y="6203"/>
              <a:chExt cx="2160" cy="624"/>
            </a:xfrm>
          </p:grpSpPr>
          <p:sp>
            <p:nvSpPr>
              <p:cNvPr id="42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359" y="6203"/>
                <a:ext cx="2160" cy="62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WordArt 39"/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2271" y="6317"/>
                <a:ext cx="389" cy="4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1" name="Line 40"/>
            <p:cNvSpPr>
              <a:spLocks noChangeAspect="1" noChangeShapeType="1"/>
            </p:cNvSpPr>
            <p:nvPr/>
          </p:nvSpPr>
          <p:spPr bwMode="auto">
            <a:xfrm>
              <a:off x="1815" y="6437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1"/>
            <p:cNvSpPr>
              <a:spLocks noChangeAspect="1" noChangeShapeType="1"/>
            </p:cNvSpPr>
            <p:nvPr/>
          </p:nvSpPr>
          <p:spPr bwMode="auto">
            <a:xfrm>
              <a:off x="4266" y="8489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AutoShape 42"/>
            <p:cNvSpPr>
              <a:spLocks noChangeAspect="1" noChangeArrowheads="1"/>
            </p:cNvSpPr>
            <p:nvPr/>
          </p:nvSpPr>
          <p:spPr bwMode="auto">
            <a:xfrm>
              <a:off x="3183" y="5873"/>
              <a:ext cx="2166" cy="1083"/>
            </a:xfrm>
            <a:prstGeom prst="diamond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WordArt 43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4095" y="6227"/>
              <a:ext cx="389" cy="4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p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" name="Line 44"/>
            <p:cNvSpPr>
              <a:spLocks noChangeAspect="1" noChangeShapeType="1"/>
            </p:cNvSpPr>
            <p:nvPr/>
          </p:nvSpPr>
          <p:spPr bwMode="auto">
            <a:xfrm flipH="1">
              <a:off x="1815" y="6422"/>
              <a:ext cx="13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5"/>
            <p:cNvSpPr>
              <a:spLocks noChangeAspect="1" noChangeShapeType="1"/>
            </p:cNvSpPr>
            <p:nvPr/>
          </p:nvSpPr>
          <p:spPr bwMode="auto">
            <a:xfrm flipH="1">
              <a:off x="5406" y="6419"/>
              <a:ext cx="13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6"/>
            <p:cNvSpPr>
              <a:spLocks noChangeAspect="1" noChangeShapeType="1"/>
            </p:cNvSpPr>
            <p:nvPr/>
          </p:nvSpPr>
          <p:spPr bwMode="auto">
            <a:xfrm>
              <a:off x="1815" y="7817"/>
              <a:ext cx="0" cy="6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7"/>
            <p:cNvSpPr>
              <a:spLocks noChangeAspect="1" noChangeShapeType="1"/>
            </p:cNvSpPr>
            <p:nvPr/>
          </p:nvSpPr>
          <p:spPr bwMode="auto">
            <a:xfrm>
              <a:off x="6774" y="6407"/>
              <a:ext cx="0" cy="20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8"/>
            <p:cNvSpPr>
              <a:spLocks noChangeAspect="1" noChangeShapeType="1"/>
            </p:cNvSpPr>
            <p:nvPr/>
          </p:nvSpPr>
          <p:spPr bwMode="auto">
            <a:xfrm>
              <a:off x="1815" y="8459"/>
              <a:ext cx="24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9"/>
            <p:cNvSpPr>
              <a:spLocks noChangeAspect="1" noChangeShapeType="1"/>
            </p:cNvSpPr>
            <p:nvPr/>
          </p:nvSpPr>
          <p:spPr bwMode="auto">
            <a:xfrm flipH="1">
              <a:off x="4266" y="8441"/>
              <a:ext cx="2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50"/>
            <p:cNvSpPr>
              <a:spLocks noChangeAspect="1" noChangeShapeType="1"/>
            </p:cNvSpPr>
            <p:nvPr/>
          </p:nvSpPr>
          <p:spPr bwMode="auto">
            <a:xfrm>
              <a:off x="4266" y="5147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3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3419475" y="476250"/>
            <a:ext cx="237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N-S</a:t>
            </a:r>
            <a:r>
              <a:rPr lang="zh-CN" altLang="en-US" sz="2800" b="1" dirty="0"/>
              <a:t>流程图</a:t>
            </a:r>
            <a:r>
              <a:rPr lang="zh-CN" altLang="zh-TW" sz="2800" b="1" dirty="0"/>
              <a:t> </a:t>
            </a:r>
            <a:endParaRPr lang="zh-CN" altLang="en-US" sz="2800" b="1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83858" y="1372288"/>
            <a:ext cx="3671888" cy="4679950"/>
            <a:chOff x="333" y="221"/>
            <a:chExt cx="3330" cy="4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9" y="221"/>
              <a:ext cx="3289" cy="498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91" y="2339"/>
              <a:ext cx="2739" cy="149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44" y="1248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66" y="1743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879" y="3311"/>
              <a:ext cx="2750" cy="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271" y="3335"/>
              <a:ext cx="0" cy="5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867" y="2357"/>
              <a:ext cx="1397" cy="9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2259" y="2345"/>
              <a:ext cx="1364" cy="9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33" y="3844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44" y="4427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994" y="4449"/>
              <a:ext cx="0" cy="7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623" y="357"/>
              <a:ext cx="720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输入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N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8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711" y="1391"/>
              <a:ext cx="583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9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1437" y="2435"/>
              <a:ext cx="1650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Mod(N,I)=0?</a:t>
              </a:r>
              <a:endPara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0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3147" y="2867"/>
              <a:ext cx="275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否</a:t>
              </a:r>
            </a:p>
          </p:txBody>
        </p:sp>
        <p:sp>
          <p:nvSpPr>
            <p:cNvPr id="21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1077" y="2867"/>
              <a:ext cx="275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是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36" y="3844"/>
              <a:ext cx="1650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986" y="3844"/>
              <a:ext cx="1628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501" y="4064"/>
              <a:ext cx="275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是</a:t>
              </a:r>
            </a:p>
          </p:txBody>
        </p:sp>
        <p:sp>
          <p:nvSpPr>
            <p:cNvPr id="25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3174" y="4097"/>
              <a:ext cx="275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否</a:t>
              </a:r>
            </a:p>
          </p:txBody>
        </p:sp>
        <p:sp>
          <p:nvSpPr>
            <p:cNvPr id="26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2565" y="3461"/>
              <a:ext cx="81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＋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58" y="731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263" y="3485"/>
              <a:ext cx="583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K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722" y="885"/>
              <a:ext cx="583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K</a:t>
              </a:r>
              <a:r>
                <a:rPr lang="zh-CN" altLang="en-US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0</a:t>
              </a:r>
              <a:endPara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0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53" y="1925"/>
              <a:ext cx="3126" cy="2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当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I&lt;=N**0.5 </a:t>
              </a:r>
              <a:r>
                <a:rPr lang="zh-CN" altLang="en-US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和 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K</a:t>
              </a:r>
              <a:r>
                <a:rPr lang="zh-CN" altLang="en-US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0</a:t>
              </a:r>
              <a:endPara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1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1590" y="3982"/>
              <a:ext cx="803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K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0?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2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2046" y="4723"/>
              <a:ext cx="1617" cy="2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打印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"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非素数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"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3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507" y="4723"/>
              <a:ext cx="1287" cy="2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打印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"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素数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"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237108" y="1368534"/>
            <a:ext cx="3455987" cy="4679950"/>
            <a:chOff x="330" y="218"/>
            <a:chExt cx="3330" cy="4988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33" y="218"/>
              <a:ext cx="3289" cy="498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80" y="1741"/>
              <a:ext cx="2739" cy="149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41" y="1246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63" y="1741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69" y="2698"/>
              <a:ext cx="2750" cy="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266" y="2720"/>
              <a:ext cx="0" cy="5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880" y="1741"/>
              <a:ext cx="1397" cy="9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2244" y="1741"/>
              <a:ext cx="1364" cy="9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30" y="3842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41" y="4425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1991" y="4447"/>
              <a:ext cx="0" cy="7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620" y="355"/>
              <a:ext cx="720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输入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N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47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708" y="1389"/>
              <a:ext cx="583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48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1433" y="1818"/>
              <a:ext cx="1650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Mod(N,I)=0?</a:t>
              </a:r>
              <a:endPara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49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3083" y="2324"/>
              <a:ext cx="275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否</a:t>
              </a:r>
            </a:p>
          </p:txBody>
        </p:sp>
        <p:sp>
          <p:nvSpPr>
            <p:cNvPr id="50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1180" y="2280"/>
              <a:ext cx="275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是</a:t>
              </a: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33" y="3842"/>
              <a:ext cx="1650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H="1">
              <a:off x="1983" y="3842"/>
              <a:ext cx="1628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498" y="4062"/>
              <a:ext cx="275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是</a:t>
              </a:r>
            </a:p>
          </p:txBody>
        </p:sp>
        <p:sp>
          <p:nvSpPr>
            <p:cNvPr id="54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171" y="4095"/>
              <a:ext cx="275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否</a:t>
              </a:r>
            </a:p>
          </p:txBody>
        </p:sp>
        <p:sp>
          <p:nvSpPr>
            <p:cNvPr id="55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577" y="2874"/>
              <a:ext cx="81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＋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55" y="729"/>
              <a:ext cx="3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290" y="2896"/>
              <a:ext cx="583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K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58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19" y="883"/>
              <a:ext cx="583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K</a:t>
              </a:r>
              <a:r>
                <a:rPr lang="zh-CN" altLang="en-US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0</a:t>
              </a:r>
              <a:endPara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59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520" y="3424"/>
              <a:ext cx="2926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pt-BR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直到</a:t>
              </a:r>
              <a:r>
                <a:rPr lang="pt-BR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I&gt;N**0.5 </a:t>
              </a:r>
              <a:r>
                <a:rPr lang="zh-CN" altLang="pt-BR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或 </a:t>
              </a:r>
              <a:r>
                <a:rPr lang="pt-BR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K</a:t>
              </a:r>
              <a:r>
                <a:rPr lang="zh-CN" altLang="pt-BR" sz="14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endPara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60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1587" y="3980"/>
              <a:ext cx="803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K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＝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0?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61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2043" y="4721"/>
              <a:ext cx="1617" cy="2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打印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"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非素数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"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62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504" y="4721"/>
              <a:ext cx="1287" cy="2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打印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"</a:t>
              </a:r>
              <a:r>
                <a: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素数</a:t>
              </a:r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"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87624" y="188640"/>
            <a:ext cx="6480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♦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关系运算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47664" y="969596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ea typeface="PMingLiU" pitchFamily="18" charset="-120"/>
              </a:rPr>
              <a:t>关系运算符</a:t>
            </a:r>
            <a:endParaRPr lang="zh-CN" altLang="en-US" sz="2400" b="1" dirty="0">
              <a:solidFill>
                <a:srgbClr val="FF33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5616" y="1484784"/>
            <a:ext cx="7777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关系运算符就是关系比较符。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Fortran</a:t>
            </a:r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中有六个关系运算符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:</a:t>
            </a:r>
            <a:endParaRPr lang="en-US" altLang="zh-CN" sz="2000" b="1" dirty="0"/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37845"/>
              </p:ext>
            </p:extLst>
          </p:nvPr>
        </p:nvGraphicFramePr>
        <p:xfrm>
          <a:off x="1187624" y="2132856"/>
          <a:ext cx="7272486" cy="4206240"/>
        </p:xfrm>
        <a:graphic>
          <a:graphicData uri="http://schemas.openxmlformats.org/drawingml/2006/table">
            <a:tbl>
              <a:tblPr/>
              <a:tblGrid>
                <a:gridCol w="984479"/>
                <a:gridCol w="675071"/>
                <a:gridCol w="3669042"/>
                <a:gridCol w="1943894"/>
              </a:tblGrid>
              <a:tr h="641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关系运算符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英语含义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所代表的数学符号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.GT.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.GE.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.LT.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.LE.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.EQ.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.NE.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&gt; 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==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/=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Greater Than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Greater than or Equal to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Less Than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Less than or Equal to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EQual to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Not Equal to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＞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大于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≥ (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大于或等于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＜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小于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≤ (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小于或等于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＝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≠ (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8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87624" y="352181"/>
            <a:ext cx="734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ea typeface="PMingLiU" pitchFamily="18" charset="-120"/>
              </a:rPr>
              <a:t>关系表达式：</a:t>
            </a:r>
            <a:endParaRPr lang="zh-CN" altLang="en-US" sz="2400" b="1" dirty="0">
              <a:solidFill>
                <a:srgbClr val="FF3300"/>
              </a:solidFill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007442" y="1340768"/>
            <a:ext cx="7704137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04800">
              <a:lnSpc>
                <a:spcPct val="13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关系表达式是最简单的一种逻辑表达式。</a:t>
            </a:r>
          </a:p>
          <a:p>
            <a:pPr indent="304800">
              <a:lnSpc>
                <a:spcPct val="130000"/>
              </a:lnSpc>
            </a:pPr>
            <a:r>
              <a:rPr lang="zh-CN" altLang="en-US" sz="2400" b="1" dirty="0"/>
              <a:t>    其一般形式为：</a:t>
            </a:r>
          </a:p>
          <a:p>
            <a:pPr indent="304800" algn="ctr">
              <a:lnSpc>
                <a:spcPct val="130000"/>
              </a:lnSpc>
            </a:pPr>
            <a:endParaRPr lang="zh-CN" altLang="en-US" sz="2400" b="1" dirty="0"/>
          </a:p>
          <a:p>
            <a:pPr indent="304800"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folHlink"/>
                </a:solidFill>
              </a:rPr>
              <a:t>&lt;</a:t>
            </a:r>
            <a:r>
              <a:rPr lang="zh-CN" altLang="en-US" sz="2400" b="1" dirty="0">
                <a:solidFill>
                  <a:schemeClr val="folHlink"/>
                </a:solidFill>
              </a:rPr>
              <a:t>算术表达式</a:t>
            </a:r>
            <a:r>
              <a:rPr lang="en-US" altLang="zh-CN" sz="2400" b="1" dirty="0">
                <a:solidFill>
                  <a:schemeClr val="folHlink"/>
                </a:solidFill>
              </a:rPr>
              <a:t>&gt; &lt;</a:t>
            </a:r>
            <a:r>
              <a:rPr lang="zh-CN" altLang="en-US" sz="2400" b="1" dirty="0">
                <a:solidFill>
                  <a:schemeClr val="folHlink"/>
                </a:solidFill>
              </a:rPr>
              <a:t>关系运算符</a:t>
            </a:r>
            <a:r>
              <a:rPr lang="en-US" altLang="zh-CN" sz="2400" b="1" dirty="0">
                <a:solidFill>
                  <a:schemeClr val="folHlink"/>
                </a:solidFill>
              </a:rPr>
              <a:t>&gt; &lt;</a:t>
            </a:r>
            <a:r>
              <a:rPr lang="zh-CN" altLang="en-US" sz="2400" b="1" dirty="0">
                <a:solidFill>
                  <a:schemeClr val="folHlink"/>
                </a:solidFill>
              </a:rPr>
              <a:t>算术表达式</a:t>
            </a:r>
            <a:r>
              <a:rPr lang="en-US" altLang="zh-CN" sz="2400" b="1" dirty="0">
                <a:solidFill>
                  <a:schemeClr val="folHlink"/>
                </a:solidFill>
              </a:rPr>
              <a:t>&gt;</a:t>
            </a:r>
          </a:p>
          <a:p>
            <a:pPr indent="304800" algn="ctr">
              <a:lnSpc>
                <a:spcPct val="130000"/>
              </a:lnSpc>
              <a:spcBef>
                <a:spcPct val="50000"/>
              </a:spcBef>
            </a:pPr>
            <a:endParaRPr lang="en-US" altLang="zh-CN" sz="2400" b="1" dirty="0">
              <a:solidFill>
                <a:schemeClr val="folHlink"/>
              </a:solidFill>
            </a:endParaRPr>
          </a:p>
          <a:p>
            <a:pPr indent="304800"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folHlink"/>
                </a:solidFill>
              </a:rPr>
              <a:t>&lt;</a:t>
            </a:r>
            <a:r>
              <a:rPr lang="zh-CN" altLang="en-US" sz="2400" b="1" dirty="0">
                <a:solidFill>
                  <a:schemeClr val="folHlink"/>
                </a:solidFill>
              </a:rPr>
              <a:t>字符表达式</a:t>
            </a:r>
            <a:r>
              <a:rPr lang="en-US" altLang="zh-CN" sz="2400" b="1" dirty="0">
                <a:solidFill>
                  <a:schemeClr val="folHlink"/>
                </a:solidFill>
              </a:rPr>
              <a:t>&gt; &lt;</a:t>
            </a:r>
            <a:r>
              <a:rPr lang="zh-CN" altLang="en-US" sz="2400" b="1" dirty="0">
                <a:solidFill>
                  <a:schemeClr val="folHlink"/>
                </a:solidFill>
              </a:rPr>
              <a:t>关系运算符</a:t>
            </a:r>
            <a:r>
              <a:rPr lang="en-US" altLang="zh-CN" sz="2400" b="1" dirty="0">
                <a:solidFill>
                  <a:schemeClr val="folHlink"/>
                </a:solidFill>
              </a:rPr>
              <a:t>&gt; &lt;</a:t>
            </a:r>
            <a:r>
              <a:rPr lang="zh-CN" altLang="en-US" sz="2400" b="1" dirty="0">
                <a:solidFill>
                  <a:schemeClr val="folHlink"/>
                </a:solidFill>
              </a:rPr>
              <a:t>字符表达式</a:t>
            </a:r>
            <a:r>
              <a:rPr lang="en-US" altLang="zh-CN" sz="2400" b="1" dirty="0">
                <a:solidFill>
                  <a:schemeClr val="folHlink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10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03648" y="260648"/>
            <a:ext cx="6480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♦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逻辑运算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632" y="1067534"/>
            <a:ext cx="532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ea typeface="PMingLiU" pitchFamily="18" charset="-120"/>
              </a:rPr>
              <a:t>逻辑运算符</a:t>
            </a:r>
            <a:endParaRPr lang="zh-CN" altLang="en-US" sz="2400" b="1" dirty="0">
              <a:solidFill>
                <a:srgbClr val="FF33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0931" y="1622181"/>
            <a:ext cx="7439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2000" b="1" dirty="0"/>
              <a:t>Fortran</a:t>
            </a:r>
            <a:r>
              <a:rPr lang="zh-CN" altLang="en-US" sz="2000" b="1" dirty="0"/>
              <a:t>有</a:t>
            </a:r>
            <a:r>
              <a:rPr lang="en-US" altLang="zh-TW" sz="2000" b="1" dirty="0"/>
              <a:t>5</a:t>
            </a:r>
            <a:r>
              <a:rPr lang="zh-CN" altLang="en-US" sz="2000" b="1" dirty="0"/>
              <a:t>个逻辑运算符，每个操作符两边都有一点，不可省略</a:t>
            </a:r>
            <a:r>
              <a:rPr lang="zh-TW" altLang="en-US" sz="2000" b="1" dirty="0"/>
              <a:t> 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92844"/>
              </p:ext>
            </p:extLst>
          </p:nvPr>
        </p:nvGraphicFramePr>
        <p:xfrm>
          <a:off x="251122" y="2420888"/>
          <a:ext cx="8785225" cy="3352800"/>
        </p:xfrm>
        <a:graphic>
          <a:graphicData uri="http://schemas.openxmlformats.org/drawingml/2006/table">
            <a:tbl>
              <a:tblPr/>
              <a:tblGrid>
                <a:gridCol w="1255712"/>
                <a:gridCol w="1379538"/>
                <a:gridCol w="1382712"/>
                <a:gridCol w="4767263"/>
              </a:tblGrid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逻辑运算符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逻辑运算例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例子含义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.AND.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.OR.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.NOT.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.EQV.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.NEQV.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逻辑或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逻辑非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逻辑等价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逻辑不等价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A.AND.B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A.OR.B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.NOT.A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A.EQV.B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A.NEQV.B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为真时，则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A.AND.B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为真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之一为真，则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A.OR.B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为真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为真，则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.NOT.A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为假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值为同一逻辑常量时，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A.EQV.B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为真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的值为不同的逻辑常量，则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A.NEQV.B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为真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5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76057"/>
              </p:ext>
            </p:extLst>
          </p:nvPr>
        </p:nvGraphicFramePr>
        <p:xfrm>
          <a:off x="1691680" y="1412776"/>
          <a:ext cx="6577012" cy="4349307"/>
        </p:xfrm>
        <a:graphic>
          <a:graphicData uri="http://schemas.openxmlformats.org/drawingml/2006/table">
            <a:tbl>
              <a:tblPr/>
              <a:tblGrid>
                <a:gridCol w="2005012"/>
                <a:gridCol w="1524000"/>
                <a:gridCol w="1524000"/>
                <a:gridCol w="1524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A: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B: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A: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B: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A: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B: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A.AND.B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A.OR.B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.NOT.A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A.EQV.B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A.NEQV.B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90720"/>
              </p:ext>
            </p:extLst>
          </p:nvPr>
        </p:nvGraphicFramePr>
        <p:xfrm>
          <a:off x="971600" y="980728"/>
          <a:ext cx="6577012" cy="4349307"/>
        </p:xfrm>
        <a:graphic>
          <a:graphicData uri="http://schemas.openxmlformats.org/drawingml/2006/table">
            <a:tbl>
              <a:tblPr/>
              <a:tblGrid>
                <a:gridCol w="2005012"/>
                <a:gridCol w="1524000"/>
                <a:gridCol w="1524000"/>
                <a:gridCol w="1524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A: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B: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A: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B: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A: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B: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A.AND.B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A.OR.B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.NOT.A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endParaRPr kumimoji="0" lang="zh-CN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A.EQV.B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A.NEQV.B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590398" y="3346530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9933"/>
                </a:solidFill>
              </a:rPr>
              <a:t>只判断一个条件</a:t>
            </a:r>
            <a:r>
              <a:rPr lang="en-US" altLang="zh-CN" dirty="0">
                <a:solidFill>
                  <a:srgbClr val="FF9933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940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79800" y="116632"/>
            <a:ext cx="7775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将下列数学表达式写成相应的</a:t>
            </a:r>
            <a:r>
              <a:rPr lang="en-US" altLang="zh-CN" sz="2800" b="1" dirty="0">
                <a:solidFill>
                  <a:srgbClr val="FF0000"/>
                </a:solidFill>
              </a:rPr>
              <a:t>FORTRAN</a:t>
            </a:r>
            <a:r>
              <a:rPr lang="zh-CN" altLang="en-US" sz="2800" b="1" dirty="0">
                <a:solidFill>
                  <a:srgbClr val="FF0000"/>
                </a:solidFill>
              </a:rPr>
              <a:t>表达式 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457200" y="1412776"/>
            <a:ext cx="412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 dirty="0"/>
              <a:t>(1) </a:t>
            </a:r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585986"/>
              </p:ext>
            </p:extLst>
          </p:nvPr>
        </p:nvGraphicFramePr>
        <p:xfrm>
          <a:off x="1043608" y="1319212"/>
          <a:ext cx="22050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3" imgW="1054100" imgH="444500" progId="Equation.3">
                  <p:embed/>
                </p:oleObj>
              </mc:Choice>
              <mc:Fallback>
                <p:oleObj name="公式" r:id="rId3" imgW="1054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19212"/>
                        <a:ext cx="22050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5463" y="2534666"/>
            <a:ext cx="412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 dirty="0"/>
              <a:t>(2) </a:t>
            </a:r>
            <a:endParaRPr lang="en-US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16312"/>
              </p:ext>
            </p:extLst>
          </p:nvPr>
        </p:nvGraphicFramePr>
        <p:xfrm>
          <a:off x="971600" y="2126070"/>
          <a:ext cx="2376487" cy="1091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5" imgW="1040948" imgH="418918" progId="Equation.3">
                  <p:embed/>
                </p:oleObj>
              </mc:Choice>
              <mc:Fallback>
                <p:oleObj name="公式" r:id="rId5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26070"/>
                        <a:ext cx="2376487" cy="1091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57200" y="3578592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 dirty="0"/>
              <a:t>(3) </a:t>
            </a:r>
            <a:endParaRPr lang="en-US" altLang="zh-CN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92643"/>
              </p:ext>
            </p:extLst>
          </p:nvPr>
        </p:nvGraphicFramePr>
        <p:xfrm>
          <a:off x="971600" y="3429000"/>
          <a:ext cx="3210276" cy="121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7" imgW="1485900" imgH="558800" progId="Equation.3">
                  <p:embed/>
                </p:oleObj>
              </mc:Choice>
              <mc:Fallback>
                <p:oleObj name="公式" r:id="rId7" imgW="1485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29000"/>
                        <a:ext cx="3210276" cy="1215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57200" y="4873685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 dirty="0"/>
              <a:t>(4) </a:t>
            </a:r>
            <a:endParaRPr lang="en-US" altLang="zh-CN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17166"/>
              </p:ext>
            </p:extLst>
          </p:nvPr>
        </p:nvGraphicFramePr>
        <p:xfrm>
          <a:off x="1145302" y="4539923"/>
          <a:ext cx="19431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9" imgW="533169" imgH="228501" progId="Equation.3">
                  <p:embed/>
                </p:oleObj>
              </mc:Choice>
              <mc:Fallback>
                <p:oleObj name="公式" r:id="rId9" imgW="5331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302" y="4539923"/>
                        <a:ext cx="19431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57200" y="5949280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 dirty="0"/>
              <a:t>(5) </a:t>
            </a:r>
            <a:endParaRPr lang="en-US" altLang="zh-CN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2398"/>
              </p:ext>
            </p:extLst>
          </p:nvPr>
        </p:nvGraphicFramePr>
        <p:xfrm>
          <a:off x="1043608" y="5605951"/>
          <a:ext cx="2952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11" imgW="1054080" imgH="469800" progId="Equation.3">
                  <p:embed/>
                </p:oleObj>
              </mc:Choice>
              <mc:Fallback>
                <p:oleObj name="公式" r:id="rId11" imgW="105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605951"/>
                        <a:ext cx="29527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83968" y="1428101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(-</a:t>
            </a:r>
            <a:r>
              <a:rPr lang="en-US" altLang="zh-CN" sz="2400" dirty="0" err="1" smtClean="0"/>
              <a:t>b+sqrt</a:t>
            </a:r>
            <a:r>
              <a:rPr lang="en-US" altLang="zh-CN" sz="2400" dirty="0" smtClean="0"/>
              <a:t>(b**2-4*a*c))/(2*a)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25648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1.0+x+x**2/(2.0*1.0)+x**3/(3.0*2.0*1.0)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00663" y="3300411"/>
            <a:ext cx="4455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cos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atan</a:t>
            </a:r>
            <a:r>
              <a:rPr lang="en-US" altLang="zh-CN" sz="2400" dirty="0" smtClean="0"/>
              <a:t>((a**3+b**3)**(1.0/3.0)/(c**2+1.0)))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12130" y="451557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(a*x*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x+c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12130" y="5877272"/>
            <a:ext cx="358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cos</a:t>
            </a:r>
            <a:r>
              <a:rPr lang="en-US" altLang="zh-CN" sz="2400" dirty="0" smtClean="0"/>
              <a:t>(x*y/</a:t>
            </a:r>
            <a:r>
              <a:rPr lang="en-US" altLang="zh-CN" sz="2400" dirty="0" err="1" smtClean="0"/>
              <a:t>sqrt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x*</a:t>
            </a:r>
            <a:r>
              <a:rPr lang="en-US" altLang="zh-CN" sz="2400" dirty="0" err="1" smtClean="0"/>
              <a:t>x+y</a:t>
            </a:r>
            <a:r>
              <a:rPr lang="en-US" altLang="zh-CN" sz="2400" dirty="0" smtClean="0"/>
              <a:t>*y))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04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827584" y="1165224"/>
            <a:ext cx="80645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en-US" sz="2800" b="1" dirty="0"/>
              <a:t>逻辑运算，其顺序是：</a:t>
            </a:r>
          </a:p>
          <a:p>
            <a:pPr indent="304800">
              <a:lnSpc>
                <a:spcPct val="150000"/>
              </a:lnSpc>
            </a:pPr>
            <a:endParaRPr lang="zh-CN" altLang="en-US" sz="2800" b="1" dirty="0"/>
          </a:p>
          <a:p>
            <a:pPr indent="304800">
              <a:lnSpc>
                <a:spcPct val="150000"/>
              </a:lnSpc>
            </a:pPr>
            <a:r>
              <a:rPr lang="en-US" altLang="zh-TW" sz="2800" b="1" dirty="0">
                <a:solidFill>
                  <a:srgbClr val="FF3300"/>
                </a:solidFill>
              </a:rPr>
              <a:t>.NOT. </a:t>
            </a:r>
            <a:r>
              <a:rPr lang="zh-CN" altLang="en-US" sz="2800" b="1" dirty="0">
                <a:solidFill>
                  <a:srgbClr val="FF3300"/>
                </a:solidFill>
              </a:rPr>
              <a:t>＞</a:t>
            </a:r>
            <a:r>
              <a:rPr lang="zh-TW" altLang="en-US" sz="2800" b="1" dirty="0">
                <a:solidFill>
                  <a:srgbClr val="FF3300"/>
                </a:solidFill>
              </a:rPr>
              <a:t> </a:t>
            </a:r>
            <a:r>
              <a:rPr lang="en-US" altLang="zh-TW" sz="2800" b="1" dirty="0">
                <a:solidFill>
                  <a:srgbClr val="FF3300"/>
                </a:solidFill>
              </a:rPr>
              <a:t>.AND. </a:t>
            </a:r>
            <a:r>
              <a:rPr lang="zh-CN" altLang="en-US" sz="2800" b="1" dirty="0">
                <a:solidFill>
                  <a:srgbClr val="FF3300"/>
                </a:solidFill>
              </a:rPr>
              <a:t>＞</a:t>
            </a:r>
            <a:r>
              <a:rPr lang="zh-TW" altLang="en-US" sz="2800" b="1" dirty="0">
                <a:solidFill>
                  <a:srgbClr val="FF3300"/>
                </a:solidFill>
              </a:rPr>
              <a:t> </a:t>
            </a:r>
            <a:r>
              <a:rPr lang="en-US" altLang="zh-TW" sz="2800" b="1" dirty="0">
                <a:solidFill>
                  <a:srgbClr val="FF3300"/>
                </a:solidFill>
              </a:rPr>
              <a:t>.OR. </a:t>
            </a:r>
            <a:r>
              <a:rPr lang="zh-CN" altLang="en-US" sz="2800" b="1" dirty="0">
                <a:solidFill>
                  <a:srgbClr val="FF3300"/>
                </a:solidFill>
              </a:rPr>
              <a:t>＞</a:t>
            </a:r>
            <a:r>
              <a:rPr lang="zh-TW" altLang="en-US" sz="2800" b="1" dirty="0">
                <a:solidFill>
                  <a:srgbClr val="FF3300"/>
                </a:solidFill>
              </a:rPr>
              <a:t> </a:t>
            </a:r>
            <a:r>
              <a:rPr lang="en-US" altLang="zh-TW" sz="2800" b="1" dirty="0">
                <a:solidFill>
                  <a:srgbClr val="FF3300"/>
                </a:solidFill>
              </a:rPr>
              <a:t>.EQV. </a:t>
            </a:r>
            <a:r>
              <a:rPr lang="zh-CN" altLang="en-US" sz="2800" b="1" dirty="0">
                <a:solidFill>
                  <a:srgbClr val="FF3300"/>
                </a:solidFill>
              </a:rPr>
              <a:t>和 </a:t>
            </a:r>
            <a:r>
              <a:rPr lang="en-US" altLang="zh-TW" sz="2800" b="1" dirty="0">
                <a:solidFill>
                  <a:srgbClr val="FF3300"/>
                </a:solidFill>
              </a:rPr>
              <a:t>.NEQV.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indent="304800">
              <a:lnSpc>
                <a:spcPct val="150000"/>
              </a:lnSpc>
            </a:pPr>
            <a:endParaRPr lang="en-US" altLang="zh-CN" sz="2800" b="1" dirty="0">
              <a:solidFill>
                <a:srgbClr val="FF3300"/>
              </a:solidFill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2800" b="1" dirty="0"/>
              <a:t>如果有括弧，则先进行括弧内的运算</a:t>
            </a:r>
            <a:r>
              <a:rPr lang="zh-TW" altLang="en-US" sz="2800" b="1" dirty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28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640" y="476672"/>
            <a:ext cx="532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ea typeface="PMingLiU" pitchFamily="18" charset="-120"/>
              </a:rPr>
              <a:t>逻辑表达式举例：</a:t>
            </a:r>
            <a:endParaRPr lang="zh-CN" altLang="en-US" sz="2400" b="1" dirty="0">
              <a:solidFill>
                <a:schemeClr val="folHlink"/>
              </a:solidFill>
            </a:endParaRP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827584" y="1412875"/>
            <a:ext cx="51847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1  (A.LT.B).AND.(A.GT.C)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2  (X.LT.0.).OR.(X.GT.100.)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3  .NOT.(</a:t>
            </a:r>
            <a:r>
              <a:rPr lang="en-US" altLang="zh-CN" sz="2800" b="1" dirty="0" smtClean="0"/>
              <a:t>X.LE.0.)</a:t>
            </a:r>
            <a:endParaRPr lang="en-US" altLang="zh-CN" sz="2800" b="1" dirty="0"/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4  (A.GT.B).EQV.(C.GT.D)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5  L1.NEQV.L2</a:t>
            </a: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5614987" y="1778243"/>
            <a:ext cx="352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当</a:t>
            </a:r>
            <a:r>
              <a:rPr lang="en-US" altLang="zh-TW" b="1" dirty="0">
                <a:solidFill>
                  <a:srgbClr val="FF3300"/>
                </a:solidFill>
              </a:rPr>
              <a:t>A</a:t>
            </a:r>
            <a:r>
              <a:rPr lang="zh-CN" altLang="en-US" b="1" dirty="0">
                <a:solidFill>
                  <a:srgbClr val="FF3300"/>
                </a:solidFill>
              </a:rPr>
              <a:t>＜</a:t>
            </a:r>
            <a:r>
              <a:rPr lang="en-US" altLang="zh-TW" b="1" dirty="0">
                <a:solidFill>
                  <a:srgbClr val="FF3300"/>
                </a:solidFill>
              </a:rPr>
              <a:t>B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TW" b="1" dirty="0">
                <a:solidFill>
                  <a:srgbClr val="FF3300"/>
                </a:solidFill>
              </a:rPr>
              <a:t>A</a:t>
            </a:r>
            <a:r>
              <a:rPr lang="zh-CN" altLang="en-US" b="1" dirty="0">
                <a:solidFill>
                  <a:srgbClr val="FF3300"/>
                </a:solidFill>
              </a:rPr>
              <a:t>＞</a:t>
            </a:r>
            <a:r>
              <a:rPr lang="en-US" altLang="zh-TW" b="1" dirty="0">
                <a:solidFill>
                  <a:srgbClr val="FF3300"/>
                </a:solidFill>
              </a:rPr>
              <a:t>C</a:t>
            </a:r>
            <a:r>
              <a:rPr lang="zh-CN" altLang="en-US" b="1" dirty="0">
                <a:solidFill>
                  <a:srgbClr val="FF3300"/>
                </a:solidFill>
              </a:rPr>
              <a:t>时表达式值为真</a:t>
            </a:r>
            <a:r>
              <a:rPr lang="zh-TW" altLang="en-US" b="1" dirty="0">
                <a:solidFill>
                  <a:srgbClr val="FF3300"/>
                </a:solidFill>
              </a:rPr>
              <a:t> 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4788024" y="2636912"/>
            <a:ext cx="446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当</a:t>
            </a:r>
            <a:r>
              <a:rPr lang="en-US" altLang="zh-TW" b="1" dirty="0">
                <a:solidFill>
                  <a:srgbClr val="FF3300"/>
                </a:solidFill>
              </a:rPr>
              <a:t>X</a:t>
            </a:r>
            <a:r>
              <a:rPr lang="zh-CN" altLang="en-US" b="1" dirty="0">
                <a:solidFill>
                  <a:srgbClr val="FF3300"/>
                </a:solidFill>
              </a:rPr>
              <a:t>＜</a:t>
            </a:r>
            <a:r>
              <a:rPr lang="en-US" altLang="zh-TW" b="1" dirty="0">
                <a:solidFill>
                  <a:srgbClr val="FF3300"/>
                </a:solidFill>
              </a:rPr>
              <a:t>0</a:t>
            </a:r>
            <a:r>
              <a:rPr lang="zh-CN" altLang="en-US" b="1" dirty="0">
                <a:solidFill>
                  <a:srgbClr val="FF3300"/>
                </a:solidFill>
              </a:rPr>
              <a:t>或</a:t>
            </a:r>
            <a:r>
              <a:rPr lang="en-US" altLang="zh-TW" b="1" dirty="0">
                <a:solidFill>
                  <a:srgbClr val="FF3300"/>
                </a:solidFill>
              </a:rPr>
              <a:t>X</a:t>
            </a:r>
            <a:r>
              <a:rPr lang="zh-CN" altLang="en-US" b="1" dirty="0">
                <a:solidFill>
                  <a:srgbClr val="FF3300"/>
                </a:solidFill>
              </a:rPr>
              <a:t>＞</a:t>
            </a:r>
            <a:r>
              <a:rPr lang="en-US" altLang="zh-TW" b="1" dirty="0">
                <a:solidFill>
                  <a:srgbClr val="FF3300"/>
                </a:solidFill>
              </a:rPr>
              <a:t>100</a:t>
            </a:r>
            <a:r>
              <a:rPr lang="zh-CN" altLang="en-US" b="1" dirty="0">
                <a:solidFill>
                  <a:srgbClr val="FF3300"/>
                </a:solidFill>
              </a:rPr>
              <a:t>时，表达式值为真</a:t>
            </a:r>
            <a:r>
              <a:rPr lang="zh-TW" altLang="en-US" b="1" dirty="0">
                <a:solidFill>
                  <a:srgbClr val="FF3300"/>
                </a:solidFill>
              </a:rPr>
              <a:t> 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3203848" y="3494087"/>
            <a:ext cx="446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当</a:t>
            </a:r>
            <a:r>
              <a:rPr lang="en-US" altLang="zh-TW" b="1" dirty="0">
                <a:solidFill>
                  <a:srgbClr val="FF3300"/>
                </a:solidFill>
              </a:rPr>
              <a:t>X</a:t>
            </a:r>
            <a:r>
              <a:rPr lang="en-US" altLang="zh-CN" b="1" dirty="0">
                <a:solidFill>
                  <a:srgbClr val="FF3300"/>
                </a:solidFill>
              </a:rPr>
              <a:t>≤</a:t>
            </a:r>
            <a:r>
              <a:rPr lang="en-US" altLang="zh-TW" b="1" dirty="0">
                <a:solidFill>
                  <a:srgbClr val="FF3300"/>
                </a:solidFill>
              </a:rPr>
              <a:t>0</a:t>
            </a:r>
            <a:r>
              <a:rPr lang="zh-CN" altLang="en-US" b="1" dirty="0">
                <a:solidFill>
                  <a:srgbClr val="FF3300"/>
                </a:solidFill>
              </a:rPr>
              <a:t>时，表达式值为假</a:t>
            </a:r>
            <a:r>
              <a:rPr lang="zh-TW" altLang="en-US" b="1" dirty="0">
                <a:solidFill>
                  <a:srgbClr val="FF3300"/>
                </a:solidFill>
              </a:rPr>
              <a:t> 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9" name="Text Box 61"/>
          <p:cNvSpPr txBox="1">
            <a:spLocks noChangeArrowheads="1"/>
          </p:cNvSpPr>
          <p:nvPr/>
        </p:nvSpPr>
        <p:spPr bwMode="auto">
          <a:xfrm>
            <a:off x="2268538" y="4868863"/>
            <a:ext cx="5903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当两个括弧内的值都为真或都为假时，表达式的值为真</a:t>
            </a:r>
            <a:r>
              <a:rPr lang="zh-TW" altLang="en-US" b="1" dirty="0">
                <a:solidFill>
                  <a:srgbClr val="FF3300"/>
                </a:solidFill>
              </a:rPr>
              <a:t> 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2339975" y="5661025"/>
            <a:ext cx="5832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当</a:t>
            </a:r>
            <a:r>
              <a:rPr lang="en-US" altLang="zh-CN" b="1" dirty="0">
                <a:solidFill>
                  <a:srgbClr val="FF3300"/>
                </a:solidFill>
              </a:rPr>
              <a:t>L1</a:t>
            </a:r>
            <a:r>
              <a:rPr lang="zh-CN" altLang="en-US" b="1" dirty="0">
                <a:solidFill>
                  <a:srgbClr val="FF3300"/>
                </a:solidFill>
              </a:rPr>
              <a:t>与</a:t>
            </a:r>
            <a:r>
              <a:rPr lang="en-US" altLang="zh-CN" b="1" dirty="0">
                <a:solidFill>
                  <a:srgbClr val="FF3300"/>
                </a:solidFill>
              </a:rPr>
              <a:t>L2</a:t>
            </a:r>
            <a:r>
              <a:rPr lang="zh-CN" altLang="en-US" b="1" dirty="0">
                <a:solidFill>
                  <a:srgbClr val="FF3300"/>
                </a:solidFill>
              </a:rPr>
              <a:t>的逻辑值不相同时，表达式的值为真</a:t>
            </a:r>
          </a:p>
        </p:txBody>
      </p:sp>
    </p:spTree>
    <p:extLst>
      <p:ext uri="{BB962C8B-B14F-4D97-AF65-F5344CB8AC3E}">
        <p14:creationId xmlns:p14="http://schemas.microsoft.com/office/powerpoint/2010/main" val="21689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87624" y="332642"/>
            <a:ext cx="409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2800" b="1" dirty="0">
                <a:solidFill>
                  <a:srgbClr val="0033CC"/>
                </a:solidFill>
                <a:latin typeface="宋体" pitchFamily="2" charset="-122"/>
                <a:cs typeface="Times New Roman" pitchFamily="18" charset="0"/>
              </a:rPr>
              <a:t>各种运算符的优先级别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：</a:t>
            </a:r>
            <a:endParaRPr lang="zh-CN" altLang="en-US" sz="2800" b="1" dirty="0"/>
          </a:p>
        </p:txBody>
      </p:sp>
      <p:graphicFrame>
        <p:nvGraphicFramePr>
          <p:cNvPr id="5" name="Group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65829"/>
              </p:ext>
            </p:extLst>
          </p:nvPr>
        </p:nvGraphicFramePr>
        <p:xfrm>
          <a:off x="1691680" y="1340768"/>
          <a:ext cx="6696075" cy="4632960"/>
        </p:xfrm>
        <a:graphic>
          <a:graphicData uri="http://schemas.openxmlformats.org/drawingml/2006/table">
            <a:tbl>
              <a:tblPr/>
              <a:tblGrid>
                <a:gridCol w="1538288"/>
                <a:gridCol w="3840162"/>
                <a:gridCol w="13176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运算类别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优先级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括号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   ）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算术运算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**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* /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 -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关系运算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.GT. .GE. .LT. .LE. .EQ. .NE.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逻辑运算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.NOT.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.AND.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.OR.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.EQV. .NEQV.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8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19672" y="406157"/>
            <a:ext cx="532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ea typeface="PMingLiU" pitchFamily="18" charset="-120"/>
              </a:rPr>
              <a:t>逻辑表达式举例：</a:t>
            </a:r>
            <a:endParaRPr lang="zh-CN" altLang="en-US" sz="2400" b="1" dirty="0">
              <a:solidFill>
                <a:schemeClr val="folHlink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20068"/>
            <a:ext cx="59769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6240" y="2413245"/>
            <a:ext cx="24479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1197" y="3717032"/>
            <a:ext cx="3455987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14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4046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练习：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124744"/>
            <a:ext cx="7128792" cy="454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sz="2800" dirty="0" smtClean="0"/>
              <a:t>(1) 10&gt;5 .and.  6&lt;10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(2)  1&gt;2 .and. 1&gt;3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(3)   3&gt;1 .or. 2&gt;1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(4)   .not. 1&lt;2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(5)   1&gt;3 .</a:t>
            </a:r>
            <a:r>
              <a:rPr lang="en-US" altLang="zh-CN" sz="2800" dirty="0" err="1" smtClean="0"/>
              <a:t>eqv</a:t>
            </a:r>
            <a:r>
              <a:rPr lang="en-US" altLang="zh-CN" sz="2800" dirty="0" smtClean="0"/>
              <a:t>. 2&gt;3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(6)   1&lt;2 .</a:t>
            </a:r>
            <a:r>
              <a:rPr lang="en-US" altLang="zh-CN" sz="2800" dirty="0" err="1" smtClean="0"/>
              <a:t>eqv</a:t>
            </a:r>
            <a:r>
              <a:rPr lang="en-US" altLang="zh-CN" sz="2800" dirty="0" smtClean="0"/>
              <a:t>. 2&gt;3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(7)   1&gt;2 .</a:t>
            </a:r>
            <a:r>
              <a:rPr lang="en-US" altLang="zh-CN" sz="2800" dirty="0" err="1" smtClean="0"/>
              <a:t>neqv</a:t>
            </a:r>
            <a:r>
              <a:rPr lang="en-US" altLang="zh-CN" sz="2800" dirty="0" smtClean="0"/>
              <a:t>. 3&gt;2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851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7624" y="154117"/>
            <a:ext cx="8064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ea typeface="PMingLiU" pitchFamily="18" charset="-120"/>
              </a:rPr>
              <a:t>逻辑 </a:t>
            </a:r>
            <a:r>
              <a:rPr lang="en-US" altLang="zh-CN" sz="2800" b="1" dirty="0">
                <a:solidFill>
                  <a:srgbClr val="FF3300"/>
                </a:solidFill>
                <a:ea typeface="PMingLiU" pitchFamily="18" charset="-120"/>
              </a:rPr>
              <a:t>IF </a:t>
            </a:r>
            <a:r>
              <a:rPr lang="zh-CN" altLang="en-US" sz="2800" b="1" dirty="0">
                <a:solidFill>
                  <a:srgbClr val="FF3300"/>
                </a:solidFill>
                <a:ea typeface="PMingLiU" pitchFamily="18" charset="-120"/>
              </a:rPr>
              <a:t>语句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9500" y="836712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/>
              <a:t>IF</a:t>
            </a:r>
            <a:r>
              <a:rPr lang="zh-CN" altLang="en-US" sz="2400" b="1" dirty="0"/>
              <a:t>语句不是一种选择结构，只是一条语句，它在算法较简单的场合下，可以灵活地完成二分叉选择算法。</a:t>
            </a:r>
            <a:r>
              <a:rPr lang="zh-TW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12939" y="1698359"/>
            <a:ext cx="72009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04800"/>
            <a:r>
              <a:rPr lang="zh-CN" altLang="zh-CN" sz="2400" b="1" dirty="0"/>
              <a:t>其一般形式为：</a:t>
            </a:r>
            <a:endParaRPr lang="zh-CN" altLang="en-US" sz="2400" b="1" dirty="0"/>
          </a:p>
          <a:p>
            <a:pPr indent="304800">
              <a:spcBef>
                <a:spcPct val="20000"/>
              </a:spcBef>
            </a:pPr>
            <a:r>
              <a:rPr lang="zh-CN" altLang="en-US" sz="2400" b="1" dirty="0"/>
              <a:t>             </a:t>
            </a:r>
            <a:r>
              <a:rPr lang="en-US" altLang="zh-TW" sz="2400" b="1" dirty="0">
                <a:solidFill>
                  <a:srgbClr val="FF3300"/>
                </a:solidFill>
              </a:rPr>
              <a:t>IF(</a:t>
            </a:r>
            <a:r>
              <a:rPr lang="zh-CN" altLang="en-US" sz="2400" b="1" dirty="0">
                <a:solidFill>
                  <a:srgbClr val="FF3300"/>
                </a:solidFill>
              </a:rPr>
              <a:t>逻辑表达式</a:t>
            </a:r>
            <a:r>
              <a:rPr lang="en-US" altLang="zh-TW" sz="2400" b="1" dirty="0">
                <a:solidFill>
                  <a:srgbClr val="FF3300"/>
                </a:solidFill>
              </a:rPr>
              <a:t>) </a:t>
            </a:r>
            <a:r>
              <a:rPr lang="en-US" altLang="zh-CN" sz="2400" b="1" dirty="0">
                <a:solidFill>
                  <a:srgbClr val="FF3300"/>
                </a:solidFill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</a:rPr>
              <a:t>执行语句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056235" y="2595489"/>
            <a:ext cx="79938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000" b="1" dirty="0"/>
              <a:t>逻辑</a:t>
            </a:r>
            <a:r>
              <a:rPr lang="en-US" altLang="zh-TW" sz="2000" b="1" dirty="0"/>
              <a:t>IF</a:t>
            </a:r>
            <a:r>
              <a:rPr lang="zh-CN" altLang="en-US" sz="2000" b="1" dirty="0"/>
              <a:t>语句当条件为“真”时只能执行</a:t>
            </a:r>
            <a:r>
              <a:rPr lang="zh-CN" altLang="en-US" sz="2000" b="1" dirty="0">
                <a:solidFill>
                  <a:srgbClr val="FF3300"/>
                </a:solidFill>
              </a:rPr>
              <a:t>一个执行语句</a:t>
            </a:r>
            <a:r>
              <a:rPr lang="zh-CN" altLang="en-US" sz="2000" b="1" dirty="0"/>
              <a:t>而不能执行若干个语句</a:t>
            </a:r>
            <a:r>
              <a:rPr lang="zh-TW" altLang="en-US" sz="2000" b="1" dirty="0"/>
              <a:t> 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1619672" y="3356992"/>
            <a:ext cx="426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 b="1" dirty="0"/>
              <a:t>因此它又称“行</a:t>
            </a:r>
            <a:r>
              <a:rPr lang="en-US" altLang="zh-TW" sz="2000" b="1" dirty="0"/>
              <a:t>IF</a:t>
            </a:r>
            <a:r>
              <a:rPr lang="zh-CN" altLang="en-US" sz="2000" b="1" dirty="0"/>
              <a:t>语句”以与块</a:t>
            </a:r>
            <a:r>
              <a:rPr lang="en-US" altLang="zh-TW" sz="2000" b="1" dirty="0"/>
              <a:t>IF</a:t>
            </a:r>
            <a:r>
              <a:rPr lang="zh-CN" altLang="en-US" sz="2000" b="1" dirty="0"/>
              <a:t>区别</a:t>
            </a:r>
            <a:r>
              <a:rPr lang="zh-TW" altLang="en-US" sz="2000" b="1" dirty="0"/>
              <a:t> 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971599" y="3933056"/>
            <a:ext cx="766916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304800" algn="jus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2400" dirty="0"/>
              <a:t>例：打印学生考试成绩，大于等于</a:t>
            </a:r>
            <a:r>
              <a:rPr lang="en-US" altLang="zh-CN" sz="2400" dirty="0"/>
              <a:t>80</a:t>
            </a:r>
            <a:r>
              <a:rPr lang="zh-CN" altLang="en-US" sz="2400" dirty="0"/>
              <a:t>分的为“</a:t>
            </a:r>
            <a:r>
              <a:rPr lang="en-US" altLang="zh-CN" sz="2400" dirty="0"/>
              <a:t>A”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大  于 等于</a:t>
            </a:r>
            <a:r>
              <a:rPr lang="en-US" altLang="zh-CN" sz="2400" dirty="0"/>
              <a:t>60</a:t>
            </a:r>
            <a:r>
              <a:rPr lang="zh-CN" altLang="en-US" sz="2400" dirty="0"/>
              <a:t>分而小于</a:t>
            </a:r>
            <a:r>
              <a:rPr lang="en-US" altLang="zh-CN" sz="2400" dirty="0"/>
              <a:t>80</a:t>
            </a:r>
            <a:r>
              <a:rPr lang="zh-CN" altLang="en-US" sz="2400" dirty="0"/>
              <a:t>分的为“</a:t>
            </a:r>
            <a:r>
              <a:rPr lang="en-US" altLang="zh-CN" sz="2400" dirty="0"/>
              <a:t>B”</a:t>
            </a:r>
            <a:r>
              <a:rPr lang="zh-CN" altLang="en-US" sz="2400" dirty="0"/>
              <a:t>，小于</a:t>
            </a:r>
            <a:r>
              <a:rPr lang="en-US" altLang="zh-CN" sz="2400" dirty="0"/>
              <a:t>60</a:t>
            </a:r>
            <a:r>
              <a:rPr lang="zh-CN" altLang="en-US" sz="2400" dirty="0"/>
              <a:t>分的为“</a:t>
            </a:r>
            <a:r>
              <a:rPr lang="en-US" altLang="zh-CN" sz="2400" dirty="0"/>
              <a:t>C”</a:t>
            </a:r>
            <a:r>
              <a:rPr lang="zh-CN" altLang="en-US" sz="2400" dirty="0"/>
              <a:t>：</a:t>
            </a:r>
          </a:p>
          <a:p>
            <a:pPr indent="304800" algn="jus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/>
              <a:t>READ *,GRADE</a:t>
            </a:r>
          </a:p>
          <a:p>
            <a:pPr indent="304800" algn="jus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 smtClean="0"/>
              <a:t>IF(GRADE.GE.80) </a:t>
            </a:r>
            <a:r>
              <a:rPr lang="en-US" altLang="zh-CN" sz="2400" dirty="0" err="1"/>
              <a:t>PRlNT</a:t>
            </a:r>
            <a:r>
              <a:rPr lang="en-US" altLang="zh-CN" sz="2400" dirty="0"/>
              <a:t> *</a:t>
            </a:r>
            <a:r>
              <a:rPr lang="zh-CN" altLang="en-US" sz="2400" dirty="0"/>
              <a:t>，”</a:t>
            </a:r>
            <a:r>
              <a:rPr lang="en-US" altLang="zh-CN" sz="2400" dirty="0"/>
              <a:t>A”</a:t>
            </a:r>
          </a:p>
          <a:p>
            <a:pPr indent="304800" algn="jus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 smtClean="0"/>
              <a:t>IF(GRADE.GE.60 </a:t>
            </a:r>
            <a:r>
              <a:rPr lang="en-US" altLang="zh-CN" sz="2400" dirty="0"/>
              <a:t>.AND. GRADE.LT.80) </a:t>
            </a:r>
            <a:r>
              <a:rPr lang="en-US" altLang="zh-CN" sz="2400" dirty="0" err="1"/>
              <a:t>PRlNT</a:t>
            </a:r>
            <a:r>
              <a:rPr lang="en-US" altLang="zh-CN" sz="2400" dirty="0"/>
              <a:t> *</a:t>
            </a:r>
            <a:r>
              <a:rPr lang="zh-CN" altLang="en-US" sz="2400" dirty="0"/>
              <a:t>，”</a:t>
            </a:r>
            <a:r>
              <a:rPr lang="en-US" altLang="zh-CN" sz="2400" dirty="0"/>
              <a:t>B”</a:t>
            </a:r>
          </a:p>
          <a:p>
            <a:pPr indent="304800" algn="jus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400" dirty="0" smtClean="0"/>
              <a:t>IF(GRADE.LT.60) </a:t>
            </a:r>
            <a:r>
              <a:rPr lang="en-US" altLang="zh-CN" sz="2400" dirty="0" err="1"/>
              <a:t>PRlNT</a:t>
            </a:r>
            <a:r>
              <a:rPr lang="en-US" altLang="zh-CN" sz="2400" dirty="0"/>
              <a:t> *</a:t>
            </a:r>
            <a:r>
              <a:rPr lang="zh-CN" altLang="en-US" sz="2400" dirty="0"/>
              <a:t>，”</a:t>
            </a:r>
            <a:r>
              <a:rPr lang="en-US" altLang="zh-CN" sz="2400" dirty="0"/>
              <a:t>C”</a:t>
            </a:r>
          </a:p>
        </p:txBody>
      </p:sp>
    </p:spTree>
    <p:extLst>
      <p:ext uri="{BB962C8B-B14F-4D97-AF65-F5344CB8AC3E}">
        <p14:creationId xmlns:p14="http://schemas.microsoft.com/office/powerpoint/2010/main" val="36456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67544" y="188913"/>
            <a:ext cx="8604250" cy="6426200"/>
            <a:chOff x="68" y="119"/>
            <a:chExt cx="5420" cy="404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" y="1706"/>
              <a:ext cx="5420" cy="1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" y="119"/>
              <a:ext cx="4400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" y="1207"/>
              <a:ext cx="44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4" y="3468"/>
              <a:ext cx="353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3" y="3657"/>
              <a:ext cx="726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999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9632" y="333375"/>
            <a:ext cx="6480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♦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选择结构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24300" y="404813"/>
            <a:ext cx="3997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  <a:ea typeface="PMingLiU" pitchFamily="18" charset="-120"/>
              </a:rPr>
              <a:t>---</a:t>
            </a:r>
            <a:r>
              <a:rPr lang="zh-CN" altLang="en-US" sz="2800" b="1" dirty="0">
                <a:solidFill>
                  <a:srgbClr val="0033CC"/>
                </a:solidFill>
                <a:ea typeface="PMingLiU" pitchFamily="18" charset="-120"/>
              </a:rPr>
              <a:t>块 </a:t>
            </a:r>
            <a:r>
              <a:rPr lang="en-US" altLang="zh-CN" sz="2800" b="1" dirty="0">
                <a:solidFill>
                  <a:srgbClr val="0033CC"/>
                </a:solidFill>
                <a:ea typeface="PMingLiU" pitchFamily="18" charset="-120"/>
              </a:rPr>
              <a:t>IF </a:t>
            </a:r>
            <a:endParaRPr lang="en-US" altLang="zh-CN" sz="2800" b="1" dirty="0">
              <a:solidFill>
                <a:srgbClr val="0033CC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42988" y="1484313"/>
            <a:ext cx="72009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块</a:t>
            </a:r>
            <a:r>
              <a:rPr lang="en-US" altLang="zh-CN" sz="2800" dirty="0"/>
              <a:t>IF</a:t>
            </a:r>
            <a:r>
              <a:rPr lang="zh-CN" altLang="en-US" sz="2800" dirty="0"/>
              <a:t>的一般形式可写成：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IF(</a:t>
            </a:r>
            <a:r>
              <a:rPr lang="zh-CN" altLang="en-US" sz="2800" b="1" dirty="0">
                <a:solidFill>
                  <a:srgbClr val="FF3300"/>
                </a:solidFill>
              </a:rPr>
              <a:t>逻辑表达式</a:t>
            </a:r>
            <a:r>
              <a:rPr lang="en-US" altLang="zh-CN" sz="2800" b="1" dirty="0">
                <a:solidFill>
                  <a:srgbClr val="FF3300"/>
                </a:solidFill>
              </a:rPr>
              <a:t>) THEN</a:t>
            </a:r>
            <a:r>
              <a:rPr lang="en-US" altLang="zh-CN" sz="2800" dirty="0"/>
              <a:t>            ← </a:t>
            </a:r>
            <a:r>
              <a:rPr lang="zh-CN" altLang="en-US" sz="2800" dirty="0"/>
              <a:t>块</a:t>
            </a:r>
            <a:r>
              <a:rPr lang="en-US" altLang="zh-CN" sz="2800" dirty="0"/>
              <a:t>IF</a:t>
            </a:r>
            <a:r>
              <a:rPr lang="zh-CN" altLang="en-US" sz="2800" dirty="0"/>
              <a:t>语句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块</a:t>
            </a:r>
            <a:r>
              <a:rPr lang="en-US" altLang="zh-CN" sz="2800" dirty="0"/>
              <a:t>1					← then</a:t>
            </a:r>
            <a:r>
              <a:rPr lang="zh-CN" altLang="en-US" sz="2800" dirty="0"/>
              <a:t>块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ELSE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块</a:t>
            </a:r>
            <a:r>
              <a:rPr lang="en-US" altLang="zh-CN" sz="2800" dirty="0"/>
              <a:t>2					← else</a:t>
            </a:r>
            <a:r>
              <a:rPr lang="zh-CN" altLang="en-US" sz="2800" dirty="0"/>
              <a:t>块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END IF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042988" y="5589588"/>
            <a:ext cx="576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其中，</a:t>
            </a:r>
            <a:r>
              <a:rPr lang="en-US" altLang="zh-CN" sz="2400" dirty="0"/>
              <a:t>ELSE </a:t>
            </a:r>
            <a:r>
              <a:rPr lang="zh-CN" altLang="en-US" sz="2400" dirty="0"/>
              <a:t>和</a:t>
            </a:r>
            <a:r>
              <a:rPr lang="en-US" altLang="zh-CN" sz="2400" dirty="0"/>
              <a:t>else</a:t>
            </a:r>
            <a:r>
              <a:rPr lang="zh-CN" altLang="en-US" sz="2400" dirty="0"/>
              <a:t>块 可以省略</a:t>
            </a:r>
          </a:p>
        </p:txBody>
      </p:sp>
    </p:spTree>
    <p:extLst>
      <p:ext uri="{BB962C8B-B14F-4D97-AF65-F5344CB8AC3E}">
        <p14:creationId xmlns:p14="http://schemas.microsoft.com/office/powerpoint/2010/main" val="2526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3855"/>
            <a:ext cx="7381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636838"/>
            <a:ext cx="74771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13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6672"/>
            <a:ext cx="7489825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5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29985" y="387595"/>
            <a:ext cx="8135937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/>
              <a:t>已知</a:t>
            </a:r>
            <a:r>
              <a:rPr lang="en-US" altLang="zh-CN" sz="2400" b="1" dirty="0"/>
              <a:t>A=2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B=3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C=5</a:t>
            </a:r>
            <a:r>
              <a:rPr lang="zh-CN" altLang="en-US" sz="2400" b="1" dirty="0"/>
              <a:t>（以上为</a:t>
            </a:r>
            <a:r>
              <a:rPr lang="en-US" altLang="zh-CN" sz="2400" b="1" dirty="0"/>
              <a:t>REAL</a:t>
            </a:r>
            <a:r>
              <a:rPr lang="zh-CN" altLang="en-US" sz="2400" b="1" dirty="0"/>
              <a:t>）；且</a:t>
            </a:r>
            <a:r>
              <a:rPr lang="en-US" altLang="zh-CN" sz="2400" b="1" dirty="0"/>
              <a:t>I=2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J=3</a:t>
            </a:r>
            <a:r>
              <a:rPr lang="zh-CN" altLang="en-US" sz="2400" b="1" dirty="0"/>
              <a:t>（以上为</a:t>
            </a:r>
            <a:r>
              <a:rPr lang="en-US" altLang="zh-CN" sz="2400" b="1" dirty="0"/>
              <a:t>INTEGER</a:t>
            </a:r>
            <a:r>
              <a:rPr lang="zh-CN" altLang="en-US" sz="2400" b="1" dirty="0"/>
              <a:t>），求下列表达式的值</a:t>
            </a:r>
            <a:r>
              <a:rPr lang="en-US" altLang="zh-CN" sz="2400" b="1" dirty="0"/>
              <a:t>: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(1)   A*B+C  </a:t>
            </a:r>
            <a:r>
              <a:rPr lang="en-US" altLang="zh-CN" sz="2400" b="1" dirty="0" smtClean="0"/>
              <a:t>2.0</a:t>
            </a:r>
            <a:r>
              <a:rPr lang="zh-CN" altLang="en-US" sz="2400" b="1" dirty="0" smtClean="0"/>
              <a:t>*</a:t>
            </a:r>
            <a:r>
              <a:rPr lang="en-US" altLang="zh-CN" sz="2400" b="1" dirty="0" smtClean="0"/>
              <a:t>3.0+5.0=11.0    </a:t>
            </a:r>
            <a:endParaRPr lang="en-US" altLang="zh-CN" sz="2400" b="1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(2)   A*(B+C)    </a:t>
            </a:r>
            <a:r>
              <a:rPr lang="en-US" altLang="zh-CN" sz="2400" b="1" dirty="0" smtClean="0"/>
              <a:t>2.0</a:t>
            </a:r>
            <a:r>
              <a:rPr lang="zh-CN" altLang="en-US" sz="2400" b="1" dirty="0" smtClean="0"/>
              <a:t>*</a:t>
            </a:r>
            <a:r>
              <a:rPr lang="en-US" altLang="zh-CN" sz="2400" b="1" dirty="0" smtClean="0"/>
              <a:t>(3.0+5.0)=16.0</a:t>
            </a:r>
            <a:endParaRPr lang="en-US" altLang="zh-CN" sz="2400" b="1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(3)   B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C*A    </a:t>
            </a:r>
            <a:r>
              <a:rPr lang="en-US" altLang="zh-CN" sz="2400" b="1" dirty="0" smtClean="0"/>
              <a:t>3/5*2=1.2</a:t>
            </a:r>
            <a:endParaRPr lang="en-US" altLang="zh-CN" sz="2400" b="1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(4)   B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(C*A</a:t>
            </a:r>
            <a:r>
              <a:rPr lang="en-US" altLang="zh-CN" sz="2400" b="1" dirty="0" smtClean="0"/>
              <a:t>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3/(5*2)=0.3</a:t>
            </a:r>
            <a:endParaRPr lang="zh-CN" altLang="en-US" sz="2400" b="1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(5)   A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J   </a:t>
            </a:r>
            <a:r>
              <a:rPr lang="en-US" altLang="zh-CN" sz="2400" b="1" dirty="0" smtClean="0"/>
              <a:t>2.0/2/3=0.333 </a:t>
            </a:r>
            <a:endParaRPr lang="en-US" altLang="zh-CN" sz="2400" b="1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(6)   I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A    </a:t>
            </a:r>
            <a:r>
              <a:rPr lang="en-US" altLang="zh-CN" sz="2400" b="1" dirty="0" smtClean="0"/>
              <a:t>2/3/2.0=0</a:t>
            </a:r>
            <a:endParaRPr lang="en-US" altLang="zh-CN" sz="2400" b="1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(7)   A*B**I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A**J*2    </a:t>
            </a:r>
            <a:r>
              <a:rPr lang="en-US" altLang="zh-CN" sz="2400" b="1" dirty="0" smtClean="0"/>
              <a:t>2.0*3.0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/2.0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/>
              <a:t>*2=18.0/8.0*2=4.5</a:t>
            </a:r>
            <a:endParaRPr lang="en-US" altLang="zh-CN" sz="2400" b="1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(8)   C+(B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A)**3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B*2    </a:t>
            </a:r>
            <a:r>
              <a:rPr lang="en-US" altLang="zh-CN" sz="2400" b="1" dirty="0" smtClean="0"/>
              <a:t>5.0+(</a:t>
            </a:r>
            <a:r>
              <a:rPr lang="en-US" altLang="zh-CN" sz="2400" b="1" dirty="0"/>
              <a:t>3.0/2.0) 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/>
              <a:t>/3*2=7.25</a:t>
            </a:r>
            <a:endParaRPr lang="en-US" altLang="zh-CN" sz="2400" b="1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(9)   A**B**I    </a:t>
            </a:r>
            <a:r>
              <a:rPr lang="en-US" altLang="zh-CN" sz="2400" b="1" dirty="0" smtClean="0"/>
              <a:t>2.0**3.0**2=2.0**9=512</a:t>
            </a:r>
            <a:endParaRPr lang="en-US" altLang="zh-CN" sz="2400" b="1" baseline="30000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 b="1" dirty="0"/>
              <a:t>(10)  B**A**C    3.0 </a:t>
            </a:r>
            <a:r>
              <a:rPr lang="en-US" altLang="zh-CN" sz="2400" b="1" dirty="0" smtClean="0"/>
              <a:t>**2.0**5.0=3.0**32                      </a:t>
            </a:r>
            <a:r>
              <a:rPr lang="en-US" altLang="zh-CN" sz="2400" b="1" dirty="0"/>
              <a:t>(11)     J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(I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J) </a:t>
            </a:r>
            <a:r>
              <a:rPr lang="en-US" altLang="zh-CN" sz="2400" b="1" dirty="0" smtClean="0"/>
              <a:t> 3/(2/3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=3/0=</a:t>
            </a:r>
            <a:r>
              <a:rPr lang="zh-CN" altLang="en-US" sz="2400" b="1" smtClean="0"/>
              <a:t>无解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1747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619672" y="87738"/>
            <a:ext cx="6119813" cy="6765925"/>
            <a:chOff x="340" y="0"/>
            <a:chExt cx="3855" cy="429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0"/>
              <a:ext cx="3311" cy="1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2054"/>
              <a:ext cx="3855" cy="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21" y="2296"/>
              <a:ext cx="2813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76" y="2931"/>
              <a:ext cx="40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76" y="3657"/>
              <a:ext cx="54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340" y="2160"/>
              <a:ext cx="45" cy="1497"/>
            </a:xfrm>
            <a:prstGeom prst="leftBrace">
              <a:avLst>
                <a:gd name="adj1" fmla="val 277222"/>
                <a:gd name="adj2" fmla="val 50000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5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59632" y="256931"/>
            <a:ext cx="6480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♦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选择结构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95936" y="707292"/>
            <a:ext cx="4392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  <a:ea typeface="PMingLiU" pitchFamily="18" charset="-120"/>
              </a:rPr>
              <a:t> IF - ELSE IF (</a:t>
            </a:r>
            <a:r>
              <a:rPr lang="zh-CN" altLang="en-US" sz="2800" b="1" dirty="0">
                <a:solidFill>
                  <a:srgbClr val="0033CC"/>
                </a:solidFill>
                <a:ea typeface="PMingLiU" pitchFamily="18" charset="-120"/>
              </a:rPr>
              <a:t>多重判断）</a:t>
            </a:r>
            <a:endParaRPr lang="zh-CN" altLang="en-US" sz="2800" b="1" dirty="0">
              <a:solidFill>
                <a:srgbClr val="0033CC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87450" y="1557338"/>
            <a:ext cx="720090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800" dirty="0">
                <a:solidFill>
                  <a:srgbClr val="FF3300"/>
                </a:solidFill>
              </a:rPr>
              <a:t>IF</a:t>
            </a:r>
            <a:r>
              <a:rPr lang="en-US" altLang="zh-CN" sz="2800" dirty="0"/>
              <a:t>(</a:t>
            </a:r>
            <a:r>
              <a:rPr lang="zh-CN" altLang="en-US" sz="2800" dirty="0"/>
              <a:t>逻辑表达式</a:t>
            </a:r>
            <a:r>
              <a:rPr lang="en-US" altLang="zh-CN" sz="2800" dirty="0"/>
              <a:t>1)</a:t>
            </a:r>
            <a:r>
              <a:rPr lang="en-US" altLang="zh-CN" sz="2800" dirty="0">
                <a:solidFill>
                  <a:schemeClr val="folHlink"/>
                </a:solidFill>
              </a:rPr>
              <a:t> </a:t>
            </a:r>
            <a:r>
              <a:rPr lang="en-US" altLang="zh-CN" sz="2800" dirty="0">
                <a:solidFill>
                  <a:srgbClr val="FF3300"/>
                </a:solidFill>
              </a:rPr>
              <a:t>THEN</a:t>
            </a:r>
          </a:p>
          <a:p>
            <a:pPr>
              <a:spcBef>
                <a:spcPct val="30000"/>
              </a:spcBef>
            </a:pPr>
            <a:r>
              <a:rPr lang="en-US" altLang="zh-CN" sz="2800" dirty="0"/>
              <a:t>…	</a:t>
            </a:r>
          </a:p>
          <a:p>
            <a:pPr>
              <a:spcBef>
                <a:spcPct val="30000"/>
              </a:spcBef>
            </a:pPr>
            <a:r>
              <a:rPr lang="en-US" altLang="zh-CN" sz="2800" dirty="0"/>
              <a:t>				</a:t>
            </a:r>
          </a:p>
          <a:p>
            <a:pPr>
              <a:spcBef>
                <a:spcPct val="30000"/>
              </a:spcBef>
            </a:pPr>
            <a:r>
              <a:rPr lang="en-US" altLang="zh-CN" sz="2800" dirty="0">
                <a:solidFill>
                  <a:srgbClr val="FF3300"/>
                </a:solidFill>
              </a:rPr>
              <a:t>ELSE IF</a:t>
            </a:r>
            <a:r>
              <a:rPr lang="en-US" altLang="zh-CN" sz="2800" dirty="0"/>
              <a:t>(</a:t>
            </a:r>
            <a:r>
              <a:rPr lang="zh-CN" altLang="en-US" sz="2800" dirty="0"/>
              <a:t>逻辑表达式</a:t>
            </a:r>
            <a:r>
              <a:rPr lang="en-US" altLang="zh-CN" sz="2800" dirty="0"/>
              <a:t>2) </a:t>
            </a:r>
            <a:r>
              <a:rPr lang="en-US" altLang="zh-CN" sz="2800" dirty="0">
                <a:solidFill>
                  <a:srgbClr val="FF3300"/>
                </a:solidFill>
              </a:rPr>
              <a:t>THEN</a:t>
            </a:r>
          </a:p>
          <a:p>
            <a:pPr>
              <a:spcBef>
                <a:spcPct val="30000"/>
              </a:spcBef>
            </a:pPr>
            <a:r>
              <a:rPr lang="en-US" altLang="zh-CN" sz="2800" dirty="0"/>
              <a:t>…						</a:t>
            </a:r>
          </a:p>
          <a:p>
            <a:pPr>
              <a:spcBef>
                <a:spcPct val="30000"/>
              </a:spcBef>
            </a:pPr>
            <a:r>
              <a:rPr lang="en-US" altLang="zh-CN" sz="2800" dirty="0">
                <a:solidFill>
                  <a:srgbClr val="FF3300"/>
                </a:solidFill>
              </a:rPr>
              <a:t>ELSE</a:t>
            </a:r>
          </a:p>
          <a:p>
            <a:pPr>
              <a:spcBef>
                <a:spcPct val="30000"/>
              </a:spcBef>
            </a:pPr>
            <a:r>
              <a:rPr lang="en-US" altLang="zh-CN" sz="2800" dirty="0"/>
              <a:t>…							   </a:t>
            </a:r>
          </a:p>
          <a:p>
            <a:pPr>
              <a:spcBef>
                <a:spcPct val="30000"/>
              </a:spcBef>
            </a:pPr>
            <a:r>
              <a:rPr lang="en-US" altLang="zh-CN" sz="2800" dirty="0">
                <a:solidFill>
                  <a:srgbClr val="FF3300"/>
                </a:solidFill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9564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5888"/>
            <a:ext cx="7015162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65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627784" y="76801"/>
            <a:ext cx="4968875" cy="6673850"/>
            <a:chOff x="204" y="73"/>
            <a:chExt cx="3130" cy="420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" y="73"/>
              <a:ext cx="2359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" y="846"/>
              <a:ext cx="1655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9" y="1162"/>
              <a:ext cx="3085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5" y="3975"/>
              <a:ext cx="267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4" y="4129"/>
              <a:ext cx="362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10" y="2132856"/>
            <a:ext cx="579437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852936"/>
            <a:ext cx="579437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60" y="3517167"/>
            <a:ext cx="579437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90" y="4077072"/>
            <a:ext cx="579437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4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5656" y="116632"/>
            <a:ext cx="7345362" cy="6505575"/>
            <a:chOff x="249" y="119"/>
            <a:chExt cx="4627" cy="409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346"/>
              <a:ext cx="4581" cy="2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95" y="119"/>
              <a:ext cx="1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49" y="3929"/>
              <a:ext cx="1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……</a:t>
              </a:r>
            </a:p>
          </p:txBody>
        </p:sp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" y="2795"/>
              <a:ext cx="4219" cy="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601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836712"/>
            <a:ext cx="6840538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084091" y="3501008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？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89742" y="4797152"/>
            <a:ext cx="6265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试以输入</a:t>
            </a:r>
            <a:r>
              <a:rPr lang="en-US" altLang="zh-CN" sz="2400" dirty="0"/>
              <a:t>95</a:t>
            </a:r>
            <a:r>
              <a:rPr lang="zh-CN" altLang="en-US" sz="2400" dirty="0"/>
              <a:t>、</a:t>
            </a:r>
            <a:r>
              <a:rPr lang="en-US" altLang="zh-CN" sz="2400" dirty="0"/>
              <a:t>85</a:t>
            </a:r>
            <a:r>
              <a:rPr lang="zh-CN" altLang="en-US" sz="2400" dirty="0"/>
              <a:t>、</a:t>
            </a:r>
            <a:r>
              <a:rPr lang="en-US" altLang="zh-CN" sz="2400" dirty="0"/>
              <a:t>75</a:t>
            </a:r>
            <a:r>
              <a:rPr lang="zh-CN" altLang="en-US" sz="2400" dirty="0"/>
              <a:t>、</a:t>
            </a:r>
            <a:r>
              <a:rPr lang="en-US" altLang="zh-CN" sz="2400" dirty="0"/>
              <a:t>65 </a:t>
            </a:r>
            <a:r>
              <a:rPr lang="zh-CN" altLang="en-US" sz="2400" dirty="0"/>
              <a:t>看执行结果</a:t>
            </a:r>
            <a:r>
              <a:rPr lang="en-US" altLang="zh-CN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065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600" y="116632"/>
            <a:ext cx="6480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♦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选择结构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9592" y="1268760"/>
            <a:ext cx="3673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  <a:ea typeface="PMingLiU" pitchFamily="18" charset="-120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ea typeface="PMingLiU" pitchFamily="18" charset="-120"/>
              </a:rPr>
              <a:t>嵌套 </a:t>
            </a:r>
            <a:r>
              <a:rPr lang="en-US" altLang="zh-CN" sz="2800" b="1" dirty="0">
                <a:solidFill>
                  <a:srgbClr val="0033CC"/>
                </a:solidFill>
                <a:ea typeface="PMingLiU" pitchFamily="18" charset="-120"/>
              </a:rPr>
              <a:t>IF</a:t>
            </a:r>
            <a:endParaRPr lang="en-US" altLang="zh-CN" sz="2800" b="1" dirty="0">
              <a:solidFill>
                <a:srgbClr val="0033CC"/>
              </a:solidFill>
            </a:endParaRP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2339975" y="765175"/>
            <a:ext cx="431800" cy="5616575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2904638" y="1449387"/>
            <a:ext cx="431800" cy="4248150"/>
          </a:xfrm>
          <a:prstGeom prst="leftBrace">
            <a:avLst>
              <a:gd name="adj1" fmla="val 819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3491880" y="2097087"/>
            <a:ext cx="287337" cy="2952750"/>
          </a:xfrm>
          <a:prstGeom prst="leftBrace">
            <a:avLst>
              <a:gd name="adj1" fmla="val 856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91880" y="389133"/>
            <a:ext cx="7200900" cy="622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IF</a:t>
            </a:r>
            <a:r>
              <a:rPr lang="en-US" altLang="zh-CN" sz="2400" dirty="0"/>
              <a:t>(</a:t>
            </a:r>
            <a:r>
              <a:rPr lang="zh-CN" altLang="en-US" sz="2400" dirty="0"/>
              <a:t>逻辑表达式</a:t>
            </a:r>
            <a:r>
              <a:rPr lang="en-US" altLang="zh-CN" sz="2400" dirty="0"/>
              <a:t>1)</a:t>
            </a:r>
            <a:r>
              <a:rPr lang="en-US" altLang="zh-CN" sz="2400" dirty="0">
                <a:solidFill>
                  <a:schemeClr val="folHlink"/>
                </a:solidFill>
              </a:rPr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THEN</a:t>
            </a:r>
          </a:p>
          <a:p>
            <a:pPr>
              <a:spcBef>
                <a:spcPct val="30000"/>
              </a:spcBef>
            </a:pPr>
            <a:r>
              <a:rPr lang="en-US" altLang="zh-CN" sz="2400" dirty="0"/>
              <a:t>…	</a:t>
            </a:r>
          </a:p>
          <a:p>
            <a:pPr>
              <a:spcBef>
                <a:spcPct val="30000"/>
              </a:spcBef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3300"/>
                </a:solidFill>
              </a:rPr>
              <a:t>IF</a:t>
            </a:r>
            <a:r>
              <a:rPr lang="en-US" altLang="zh-CN" sz="2400" dirty="0"/>
              <a:t>(</a:t>
            </a:r>
            <a:r>
              <a:rPr lang="zh-CN" altLang="en-US" sz="2400" dirty="0"/>
              <a:t>逻辑表达式</a:t>
            </a:r>
            <a:r>
              <a:rPr lang="en-US" altLang="zh-CN" sz="2400" dirty="0"/>
              <a:t>2) </a:t>
            </a:r>
            <a:r>
              <a:rPr lang="en-US" altLang="zh-CN" sz="2400" dirty="0">
                <a:solidFill>
                  <a:srgbClr val="FF3300"/>
                </a:solidFill>
              </a:rPr>
              <a:t>THEN</a:t>
            </a:r>
          </a:p>
          <a:p>
            <a:pPr>
              <a:spcBef>
                <a:spcPct val="30000"/>
              </a:spcBef>
            </a:pPr>
            <a:r>
              <a:rPr lang="en-US" altLang="zh-CN" sz="2400" dirty="0"/>
              <a:t>     …							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chemeClr val="folHlink"/>
                </a:solidFill>
              </a:rPr>
              <a:t>     </a:t>
            </a:r>
            <a:r>
              <a:rPr lang="en-US" altLang="zh-CN" sz="2400" dirty="0">
                <a:solidFill>
                  <a:srgbClr val="FF3300"/>
                </a:solidFill>
              </a:rPr>
              <a:t>IF</a:t>
            </a:r>
            <a:r>
              <a:rPr lang="en-US" altLang="zh-CN" sz="2400" dirty="0"/>
              <a:t>(</a:t>
            </a:r>
            <a:r>
              <a:rPr lang="zh-CN" altLang="en-US" sz="2400" dirty="0" smtClean="0"/>
              <a:t>逻辑表达式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) </a:t>
            </a:r>
            <a:r>
              <a:rPr lang="en-US" altLang="zh-CN" sz="2400" dirty="0">
                <a:solidFill>
                  <a:srgbClr val="FF3300"/>
                </a:solidFill>
              </a:rPr>
              <a:t>THEN</a:t>
            </a:r>
          </a:p>
          <a:p>
            <a:pPr>
              <a:spcBef>
                <a:spcPct val="30000"/>
              </a:spcBef>
            </a:pPr>
            <a:r>
              <a:rPr lang="en-US" altLang="zh-CN" sz="2400" dirty="0"/>
              <a:t>       …							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chemeClr val="folHlink"/>
                </a:solidFill>
              </a:rPr>
              <a:t>     </a:t>
            </a:r>
            <a:r>
              <a:rPr lang="en-US" altLang="zh-CN" sz="2400" dirty="0">
                <a:solidFill>
                  <a:srgbClr val="FF3300"/>
                </a:solidFill>
              </a:rPr>
              <a:t>ELSE IF</a:t>
            </a:r>
            <a:r>
              <a:rPr lang="en-US" altLang="zh-CN" sz="2400" dirty="0"/>
              <a:t>(</a:t>
            </a:r>
            <a:r>
              <a:rPr lang="zh-CN" altLang="en-US" sz="2400" dirty="0" smtClean="0"/>
              <a:t>逻辑表达式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) </a:t>
            </a:r>
            <a:r>
              <a:rPr lang="en-US" altLang="zh-CN" sz="2400" dirty="0">
                <a:solidFill>
                  <a:srgbClr val="FF3300"/>
                </a:solidFill>
              </a:rPr>
              <a:t>THEN</a:t>
            </a:r>
          </a:p>
          <a:p>
            <a:pPr>
              <a:spcBef>
                <a:spcPct val="30000"/>
              </a:spcBef>
            </a:pPr>
            <a:r>
              <a:rPr lang="en-US" altLang="zh-CN" sz="2400" dirty="0"/>
              <a:t>       …						</a:t>
            </a:r>
          </a:p>
          <a:p>
            <a:pPr>
              <a:spcBef>
                <a:spcPct val="30000"/>
              </a:spcBef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FF3300"/>
                </a:solidFill>
              </a:rPr>
              <a:t>ELSE</a:t>
            </a:r>
          </a:p>
          <a:p>
            <a:pPr>
              <a:spcBef>
                <a:spcPct val="30000"/>
              </a:spcBef>
            </a:pPr>
            <a:r>
              <a:rPr lang="en-US" altLang="zh-CN" sz="2400" dirty="0"/>
              <a:t>       …							   </a:t>
            </a:r>
          </a:p>
          <a:p>
            <a:pPr>
              <a:spcBef>
                <a:spcPct val="30000"/>
              </a:spcBef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FF3300"/>
                </a:solidFill>
              </a:rPr>
              <a:t>END IF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chemeClr val="folHlink"/>
                </a:solidFill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</a:rPr>
              <a:t>END IF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8973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475" y="1102580"/>
            <a:ext cx="813752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1187624" y="1082431"/>
            <a:ext cx="287338" cy="4321175"/>
          </a:xfrm>
          <a:prstGeom prst="leftBrace">
            <a:avLst>
              <a:gd name="adj1" fmla="val 125322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1474962" y="1766644"/>
            <a:ext cx="360362" cy="2952750"/>
          </a:xfrm>
          <a:prstGeom prst="leftBrace">
            <a:avLst>
              <a:gd name="adj1" fmla="val 68282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2051720" y="2506723"/>
            <a:ext cx="144462" cy="1800225"/>
          </a:xfrm>
          <a:prstGeom prst="leftBrace">
            <a:avLst>
              <a:gd name="adj1" fmla="val 103847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620713"/>
            <a:ext cx="798241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19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8913"/>
            <a:ext cx="20161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731" y="1515085"/>
            <a:ext cx="24479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24191"/>
            <a:ext cx="4827588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995936" y="476672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4067943" y="793628"/>
            <a:ext cx="1584325" cy="1871662"/>
            <a:chOff x="2381" y="663"/>
            <a:chExt cx="998" cy="1179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381" y="663"/>
              <a:ext cx="99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381" y="1117"/>
              <a:ext cx="99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381" y="1480"/>
              <a:ext cx="99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381" y="1842"/>
              <a:ext cx="99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067942" y="3068960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923928" y="5661248"/>
            <a:ext cx="1584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115616" y="1320068"/>
            <a:ext cx="7570788" cy="399732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♦"/>
            </a:pPr>
            <a:r>
              <a:rPr lang="zh-CN" altLang="en-US" sz="3400" b="1" smtClean="0">
                <a:solidFill>
                  <a:srgbClr val="0033CC"/>
                </a:solidFill>
              </a:rPr>
              <a:t>算法和流程图</a:t>
            </a:r>
          </a:p>
          <a:p>
            <a:pPr>
              <a:buFont typeface="Arial" charset="0"/>
              <a:buChar char="♦"/>
            </a:pPr>
            <a:endParaRPr lang="zh-CN" altLang="en-US" sz="3400" b="1" smtClean="0">
              <a:solidFill>
                <a:srgbClr val="0033CC"/>
              </a:solidFill>
            </a:endParaRPr>
          </a:p>
          <a:p>
            <a:pPr>
              <a:buFont typeface="Arial" charset="0"/>
              <a:buChar char="♦"/>
            </a:pPr>
            <a:r>
              <a:rPr lang="zh-CN" altLang="en-US" sz="3400" b="1" smtClean="0">
                <a:solidFill>
                  <a:srgbClr val="0033CC"/>
                </a:solidFill>
              </a:rPr>
              <a:t>关系运算和逻辑运算</a:t>
            </a:r>
          </a:p>
          <a:p>
            <a:pPr>
              <a:buFont typeface="Arial" charset="0"/>
              <a:buChar char="♦"/>
            </a:pPr>
            <a:endParaRPr lang="zh-CN" altLang="en-US" sz="3400" b="1" smtClean="0">
              <a:solidFill>
                <a:srgbClr val="0033CC"/>
              </a:solidFill>
            </a:endParaRPr>
          </a:p>
          <a:p>
            <a:pPr>
              <a:buFont typeface="Arial" charset="0"/>
              <a:buChar char="♦"/>
            </a:pPr>
            <a:r>
              <a:rPr lang="zh-CN" altLang="en-US" sz="3400" b="1" smtClean="0">
                <a:solidFill>
                  <a:srgbClr val="0033CC"/>
                </a:solidFill>
              </a:rPr>
              <a:t>选择结构</a:t>
            </a:r>
            <a:endParaRPr lang="zh-CN" altLang="en-US" sz="3400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4081" y="836712"/>
            <a:ext cx="6048375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356992"/>
            <a:ext cx="115093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64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63600" y="549275"/>
            <a:ext cx="7812856" cy="496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Bef>
                <a:spcPct val="40000"/>
              </a:spcBef>
            </a:pPr>
            <a:r>
              <a:rPr lang="en-US" altLang="zh-TW" sz="2800" b="1" dirty="0"/>
              <a:t>IF</a:t>
            </a:r>
            <a:r>
              <a:rPr lang="zh-CN" altLang="en-US" sz="2800" b="1" dirty="0"/>
              <a:t>构造的任一语句块中（</a:t>
            </a:r>
            <a:r>
              <a:rPr lang="en-US" altLang="zh-TW" sz="2800" b="1" dirty="0"/>
              <a:t>then</a:t>
            </a:r>
            <a:r>
              <a:rPr lang="zh-CN" altLang="en-US" sz="2800" b="1" dirty="0"/>
              <a:t>块、</a:t>
            </a:r>
            <a:r>
              <a:rPr lang="en-US" altLang="zh-TW" sz="2800" b="1" dirty="0"/>
              <a:t>else if</a:t>
            </a:r>
            <a:r>
              <a:rPr lang="zh-CN" altLang="en-US" sz="2800" b="1" dirty="0"/>
              <a:t>块、</a:t>
            </a:r>
            <a:r>
              <a:rPr lang="en-US" altLang="zh-TW" sz="2800" b="1" dirty="0"/>
              <a:t>else</a:t>
            </a:r>
            <a:r>
              <a:rPr lang="zh-CN" altLang="en-US" sz="2800" b="1" dirty="0"/>
              <a:t>块）都可以嵌入另一个构造，被嵌入的构造可以是另一</a:t>
            </a:r>
            <a:r>
              <a:rPr lang="en-US" altLang="zh-TW" sz="2800" b="1" dirty="0"/>
              <a:t>IF</a:t>
            </a:r>
            <a:r>
              <a:rPr lang="zh-CN" altLang="en-US" sz="2800" b="1" dirty="0"/>
              <a:t>构造，也可以是另一些形态、功能不同的构造，如</a:t>
            </a:r>
            <a:r>
              <a:rPr lang="en-US" altLang="zh-TW" sz="2800" b="1" dirty="0"/>
              <a:t>CASE</a:t>
            </a:r>
            <a:r>
              <a:rPr lang="zh-CN" altLang="en-US" sz="2800" b="1" dirty="0"/>
              <a:t>构造、</a:t>
            </a:r>
            <a:r>
              <a:rPr lang="en-US" altLang="zh-TW" sz="2800" b="1" dirty="0"/>
              <a:t>DO</a:t>
            </a:r>
            <a:r>
              <a:rPr lang="zh-CN" altLang="en-US" sz="2800" b="1" dirty="0"/>
              <a:t>构造，前提是必须把整个构造完整地嵌在</a:t>
            </a:r>
            <a:r>
              <a:rPr lang="en-US" altLang="zh-TW" sz="2800" b="1" dirty="0"/>
              <a:t>IF</a:t>
            </a:r>
            <a:r>
              <a:rPr lang="zh-CN" altLang="en-US" sz="2800" b="1" dirty="0"/>
              <a:t>构造的某一块中，不允许一部分嵌在一个块中，另一部分嵌在另一个块中，即被嵌入的任何构造不可跨越两块</a:t>
            </a:r>
            <a:r>
              <a:rPr lang="zh-TW" altLang="en-US" sz="2800" b="1" dirty="0"/>
              <a:t> </a:t>
            </a:r>
            <a:r>
              <a:rPr lang="zh-CN" altLang="en-US" sz="2800" b="1" dirty="0"/>
              <a:t>。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b="1" dirty="0"/>
              <a:t>在某些场合</a:t>
            </a:r>
            <a:r>
              <a:rPr lang="en-US" altLang="zh-TW" sz="2800" b="1" dirty="0"/>
              <a:t>IF</a:t>
            </a:r>
            <a:r>
              <a:rPr lang="zh-CN" altLang="en-US" sz="2800" b="1" dirty="0"/>
              <a:t>构造嵌套是必需的，但嵌套过多，阅读时要一层层地记住前面各层的条件，容易出错，也不易维护，应尽量减少嵌套。可以将条件分细，列成多句</a:t>
            </a:r>
            <a:r>
              <a:rPr lang="en-US" altLang="zh-TW" sz="2800" b="1" dirty="0"/>
              <a:t>ELSE IF</a:t>
            </a:r>
            <a:r>
              <a:rPr lang="zh-CN" altLang="en-US" sz="2800" b="1" dirty="0"/>
              <a:t>语句</a:t>
            </a:r>
            <a:r>
              <a:rPr lang="zh-TW" altLang="en-US" sz="2800" b="1" dirty="0"/>
              <a:t> </a:t>
            </a:r>
            <a:r>
              <a:rPr lang="zh-CN" altLang="en-US" sz="2800" b="1" dirty="0"/>
              <a:t>。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43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484313"/>
            <a:ext cx="73437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</a:rPr>
              <a:t>注意：使用浮点数来做逻辑判断时，避免使用“等于”的判断，通常用其差值小于一个足够小的数来替代。</a:t>
            </a:r>
          </a:p>
        </p:txBody>
      </p:sp>
    </p:spTree>
    <p:extLst>
      <p:ext uri="{BB962C8B-B14F-4D97-AF65-F5344CB8AC3E}">
        <p14:creationId xmlns:p14="http://schemas.microsoft.com/office/powerpoint/2010/main" val="33191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763688" y="332656"/>
            <a:ext cx="5545137" cy="5327650"/>
            <a:chOff x="385" y="210"/>
            <a:chExt cx="3085" cy="290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210"/>
              <a:ext cx="1623" cy="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" y="887"/>
              <a:ext cx="3085" cy="2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308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89007"/>
            <a:ext cx="57610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411760" y="3374049"/>
            <a:ext cx="20161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9632" y="283308"/>
            <a:ext cx="6480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♦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选择结构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23928" y="351693"/>
            <a:ext cx="2987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  <a:ea typeface="PMingLiU" pitchFamily="18" charset="-120"/>
              </a:rPr>
              <a:t> SELECT CASE</a:t>
            </a:r>
            <a:endParaRPr lang="en-US" altLang="zh-CN" sz="2800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584" y="980728"/>
            <a:ext cx="828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2400" b="1" dirty="0"/>
              <a:t>F90</a:t>
            </a:r>
            <a:r>
              <a:rPr lang="zh-CN" altLang="en-US" sz="2400" b="1" dirty="0"/>
              <a:t>增加了</a:t>
            </a:r>
            <a:r>
              <a:rPr lang="en-US" altLang="zh-CN" sz="2400" b="1" dirty="0"/>
              <a:t>SELECT </a:t>
            </a:r>
            <a:r>
              <a:rPr lang="en-US" altLang="zh-TW" sz="2400" b="1" dirty="0"/>
              <a:t>CASE</a:t>
            </a:r>
            <a:r>
              <a:rPr lang="zh-CN" altLang="en-US" sz="2400" b="1" dirty="0"/>
              <a:t>语句，提供从几个可选项中选取一个执行的手段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在某些多种条件的选择情况下使用</a:t>
            </a:r>
            <a:r>
              <a:rPr lang="en-US" altLang="zh-TW" sz="2400" b="1" dirty="0"/>
              <a:t>IF</a:t>
            </a:r>
            <a:r>
              <a:rPr lang="zh-CN" altLang="en-US" sz="2400" b="1" dirty="0"/>
              <a:t>语句显得比较繁琐，使用</a:t>
            </a:r>
            <a:r>
              <a:rPr lang="en-US" altLang="zh-TW" sz="2400" b="1" dirty="0"/>
              <a:t>CASE</a:t>
            </a:r>
            <a:r>
              <a:rPr lang="zh-CN" altLang="en-US" sz="2400" b="1" dirty="0"/>
              <a:t>构造可使程序显得直观、简短。</a:t>
            </a:r>
            <a:r>
              <a:rPr lang="zh-TW" altLang="en-US" sz="2400" b="1" dirty="0"/>
              <a:t>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99592" y="2348880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 sz="2400" b="1" dirty="0">
                <a:ea typeface="PMingLiU" pitchFamily="18" charset="-120"/>
              </a:rPr>
              <a:t>其一般形式为：</a:t>
            </a:r>
            <a:r>
              <a:rPr lang="zh-TW" altLang="en-US" dirty="0"/>
              <a:t>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720037" y="2806080"/>
            <a:ext cx="6049962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SELECT CASE</a:t>
            </a:r>
            <a:r>
              <a:rPr lang="en-US" altLang="zh-CN" sz="2800" dirty="0"/>
              <a:t> (case</a:t>
            </a:r>
            <a:r>
              <a:rPr lang="zh-CN" altLang="en-US" sz="2800" dirty="0"/>
              <a:t>表达式</a:t>
            </a:r>
            <a:r>
              <a:rPr lang="en-US" altLang="zh-CN" sz="2800" dirty="0"/>
              <a:t>)</a:t>
            </a:r>
          </a:p>
          <a:p>
            <a:pPr>
              <a:spcBef>
                <a:spcPct val="4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CASE</a:t>
            </a:r>
            <a:r>
              <a:rPr lang="en-US" altLang="zh-CN" sz="2800" dirty="0"/>
              <a:t>(case</a:t>
            </a:r>
            <a:r>
              <a:rPr lang="zh-CN" altLang="en-US" sz="2800" dirty="0"/>
              <a:t>选择符</a:t>
            </a:r>
            <a:r>
              <a:rPr lang="en-US" altLang="zh-CN" sz="2800" dirty="0"/>
              <a:t>)</a:t>
            </a:r>
          </a:p>
          <a:p>
            <a:pPr>
              <a:spcBef>
                <a:spcPct val="40000"/>
              </a:spcBef>
            </a:pPr>
            <a:r>
              <a:rPr lang="en-US" altLang="zh-CN" sz="2800" b="1" dirty="0"/>
              <a:t>…</a:t>
            </a:r>
            <a:r>
              <a:rPr lang="zh-CN" altLang="en-US" sz="2800" dirty="0"/>
              <a:t>块</a:t>
            </a:r>
          </a:p>
          <a:p>
            <a:pPr>
              <a:spcBef>
                <a:spcPct val="40000"/>
              </a:spcBef>
            </a:pPr>
            <a:r>
              <a:rPr lang="en-US" altLang="zh-CN" sz="2800" dirty="0"/>
              <a:t>[</a:t>
            </a:r>
            <a:r>
              <a:rPr lang="en-US" altLang="zh-CN" sz="2800" b="1" dirty="0">
                <a:solidFill>
                  <a:srgbClr val="FF3300"/>
                </a:solidFill>
              </a:rPr>
              <a:t>CASE DEFAULT</a:t>
            </a:r>
          </a:p>
          <a:p>
            <a:pPr>
              <a:spcBef>
                <a:spcPct val="40000"/>
              </a:spcBef>
            </a:pPr>
            <a:r>
              <a:rPr lang="en-US" altLang="zh-CN" sz="2800" b="1" dirty="0"/>
              <a:t>…</a:t>
            </a:r>
            <a:r>
              <a:rPr lang="zh-CN" altLang="en-US" sz="2800" dirty="0"/>
              <a:t>块</a:t>
            </a:r>
            <a:r>
              <a:rPr lang="en-US" altLang="zh-CN" sz="2800" dirty="0"/>
              <a:t>]</a:t>
            </a:r>
          </a:p>
          <a:p>
            <a:pPr>
              <a:spcBef>
                <a:spcPct val="4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END SELECT</a:t>
            </a:r>
          </a:p>
        </p:txBody>
      </p:sp>
    </p:spTree>
    <p:extLst>
      <p:ext uri="{BB962C8B-B14F-4D97-AF65-F5344CB8AC3E}">
        <p14:creationId xmlns:p14="http://schemas.microsoft.com/office/powerpoint/2010/main" val="17778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7920038" cy="62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06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568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63688" y="2349500"/>
            <a:ext cx="23034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403350" y="5805488"/>
            <a:ext cx="23034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1600" y="376464"/>
            <a:ext cx="835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/>
              <a:t>case</a:t>
            </a:r>
            <a:r>
              <a:rPr lang="zh-CN" altLang="en-US" sz="2000" b="1" dirty="0"/>
              <a:t>表达式是</a:t>
            </a:r>
            <a:r>
              <a:rPr lang="zh-CN" altLang="en-US" sz="2000" b="1" dirty="0">
                <a:solidFill>
                  <a:srgbClr val="FF3300"/>
                </a:solidFill>
              </a:rPr>
              <a:t>整型、字符型或逻辑型表达式</a:t>
            </a:r>
            <a:r>
              <a:rPr lang="zh-CN" altLang="en-US" sz="2000" b="1" dirty="0"/>
              <a:t>，不能是实型和复型表达式。</a:t>
            </a:r>
            <a:r>
              <a:rPr lang="en-US" altLang="zh-TW" sz="2000" b="1" dirty="0"/>
              <a:t>case</a:t>
            </a:r>
            <a:r>
              <a:rPr lang="zh-CN" altLang="en-US" sz="2000" b="1" dirty="0"/>
              <a:t>选择符是</a:t>
            </a:r>
            <a:r>
              <a:rPr lang="en-US" altLang="zh-TW" sz="2000" b="1" dirty="0"/>
              <a:t>case</a:t>
            </a:r>
            <a:r>
              <a:rPr lang="zh-CN" altLang="en-US" sz="2000" b="1" dirty="0"/>
              <a:t>值范围表，它有以下四种形式：</a:t>
            </a:r>
            <a:r>
              <a:rPr lang="zh-TW" altLang="en-US" b="1" dirty="0"/>
              <a:t> </a:t>
            </a:r>
            <a:endParaRPr lang="zh-CN" altLang="en-US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43830" y="1268760"/>
            <a:ext cx="8208963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值表</a:t>
            </a:r>
            <a:r>
              <a:rPr lang="en-US" altLang="zh-CN" sz="2400" b="1" dirty="0"/>
              <a:t>)			</a:t>
            </a:r>
            <a:r>
              <a:rPr lang="zh-CN" altLang="en-US" sz="2400" b="1" dirty="0"/>
              <a:t>表示等于该值，各值之间用逗号分开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下界</a:t>
            </a:r>
            <a:r>
              <a:rPr lang="en-US" altLang="zh-CN" sz="2400" b="1" dirty="0"/>
              <a:t>:)			</a:t>
            </a:r>
            <a:r>
              <a:rPr lang="zh-CN" altLang="en-US" sz="2400" b="1" dirty="0"/>
              <a:t>表示大于或等于该值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(:</a:t>
            </a:r>
            <a:r>
              <a:rPr lang="zh-CN" altLang="en-US" sz="2400" b="1" dirty="0"/>
              <a:t>上界</a:t>
            </a:r>
            <a:r>
              <a:rPr lang="en-US" altLang="zh-CN" sz="2400" b="1" dirty="0"/>
              <a:t>)			</a:t>
            </a:r>
            <a:r>
              <a:rPr lang="zh-CN" altLang="en-US" sz="2400" b="1" dirty="0"/>
              <a:t>表示小于或等于该值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下界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上界</a:t>
            </a:r>
            <a:r>
              <a:rPr lang="en-US" altLang="zh-CN" sz="2400" b="1" dirty="0"/>
              <a:t>)		</a:t>
            </a:r>
            <a:r>
              <a:rPr lang="zh-CN" altLang="en-US" sz="2400" b="1" dirty="0"/>
              <a:t>表示在这两个值之间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包括等于</a:t>
            </a:r>
            <a:r>
              <a:rPr lang="en-US" altLang="zh-CN" sz="2400" b="1" dirty="0"/>
              <a:t>)</a:t>
            </a:r>
          </a:p>
          <a:p>
            <a:pPr>
              <a:spcBef>
                <a:spcPct val="40000"/>
              </a:spcBef>
            </a:pPr>
            <a:r>
              <a:rPr lang="zh-CN" altLang="en-US" b="1" dirty="0"/>
              <a:t>上面的四种表示方法可以混用，如</a:t>
            </a:r>
            <a:r>
              <a:rPr lang="en-US" altLang="zh-CN" b="1" dirty="0"/>
              <a:t>CASE(2:5,9)</a:t>
            </a:r>
            <a:r>
              <a:rPr lang="zh-CN" altLang="en-US" b="1" dirty="0"/>
              <a:t>等价于</a:t>
            </a:r>
            <a:r>
              <a:rPr lang="en-US" altLang="zh-CN" b="1" dirty="0"/>
              <a:t>CASE(2,3,4,5,9)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28" y="4077072"/>
            <a:ext cx="7956651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45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87624" y="273050"/>
            <a:ext cx="5761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 dirty="0"/>
              <a:t>字符型 </a:t>
            </a:r>
            <a:r>
              <a:rPr lang="en-US" altLang="zh-CN" sz="2400" b="1" dirty="0"/>
              <a:t>SELECT CASE </a:t>
            </a:r>
            <a:r>
              <a:rPr lang="zh-CN" altLang="en-US" sz="2400" b="1" dirty="0"/>
              <a:t>举例</a:t>
            </a:r>
            <a:r>
              <a:rPr lang="zh-TW" altLang="en-US" sz="2400" b="1" dirty="0"/>
              <a:t>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99592" y="908050"/>
            <a:ext cx="81359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/>
              <a:t>设要编一程序，把学生按专业划分以便检索，专业分为天体物理、应用物理、理论物理三种，把每个专业应修的课程依次编成语句块</a:t>
            </a:r>
            <a:r>
              <a:rPr lang="en-US" altLang="zh-TW" b="1" dirty="0"/>
              <a:t>1</a:t>
            </a:r>
            <a:r>
              <a:rPr lang="zh-CN" altLang="en-US" b="1" dirty="0"/>
              <a:t>、块</a:t>
            </a:r>
            <a:r>
              <a:rPr lang="en-US" altLang="zh-TW" b="1" dirty="0"/>
              <a:t>2</a:t>
            </a:r>
            <a:r>
              <a:rPr lang="zh-CN" altLang="en-US" b="1" dirty="0"/>
              <a:t>、块</a:t>
            </a:r>
            <a:r>
              <a:rPr lang="en-US" altLang="zh-TW" b="1" dirty="0"/>
              <a:t>3</a:t>
            </a:r>
            <a:r>
              <a:rPr lang="zh-CN" altLang="en-US" b="1" dirty="0"/>
              <a:t>，构造名为</a:t>
            </a:r>
            <a:r>
              <a:rPr lang="en-US" altLang="zh-TW" b="1" dirty="0"/>
              <a:t>DEPARTMENT_22_MAJOR</a:t>
            </a:r>
            <a:r>
              <a:rPr lang="zh-CN" altLang="en-US" b="1" dirty="0"/>
              <a:t>，专业变量名为</a:t>
            </a:r>
            <a:r>
              <a:rPr lang="en-US" altLang="zh-TW" b="1" dirty="0"/>
              <a:t>MAJOR</a:t>
            </a:r>
            <a:r>
              <a:rPr lang="zh-CN" altLang="en-US" b="1" dirty="0"/>
              <a:t>，则</a:t>
            </a:r>
            <a:r>
              <a:rPr lang="en-US" altLang="zh-TW" b="1" dirty="0"/>
              <a:t>CASE</a:t>
            </a:r>
            <a:r>
              <a:rPr lang="zh-CN" altLang="en-US" b="1" dirty="0"/>
              <a:t>构造为：</a:t>
            </a:r>
            <a:r>
              <a:rPr lang="zh-TW" altLang="en-US" b="1" dirty="0"/>
              <a:t> </a:t>
            </a:r>
            <a:endParaRPr lang="zh-CN" altLang="en-US" b="1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35334" y="2133600"/>
            <a:ext cx="79216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zh-CN" sz="2400" b="1" dirty="0"/>
              <a:t>SELECT CASE(MAJOR)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CASE (‘Astronomical Physics’)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语句块</a:t>
            </a:r>
            <a:r>
              <a:rPr lang="en-US" altLang="zh-CN" sz="2400" b="1" dirty="0"/>
              <a:t>1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 CASE (‘Applied Physics’)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语句块</a:t>
            </a:r>
            <a:r>
              <a:rPr lang="en-US" altLang="zh-CN" sz="2400" b="1" dirty="0"/>
              <a:t>2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 CASE (‘Theoretical Physics’)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语句块</a:t>
            </a:r>
            <a:r>
              <a:rPr lang="en-US" altLang="zh-CN" sz="2400" b="1" dirty="0"/>
              <a:t>3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END SELECT DEPARTMENT_22_MAJOR</a:t>
            </a:r>
          </a:p>
        </p:txBody>
      </p:sp>
    </p:spTree>
    <p:extLst>
      <p:ext uri="{BB962C8B-B14F-4D97-AF65-F5344CB8AC3E}">
        <p14:creationId xmlns:p14="http://schemas.microsoft.com/office/powerpoint/2010/main" val="29040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59632" y="404812"/>
            <a:ext cx="6480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♦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算法和流程图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232584" y="1412776"/>
            <a:ext cx="7704137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latin typeface="宋体" pitchFamily="2" charset="-122"/>
              </a:rPr>
              <a:t>为解决一个问题而采取的方法和步骤，称为“</a:t>
            </a:r>
            <a:r>
              <a:rPr lang="zh-TW" altLang="en-US" sz="2400" b="1" dirty="0">
                <a:solidFill>
                  <a:srgbClr val="FF3300"/>
                </a:solidFill>
                <a:latin typeface="宋体" pitchFamily="2" charset="-122"/>
              </a:rPr>
              <a:t>算法</a:t>
            </a:r>
            <a:r>
              <a:rPr lang="zh-TW" altLang="en-US" sz="2400" b="1" dirty="0">
                <a:latin typeface="宋体" pitchFamily="2" charset="-122"/>
              </a:rPr>
              <a:t>”。</a:t>
            </a:r>
            <a:r>
              <a:rPr lang="zh-TW" altLang="en-US" b="1" dirty="0">
                <a:latin typeface="宋体" pitchFamily="2" charset="-122"/>
              </a:rPr>
              <a:t> </a:t>
            </a:r>
            <a:endParaRPr lang="zh-TW" altLang="zh-CN" b="1" dirty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dirty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“计算方法”（</a:t>
            </a:r>
            <a:r>
              <a:rPr lang="en-US" altLang="zh-TW" sz="2000" b="1" dirty="0">
                <a:latin typeface="宋体" pitchFamily="2" charset="-122"/>
              </a:rPr>
              <a:t>computational method</a:t>
            </a:r>
            <a:r>
              <a:rPr lang="zh-CN" altLang="en-US" sz="2000" b="1" dirty="0">
                <a:latin typeface="宋体" pitchFamily="2" charset="-122"/>
              </a:rPr>
              <a:t>）：</a:t>
            </a:r>
            <a:r>
              <a:rPr lang="zh-TW" altLang="en-US" sz="2000" b="1" dirty="0">
                <a:latin typeface="宋体" pitchFamily="2" charset="-122"/>
              </a:rPr>
              <a:t>求数值解的近似方法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“算法”（</a:t>
            </a:r>
            <a:r>
              <a:rPr lang="en-US" altLang="zh-TW" sz="2000" b="1" dirty="0">
                <a:latin typeface="宋体" pitchFamily="2" charset="-122"/>
              </a:rPr>
              <a:t>algorithm</a:t>
            </a:r>
            <a:r>
              <a:rPr lang="zh-CN" altLang="en-US" sz="2000" b="1" dirty="0">
                <a:latin typeface="宋体" pitchFamily="2" charset="-122"/>
              </a:rPr>
              <a:t>）</a:t>
            </a:r>
            <a:r>
              <a:rPr lang="zh-TW" altLang="en-US" sz="2000" b="1" dirty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：</a:t>
            </a:r>
            <a:r>
              <a:rPr lang="zh-TW" altLang="en-US" sz="2000" b="1" dirty="0">
                <a:solidFill>
                  <a:srgbClr val="0033CC"/>
                </a:solidFill>
                <a:latin typeface="宋体" pitchFamily="2" charset="-122"/>
              </a:rPr>
              <a:t>解决问题的一步一步的过程</a:t>
            </a:r>
            <a:r>
              <a:rPr lang="zh-CN" altLang="en-US" sz="2000" b="1" dirty="0">
                <a:latin typeface="宋体" pitchFamily="2" charset="-122"/>
              </a:rPr>
              <a:t>。（有人称之为程序的灵魂，它是对操作的描述，即操作步骤）</a:t>
            </a:r>
            <a:endParaRPr lang="zh-CN" altLang="zh-CN" sz="2000" b="1" dirty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TW" altLang="en-US" sz="2000" b="1" dirty="0">
                <a:latin typeface="宋体" pitchFamily="2" charset="-122"/>
              </a:rPr>
              <a:t>在解一个数值计算问题时，除了要选择合适的计算方法外，还要根据这个计算方法写出</a:t>
            </a:r>
            <a:r>
              <a:rPr lang="zh-TW" altLang="en-US" sz="2000" b="1" dirty="0">
                <a:solidFill>
                  <a:srgbClr val="0033CC"/>
                </a:solidFill>
                <a:latin typeface="宋体" pitchFamily="2" charset="-122"/>
              </a:rPr>
              <a:t>如何让计算机一步一步执行以求解的算法</a:t>
            </a:r>
            <a:r>
              <a:rPr lang="zh-TW" altLang="en-US" sz="2000" b="1" dirty="0">
                <a:latin typeface="宋体" pitchFamily="2" charset="-122"/>
              </a:rPr>
              <a:t>。</a:t>
            </a:r>
            <a:r>
              <a:rPr lang="zh-TW" altLang="en-US" b="1" dirty="0">
                <a:latin typeface="宋体" pitchFamily="2" charset="-122"/>
              </a:rPr>
              <a:t> </a:t>
            </a:r>
            <a:endParaRPr lang="zh-TW" altLang="zh-CN" b="1" dirty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对同一个问题，可以有不同的解题方法和步骤</a:t>
            </a:r>
            <a:r>
              <a:rPr lang="zh-TW" altLang="en-US" sz="2000" b="1" dirty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TW" altLang="en-US" sz="2000" b="1" dirty="0">
                <a:latin typeface="宋体" pitchFamily="2" charset="-122"/>
              </a:rPr>
              <a:t>有效地进行解题，</a:t>
            </a:r>
            <a:r>
              <a:rPr lang="zh-TW" altLang="en-US" sz="2000" b="1" dirty="0">
                <a:solidFill>
                  <a:srgbClr val="0033CC"/>
                </a:solidFill>
                <a:latin typeface="宋体" pitchFamily="2" charset="-122"/>
              </a:rPr>
              <a:t>不仅需要保证算法正确，还要考虑算法的质量，选择合适的算法</a:t>
            </a:r>
            <a:r>
              <a:rPr lang="zh-TW" altLang="en-US" b="1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68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87624" y="539750"/>
            <a:ext cx="583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 dirty="0"/>
              <a:t>逻辑型 </a:t>
            </a:r>
            <a:r>
              <a:rPr lang="en-US" altLang="zh-CN" sz="2400" b="1" dirty="0"/>
              <a:t>SELECT CASE </a:t>
            </a:r>
            <a:r>
              <a:rPr lang="zh-CN" altLang="en-US" sz="2400" b="1" dirty="0"/>
              <a:t>举例</a:t>
            </a:r>
            <a:r>
              <a:rPr lang="zh-TW" altLang="en-US" sz="2400" b="1" dirty="0"/>
              <a:t>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87624" y="1259114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设有一个关系表达式</a:t>
            </a:r>
            <a:r>
              <a:rPr lang="en-US" altLang="zh-TW" sz="2000" b="1" dirty="0"/>
              <a:t>X&gt;=3</a:t>
            </a:r>
            <a:r>
              <a:rPr lang="zh-CN" altLang="en-US" sz="2000" b="1" dirty="0"/>
              <a:t>，当成立时打印‘</a:t>
            </a:r>
            <a:r>
              <a:rPr lang="en-US" altLang="zh-TW" sz="2000" b="1" dirty="0"/>
              <a:t>YES</a:t>
            </a:r>
            <a:r>
              <a:rPr lang="en-US" altLang="zh-CN" sz="2000" b="1" dirty="0"/>
              <a:t>’</a:t>
            </a:r>
            <a:r>
              <a:rPr lang="zh-CN" altLang="en-US" sz="2000" b="1" dirty="0"/>
              <a:t>，否则打印印‘</a:t>
            </a:r>
            <a:r>
              <a:rPr lang="en-US" altLang="zh-TW" sz="2000" b="1" dirty="0"/>
              <a:t>NO</a:t>
            </a:r>
            <a:r>
              <a:rPr lang="en-US" altLang="zh-CN" sz="2000" b="1" dirty="0"/>
              <a:t>’</a:t>
            </a:r>
            <a:r>
              <a:rPr lang="zh-CN" altLang="en-US" sz="2000" b="1" dirty="0"/>
              <a:t>。</a:t>
            </a:r>
            <a:r>
              <a:rPr lang="zh-TW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00113" y="2420938"/>
            <a:ext cx="712787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809625">
              <a:spcBef>
                <a:spcPct val="30000"/>
              </a:spcBef>
            </a:pPr>
            <a:r>
              <a:rPr lang="en-US" altLang="zh-CN" sz="2400" b="1" dirty="0"/>
              <a:t>SELECT CASE(X&gt;=3)</a:t>
            </a:r>
          </a:p>
          <a:p>
            <a:pPr indent="809625">
              <a:spcBef>
                <a:spcPct val="30000"/>
              </a:spcBef>
            </a:pPr>
            <a:r>
              <a:rPr lang="en-US" altLang="zh-CN" sz="2400" b="1" dirty="0"/>
              <a:t>CASE(.TRUE.)</a:t>
            </a:r>
          </a:p>
          <a:p>
            <a:pPr indent="809625">
              <a:spcBef>
                <a:spcPct val="30000"/>
              </a:spcBef>
            </a:pPr>
            <a:r>
              <a:rPr lang="en-US" altLang="zh-CN" sz="2400" b="1" dirty="0"/>
              <a:t>PRINT *,‘YES’</a:t>
            </a:r>
          </a:p>
          <a:p>
            <a:pPr indent="809625">
              <a:spcBef>
                <a:spcPct val="30000"/>
              </a:spcBef>
            </a:pPr>
            <a:r>
              <a:rPr lang="en-US" altLang="zh-CN" sz="2400" b="1" dirty="0"/>
              <a:t>CASE(.FALSE.)</a:t>
            </a:r>
          </a:p>
          <a:p>
            <a:pPr indent="809625">
              <a:spcBef>
                <a:spcPct val="30000"/>
              </a:spcBef>
            </a:pPr>
            <a:r>
              <a:rPr lang="en-US" altLang="zh-CN" sz="2400" b="1" dirty="0"/>
              <a:t>PRINT *,‘NO’</a:t>
            </a:r>
          </a:p>
          <a:p>
            <a:pPr indent="809625">
              <a:spcBef>
                <a:spcPct val="30000"/>
              </a:spcBef>
            </a:pPr>
            <a:r>
              <a:rPr lang="en-US" altLang="zh-CN" sz="2400" b="1" dirty="0"/>
              <a:t>END SELECT</a:t>
            </a:r>
          </a:p>
        </p:txBody>
      </p:sp>
    </p:spTree>
    <p:extLst>
      <p:ext uri="{BB962C8B-B14F-4D97-AF65-F5344CB8AC3E}">
        <p14:creationId xmlns:p14="http://schemas.microsoft.com/office/powerpoint/2010/main" val="29687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87624" y="404812"/>
            <a:ext cx="6480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♦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其它流程控制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76375" y="1773238"/>
            <a:ext cx="590550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</a:rPr>
              <a:t>GOTO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</a:rPr>
              <a:t>IF </a:t>
            </a:r>
            <a:r>
              <a:rPr lang="zh-CN" altLang="en-US" sz="2800" b="1" dirty="0">
                <a:solidFill>
                  <a:srgbClr val="0033CC"/>
                </a:solidFill>
              </a:rPr>
              <a:t>与 </a:t>
            </a:r>
            <a:r>
              <a:rPr lang="en-US" altLang="zh-CN" sz="2800" b="1" dirty="0">
                <a:solidFill>
                  <a:srgbClr val="0033CC"/>
                </a:solidFill>
              </a:rPr>
              <a:t>GOTO </a:t>
            </a:r>
            <a:r>
              <a:rPr lang="zh-CN" altLang="en-US" sz="2800" b="1" dirty="0">
                <a:solidFill>
                  <a:srgbClr val="0033CC"/>
                </a:solidFill>
              </a:rPr>
              <a:t>联用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</a:rPr>
              <a:t>PAUSE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</a:rPr>
              <a:t>CONTINUE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9136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GOTO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412776"/>
            <a:ext cx="6768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program </a:t>
            </a:r>
            <a:r>
              <a:rPr lang="en-US" altLang="zh-CN" dirty="0" err="1" smtClean="0"/>
              <a:t>exp</a:t>
            </a:r>
            <a:endParaRPr lang="en-US" altLang="zh-CN" dirty="0" smtClean="0"/>
          </a:p>
          <a:p>
            <a:r>
              <a:rPr lang="en-US" altLang="zh-CN" dirty="0" smtClean="0"/>
              <a:t>      implicit none</a:t>
            </a:r>
          </a:p>
          <a:p>
            <a:r>
              <a:rPr lang="en-US" altLang="zh-CN" dirty="0" smtClean="0"/>
              <a:t>      real height</a:t>
            </a:r>
          </a:p>
          <a:p>
            <a:r>
              <a:rPr lang="en-US" altLang="zh-CN" dirty="0" smtClean="0"/>
              <a:t>      real weight</a:t>
            </a:r>
          </a:p>
          <a:p>
            <a:r>
              <a:rPr lang="en-US" altLang="zh-CN" dirty="0" smtClean="0"/>
              <a:t>      write(*,*) “height”</a:t>
            </a:r>
          </a:p>
          <a:p>
            <a:r>
              <a:rPr lang="en-US" altLang="zh-CN" dirty="0" smtClean="0"/>
              <a:t>      read(*,*) height</a:t>
            </a:r>
          </a:p>
          <a:p>
            <a:r>
              <a:rPr lang="en-US" altLang="zh-CN" dirty="0" smtClean="0"/>
              <a:t>      write(*,*) “weight”</a:t>
            </a:r>
          </a:p>
          <a:p>
            <a:r>
              <a:rPr lang="en-US" altLang="zh-CN" dirty="0" smtClean="0"/>
              <a:t>      read(*.*) weight</a:t>
            </a:r>
          </a:p>
          <a:p>
            <a:r>
              <a:rPr lang="en-US" altLang="zh-CN" dirty="0" smtClean="0"/>
              <a:t>      if(weight&gt;height-100)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200</a:t>
            </a:r>
          </a:p>
          <a:p>
            <a:r>
              <a:rPr lang="en-US" altLang="zh-CN" dirty="0" smtClean="0"/>
              <a:t>100 write(*,*) “Under control”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300</a:t>
            </a:r>
          </a:p>
          <a:p>
            <a:r>
              <a:rPr lang="en-US" altLang="zh-CN" dirty="0" smtClean="0"/>
              <a:t>200 write(*,*) “Too fat”</a:t>
            </a:r>
          </a:p>
          <a:p>
            <a:r>
              <a:rPr lang="en-US" altLang="zh-CN" dirty="0" smtClean="0"/>
              <a:t>300 stop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349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03648" y="620688"/>
            <a:ext cx="1817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1   </a:t>
            </a:r>
            <a:r>
              <a:rPr lang="zh-CN" altLang="en-US" sz="2400" b="1" dirty="0"/>
              <a:t>解</a:t>
            </a:r>
            <a:r>
              <a:rPr lang="zh-CN" altLang="en-US" dirty="0"/>
              <a:t> ：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647675"/>
            <a:ext cx="2232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59632" y="1557338"/>
            <a:ext cx="796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2   </a:t>
            </a:r>
            <a:r>
              <a:rPr lang="zh-CN" altLang="en-US" sz="2400" b="1" dirty="0"/>
              <a:t>输入实数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，求下面的三角波脉冲函数 </a:t>
            </a:r>
            <a:r>
              <a:rPr lang="en-US" altLang="zh-CN" sz="2400" b="1" dirty="0"/>
              <a:t>F(x) </a:t>
            </a:r>
            <a:r>
              <a:rPr lang="zh-CN" altLang="en-US" sz="2400" b="1" dirty="0"/>
              <a:t>的值。</a:t>
            </a:r>
            <a:r>
              <a:rPr lang="zh-CN" altLang="en-US" dirty="0"/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276475"/>
            <a:ext cx="4824412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47564" y="5949280"/>
            <a:ext cx="58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下次课交上作业，程序如何写的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59024" y="4221088"/>
            <a:ext cx="4680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读入一个整型变量</a:t>
            </a:r>
            <a:r>
              <a:rPr lang="en-US" altLang="zh-CN" dirty="0"/>
              <a:t>N</a:t>
            </a:r>
            <a:r>
              <a:rPr lang="zh-CN" altLang="en-US" dirty="0"/>
              <a:t>的值，用</a:t>
            </a:r>
            <a:r>
              <a:rPr lang="en-US" altLang="zh-CN" dirty="0"/>
              <a:t>CASE</a:t>
            </a:r>
            <a:r>
              <a:rPr lang="zh-CN" altLang="en-US" dirty="0"/>
              <a:t>构造编程，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，则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X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，则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X2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，则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X3</a:t>
            </a:r>
            <a:r>
              <a:rPr lang="zh-CN" altLang="en-US" dirty="0"/>
              <a:t>，其它情况则</a:t>
            </a:r>
            <a:r>
              <a:rPr lang="en-US" altLang="zh-CN" dirty="0"/>
              <a:t>Y=0</a:t>
            </a:r>
            <a:r>
              <a:rPr lang="zh-CN" altLang="en-US" dirty="0"/>
              <a:t>，打印</a:t>
            </a:r>
            <a:r>
              <a:rPr lang="en-US" altLang="zh-CN" dirty="0"/>
              <a:t>Y</a:t>
            </a:r>
            <a:r>
              <a:rPr lang="zh-CN" altLang="en-US" dirty="0"/>
              <a:t>值。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43608" y="3675248"/>
            <a:ext cx="970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 smtClean="0"/>
              <a:t>练习</a:t>
            </a:r>
            <a:r>
              <a:rPr lang="en-US" altLang="zh-CN" sz="2400" b="1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9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3648" y="404664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例如：计算</a:t>
            </a:r>
            <a:r>
              <a:rPr lang="en-US" altLang="zh-CN" sz="2800" dirty="0"/>
              <a:t>1×2×3×4×5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87624" y="1412776"/>
            <a:ext cx="74168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：先求</a:t>
            </a:r>
            <a:r>
              <a:rPr lang="en-US" altLang="zh-CN" dirty="0"/>
              <a:t>1×2</a:t>
            </a:r>
            <a:r>
              <a:rPr lang="zh-CN" altLang="en-US" dirty="0"/>
              <a:t>，得到结果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：再将步骤</a:t>
            </a:r>
            <a:r>
              <a:rPr lang="en-US" altLang="zh-CN" dirty="0"/>
              <a:t>1</a:t>
            </a:r>
            <a:r>
              <a:rPr lang="zh-CN" altLang="en-US" dirty="0"/>
              <a:t>的结果，乘以</a:t>
            </a:r>
            <a:r>
              <a:rPr lang="en-US" altLang="zh-CN" dirty="0"/>
              <a:t>3</a:t>
            </a:r>
            <a:r>
              <a:rPr lang="zh-CN" altLang="en-US" dirty="0"/>
              <a:t>，得到结果</a:t>
            </a:r>
            <a:r>
              <a:rPr lang="en-US" altLang="zh-CN" dirty="0"/>
              <a:t>6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……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……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5375" y="3429000"/>
            <a:ext cx="45720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改进的算法</a:t>
            </a:r>
          </a:p>
          <a:p>
            <a:r>
              <a:rPr lang="en-US" altLang="zh-CN" sz="2400" dirty="0"/>
              <a:t>S1 : t=1</a:t>
            </a:r>
          </a:p>
          <a:p>
            <a:r>
              <a:rPr lang="en-US" altLang="zh-CN" sz="2400" dirty="0"/>
              <a:t>S2 : i=2</a:t>
            </a:r>
          </a:p>
          <a:p>
            <a:r>
              <a:rPr lang="en-US" altLang="zh-CN" sz="2400" dirty="0"/>
              <a:t>S3: t=t*i</a:t>
            </a:r>
          </a:p>
          <a:p>
            <a:r>
              <a:rPr lang="en-US" altLang="zh-CN" sz="2400" dirty="0"/>
              <a:t>S4: i=i+1</a:t>
            </a:r>
          </a:p>
          <a:p>
            <a:r>
              <a:rPr lang="en-US" altLang="zh-CN" sz="2400" dirty="0"/>
              <a:t>S5: </a:t>
            </a:r>
          </a:p>
          <a:p>
            <a:pPr>
              <a:spcBef>
                <a:spcPct val="500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845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59632" y="370011"/>
            <a:ext cx="6192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算法的特性</a:t>
            </a:r>
            <a:r>
              <a:rPr lang="zh-CN" altLang="en-US" sz="2800" b="1" dirty="0">
                <a:solidFill>
                  <a:srgbClr val="0033CC"/>
                </a:solidFill>
              </a:rPr>
              <a:t>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67254" y="1124744"/>
            <a:ext cx="7416800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</a:rPr>
              <a:t>有穷性</a:t>
            </a:r>
            <a:r>
              <a:rPr lang="zh-CN" altLang="en-US" sz="2800" b="1" dirty="0"/>
              <a:t>：应包含有限的操作步骤而不能是无限的；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</a:rPr>
              <a:t>确定性</a:t>
            </a:r>
            <a:r>
              <a:rPr lang="zh-CN" altLang="en-US" sz="2800" b="1" dirty="0"/>
              <a:t>：每一个步骤是确定的，不能是含糊的、模棱两可的；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</a:rPr>
              <a:t>有效性</a:t>
            </a:r>
            <a:r>
              <a:rPr lang="zh-CN" altLang="en-US" sz="2800" b="1" dirty="0"/>
              <a:t>：算法中每一个步骤应当能有效地执行，并能得到确定的结果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16013" y="4581525"/>
            <a:ext cx="6553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</a:rPr>
              <a:t>怎么表示算法？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33CC"/>
                </a:solidFill>
              </a:rPr>
              <a:t>用自然语言；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33CC"/>
                </a:solidFill>
              </a:rPr>
              <a:t>用流程图</a:t>
            </a:r>
          </a:p>
        </p:txBody>
      </p:sp>
    </p:spTree>
    <p:extLst>
      <p:ext uri="{BB962C8B-B14F-4D97-AF65-F5344CB8AC3E}">
        <p14:creationId xmlns:p14="http://schemas.microsoft.com/office/powerpoint/2010/main" val="6028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15616" y="378803"/>
            <a:ext cx="604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流程图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31640" y="1341438"/>
            <a:ext cx="77057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用图表示的算法。</a:t>
            </a:r>
            <a:endParaRPr lang="zh-TW" altLang="zh-CN" sz="2400" b="1" dirty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TW" altLang="zh-CN" sz="2400" b="1" dirty="0">
                <a:latin typeface="宋体" pitchFamily="2" charset="-122"/>
              </a:rPr>
              <a:t>流程图是用一些图框来表示各种类型的操作，在框内写出各个步骤，然后用带箭头的线把它们连接起来，以表示执行的先后顺序。用图形表示算法，直观形象，易于理解 </a:t>
            </a:r>
            <a:r>
              <a:rPr lang="zh-TW" altLang="en-US" sz="2400" b="1" dirty="0">
                <a:latin typeface="宋体" pitchFamily="2" charset="-122"/>
              </a:rPr>
              <a:t>。</a:t>
            </a:r>
            <a:endParaRPr lang="zh-CN" altLang="en-US" sz="24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4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99592" y="548680"/>
            <a:ext cx="856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例：对一个大于或等于</a:t>
            </a:r>
            <a:r>
              <a:rPr lang="en-US" altLang="zh-TW" sz="2400" b="1" dirty="0"/>
              <a:t>3</a:t>
            </a:r>
            <a:r>
              <a:rPr lang="zh-CN" altLang="en-US" sz="2400" b="1" dirty="0"/>
              <a:t>的正整数，判断它是不是一个素数。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1403648" y="1340768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/>
              <a:t>所谓素数，是指</a:t>
            </a:r>
            <a:r>
              <a:rPr lang="zh-CN" altLang="en-US" sz="2400" b="1" dirty="0" smtClean="0"/>
              <a:t>除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和</a:t>
            </a:r>
            <a:r>
              <a:rPr lang="zh-CN" altLang="en-US" sz="2400" b="1" dirty="0"/>
              <a:t>该数本身之外，不能被其它任何整数整除的数。例如，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是素数，因为它不能被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整除。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3037592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判断一个数</a:t>
            </a:r>
            <a:r>
              <a:rPr lang="en-US" altLang="zh-CN" sz="2400" b="1" dirty="0"/>
              <a:t>N(N</a:t>
            </a:r>
            <a:r>
              <a:rPr lang="zh-CN" altLang="en-US" sz="2400" b="1" dirty="0"/>
              <a:t>＞</a:t>
            </a:r>
            <a:r>
              <a:rPr lang="en-US" altLang="zh-CN" sz="2400" b="1" dirty="0"/>
              <a:t>3)</a:t>
            </a:r>
            <a:r>
              <a:rPr lang="zh-CN" altLang="en-US" sz="2400" b="1" dirty="0"/>
              <a:t>是否素数的方法是很简单的：将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作为被除数，将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(N—1)</a:t>
            </a:r>
            <a:r>
              <a:rPr lang="zh-CN" altLang="en-US" sz="2400" b="1" dirty="0"/>
              <a:t>各个整数轮流作为除数，如果都不能被整除，则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为素数。</a:t>
            </a:r>
            <a:endParaRPr lang="zh-CN" altLang="en-US" sz="2400" dirty="0"/>
          </a:p>
        </p:txBody>
      </p:sp>
      <p:sp>
        <p:nvSpPr>
          <p:cNvPr id="7" name="上箭头 6"/>
          <p:cNvSpPr/>
          <p:nvPr/>
        </p:nvSpPr>
        <p:spPr>
          <a:xfrm>
            <a:off x="4237947" y="4149080"/>
            <a:ext cx="504056" cy="7200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237" y="4957717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这样的算法是否最优，计算量是否可以减少？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03648" y="4653136"/>
                <a:ext cx="2304256" cy="95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     n=a*b,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e>
                      </m:rad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653136"/>
                <a:ext cx="2304256" cy="958917"/>
              </a:xfrm>
              <a:prstGeom prst="rect">
                <a:avLst/>
              </a:prstGeom>
              <a:blipFill rotWithShape="1">
                <a:blip r:embed="rId2"/>
                <a:stretch>
                  <a:fillRect t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9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1778</TotalTime>
  <Words>2535</Words>
  <Application>Microsoft Office PowerPoint</Application>
  <PresentationFormat>全屏显示(4:3)</PresentationFormat>
  <Paragraphs>386</Paragraphs>
  <Slides>53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夏至</vt:lpstr>
      <vt:lpstr>公式</vt:lpstr>
      <vt:lpstr>五、选择结构程序设计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GOTO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五、选择结构程序设计</dc:title>
  <dc:creator>sysu</dc:creator>
  <cp:lastModifiedBy>sysu</cp:lastModifiedBy>
  <cp:revision>81</cp:revision>
  <dcterms:created xsi:type="dcterms:W3CDTF">2015-07-01T09:49:49Z</dcterms:created>
  <dcterms:modified xsi:type="dcterms:W3CDTF">2016-09-19T08:56:34Z</dcterms:modified>
</cp:coreProperties>
</file>