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15" r:id="rId16"/>
    <p:sldId id="270" r:id="rId17"/>
    <p:sldId id="271" r:id="rId18"/>
    <p:sldId id="272" r:id="rId19"/>
    <p:sldId id="273" r:id="rId20"/>
    <p:sldId id="274" r:id="rId21"/>
    <p:sldId id="314" r:id="rId22"/>
    <p:sldId id="275" r:id="rId23"/>
    <p:sldId id="316" r:id="rId24"/>
    <p:sldId id="276" r:id="rId25"/>
    <p:sldId id="277" r:id="rId26"/>
    <p:sldId id="31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8" r:id="rId59"/>
    <p:sldId id="319" r:id="rId60"/>
    <p:sldId id="310" r:id="rId61"/>
    <p:sldId id="311" r:id="rId62"/>
    <p:sldId id="312" r:id="rId63"/>
    <p:sldId id="313"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2279A174-8024-4770-905E-ADBF383AF0CA}"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79A174-8024-4770-905E-ADBF383AF0C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79A174-8024-4770-905E-ADBF383AF0C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79A174-8024-4770-905E-ADBF383AF0CA}"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2279A174-8024-4770-905E-ADBF383AF0C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79A174-8024-4770-905E-ADBF383AF0CA}"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79A174-8024-4770-905E-ADBF383AF0CA}"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79A174-8024-4770-905E-ADBF383AF0C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79A174-8024-4770-905E-ADBF383AF0C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79A174-8024-4770-905E-ADBF383AF0CA}"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F3199F42-7D81-4CAB-908B-CF3497F1CFBF}" type="datetimeFigureOut">
              <a:rPr lang="zh-CN" altLang="en-US" smtClean="0"/>
              <a:t>2016/9/5</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2279A174-8024-4770-905E-ADBF383AF0CA}"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3199F42-7D81-4CAB-908B-CF3497F1CFBF}" type="datetimeFigureOut">
              <a:rPr lang="zh-CN" altLang="en-US" smtClean="0"/>
              <a:t>2016/9/5</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279A174-8024-4770-905E-ADBF383AF0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slideLayout" Target="../slideLayouts/slideLayout2.xml"/><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slides/_rels/slide3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wmf"/><Relationship Id="rId11" Type="http://schemas.openxmlformats.org/officeDocument/2006/relationships/image" Target="../media/image26.wmf"/><Relationship Id="rId5" Type="http://schemas.openxmlformats.org/officeDocument/2006/relationships/image" Target="../media/image29.wmf"/><Relationship Id="rId10" Type="http://schemas.openxmlformats.org/officeDocument/2006/relationships/oleObject" Target="../embeddings/oleObject1.bin"/><Relationship Id="rId4" Type="http://schemas.openxmlformats.org/officeDocument/2006/relationships/image" Target="../media/image28.wmf"/><Relationship Id="rId9" Type="http://schemas.openxmlformats.org/officeDocument/2006/relationships/image" Target="../media/image3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5.png"/><Relationship Id="rId4" Type="http://schemas.openxmlformats.org/officeDocument/2006/relationships/image" Target="../media/image34.wmf"/></Relationships>
</file>

<file path=ppt/slides/_rels/slide4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7.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中山大学 大气科学学院</a:t>
            </a:r>
            <a:endParaRPr lang="en-US" altLang="zh-CN" dirty="0" smtClean="0"/>
          </a:p>
          <a:p>
            <a:r>
              <a:rPr lang="zh-CN" altLang="en-US" dirty="0" smtClean="0"/>
              <a:t>陆    希</a:t>
            </a:r>
            <a:endParaRPr lang="zh-CN" altLang="en-US" dirty="0"/>
          </a:p>
        </p:txBody>
      </p:sp>
      <p:sp>
        <p:nvSpPr>
          <p:cNvPr id="4" name="Rectangle 4"/>
          <p:cNvSpPr>
            <a:spLocks noGrp="1" noChangeArrowheads="1"/>
          </p:cNvSpPr>
          <p:nvPr>
            <p:ph type="ctrTitle"/>
          </p:nvPr>
        </p:nvSpPr>
        <p:spPr/>
        <p:txBody>
          <a:bodyPr/>
          <a:lstStyle/>
          <a:p>
            <a:pPr eaLnBrk="1" hangingPunct="1"/>
            <a:r>
              <a:rPr lang="zh-CN" altLang="en-US" b="1" smtClean="0">
                <a:solidFill>
                  <a:schemeClr val="tx1"/>
                </a:solidFill>
              </a:rPr>
              <a:t>四、顺序结构程序设计</a:t>
            </a:r>
          </a:p>
        </p:txBody>
      </p:sp>
    </p:spTree>
    <p:extLst>
      <p:ext uri="{BB962C8B-B14F-4D97-AF65-F5344CB8AC3E}">
        <p14:creationId xmlns:p14="http://schemas.microsoft.com/office/powerpoint/2010/main" val="1498820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57200" y="277813"/>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 typeface="Arial" charset="0"/>
              <a:buNone/>
            </a:pPr>
            <a:r>
              <a:rPr lang="en-US" altLang="zh-CN" sz="3400" b="1" dirty="0">
                <a:solidFill>
                  <a:srgbClr val="333399"/>
                </a:solidFill>
                <a:latin typeface="Garamond" pitchFamily="18" charset="0"/>
              </a:rPr>
              <a:t>FORTRAN</a:t>
            </a:r>
            <a:r>
              <a:rPr lang="zh-CN" altLang="en-US" sz="3400" b="1" dirty="0">
                <a:solidFill>
                  <a:srgbClr val="333399"/>
                </a:solidFill>
                <a:latin typeface="Garamond" pitchFamily="18" charset="0"/>
              </a:rPr>
              <a:t>常量</a:t>
            </a:r>
          </a:p>
        </p:txBody>
      </p:sp>
      <p:sp>
        <p:nvSpPr>
          <p:cNvPr id="5" name="Rectangle 2"/>
          <p:cNvSpPr>
            <a:spLocks noChangeArrowheads="1"/>
          </p:cNvSpPr>
          <p:nvPr/>
        </p:nvSpPr>
        <p:spPr bwMode="auto">
          <a:xfrm>
            <a:off x="611188" y="980728"/>
            <a:ext cx="7993062" cy="535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20000"/>
              </a:spcBef>
              <a:spcAft>
                <a:spcPct val="20000"/>
              </a:spcAft>
            </a:pPr>
            <a:r>
              <a:rPr lang="zh-CN" altLang="en-US" sz="2800" b="1" dirty="0">
                <a:solidFill>
                  <a:srgbClr val="FF9933"/>
                </a:solidFill>
              </a:rPr>
              <a:t>实型常量</a:t>
            </a:r>
            <a:r>
              <a:rPr lang="zh-CN" altLang="en-US" sz="2800" b="1" dirty="0"/>
              <a:t> ：也称实数（也称实数）</a:t>
            </a:r>
          </a:p>
          <a:p>
            <a:pPr marL="342900" indent="-342900" algn="just">
              <a:lnSpc>
                <a:spcPct val="110000"/>
              </a:lnSpc>
              <a:spcBef>
                <a:spcPct val="20000"/>
              </a:spcBef>
              <a:spcAft>
                <a:spcPct val="20000"/>
              </a:spcAft>
            </a:pPr>
            <a:r>
              <a:rPr lang="zh-CN" altLang="en-US" sz="2400" b="1" dirty="0"/>
              <a:t>有两种表现形式：小数和指数</a:t>
            </a:r>
          </a:p>
          <a:p>
            <a:pPr marL="342900" indent="-342900" algn="just">
              <a:lnSpc>
                <a:spcPct val="110000"/>
              </a:lnSpc>
              <a:spcAft>
                <a:spcPct val="20000"/>
              </a:spcAft>
            </a:pPr>
            <a:r>
              <a:rPr lang="zh-CN" altLang="en-US" sz="2800" b="1" dirty="0">
                <a:solidFill>
                  <a:srgbClr val="333399"/>
                </a:solidFill>
              </a:rPr>
              <a:t>小数</a:t>
            </a:r>
            <a:r>
              <a:rPr lang="zh-CN" altLang="en-US" sz="2800" b="1" dirty="0"/>
              <a:t>如：</a:t>
            </a:r>
            <a:r>
              <a:rPr lang="en-US" altLang="zh-CN" sz="2800" b="1" dirty="0"/>
              <a:t>5.3 ;</a:t>
            </a:r>
            <a:r>
              <a:rPr lang="zh-CN" altLang="en-US" sz="2800" b="1" dirty="0"/>
              <a:t>　</a:t>
            </a:r>
            <a:r>
              <a:rPr lang="en-US" altLang="zh-CN" sz="2800" b="1" dirty="0"/>
              <a:t>5. ;</a:t>
            </a:r>
            <a:r>
              <a:rPr lang="zh-CN" altLang="en-US" sz="2800" b="1" dirty="0"/>
              <a:t>　</a:t>
            </a:r>
            <a:r>
              <a:rPr lang="en-US" altLang="zh-CN" sz="2800" b="1" dirty="0"/>
              <a:t>.3 ;</a:t>
            </a:r>
            <a:r>
              <a:rPr lang="zh-CN" altLang="en-US" sz="2800" b="1" dirty="0"/>
              <a:t>　－</a:t>
            </a:r>
            <a:r>
              <a:rPr lang="en-US" altLang="zh-CN" sz="2800" b="1" dirty="0"/>
              <a:t>8. </a:t>
            </a:r>
            <a:r>
              <a:rPr lang="zh-CN" altLang="en-US" sz="2800" b="1" dirty="0"/>
              <a:t>；　</a:t>
            </a:r>
            <a:r>
              <a:rPr lang="en-US" altLang="zh-CN" sz="2800" b="1" dirty="0"/>
              <a:t>.6378</a:t>
            </a:r>
          </a:p>
          <a:p>
            <a:pPr marL="342900" indent="-342900" algn="just">
              <a:lnSpc>
                <a:spcPct val="110000"/>
              </a:lnSpc>
              <a:spcAft>
                <a:spcPct val="20000"/>
              </a:spcAft>
            </a:pPr>
            <a:r>
              <a:rPr lang="en-US" altLang="zh-CN" sz="2400" b="1" dirty="0"/>
              <a:t>    </a:t>
            </a:r>
            <a:r>
              <a:rPr lang="zh-CN" altLang="en-US" sz="2400" b="1" dirty="0"/>
              <a:t>必须包含一个小数点且只能有一个小数点，小数点前或后可以不出现数字，但是不能前后都不出现数字</a:t>
            </a:r>
          </a:p>
          <a:p>
            <a:pPr marL="342900" indent="-342900" algn="just">
              <a:spcBef>
                <a:spcPct val="10000"/>
              </a:spcBef>
              <a:spcAft>
                <a:spcPct val="10000"/>
              </a:spcAft>
            </a:pPr>
            <a:r>
              <a:rPr lang="zh-CN" altLang="en-US" sz="2800" b="1" dirty="0">
                <a:solidFill>
                  <a:srgbClr val="333399"/>
                </a:solidFill>
              </a:rPr>
              <a:t>指数</a:t>
            </a:r>
            <a:r>
              <a:rPr lang="zh-CN" altLang="en-US" sz="2800" b="1" dirty="0"/>
              <a:t>如：</a:t>
            </a:r>
            <a:r>
              <a:rPr lang="en-US" altLang="zh-CN" sz="2800" b="1" dirty="0"/>
              <a:t>1.32E5</a:t>
            </a:r>
            <a:r>
              <a:rPr lang="zh-CN" altLang="en-US" sz="2800" b="1" dirty="0"/>
              <a:t>表示</a:t>
            </a:r>
            <a:r>
              <a:rPr lang="en-US" altLang="zh-CN" sz="2800" b="1" dirty="0"/>
              <a:t>1.32×10</a:t>
            </a:r>
            <a:r>
              <a:rPr lang="en-US" altLang="zh-CN" sz="2800" b="1" baseline="30000" dirty="0"/>
              <a:t>5   </a:t>
            </a:r>
            <a:r>
              <a:rPr lang="zh-CN" altLang="en-US" sz="2800" b="1" baseline="30000" dirty="0"/>
              <a:t>（</a:t>
            </a:r>
            <a:r>
              <a:rPr lang="en-US" altLang="zh-CN" sz="2800" b="1" baseline="30000" dirty="0"/>
              <a:t>E</a:t>
            </a:r>
            <a:r>
              <a:rPr lang="zh-CN" altLang="en-US" sz="2800" b="1" baseline="30000" dirty="0"/>
              <a:t>：</a:t>
            </a:r>
            <a:r>
              <a:rPr lang="en-US" altLang="zh-CN" sz="2800" b="1" baseline="30000" dirty="0"/>
              <a:t>Exponent</a:t>
            </a:r>
            <a:r>
              <a:rPr lang="zh-CN" altLang="en-US" sz="2800" b="1" baseline="30000" dirty="0"/>
              <a:t>）</a:t>
            </a:r>
          </a:p>
          <a:p>
            <a:pPr marL="342900" indent="-342900" algn="just">
              <a:spcBef>
                <a:spcPct val="10000"/>
              </a:spcBef>
              <a:spcAft>
                <a:spcPct val="10000"/>
              </a:spcAft>
            </a:pPr>
            <a:r>
              <a:rPr lang="zh-CN" altLang="en-US" sz="2800" b="1" baseline="30000" dirty="0"/>
              <a:t>                      </a:t>
            </a:r>
            <a:r>
              <a:rPr lang="en-US" altLang="zh-CN" sz="2800" b="1" dirty="0"/>
              <a:t>1.285E-12</a:t>
            </a:r>
            <a:r>
              <a:rPr lang="zh-CN" altLang="en-US" sz="2800" b="1" dirty="0"/>
              <a:t>表示</a:t>
            </a:r>
            <a:r>
              <a:rPr lang="en-US" altLang="zh-CN" sz="2800" b="1" dirty="0"/>
              <a:t>1.285×10</a:t>
            </a:r>
            <a:r>
              <a:rPr lang="zh-CN" altLang="en-US" sz="2800" b="1" baseline="30000" dirty="0"/>
              <a:t>－１２</a:t>
            </a:r>
          </a:p>
          <a:p>
            <a:pPr marL="342900" indent="-342900" algn="just">
              <a:spcBef>
                <a:spcPct val="10000"/>
              </a:spcBef>
              <a:spcAft>
                <a:spcPct val="10000"/>
              </a:spcAft>
            </a:pPr>
            <a:r>
              <a:rPr lang="zh-CN" altLang="en-US" sz="2800" b="1" baseline="30000" dirty="0"/>
              <a:t>　　　　　　</a:t>
            </a:r>
            <a:r>
              <a:rPr lang="en-US" altLang="zh-CN" sz="2800" b="1" dirty="0"/>
              <a:t>1E2</a:t>
            </a:r>
            <a:r>
              <a:rPr lang="zh-CN" altLang="en-US" sz="2800" b="1" dirty="0"/>
              <a:t>和</a:t>
            </a:r>
            <a:r>
              <a:rPr lang="en-US" altLang="zh-CN" sz="2800" b="1" dirty="0"/>
              <a:t>1.0E2</a:t>
            </a:r>
            <a:r>
              <a:rPr lang="zh-CN" altLang="en-US" sz="2800" b="1" dirty="0"/>
              <a:t>都表示</a:t>
            </a:r>
            <a:r>
              <a:rPr lang="en-US" altLang="zh-CN" sz="2800" b="1" dirty="0"/>
              <a:t>100.0</a:t>
            </a:r>
            <a:r>
              <a:rPr lang="zh-CN" altLang="en-US" sz="2800" b="1" dirty="0"/>
              <a:t>　</a:t>
            </a:r>
            <a:r>
              <a:rPr lang="zh-CN" altLang="en-US" sz="2800" b="1" baseline="30000" dirty="0"/>
              <a:t>　</a:t>
            </a:r>
          </a:p>
          <a:p>
            <a:pPr marL="342900" indent="-342900" algn="just">
              <a:lnSpc>
                <a:spcPct val="110000"/>
              </a:lnSpc>
              <a:spcBef>
                <a:spcPct val="20000"/>
              </a:spcBef>
              <a:spcAft>
                <a:spcPct val="20000"/>
              </a:spcAft>
            </a:pPr>
            <a:r>
              <a:rPr lang="zh-CN" altLang="en-US" sz="2000" b="1" dirty="0"/>
              <a:t>（</a:t>
            </a:r>
            <a:r>
              <a:rPr lang="en-US" altLang="zh-CN" sz="2000" b="1" dirty="0"/>
              <a:t>E</a:t>
            </a:r>
            <a:r>
              <a:rPr lang="zh-CN" altLang="en-US" sz="2000" b="1" dirty="0"/>
              <a:t>：</a:t>
            </a:r>
            <a:r>
              <a:rPr lang="en-US" altLang="zh-CN" sz="2000" b="1" dirty="0"/>
              <a:t>Exponent</a:t>
            </a:r>
            <a:r>
              <a:rPr lang="zh-CN" altLang="en-US" sz="2000" b="1" dirty="0"/>
              <a:t>，表示以</a:t>
            </a:r>
            <a:r>
              <a:rPr lang="en-US" altLang="zh-CN" sz="2000" b="1" dirty="0"/>
              <a:t>10</a:t>
            </a:r>
            <a:r>
              <a:rPr lang="zh-CN" altLang="en-US" sz="2000" b="1" dirty="0"/>
              <a:t>为底的指数）</a:t>
            </a:r>
          </a:p>
          <a:p>
            <a:pPr marL="342900" indent="-342900" algn="just">
              <a:lnSpc>
                <a:spcPct val="110000"/>
              </a:lnSpc>
              <a:spcBef>
                <a:spcPct val="20000"/>
              </a:spcBef>
              <a:spcAft>
                <a:spcPct val="20000"/>
              </a:spcAft>
            </a:pPr>
            <a:r>
              <a:rPr lang="zh-CN" altLang="en-US" sz="2000" b="1" dirty="0"/>
              <a:t>      包括数字部分和指数部分，数字部分表示该常数的有效数字，指数部分使得数字部分小数点右移或者左移</a:t>
            </a:r>
          </a:p>
        </p:txBody>
      </p:sp>
    </p:spTree>
    <p:extLst>
      <p:ext uri="{BB962C8B-B14F-4D97-AF65-F5344CB8AC3E}">
        <p14:creationId xmlns:p14="http://schemas.microsoft.com/office/powerpoint/2010/main" val="3488510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57200" y="277813"/>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 typeface="Arial" charset="0"/>
              <a:buNone/>
            </a:pPr>
            <a:r>
              <a:rPr lang="en-US" altLang="zh-CN" sz="3400" b="1" dirty="0">
                <a:solidFill>
                  <a:srgbClr val="333399"/>
                </a:solidFill>
                <a:latin typeface="Garamond" pitchFamily="18" charset="0"/>
              </a:rPr>
              <a:t>FORTRAN</a:t>
            </a:r>
            <a:r>
              <a:rPr lang="zh-CN" altLang="en-US" sz="3400" b="1" dirty="0">
                <a:solidFill>
                  <a:srgbClr val="333399"/>
                </a:solidFill>
                <a:latin typeface="Garamond" pitchFamily="18" charset="0"/>
              </a:rPr>
              <a:t>常量</a:t>
            </a:r>
          </a:p>
        </p:txBody>
      </p:sp>
      <p:sp>
        <p:nvSpPr>
          <p:cNvPr id="5" name="Text Box 5"/>
          <p:cNvSpPr txBox="1">
            <a:spLocks noChangeArrowheads="1"/>
          </p:cNvSpPr>
          <p:nvPr/>
        </p:nvSpPr>
        <p:spPr bwMode="auto">
          <a:xfrm>
            <a:off x="755650" y="692150"/>
            <a:ext cx="7416800" cy="554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t>数字部分可以为带或不带小数点的形式，如：</a:t>
            </a:r>
            <a:r>
              <a:rPr lang="en-US" altLang="zh-CN" sz="2800" b="1" dirty="0"/>
              <a:t>1E2</a:t>
            </a:r>
            <a:r>
              <a:rPr lang="zh-CN" altLang="en-US" sz="2800" b="1" dirty="0"/>
              <a:t>和</a:t>
            </a:r>
            <a:r>
              <a:rPr lang="en-US" altLang="zh-CN" sz="2800" b="1" dirty="0"/>
              <a:t>1.0E2</a:t>
            </a:r>
          </a:p>
          <a:p>
            <a:pPr eaLnBrk="1" hangingPunct="1">
              <a:spcBef>
                <a:spcPct val="50000"/>
              </a:spcBef>
            </a:pPr>
            <a:r>
              <a:rPr lang="zh-CN" altLang="en-US" sz="2800" b="1" dirty="0"/>
              <a:t>指数部分不能单独存在，如</a:t>
            </a:r>
            <a:r>
              <a:rPr lang="en-US" altLang="zh-CN" sz="2800" b="1" dirty="0"/>
              <a:t>E12</a:t>
            </a:r>
            <a:r>
              <a:rPr lang="zh-CN" altLang="en-US" sz="2800" b="1" dirty="0"/>
              <a:t>，是不合法的</a:t>
            </a:r>
          </a:p>
          <a:p>
            <a:pPr eaLnBrk="1" hangingPunct="1">
              <a:spcBef>
                <a:spcPct val="50000"/>
              </a:spcBef>
            </a:pPr>
            <a:r>
              <a:rPr lang="zh-CN" altLang="en-US" sz="2800" b="1" dirty="0"/>
              <a:t>计算机中一般以</a:t>
            </a:r>
            <a:r>
              <a:rPr lang="en-US" altLang="zh-CN" sz="2800" b="1" dirty="0"/>
              <a:t>4</a:t>
            </a:r>
            <a:r>
              <a:rPr lang="zh-CN" altLang="en-US" sz="2800" b="1" dirty="0"/>
              <a:t>个字节（</a:t>
            </a:r>
            <a:r>
              <a:rPr lang="en-US" altLang="zh-CN" sz="2800" b="1" dirty="0"/>
              <a:t>32</a:t>
            </a:r>
            <a:r>
              <a:rPr lang="zh-CN" altLang="en-US" sz="2800" b="1" dirty="0"/>
              <a:t>位）来存储一个实数。无论以小数形式还是指数形式表示在内存中均以指数形式存放，由三部分组成：</a:t>
            </a:r>
          </a:p>
          <a:p>
            <a:pPr eaLnBrk="1" hangingPunct="1">
              <a:spcBef>
                <a:spcPct val="50000"/>
              </a:spcBef>
            </a:pPr>
            <a:r>
              <a:rPr lang="zh-CN" altLang="en-US" sz="2400" b="1" dirty="0"/>
              <a:t>数符，</a:t>
            </a:r>
            <a:r>
              <a:rPr lang="en-US" altLang="zh-CN" sz="2400" b="1" dirty="0"/>
              <a:t>1</a:t>
            </a:r>
            <a:r>
              <a:rPr lang="zh-CN" altLang="en-US" sz="2400" b="1" dirty="0"/>
              <a:t>位</a:t>
            </a:r>
          </a:p>
          <a:p>
            <a:pPr eaLnBrk="1" hangingPunct="1">
              <a:spcBef>
                <a:spcPct val="50000"/>
              </a:spcBef>
            </a:pPr>
            <a:r>
              <a:rPr lang="zh-CN" altLang="en-US" sz="2400" b="1" dirty="0"/>
              <a:t>指数包括符号，</a:t>
            </a:r>
            <a:r>
              <a:rPr lang="en-US" altLang="zh-CN" sz="2400" b="1" dirty="0"/>
              <a:t>7</a:t>
            </a:r>
            <a:r>
              <a:rPr lang="zh-CN" altLang="en-US" sz="2400" b="1" dirty="0"/>
              <a:t>位</a:t>
            </a:r>
          </a:p>
          <a:p>
            <a:pPr eaLnBrk="1" hangingPunct="1">
              <a:spcBef>
                <a:spcPct val="50000"/>
              </a:spcBef>
            </a:pPr>
            <a:r>
              <a:rPr lang="zh-CN" altLang="en-US" sz="2400" b="1" dirty="0"/>
              <a:t>数字部分，</a:t>
            </a:r>
            <a:r>
              <a:rPr lang="en-US" altLang="zh-CN" sz="2400" b="1" dirty="0"/>
              <a:t>24</a:t>
            </a:r>
            <a:r>
              <a:rPr lang="zh-CN" altLang="en-US" sz="2400" b="1" dirty="0"/>
              <a:t>位，前面有一个隐含小数点，点后第一个数字非零</a:t>
            </a:r>
          </a:p>
          <a:p>
            <a:pPr eaLnBrk="1" hangingPunct="1">
              <a:spcBef>
                <a:spcPct val="50000"/>
              </a:spcBef>
            </a:pPr>
            <a:r>
              <a:rPr lang="zh-CN" altLang="en-US" sz="2000" b="1" dirty="0"/>
              <a:t>（运算时注意有效位数的限制）</a:t>
            </a:r>
          </a:p>
        </p:txBody>
      </p:sp>
    </p:spTree>
    <p:extLst>
      <p:ext uri="{BB962C8B-B14F-4D97-AF65-F5344CB8AC3E}">
        <p14:creationId xmlns:p14="http://schemas.microsoft.com/office/powerpoint/2010/main" val="2752149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11188" y="1165225"/>
            <a:ext cx="7993062"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2800" b="1" dirty="0">
                <a:solidFill>
                  <a:srgbClr val="FF0000"/>
                </a:solidFill>
              </a:rPr>
              <a:t>符号常量</a:t>
            </a:r>
            <a:r>
              <a:rPr lang="zh-CN" altLang="en-US" sz="2800" b="1" dirty="0">
                <a:solidFill>
                  <a:srgbClr val="FF9933"/>
                </a:solidFill>
              </a:rPr>
              <a:t>：</a:t>
            </a:r>
            <a:r>
              <a:rPr lang="zh-CN" altLang="en-US" sz="2800" b="1" dirty="0"/>
              <a:t>用一个标识符来表示一个常量</a:t>
            </a:r>
            <a:endParaRPr lang="zh-CN" altLang="en-US" sz="2800" b="1" dirty="0">
              <a:solidFill>
                <a:srgbClr val="FF9933"/>
              </a:solidFill>
            </a:endParaRPr>
          </a:p>
          <a:p>
            <a:pPr marL="342900" indent="-342900" algn="just">
              <a:lnSpc>
                <a:spcPct val="110000"/>
              </a:lnSpc>
              <a:spcBef>
                <a:spcPct val="20000"/>
              </a:spcBef>
              <a:spcAft>
                <a:spcPct val="20000"/>
              </a:spcAft>
            </a:pPr>
            <a:r>
              <a:rPr lang="zh-CN" altLang="en-US" sz="2800" b="1" dirty="0"/>
              <a:t>　通常用</a:t>
            </a:r>
            <a:r>
              <a:rPr lang="en-US" altLang="zh-CN" sz="2800" b="1" dirty="0"/>
              <a:t>PARAMETER</a:t>
            </a:r>
            <a:r>
              <a:rPr lang="zh-CN" altLang="en-US" sz="2800" b="1" dirty="0"/>
              <a:t>语句来定义</a:t>
            </a:r>
            <a:r>
              <a:rPr lang="zh-CN" altLang="en-US" sz="2800" dirty="0"/>
              <a:t> </a:t>
            </a:r>
          </a:p>
          <a:p>
            <a:pPr marL="342900" indent="-342900" algn="just">
              <a:lnSpc>
                <a:spcPct val="110000"/>
              </a:lnSpc>
              <a:spcBef>
                <a:spcPct val="20000"/>
              </a:spcBef>
              <a:spcAft>
                <a:spcPct val="20000"/>
              </a:spcAft>
            </a:pPr>
            <a:r>
              <a:rPr lang="zh-CN" altLang="en-US" sz="2800" dirty="0"/>
              <a:t>   </a:t>
            </a:r>
          </a:p>
          <a:p>
            <a:pPr marL="342900" indent="-342900" algn="just">
              <a:lnSpc>
                <a:spcPct val="110000"/>
              </a:lnSpc>
              <a:spcBef>
                <a:spcPct val="20000"/>
              </a:spcBef>
              <a:spcAft>
                <a:spcPct val="20000"/>
              </a:spcAft>
            </a:pPr>
            <a:r>
              <a:rPr lang="zh-CN" altLang="en-US" sz="2800" dirty="0"/>
              <a:t>    例如：</a:t>
            </a:r>
            <a:endParaRPr lang="zh-CN" altLang="en-US" sz="2800" baseline="30000" dirty="0"/>
          </a:p>
          <a:p>
            <a:pPr marL="342900" indent="-342900" algn="just">
              <a:lnSpc>
                <a:spcPct val="110000"/>
              </a:lnSpc>
              <a:spcBef>
                <a:spcPct val="20000"/>
              </a:spcBef>
              <a:spcAft>
                <a:spcPct val="20000"/>
              </a:spcAft>
            </a:pPr>
            <a:r>
              <a:rPr lang="zh-CN" altLang="en-US" sz="2800" dirty="0"/>
              <a:t>　</a:t>
            </a:r>
            <a:r>
              <a:rPr lang="zh-CN" altLang="en-US" sz="2800" baseline="30000" dirty="0"/>
              <a:t>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789363"/>
            <a:ext cx="47529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5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57200" y="476672"/>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 typeface="Arial" charset="0"/>
              <a:buNone/>
            </a:pPr>
            <a:r>
              <a:rPr lang="en-US" altLang="zh-CN" sz="3400" b="1" dirty="0">
                <a:solidFill>
                  <a:srgbClr val="333399"/>
                </a:solidFill>
                <a:latin typeface="Garamond" pitchFamily="18" charset="0"/>
              </a:rPr>
              <a:t>FORTRAN</a:t>
            </a:r>
            <a:r>
              <a:rPr lang="zh-CN" altLang="en-US" sz="3400" b="1" dirty="0">
                <a:solidFill>
                  <a:srgbClr val="333399"/>
                </a:solidFill>
                <a:latin typeface="Garamond" pitchFamily="18" charset="0"/>
              </a:rPr>
              <a:t>变量</a:t>
            </a:r>
          </a:p>
        </p:txBody>
      </p:sp>
      <p:sp>
        <p:nvSpPr>
          <p:cNvPr id="5" name="Rectangle 2"/>
          <p:cNvSpPr>
            <a:spLocks noChangeArrowheads="1"/>
          </p:cNvSpPr>
          <p:nvPr/>
        </p:nvSpPr>
        <p:spPr bwMode="auto">
          <a:xfrm>
            <a:off x="671254" y="1469032"/>
            <a:ext cx="7993062" cy="392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2800" b="1" dirty="0">
                <a:solidFill>
                  <a:srgbClr val="FF9933"/>
                </a:solidFill>
              </a:rPr>
              <a:t>变量的概念：</a:t>
            </a:r>
            <a:r>
              <a:rPr lang="zh-CN" altLang="en-US" sz="2800" b="1" dirty="0"/>
              <a:t>程序运行过程中其值可以改变的量</a:t>
            </a:r>
            <a:endParaRPr lang="zh-CN" altLang="en-US" sz="2800" b="1" dirty="0">
              <a:solidFill>
                <a:srgbClr val="FF9933"/>
              </a:solidFill>
            </a:endParaRPr>
          </a:p>
          <a:p>
            <a:pPr marL="342900" indent="-342900" algn="just">
              <a:lnSpc>
                <a:spcPct val="110000"/>
              </a:lnSpc>
              <a:spcBef>
                <a:spcPct val="20000"/>
              </a:spcBef>
              <a:spcAft>
                <a:spcPct val="20000"/>
              </a:spcAft>
            </a:pPr>
            <a:r>
              <a:rPr lang="zh-CN" altLang="en-US" sz="2800" b="1" dirty="0"/>
              <a:t>（实际上代表的是一个内存单元，程序通过变量名来访问存储单元，如：</a:t>
            </a:r>
            <a:r>
              <a:rPr lang="en-US" altLang="zh-CN" sz="2800" b="1" dirty="0"/>
              <a:t>N=N+1</a:t>
            </a:r>
            <a:r>
              <a:rPr lang="zh-CN" altLang="en-US" sz="2800" b="1" dirty="0"/>
              <a:t>）</a:t>
            </a:r>
          </a:p>
          <a:p>
            <a:pPr marL="342900" indent="-342900" algn="just">
              <a:lnSpc>
                <a:spcPct val="110000"/>
              </a:lnSpc>
              <a:spcBef>
                <a:spcPct val="20000"/>
              </a:spcBef>
              <a:spcAft>
                <a:spcPct val="20000"/>
              </a:spcAft>
            </a:pPr>
            <a:r>
              <a:rPr lang="zh-CN" altLang="en-US" sz="2800" b="1" dirty="0">
                <a:solidFill>
                  <a:srgbClr val="FF9933"/>
                </a:solidFill>
              </a:rPr>
              <a:t>变量名</a:t>
            </a:r>
            <a:r>
              <a:rPr lang="zh-CN" altLang="en-US" sz="2800" b="1" dirty="0"/>
              <a:t> ：用标识符来命名。同一个程序单元中不能用同一个标识符代表不同的</a:t>
            </a:r>
            <a:r>
              <a:rPr lang="zh-CN" altLang="en-US" sz="2800" b="1" dirty="0" smtClean="0"/>
              <a:t>变量</a:t>
            </a:r>
            <a:endParaRPr lang="en-US" altLang="zh-CN" sz="2800" b="1" dirty="0" smtClean="0"/>
          </a:p>
          <a:p>
            <a:pPr marL="342900" indent="-342900" algn="just">
              <a:lnSpc>
                <a:spcPct val="110000"/>
              </a:lnSpc>
              <a:spcBef>
                <a:spcPct val="20000"/>
              </a:spcBef>
              <a:spcAft>
                <a:spcPct val="20000"/>
              </a:spcAft>
            </a:pPr>
            <a:r>
              <a:rPr lang="zh-CN" altLang="en-US" sz="2800" b="1" dirty="0" smtClean="0"/>
              <a:t>标识符</a:t>
            </a:r>
            <a:r>
              <a:rPr lang="zh-CN" altLang="en-US" sz="2800" b="1" dirty="0"/>
              <a:t>由字母、数字和下划线组成，开头必须是字母。</a:t>
            </a:r>
          </a:p>
        </p:txBody>
      </p:sp>
    </p:spTree>
    <p:extLst>
      <p:ext uri="{BB962C8B-B14F-4D97-AF65-F5344CB8AC3E}">
        <p14:creationId xmlns:p14="http://schemas.microsoft.com/office/powerpoint/2010/main" val="360333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611188" y="333375"/>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t>　注意：</a:t>
            </a:r>
          </a:p>
        </p:txBody>
      </p:sp>
      <p:sp>
        <p:nvSpPr>
          <p:cNvPr id="5" name="Text Box 4"/>
          <p:cNvSpPr txBox="1">
            <a:spLocks noChangeArrowheads="1"/>
          </p:cNvSpPr>
          <p:nvPr/>
        </p:nvSpPr>
        <p:spPr bwMode="auto">
          <a:xfrm>
            <a:off x="611188" y="1268413"/>
            <a:ext cx="7777162"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t>１　</a:t>
            </a:r>
            <a:r>
              <a:rPr lang="en-US" altLang="zh-CN" sz="2400" b="1" dirty="0"/>
              <a:t>FORTRAN</a:t>
            </a:r>
            <a:r>
              <a:rPr lang="zh-CN" altLang="en-US" sz="2400" b="1" dirty="0"/>
              <a:t>不区分字母的大小写；</a:t>
            </a:r>
          </a:p>
          <a:p>
            <a:pPr eaLnBrk="1" hangingPunct="1">
              <a:spcBef>
                <a:spcPct val="50000"/>
              </a:spcBef>
            </a:pPr>
            <a:r>
              <a:rPr lang="zh-CN" altLang="en-US" sz="2400" b="1" dirty="0"/>
              <a:t>２　标识符的长度因</a:t>
            </a:r>
            <a:r>
              <a:rPr lang="en-US" altLang="zh-CN" sz="2400" b="1" dirty="0"/>
              <a:t>FORTRAN</a:t>
            </a:r>
            <a:r>
              <a:rPr lang="zh-CN" altLang="en-US" sz="2400" b="1" dirty="0"/>
              <a:t>版本不同而有差异；</a:t>
            </a:r>
          </a:p>
          <a:p>
            <a:pPr eaLnBrk="1" hangingPunct="1">
              <a:spcBef>
                <a:spcPct val="50000"/>
              </a:spcBef>
            </a:pPr>
            <a:r>
              <a:rPr lang="zh-CN" altLang="en-US" sz="2400" b="1" dirty="0"/>
              <a:t>        ７７为</a:t>
            </a:r>
            <a:r>
              <a:rPr lang="en-US" altLang="zh-CN" sz="2400" b="1" dirty="0"/>
              <a:t>1</a:t>
            </a:r>
            <a:r>
              <a:rPr lang="zh-CN" altLang="en-US" sz="2400" b="1" dirty="0"/>
              <a:t>－</a:t>
            </a:r>
            <a:r>
              <a:rPr lang="en-US" altLang="zh-CN" sz="2400" b="1" dirty="0"/>
              <a:t>6</a:t>
            </a:r>
            <a:r>
              <a:rPr lang="zh-CN" altLang="en-US" sz="2400" b="1" dirty="0"/>
              <a:t>个字符，９０以上为</a:t>
            </a:r>
            <a:r>
              <a:rPr lang="en-US" altLang="zh-CN" sz="2400" b="1" dirty="0"/>
              <a:t>1</a:t>
            </a:r>
            <a:r>
              <a:rPr lang="zh-CN" altLang="en-US" sz="2400" b="1" dirty="0"/>
              <a:t>－</a:t>
            </a:r>
            <a:r>
              <a:rPr lang="en-US" altLang="zh-CN" sz="2400" b="1" dirty="0"/>
              <a:t>31</a:t>
            </a:r>
            <a:r>
              <a:rPr lang="zh-CN" altLang="en-US" sz="2400" b="1" dirty="0"/>
              <a:t>个</a:t>
            </a:r>
          </a:p>
          <a:p>
            <a:pPr eaLnBrk="1" hangingPunct="1">
              <a:spcBef>
                <a:spcPct val="50000"/>
              </a:spcBef>
            </a:pPr>
            <a:r>
              <a:rPr lang="zh-CN" altLang="en-US" sz="2400" b="1" dirty="0"/>
              <a:t>３　标识符尽量做到“见名知义”；</a:t>
            </a:r>
          </a:p>
          <a:p>
            <a:pPr eaLnBrk="1" hangingPunct="1">
              <a:spcBef>
                <a:spcPct val="50000"/>
              </a:spcBef>
            </a:pPr>
            <a:r>
              <a:rPr lang="zh-CN" altLang="en-US" sz="2400" b="1" dirty="0"/>
              <a:t>         如</a:t>
            </a:r>
            <a:r>
              <a:rPr lang="en-US" altLang="zh-CN" sz="2400" b="1" dirty="0"/>
              <a:t>AREA</a:t>
            </a:r>
            <a:r>
              <a:rPr lang="zh-CN" altLang="en-US" sz="2400" b="1" dirty="0"/>
              <a:t>，</a:t>
            </a:r>
            <a:r>
              <a:rPr lang="en-US" altLang="zh-CN" sz="2400" b="1" dirty="0"/>
              <a:t>PI</a:t>
            </a:r>
            <a:r>
              <a:rPr lang="zh-CN" altLang="en-US" sz="2400" b="1" dirty="0"/>
              <a:t>，</a:t>
            </a:r>
            <a:r>
              <a:rPr lang="en-US" altLang="zh-CN" sz="2400" b="1" dirty="0"/>
              <a:t>STN</a:t>
            </a:r>
          </a:p>
          <a:p>
            <a:pPr eaLnBrk="1" hangingPunct="1">
              <a:spcBef>
                <a:spcPct val="50000"/>
              </a:spcBef>
            </a:pPr>
            <a:r>
              <a:rPr lang="zh-CN" altLang="en-US" sz="2400" b="1" dirty="0"/>
              <a:t>４　避免用一些特定意义的语句名和函数名</a:t>
            </a:r>
          </a:p>
          <a:p>
            <a:pPr eaLnBrk="1" hangingPunct="1">
              <a:spcBef>
                <a:spcPct val="50000"/>
              </a:spcBef>
            </a:pPr>
            <a:r>
              <a:rPr lang="zh-CN" altLang="en-US" sz="2400" b="1" dirty="0"/>
              <a:t>        </a:t>
            </a:r>
            <a:r>
              <a:rPr lang="en-US" altLang="zh-CN" sz="2400" b="1" dirty="0"/>
              <a:t>FORTRAN</a:t>
            </a:r>
            <a:r>
              <a:rPr lang="zh-CN" altLang="en-US" sz="2400" b="1" dirty="0"/>
              <a:t>没有规定的“保留字”，但一般为避免混淆，实际中应尽量避免用一些特定意义的语句名和函数名等作变量名，如</a:t>
            </a:r>
            <a:r>
              <a:rPr lang="en-US" altLang="zh-CN" sz="2400" b="1" dirty="0"/>
              <a:t>PRINT</a:t>
            </a:r>
            <a:r>
              <a:rPr lang="zh-CN" altLang="en-US" sz="2400" b="1" dirty="0"/>
              <a:t>，</a:t>
            </a:r>
            <a:r>
              <a:rPr lang="en-US" altLang="zh-CN" sz="2400" b="1" dirty="0"/>
              <a:t>WRITE</a:t>
            </a:r>
            <a:r>
              <a:rPr lang="zh-CN" altLang="en-US" sz="2400" b="1" dirty="0"/>
              <a:t>，</a:t>
            </a:r>
            <a:r>
              <a:rPr lang="en-US" altLang="zh-CN" sz="2400" b="1" dirty="0"/>
              <a:t>SIN </a:t>
            </a:r>
          </a:p>
        </p:txBody>
      </p:sp>
    </p:spTree>
    <p:extLst>
      <p:ext uri="{BB962C8B-B14F-4D97-AF65-F5344CB8AC3E}">
        <p14:creationId xmlns:p14="http://schemas.microsoft.com/office/powerpoint/2010/main" val="1940681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716999"/>
            <a:ext cx="7128792" cy="4801314"/>
          </a:xfrm>
          <a:prstGeom prst="rect">
            <a:avLst/>
          </a:prstGeom>
          <a:noFill/>
        </p:spPr>
        <p:txBody>
          <a:bodyPr wrap="square" rtlCol="0">
            <a:spAutoFit/>
          </a:bodyPr>
          <a:lstStyle/>
          <a:p>
            <a:r>
              <a:rPr lang="zh-CN" altLang="en-US" sz="3200" dirty="0" smtClean="0"/>
              <a:t>例子：有哪些错误？？</a:t>
            </a:r>
            <a:endParaRPr lang="en-US" altLang="zh-CN" sz="3200" dirty="0" smtClean="0"/>
          </a:p>
          <a:p>
            <a:endParaRPr lang="en-US" altLang="zh-CN" sz="3200" dirty="0" smtClean="0"/>
          </a:p>
          <a:p>
            <a:endParaRPr lang="en-US" altLang="zh-CN" sz="3200" dirty="0"/>
          </a:p>
          <a:p>
            <a:r>
              <a:rPr lang="en-US" altLang="zh-CN" sz="3200" dirty="0" smtClean="0"/>
              <a:t>program example</a:t>
            </a:r>
          </a:p>
          <a:p>
            <a:r>
              <a:rPr lang="en-US" altLang="zh-CN" sz="3200" dirty="0" smtClean="0"/>
              <a:t>integer a </a:t>
            </a:r>
          </a:p>
          <a:p>
            <a:r>
              <a:rPr lang="en-US" altLang="zh-CN" sz="3200" dirty="0" smtClean="0"/>
              <a:t>integer example </a:t>
            </a:r>
          </a:p>
          <a:p>
            <a:r>
              <a:rPr lang="en-US" altLang="zh-CN" sz="3200" dirty="0" smtClean="0"/>
              <a:t>integer write</a:t>
            </a:r>
          </a:p>
          <a:p>
            <a:r>
              <a:rPr lang="en-US" altLang="zh-CN" sz="3200" dirty="0" smtClean="0"/>
              <a:t>integer a</a:t>
            </a:r>
          </a:p>
          <a:p>
            <a:endParaRPr lang="en-US" altLang="zh-CN" sz="3200" dirty="0" smtClean="0"/>
          </a:p>
          <a:p>
            <a:endParaRPr lang="zh-CN" altLang="en-US" dirty="0"/>
          </a:p>
        </p:txBody>
      </p:sp>
      <p:sp>
        <p:nvSpPr>
          <p:cNvPr id="5" name="TextBox 4"/>
          <p:cNvSpPr txBox="1"/>
          <p:nvPr/>
        </p:nvSpPr>
        <p:spPr>
          <a:xfrm>
            <a:off x="3635388" y="3117656"/>
            <a:ext cx="5508612" cy="1707712"/>
          </a:xfrm>
          <a:prstGeom prst="rect">
            <a:avLst/>
          </a:prstGeom>
          <a:noFill/>
        </p:spPr>
        <p:txBody>
          <a:bodyPr wrap="square" rtlCol="0">
            <a:spAutoFit/>
          </a:bodyPr>
          <a:lstStyle/>
          <a:p>
            <a:pPr>
              <a:lnSpc>
                <a:spcPct val="150000"/>
              </a:lnSpc>
            </a:pPr>
            <a:r>
              <a:rPr lang="en-US" altLang="zh-CN" sz="2400" dirty="0" smtClean="0"/>
              <a:t>! </a:t>
            </a:r>
            <a:r>
              <a:rPr lang="zh-CN" altLang="en-US" sz="2400" dirty="0" smtClean="0"/>
              <a:t>错误</a:t>
            </a:r>
            <a:r>
              <a:rPr lang="en-US" altLang="zh-CN" sz="2400" dirty="0" smtClean="0"/>
              <a:t> example </a:t>
            </a:r>
            <a:r>
              <a:rPr lang="zh-CN" altLang="en-US" sz="2400" dirty="0" smtClean="0"/>
              <a:t>是</a:t>
            </a:r>
            <a:r>
              <a:rPr lang="en-US" altLang="zh-CN" sz="2400" dirty="0" smtClean="0"/>
              <a:t>program</a:t>
            </a:r>
            <a:r>
              <a:rPr lang="zh-CN" altLang="en-US" sz="2400" dirty="0" smtClean="0"/>
              <a:t>的名字</a:t>
            </a:r>
            <a:endParaRPr lang="en-US" altLang="zh-CN" sz="2400" dirty="0" smtClean="0"/>
          </a:p>
          <a:p>
            <a:pPr>
              <a:lnSpc>
                <a:spcPct val="150000"/>
              </a:lnSpc>
            </a:pPr>
            <a:r>
              <a:rPr lang="en-US" altLang="zh-CN" sz="2400" dirty="0" smtClean="0"/>
              <a:t>! </a:t>
            </a:r>
            <a:r>
              <a:rPr lang="zh-CN" altLang="en-US" sz="2400" dirty="0" smtClean="0"/>
              <a:t>不好的用法，</a:t>
            </a:r>
            <a:r>
              <a:rPr lang="en-US" altLang="zh-CN" sz="2400" dirty="0" smtClean="0"/>
              <a:t>write</a:t>
            </a:r>
            <a:r>
              <a:rPr lang="zh-CN" altLang="en-US" sz="2400" dirty="0" smtClean="0"/>
              <a:t>是程序命令之一</a:t>
            </a:r>
            <a:endParaRPr lang="en-US" altLang="zh-CN" sz="2400" dirty="0" smtClean="0"/>
          </a:p>
          <a:p>
            <a:pPr>
              <a:lnSpc>
                <a:spcPct val="150000"/>
              </a:lnSpc>
            </a:pPr>
            <a:r>
              <a:rPr lang="en-US" altLang="zh-CN" sz="2400" dirty="0" smtClean="0"/>
              <a:t>! </a:t>
            </a:r>
            <a:r>
              <a:rPr lang="zh-CN" altLang="en-US" sz="2400" dirty="0" smtClean="0"/>
              <a:t>错误，</a:t>
            </a:r>
            <a:r>
              <a:rPr lang="en-US" altLang="zh-CN" sz="2400" dirty="0" smtClean="0"/>
              <a:t>a</a:t>
            </a:r>
            <a:r>
              <a:rPr lang="zh-CN" altLang="en-US" sz="2400" dirty="0" smtClean="0"/>
              <a:t>在前面已经使用过了</a:t>
            </a:r>
            <a:endParaRPr lang="zh-CN" altLang="en-US" sz="2400" dirty="0"/>
          </a:p>
        </p:txBody>
      </p:sp>
    </p:spTree>
    <p:extLst>
      <p:ext uri="{BB962C8B-B14F-4D97-AF65-F5344CB8AC3E}">
        <p14:creationId xmlns:p14="http://schemas.microsoft.com/office/powerpoint/2010/main" val="37303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26876" y="620688"/>
            <a:ext cx="79930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2800" b="1" dirty="0">
                <a:solidFill>
                  <a:srgbClr val="FF9933"/>
                </a:solidFill>
              </a:rPr>
              <a:t>变量的说明（声明，定义）</a:t>
            </a:r>
            <a:endParaRPr lang="zh-CN" altLang="en-US" sz="2800" b="1" dirty="0"/>
          </a:p>
        </p:txBody>
      </p:sp>
      <p:sp>
        <p:nvSpPr>
          <p:cNvPr id="5" name="Text Box 4"/>
          <p:cNvSpPr txBox="1">
            <a:spLocks noChangeArrowheads="1"/>
          </p:cNvSpPr>
          <p:nvPr/>
        </p:nvSpPr>
        <p:spPr bwMode="auto">
          <a:xfrm>
            <a:off x="684213" y="1556792"/>
            <a:ext cx="741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t>对变量类型的说明。在程序代码中，程序员向编译器要求预留一些存放数据的内存空间。</a:t>
            </a:r>
          </a:p>
        </p:txBody>
      </p:sp>
      <p:sp>
        <p:nvSpPr>
          <p:cNvPr id="6" name="Rectangle 5"/>
          <p:cNvSpPr>
            <a:spLocks noChangeArrowheads="1"/>
          </p:cNvSpPr>
          <p:nvPr/>
        </p:nvSpPr>
        <p:spPr bwMode="auto">
          <a:xfrm>
            <a:off x="827088" y="2997200"/>
            <a:ext cx="7777162"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2800" b="1" dirty="0">
                <a:solidFill>
                  <a:srgbClr val="333399"/>
                </a:solidFill>
              </a:rPr>
              <a:t>３种方式：</a:t>
            </a:r>
          </a:p>
          <a:p>
            <a:pPr marL="342900" indent="-342900" algn="just">
              <a:lnSpc>
                <a:spcPct val="110000"/>
              </a:lnSpc>
              <a:spcBef>
                <a:spcPct val="20000"/>
              </a:spcBef>
              <a:spcAft>
                <a:spcPct val="20000"/>
              </a:spcAft>
            </a:pPr>
            <a:r>
              <a:rPr lang="zh-CN" altLang="en-US" sz="2800" b="1" dirty="0">
                <a:solidFill>
                  <a:srgbClr val="333399"/>
                </a:solidFill>
              </a:rPr>
              <a:t>１）类型说明语句</a:t>
            </a:r>
          </a:p>
          <a:p>
            <a:pPr marL="342900" indent="-342900" algn="just">
              <a:lnSpc>
                <a:spcPct val="110000"/>
              </a:lnSpc>
              <a:spcBef>
                <a:spcPct val="20000"/>
              </a:spcBef>
              <a:spcAft>
                <a:spcPct val="20000"/>
              </a:spcAft>
            </a:pPr>
            <a:r>
              <a:rPr lang="zh-CN" altLang="en-US" sz="2800" b="1" dirty="0">
                <a:solidFill>
                  <a:srgbClr val="333399"/>
                </a:solidFill>
              </a:rPr>
              <a:t>２）隐含说明语句</a:t>
            </a:r>
          </a:p>
          <a:p>
            <a:pPr marL="342900" indent="-342900" algn="just">
              <a:lnSpc>
                <a:spcPct val="110000"/>
              </a:lnSpc>
              <a:spcBef>
                <a:spcPct val="20000"/>
              </a:spcBef>
              <a:spcAft>
                <a:spcPct val="20000"/>
              </a:spcAft>
            </a:pPr>
            <a:r>
              <a:rPr lang="zh-CN" altLang="en-US" sz="2800" b="1" dirty="0">
                <a:solidFill>
                  <a:srgbClr val="333399"/>
                </a:solidFill>
              </a:rPr>
              <a:t>３）隐含约定</a:t>
            </a:r>
          </a:p>
          <a:p>
            <a:pPr marL="342900" indent="-342900" algn="just">
              <a:lnSpc>
                <a:spcPct val="110000"/>
              </a:lnSpc>
              <a:spcBef>
                <a:spcPct val="20000"/>
              </a:spcBef>
              <a:spcAft>
                <a:spcPct val="20000"/>
              </a:spcAft>
            </a:pPr>
            <a:endParaRPr lang="en-US" altLang="zh-CN" sz="2800" b="1" dirty="0">
              <a:solidFill>
                <a:srgbClr val="333399"/>
              </a:solidFill>
            </a:endParaRPr>
          </a:p>
        </p:txBody>
      </p:sp>
    </p:spTree>
    <p:extLst>
      <p:ext uri="{BB962C8B-B14F-4D97-AF65-F5344CB8AC3E}">
        <p14:creationId xmlns:p14="http://schemas.microsoft.com/office/powerpoint/2010/main" val="2542985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27088" y="627063"/>
            <a:ext cx="518477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2800" b="1" dirty="0">
                <a:solidFill>
                  <a:srgbClr val="FF0000"/>
                </a:solidFill>
              </a:rPr>
              <a:t>１）类型说明语句</a:t>
            </a:r>
          </a:p>
          <a:p>
            <a:pPr marL="342900" indent="-342900" algn="just">
              <a:lnSpc>
                <a:spcPct val="110000"/>
              </a:lnSpc>
              <a:spcBef>
                <a:spcPct val="40000"/>
              </a:spcBef>
              <a:spcAft>
                <a:spcPct val="20000"/>
              </a:spcAft>
            </a:pPr>
            <a:r>
              <a:rPr lang="zh-CN" altLang="en-US" sz="2800" b="1" dirty="0"/>
              <a:t>格式：</a:t>
            </a:r>
          </a:p>
        </p:txBody>
      </p:sp>
      <p:sp>
        <p:nvSpPr>
          <p:cNvPr id="5" name="Rectangle 5"/>
          <p:cNvSpPr>
            <a:spLocks noChangeArrowheads="1"/>
          </p:cNvSpPr>
          <p:nvPr/>
        </p:nvSpPr>
        <p:spPr bwMode="auto">
          <a:xfrm>
            <a:off x="973138" y="2068513"/>
            <a:ext cx="6335712"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2800" b="1" dirty="0">
                <a:solidFill>
                  <a:srgbClr val="FF9933"/>
                </a:solidFill>
              </a:rPr>
              <a:t>类型说明符 变量名</a:t>
            </a:r>
            <a:r>
              <a:rPr lang="en-US" altLang="zh-CN" sz="2800" b="1" dirty="0">
                <a:solidFill>
                  <a:srgbClr val="FF9933"/>
                </a:solidFill>
              </a:rPr>
              <a:t>1</a:t>
            </a:r>
            <a:r>
              <a:rPr lang="zh-CN" altLang="en-US" sz="2800" b="1" dirty="0">
                <a:solidFill>
                  <a:srgbClr val="FF9933"/>
                </a:solidFill>
              </a:rPr>
              <a:t>，变量名</a:t>
            </a:r>
            <a:r>
              <a:rPr lang="en-US" altLang="zh-CN" sz="2800" b="1" dirty="0">
                <a:solidFill>
                  <a:srgbClr val="FF9933"/>
                </a:solidFill>
              </a:rPr>
              <a:t>2…</a:t>
            </a:r>
          </a:p>
          <a:p>
            <a:pPr marL="342900" indent="-342900" algn="just">
              <a:lnSpc>
                <a:spcPct val="110000"/>
              </a:lnSpc>
              <a:spcBef>
                <a:spcPct val="40000"/>
              </a:spcBef>
              <a:spcAft>
                <a:spcPct val="20000"/>
              </a:spcAft>
            </a:pPr>
            <a:r>
              <a:rPr lang="zh-CN" altLang="en-US" sz="2800" b="1" dirty="0">
                <a:solidFill>
                  <a:srgbClr val="FF9933"/>
                </a:solidFill>
              </a:rPr>
              <a:t>类型说明符：： 变量名</a:t>
            </a:r>
            <a:r>
              <a:rPr lang="en-US" altLang="zh-CN" sz="2800" b="1" dirty="0">
                <a:solidFill>
                  <a:srgbClr val="FF9933"/>
                </a:solidFill>
              </a:rPr>
              <a:t>1</a:t>
            </a:r>
            <a:r>
              <a:rPr lang="zh-CN" altLang="en-US" sz="2800" b="1" dirty="0">
                <a:solidFill>
                  <a:srgbClr val="FF9933"/>
                </a:solidFill>
              </a:rPr>
              <a:t>，变量名</a:t>
            </a:r>
            <a:r>
              <a:rPr lang="en-US" altLang="zh-CN" sz="2800" b="1" dirty="0">
                <a:solidFill>
                  <a:srgbClr val="FF9933"/>
                </a:solidFill>
              </a:rPr>
              <a:t>2…</a:t>
            </a:r>
          </a:p>
        </p:txBody>
      </p:sp>
      <p:sp>
        <p:nvSpPr>
          <p:cNvPr id="6" name="Rectangle 6"/>
          <p:cNvSpPr>
            <a:spLocks noChangeArrowheads="1"/>
          </p:cNvSpPr>
          <p:nvPr/>
        </p:nvSpPr>
        <p:spPr bwMode="auto">
          <a:xfrm>
            <a:off x="827088" y="3573016"/>
            <a:ext cx="633571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2800" b="1" dirty="0"/>
              <a:t>例：</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005263"/>
            <a:ext cx="6121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80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539750" y="765175"/>
            <a:ext cx="799147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60000"/>
              </a:lnSpc>
            </a:pPr>
            <a:r>
              <a:rPr lang="en-US" altLang="zh-CN" sz="2800" b="1" dirty="0"/>
              <a:t>Fortran</a:t>
            </a:r>
            <a:r>
              <a:rPr lang="zh-CN" altLang="en-US" sz="2800" b="1" dirty="0"/>
              <a:t>中有六个类型说明语句：</a:t>
            </a:r>
          </a:p>
          <a:p>
            <a:pPr eaLnBrk="1" hangingPunct="1">
              <a:lnSpc>
                <a:spcPct val="160000"/>
              </a:lnSpc>
            </a:pPr>
            <a:r>
              <a:rPr lang="en-US" altLang="zh-CN" sz="2800" b="1" dirty="0"/>
              <a:t>(1) </a:t>
            </a:r>
            <a:r>
              <a:rPr lang="en-US" altLang="zh-CN" sz="2800" b="1" dirty="0">
                <a:solidFill>
                  <a:srgbClr val="FF0000"/>
                </a:solidFill>
              </a:rPr>
              <a:t>INTEGER</a:t>
            </a:r>
            <a:r>
              <a:rPr lang="zh-CN" altLang="en-US" sz="2800" b="1" dirty="0"/>
              <a:t>语句</a:t>
            </a:r>
            <a:r>
              <a:rPr lang="en-US" altLang="zh-CN" sz="2800" b="1" dirty="0"/>
              <a:t>(</a:t>
            </a:r>
            <a:r>
              <a:rPr lang="zh-CN" altLang="en-US" sz="2800" b="1" dirty="0"/>
              <a:t>整型说明语句</a:t>
            </a:r>
            <a:r>
              <a:rPr lang="en-US" altLang="zh-CN" sz="2800" b="1" dirty="0"/>
              <a:t>)</a:t>
            </a:r>
          </a:p>
          <a:p>
            <a:pPr eaLnBrk="1" hangingPunct="1">
              <a:lnSpc>
                <a:spcPct val="160000"/>
              </a:lnSpc>
            </a:pPr>
            <a:r>
              <a:rPr lang="en-US" altLang="zh-CN" sz="2800" b="1" dirty="0"/>
              <a:t>(2) </a:t>
            </a:r>
            <a:r>
              <a:rPr lang="en-US" altLang="zh-CN" sz="2800" b="1" dirty="0">
                <a:solidFill>
                  <a:srgbClr val="FF0000"/>
                </a:solidFill>
              </a:rPr>
              <a:t>REAL</a:t>
            </a:r>
            <a:r>
              <a:rPr lang="zh-CN" altLang="en-US" sz="2800" b="1" dirty="0"/>
              <a:t>语句</a:t>
            </a:r>
            <a:r>
              <a:rPr lang="en-US" altLang="zh-CN" sz="2800" b="1" dirty="0"/>
              <a:t>(</a:t>
            </a:r>
            <a:r>
              <a:rPr lang="zh-CN" altLang="en-US" sz="2800" b="1" dirty="0"/>
              <a:t>实型，或浮点数说明语句</a:t>
            </a:r>
            <a:r>
              <a:rPr lang="en-US" altLang="zh-CN" sz="2800" b="1" dirty="0"/>
              <a:t>)</a:t>
            </a:r>
          </a:p>
          <a:p>
            <a:pPr eaLnBrk="1" hangingPunct="1">
              <a:lnSpc>
                <a:spcPct val="160000"/>
              </a:lnSpc>
            </a:pPr>
            <a:r>
              <a:rPr lang="en-US" altLang="zh-CN" sz="2800" b="1" dirty="0"/>
              <a:t>(3) </a:t>
            </a:r>
            <a:r>
              <a:rPr lang="en-US" altLang="zh-CN" sz="2800" b="1" dirty="0">
                <a:solidFill>
                  <a:srgbClr val="FF0000"/>
                </a:solidFill>
              </a:rPr>
              <a:t>DOUBLE PRECISION</a:t>
            </a:r>
            <a:r>
              <a:rPr lang="zh-CN" altLang="en-US" sz="2800" b="1" dirty="0"/>
              <a:t>语句</a:t>
            </a:r>
            <a:r>
              <a:rPr lang="en-US" altLang="zh-CN" sz="2800" b="1" dirty="0"/>
              <a:t>(</a:t>
            </a:r>
            <a:r>
              <a:rPr lang="zh-CN" altLang="en-US" sz="2800" b="1" dirty="0"/>
              <a:t>双精度说明语句</a:t>
            </a:r>
            <a:r>
              <a:rPr lang="en-US" altLang="zh-CN" sz="2800" b="1" dirty="0"/>
              <a:t>)</a:t>
            </a:r>
          </a:p>
          <a:p>
            <a:pPr eaLnBrk="1" hangingPunct="1">
              <a:lnSpc>
                <a:spcPct val="160000"/>
              </a:lnSpc>
            </a:pPr>
            <a:r>
              <a:rPr lang="en-US" altLang="zh-CN" sz="2800" b="1" dirty="0"/>
              <a:t>(4) </a:t>
            </a:r>
            <a:r>
              <a:rPr lang="en-US" altLang="zh-CN" sz="2800" b="1" dirty="0">
                <a:solidFill>
                  <a:srgbClr val="FF0000"/>
                </a:solidFill>
              </a:rPr>
              <a:t>COMPLEX</a:t>
            </a:r>
            <a:r>
              <a:rPr lang="zh-CN" altLang="en-US" sz="2800" b="1" dirty="0"/>
              <a:t>语句</a:t>
            </a:r>
            <a:r>
              <a:rPr lang="en-US" altLang="zh-CN" sz="2800" b="1" dirty="0"/>
              <a:t>(</a:t>
            </a:r>
            <a:r>
              <a:rPr lang="zh-CN" altLang="en-US" sz="2800" b="1" dirty="0"/>
              <a:t>复型说明语句</a:t>
            </a:r>
            <a:r>
              <a:rPr lang="en-US" altLang="zh-CN" sz="2800" b="1" dirty="0"/>
              <a:t>)</a:t>
            </a:r>
          </a:p>
          <a:p>
            <a:pPr eaLnBrk="1" hangingPunct="1">
              <a:lnSpc>
                <a:spcPct val="160000"/>
              </a:lnSpc>
            </a:pPr>
            <a:r>
              <a:rPr lang="en-US" altLang="zh-CN" sz="2800" b="1" dirty="0"/>
              <a:t>(5) </a:t>
            </a:r>
            <a:r>
              <a:rPr lang="en-US" altLang="zh-CN" sz="2800" b="1" dirty="0">
                <a:solidFill>
                  <a:srgbClr val="FF0000"/>
                </a:solidFill>
              </a:rPr>
              <a:t>LOGICAL</a:t>
            </a:r>
            <a:r>
              <a:rPr lang="zh-CN" altLang="en-US" sz="2800" b="1" dirty="0"/>
              <a:t>语句</a:t>
            </a:r>
            <a:r>
              <a:rPr lang="en-US" altLang="zh-CN" sz="2800" b="1" dirty="0"/>
              <a:t>(</a:t>
            </a:r>
            <a:r>
              <a:rPr lang="zh-CN" altLang="en-US" sz="2800" b="1" dirty="0"/>
              <a:t>逻辑型说明语句</a:t>
            </a:r>
            <a:r>
              <a:rPr lang="en-US" altLang="zh-CN" sz="2800" b="1" dirty="0"/>
              <a:t>)</a:t>
            </a:r>
          </a:p>
          <a:p>
            <a:pPr eaLnBrk="1" hangingPunct="1">
              <a:lnSpc>
                <a:spcPct val="160000"/>
              </a:lnSpc>
            </a:pPr>
            <a:r>
              <a:rPr lang="en-US" altLang="zh-CN" sz="2800" b="1" dirty="0"/>
              <a:t>(6) </a:t>
            </a:r>
            <a:r>
              <a:rPr lang="en-US" altLang="zh-CN" sz="2800" b="1" dirty="0">
                <a:solidFill>
                  <a:srgbClr val="FF0000"/>
                </a:solidFill>
              </a:rPr>
              <a:t>CHARACTER</a:t>
            </a:r>
            <a:r>
              <a:rPr lang="zh-CN" altLang="en-US" sz="2800" b="1" dirty="0"/>
              <a:t>语句</a:t>
            </a:r>
            <a:r>
              <a:rPr lang="en-US" altLang="zh-CN" sz="2800" b="1" dirty="0"/>
              <a:t>(</a:t>
            </a:r>
            <a:r>
              <a:rPr lang="zh-CN" altLang="en-US" sz="2800" b="1" dirty="0"/>
              <a:t>字符型说明语句</a:t>
            </a:r>
            <a:r>
              <a:rPr lang="en-US" altLang="zh-CN" sz="2800" b="1" dirty="0"/>
              <a:t>)</a:t>
            </a:r>
          </a:p>
        </p:txBody>
      </p:sp>
    </p:spTree>
    <p:extLst>
      <p:ext uri="{BB962C8B-B14F-4D97-AF65-F5344CB8AC3E}">
        <p14:creationId xmlns:p14="http://schemas.microsoft.com/office/powerpoint/2010/main" val="2074246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468313" y="333375"/>
            <a:ext cx="7775575" cy="579438"/>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3200" b="1" dirty="0">
                <a:solidFill>
                  <a:srgbClr val="333399"/>
                </a:solidFill>
                <a:effectLst>
                  <a:outerShdw blurRad="38100" dist="38100" dir="2700000" algn="tl">
                    <a:srgbClr val="C0C0C0"/>
                  </a:outerShdw>
                </a:effectLst>
                <a:ea typeface="宋体" pitchFamily="2" charset="-122"/>
              </a:rPr>
              <a:t> </a:t>
            </a:r>
            <a:r>
              <a:rPr lang="zh-CN" altLang="en-US" sz="3200" b="1" dirty="0">
                <a:solidFill>
                  <a:srgbClr val="333399"/>
                </a:solidFill>
                <a:effectLst>
                  <a:outerShdw blurRad="38100" dist="38100" dir="2700000" algn="tl">
                    <a:srgbClr val="C0C0C0"/>
                  </a:outerShdw>
                </a:effectLst>
                <a:ea typeface="宋体" pitchFamily="2" charset="-122"/>
              </a:rPr>
              <a:t>声明</a:t>
            </a:r>
            <a:r>
              <a:rPr lang="en-US" altLang="zh-CN" sz="3200" b="1" dirty="0">
                <a:solidFill>
                  <a:srgbClr val="333399"/>
                </a:solidFill>
                <a:effectLst>
                  <a:outerShdw blurRad="38100" dist="38100" dir="2700000" algn="tl">
                    <a:srgbClr val="C0C0C0"/>
                  </a:outerShdw>
                </a:effectLst>
                <a:ea typeface="宋体" pitchFamily="2" charset="-122"/>
              </a:rPr>
              <a:t>1 </a:t>
            </a:r>
            <a:r>
              <a:rPr lang="zh-CN" altLang="en-US" sz="3200" b="1" dirty="0">
                <a:solidFill>
                  <a:srgbClr val="333399"/>
                </a:solidFill>
                <a:effectLst>
                  <a:outerShdw blurRad="38100" dist="38100" dir="2700000" algn="tl">
                    <a:srgbClr val="C0C0C0"/>
                  </a:outerShdw>
                </a:effectLst>
                <a:ea typeface="宋体" pitchFamily="2" charset="-122"/>
              </a:rPr>
              <a:t>：整数类型（</a:t>
            </a:r>
            <a:r>
              <a:rPr lang="en-US" altLang="zh-CN" sz="3200" b="1" dirty="0">
                <a:solidFill>
                  <a:srgbClr val="333399"/>
                </a:solidFill>
                <a:effectLst>
                  <a:outerShdw blurRad="38100" dist="38100" dir="2700000" algn="tl">
                    <a:srgbClr val="C0C0C0"/>
                  </a:outerShdw>
                </a:effectLst>
                <a:ea typeface="宋体" pitchFamily="2" charset="-122"/>
              </a:rPr>
              <a:t>INTEGER</a:t>
            </a:r>
            <a:r>
              <a:rPr lang="zh-CN" altLang="en-US" sz="3200" b="1" dirty="0">
                <a:solidFill>
                  <a:srgbClr val="333399"/>
                </a:solidFill>
                <a:effectLst>
                  <a:outerShdw blurRad="38100" dist="38100" dir="2700000" algn="tl">
                    <a:srgbClr val="C0C0C0"/>
                  </a:outerShdw>
                </a:effectLst>
                <a:ea typeface="宋体" pitchFamily="2" charset="-122"/>
              </a:rPr>
              <a:t>）</a:t>
            </a:r>
          </a:p>
        </p:txBody>
      </p:sp>
      <p:sp>
        <p:nvSpPr>
          <p:cNvPr id="5" name="TextBox 4"/>
          <p:cNvSpPr txBox="1"/>
          <p:nvPr/>
        </p:nvSpPr>
        <p:spPr>
          <a:xfrm>
            <a:off x="468313" y="1052736"/>
            <a:ext cx="4823767" cy="523220"/>
          </a:xfrm>
          <a:prstGeom prst="rect">
            <a:avLst/>
          </a:prstGeom>
          <a:noFill/>
        </p:spPr>
        <p:txBody>
          <a:bodyPr wrap="square" rtlCol="0">
            <a:spAutoFit/>
          </a:bodyPr>
          <a:lstStyle/>
          <a:p>
            <a:r>
              <a:rPr lang="en-US" altLang="zh-CN" sz="2800" b="1" dirty="0"/>
              <a:t>i</a:t>
            </a:r>
            <a:r>
              <a:rPr lang="en-US" altLang="zh-CN" sz="2800" b="1" dirty="0" smtClean="0"/>
              <a:t>nteger a</a:t>
            </a:r>
            <a:endParaRPr lang="zh-CN" altLang="en-US" sz="2800" b="1" dirty="0"/>
          </a:p>
        </p:txBody>
      </p:sp>
      <p:sp>
        <p:nvSpPr>
          <p:cNvPr id="6" name="左箭头 5"/>
          <p:cNvSpPr/>
          <p:nvPr/>
        </p:nvSpPr>
        <p:spPr>
          <a:xfrm>
            <a:off x="2123728" y="1160748"/>
            <a:ext cx="1008112"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347864" y="1160748"/>
            <a:ext cx="5040560" cy="646331"/>
          </a:xfrm>
          <a:prstGeom prst="rect">
            <a:avLst/>
          </a:prstGeom>
          <a:noFill/>
        </p:spPr>
        <p:txBody>
          <a:bodyPr wrap="square" rtlCol="0">
            <a:spAutoFit/>
          </a:bodyPr>
          <a:lstStyle/>
          <a:p>
            <a:r>
              <a:rPr lang="en-US" altLang="zh-CN" dirty="0" smtClean="0"/>
              <a:t>a</a:t>
            </a:r>
            <a:r>
              <a:rPr lang="zh-CN" altLang="en-US" dirty="0" smtClean="0"/>
              <a:t>是自取的名字，在程序代码中这个名字来表示这一块存放整数的空间，它习惯上称为“变量”</a:t>
            </a:r>
            <a:endParaRPr lang="zh-CN" altLang="en-US" dirty="0"/>
          </a:p>
        </p:txBody>
      </p:sp>
      <p:sp>
        <p:nvSpPr>
          <p:cNvPr id="13" name="直角上箭头 12"/>
          <p:cNvSpPr/>
          <p:nvPr/>
        </p:nvSpPr>
        <p:spPr>
          <a:xfrm flipH="1">
            <a:off x="1152003" y="1575956"/>
            <a:ext cx="1728193" cy="722655"/>
          </a:xfrm>
          <a:prstGeom prst="bentUpArrow">
            <a:avLst/>
          </a:prstGeom>
          <a:scene3d>
            <a:camera prst="orthographicFront">
              <a:rot lat="0" lon="179998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75856" y="2060848"/>
            <a:ext cx="4248472" cy="369332"/>
          </a:xfrm>
          <a:prstGeom prst="rect">
            <a:avLst/>
          </a:prstGeom>
          <a:noFill/>
        </p:spPr>
        <p:txBody>
          <a:bodyPr wrap="square" rtlCol="0">
            <a:spAutoFit/>
          </a:bodyPr>
          <a:lstStyle/>
          <a:p>
            <a:r>
              <a:rPr lang="zh-CN" altLang="en-US" dirty="0" smtClean="0"/>
              <a:t>声明要使用整数型态数据</a:t>
            </a:r>
            <a:endParaRPr lang="zh-CN" altLang="en-US" dirty="0"/>
          </a:p>
        </p:txBody>
      </p:sp>
      <p:pic>
        <p:nvPicPr>
          <p:cNvPr id="1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852936"/>
            <a:ext cx="4754563"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367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三种</a:t>
            </a:r>
            <a:r>
              <a:rPr lang="zh-CN" altLang="en-US" b="1" dirty="0" smtClean="0"/>
              <a:t>基本结构</a:t>
            </a:r>
            <a:r>
              <a:rPr lang="zh-CN" altLang="en-US" b="1" dirty="0"/>
              <a:t/>
            </a:r>
            <a:br>
              <a:rPr lang="zh-CN" altLang="en-US" b="1" dirty="0"/>
            </a:br>
            <a:endParaRPr lang="zh-CN" altLang="en-US" dirty="0"/>
          </a:p>
        </p:txBody>
      </p:sp>
      <p:sp>
        <p:nvSpPr>
          <p:cNvPr id="4" name="Text Box 3"/>
          <p:cNvSpPr txBox="1">
            <a:spLocks noChangeArrowheads="1"/>
          </p:cNvSpPr>
          <p:nvPr/>
        </p:nvSpPr>
        <p:spPr bwMode="auto">
          <a:xfrm>
            <a:off x="611188" y="908050"/>
            <a:ext cx="81359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FF3300"/>
                </a:solidFill>
              </a:rPr>
              <a:t>顺序结构</a:t>
            </a:r>
            <a:r>
              <a:rPr lang="zh-CN" altLang="en-US" sz="2800" b="1" dirty="0"/>
              <a:t>：如图所示的框内，</a:t>
            </a:r>
            <a:r>
              <a:rPr lang="en-US" altLang="zh-TW" sz="2800" b="1" dirty="0"/>
              <a:t>A</a:t>
            </a:r>
            <a:r>
              <a:rPr lang="zh-CN" altLang="en-US" sz="2800" b="1" dirty="0"/>
              <a:t>和</a:t>
            </a:r>
            <a:r>
              <a:rPr lang="en-US" altLang="zh-TW" sz="2800" b="1" dirty="0"/>
              <a:t>B</a:t>
            </a:r>
            <a:r>
              <a:rPr lang="zh-CN" altLang="en-US" sz="2800" b="1" dirty="0"/>
              <a:t>两个框是顺序执行的。</a:t>
            </a:r>
            <a:r>
              <a:rPr lang="zh-CN" altLang="en-US" sz="2400" b="1" dirty="0"/>
              <a:t>顺序结构是最简单的一种基本结构：</a:t>
            </a:r>
            <a:r>
              <a:rPr lang="zh-TW" altLang="en-US" sz="2800" b="1" dirty="0">
                <a:solidFill>
                  <a:schemeClr val="bg1"/>
                </a:solidFill>
              </a:rPr>
              <a:t> </a:t>
            </a:r>
            <a:endParaRPr lang="zh-CN" altLang="en-US" sz="2800" b="1" dirty="0">
              <a:solidFill>
                <a:schemeClr val="bg1"/>
              </a:solidFill>
            </a:endParaRPr>
          </a:p>
        </p:txBody>
      </p:sp>
      <p:grpSp>
        <p:nvGrpSpPr>
          <p:cNvPr id="5" name="Group 4"/>
          <p:cNvGrpSpPr>
            <a:grpSpLocks noChangeAspect="1"/>
          </p:cNvGrpSpPr>
          <p:nvPr/>
        </p:nvGrpSpPr>
        <p:grpSpPr bwMode="auto">
          <a:xfrm>
            <a:off x="3059113" y="2565400"/>
            <a:ext cx="2886075" cy="3008313"/>
            <a:chOff x="846" y="1472"/>
            <a:chExt cx="3192" cy="3477"/>
          </a:xfrm>
        </p:grpSpPr>
        <p:sp>
          <p:nvSpPr>
            <p:cNvPr id="6" name="Rectangle 5"/>
            <p:cNvSpPr>
              <a:spLocks noChangeAspect="1" noChangeArrowheads="1"/>
            </p:cNvSpPr>
            <p:nvPr/>
          </p:nvSpPr>
          <p:spPr bwMode="auto">
            <a:xfrm>
              <a:off x="846" y="1700"/>
              <a:ext cx="3192" cy="2850"/>
            </a:xfrm>
            <a:prstGeom prst="rect">
              <a:avLst/>
            </a:prstGeom>
            <a:solidFill>
              <a:srgbClr val="FFFFFF"/>
            </a:solidFill>
            <a:ln w="9525">
              <a:solidFill>
                <a:srgbClr val="FF0000"/>
              </a:solidFill>
              <a:miter lim="800000"/>
              <a:headEnd/>
              <a:tailEnd/>
            </a:ln>
          </p:spPr>
          <p:txBody>
            <a:bodyPr/>
            <a:lstStyle/>
            <a:p>
              <a:endParaRPr lang="zh-CN" altLang="en-US"/>
            </a:p>
          </p:txBody>
        </p:sp>
        <p:sp>
          <p:nvSpPr>
            <p:cNvPr id="7" name="Rectangle 6"/>
            <p:cNvSpPr>
              <a:spLocks noChangeAspect="1" noChangeArrowheads="1"/>
            </p:cNvSpPr>
            <p:nvPr/>
          </p:nvSpPr>
          <p:spPr bwMode="auto">
            <a:xfrm>
              <a:off x="1359" y="221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8" name="Rectangle 7"/>
            <p:cNvSpPr>
              <a:spLocks noChangeAspect="1" noChangeArrowheads="1"/>
            </p:cNvSpPr>
            <p:nvPr/>
          </p:nvSpPr>
          <p:spPr bwMode="auto">
            <a:xfrm>
              <a:off x="1359" y="3581"/>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9" name="WordArt 8"/>
            <p:cNvSpPr>
              <a:spLocks noChangeAspect="1" noChangeArrowheads="1" noChangeShapeType="1" noTextEdit="1"/>
            </p:cNvSpPr>
            <p:nvPr/>
          </p:nvSpPr>
          <p:spPr bwMode="auto">
            <a:xfrm>
              <a:off x="2271" y="232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sp>
          <p:nvSpPr>
            <p:cNvPr id="10" name="WordArt 9"/>
            <p:cNvSpPr>
              <a:spLocks noChangeAspect="1" noChangeArrowheads="1" noChangeShapeType="1" noTextEdit="1"/>
            </p:cNvSpPr>
            <p:nvPr/>
          </p:nvSpPr>
          <p:spPr bwMode="auto">
            <a:xfrm>
              <a:off x="2271" y="3695"/>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B</a:t>
              </a:r>
              <a:endParaRPr lang="zh-CN" altLang="en-US" sz="1400" kern="10">
                <a:ln w="9525">
                  <a:solidFill>
                    <a:srgbClr val="000000"/>
                  </a:solidFill>
                  <a:round/>
                  <a:headEnd/>
                  <a:tailEnd/>
                </a:ln>
                <a:solidFill>
                  <a:srgbClr val="000000"/>
                </a:solidFill>
                <a:latin typeface="Times New Roman"/>
                <a:cs typeface="Times New Roman"/>
              </a:endParaRPr>
            </a:p>
          </p:txBody>
        </p:sp>
        <p:sp>
          <p:nvSpPr>
            <p:cNvPr id="11" name="Line 10"/>
            <p:cNvSpPr>
              <a:spLocks noChangeAspect="1" noChangeShapeType="1"/>
            </p:cNvSpPr>
            <p:nvPr/>
          </p:nvSpPr>
          <p:spPr bwMode="auto">
            <a:xfrm>
              <a:off x="2442" y="2840"/>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Aspect="1" noChangeShapeType="1"/>
            </p:cNvSpPr>
            <p:nvPr/>
          </p:nvSpPr>
          <p:spPr bwMode="auto">
            <a:xfrm>
              <a:off x="2442" y="1472"/>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Aspect="1" noChangeShapeType="1"/>
            </p:cNvSpPr>
            <p:nvPr/>
          </p:nvSpPr>
          <p:spPr bwMode="auto">
            <a:xfrm>
              <a:off x="2442" y="4208"/>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2724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27087" y="158995"/>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solidFill>
                  <a:srgbClr val="FF9933"/>
                </a:solidFill>
              </a:rPr>
              <a:t>声明长整型，即用</a:t>
            </a:r>
            <a:r>
              <a:rPr lang="en-US" altLang="zh-CN" sz="2400" b="1" dirty="0">
                <a:solidFill>
                  <a:srgbClr val="FF9933"/>
                </a:solidFill>
              </a:rPr>
              <a:t>4</a:t>
            </a:r>
            <a:r>
              <a:rPr lang="zh-CN" altLang="en-US" sz="2400" b="1" dirty="0">
                <a:solidFill>
                  <a:srgbClr val="FF9933"/>
                </a:solidFill>
              </a:rPr>
              <a:t>个</a:t>
            </a:r>
            <a:r>
              <a:rPr lang="en-US" altLang="zh-CN" sz="2400" b="1" dirty="0">
                <a:solidFill>
                  <a:srgbClr val="FF9933"/>
                </a:solidFill>
              </a:rPr>
              <a:t>bytes</a:t>
            </a:r>
            <a:r>
              <a:rPr lang="zh-CN" altLang="en-US" sz="2400" b="1" dirty="0">
                <a:solidFill>
                  <a:srgbClr val="FF9933"/>
                </a:solidFill>
              </a:rPr>
              <a:t>来存放整数：</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7385" b="6587"/>
          <a:stretch>
            <a:fillRect/>
          </a:stretch>
        </p:blipFill>
        <p:spPr bwMode="auto">
          <a:xfrm>
            <a:off x="769560" y="643125"/>
            <a:ext cx="71278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971551" y="2108200"/>
            <a:ext cx="684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solidFill>
                  <a:srgbClr val="FF9933"/>
                </a:solidFill>
              </a:rPr>
              <a:t>声明短整型，即用</a:t>
            </a:r>
            <a:r>
              <a:rPr lang="en-US" altLang="zh-CN" sz="2400" b="1" dirty="0">
                <a:solidFill>
                  <a:srgbClr val="FF9933"/>
                </a:solidFill>
              </a:rPr>
              <a:t>2</a:t>
            </a:r>
            <a:r>
              <a:rPr lang="zh-CN" altLang="en-US" sz="2400" b="1" dirty="0">
                <a:solidFill>
                  <a:srgbClr val="FF9933"/>
                </a:solidFill>
              </a:rPr>
              <a:t>个</a:t>
            </a:r>
            <a:r>
              <a:rPr lang="en-US" altLang="zh-CN" sz="2400" b="1" dirty="0">
                <a:solidFill>
                  <a:srgbClr val="FF9933"/>
                </a:solidFill>
              </a:rPr>
              <a:t>bytes</a:t>
            </a:r>
            <a:r>
              <a:rPr lang="zh-CN" altLang="en-US" sz="2400" b="1" dirty="0">
                <a:solidFill>
                  <a:srgbClr val="FF9933"/>
                </a:solidFill>
              </a:rPr>
              <a:t>来存放整数：</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t="2956" b="9276"/>
          <a:stretch>
            <a:fillRect/>
          </a:stretch>
        </p:blipFill>
        <p:spPr bwMode="auto">
          <a:xfrm>
            <a:off x="827881" y="2636912"/>
            <a:ext cx="712787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971551" y="4188803"/>
            <a:ext cx="3960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solidFill>
                  <a:srgbClr val="FF9933"/>
                </a:solidFill>
              </a:rPr>
              <a:t>默认为长整型</a:t>
            </a:r>
          </a:p>
        </p:txBody>
      </p:sp>
      <p:sp>
        <p:nvSpPr>
          <p:cNvPr id="9" name="TextBox 8"/>
          <p:cNvSpPr txBox="1"/>
          <p:nvPr/>
        </p:nvSpPr>
        <p:spPr>
          <a:xfrm>
            <a:off x="1115616" y="4797152"/>
            <a:ext cx="6624736" cy="830997"/>
          </a:xfrm>
          <a:prstGeom prst="rect">
            <a:avLst/>
          </a:prstGeom>
          <a:noFill/>
        </p:spPr>
        <p:txBody>
          <a:bodyPr wrap="square" rtlCol="0">
            <a:spAutoFit/>
          </a:bodyPr>
          <a:lstStyle/>
          <a:p>
            <a:r>
              <a:rPr lang="en-US" altLang="zh-CN" sz="2400" b="1" dirty="0"/>
              <a:t>i</a:t>
            </a:r>
            <a:r>
              <a:rPr lang="en-US" altLang="zh-CN" sz="2400" b="1" dirty="0" smtClean="0"/>
              <a:t>nteger  </a:t>
            </a:r>
            <a:r>
              <a:rPr lang="en-US" altLang="zh-CN" sz="2400" b="1" dirty="0" err="1" smtClean="0"/>
              <a:t>a,b,c</a:t>
            </a:r>
            <a:r>
              <a:rPr lang="en-US" altLang="zh-CN" sz="2400" b="1" dirty="0" smtClean="0"/>
              <a:t>        </a:t>
            </a:r>
            <a:r>
              <a:rPr lang="zh-CN" altLang="en-US" sz="2400" b="1" dirty="0" smtClean="0"/>
              <a:t>一行可声明多个变量</a:t>
            </a:r>
            <a:endParaRPr lang="en-US" altLang="zh-CN" sz="2400" b="1" dirty="0" smtClean="0"/>
          </a:p>
          <a:p>
            <a:r>
              <a:rPr lang="en-US" altLang="zh-CN" sz="2400" b="1" dirty="0"/>
              <a:t>i</a:t>
            </a:r>
            <a:r>
              <a:rPr lang="en-US" altLang="zh-CN" sz="2400" b="1" dirty="0" smtClean="0"/>
              <a:t>nteger :: a             </a:t>
            </a:r>
            <a:r>
              <a:rPr lang="zh-CN" altLang="en-US" sz="2400" b="1" dirty="0" smtClean="0"/>
              <a:t>申明一个叫做</a:t>
            </a:r>
            <a:r>
              <a:rPr lang="en-US" altLang="zh-CN" sz="2400" b="1" dirty="0" smtClean="0"/>
              <a:t>a</a:t>
            </a:r>
            <a:r>
              <a:rPr lang="zh-CN" altLang="en-US" sz="2400" b="1" smtClean="0"/>
              <a:t>的</a:t>
            </a:r>
            <a:endParaRPr lang="zh-CN" altLang="en-US" sz="2400" b="1" dirty="0"/>
          </a:p>
        </p:txBody>
      </p:sp>
    </p:spTree>
    <p:extLst>
      <p:ext uri="{BB962C8B-B14F-4D97-AF65-F5344CB8AC3E}">
        <p14:creationId xmlns:p14="http://schemas.microsoft.com/office/powerpoint/2010/main" val="2458446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980728"/>
            <a:ext cx="7128792"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A=3/2</a:t>
            </a:r>
            <a:endParaRPr lang="zh-CN" alt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71600" y="1609636"/>
            <a:ext cx="7992888" cy="954107"/>
          </a:xfrm>
          <a:prstGeom prst="rect">
            <a:avLst/>
          </a:prstGeom>
          <a:noFill/>
        </p:spPr>
        <p:txBody>
          <a:bodyPr wrap="square" rtlCol="0">
            <a:spAutoFit/>
          </a:bodyPr>
          <a:lstStyle/>
          <a:p>
            <a:r>
              <a:rPr lang="zh-CN" altLang="en-US" sz="2800" dirty="0" smtClean="0">
                <a:latin typeface="Times New Roman" panose="02020603050405020304" pitchFamily="18" charset="0"/>
                <a:cs typeface="Times New Roman" panose="02020603050405020304" pitchFamily="18" charset="0"/>
              </a:rPr>
              <a:t>这个命令会使</a:t>
            </a:r>
            <a:r>
              <a:rPr lang="en-US" altLang="zh-CN" sz="2800" dirty="0" smtClean="0">
                <a:latin typeface="Times New Roman" panose="02020603050405020304" pitchFamily="18" charset="0"/>
                <a:cs typeface="Times New Roman" panose="02020603050405020304" pitchFamily="18" charset="0"/>
              </a:rPr>
              <a:t>A</a:t>
            </a:r>
            <a:r>
              <a:rPr lang="zh-CN" altLang="en-US" sz="2800" dirty="0" smtClean="0">
                <a:latin typeface="Times New Roman" panose="02020603050405020304" pitchFamily="18" charset="0"/>
                <a:cs typeface="Times New Roman" panose="02020603050405020304" pitchFamily="18" charset="0"/>
              </a:rPr>
              <a:t>等于</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，虽然</a:t>
            </a:r>
            <a:r>
              <a:rPr lang="en-US" altLang="zh-CN" sz="2800" dirty="0" smtClean="0">
                <a:latin typeface="Times New Roman" panose="02020603050405020304" pitchFamily="18" charset="0"/>
                <a:cs typeface="Times New Roman" panose="02020603050405020304" pitchFamily="18" charset="0"/>
              </a:rPr>
              <a:t>3/2=1.5, </a:t>
            </a:r>
            <a:r>
              <a:rPr lang="zh-CN" altLang="en-US" sz="2800" dirty="0" smtClean="0">
                <a:latin typeface="Times New Roman" panose="02020603050405020304" pitchFamily="18" charset="0"/>
                <a:cs typeface="Times New Roman" panose="02020603050405020304" pitchFamily="18" charset="0"/>
              </a:rPr>
              <a:t>但因为</a:t>
            </a:r>
            <a:r>
              <a:rPr lang="en-US" altLang="zh-CN" sz="2800" dirty="0" smtClean="0">
                <a:latin typeface="Times New Roman" panose="02020603050405020304" pitchFamily="18" charset="0"/>
                <a:cs typeface="Times New Roman" panose="02020603050405020304" pitchFamily="18" charset="0"/>
              </a:rPr>
              <a:t>A</a:t>
            </a:r>
            <a:r>
              <a:rPr lang="zh-CN" altLang="en-US" sz="2800" dirty="0" smtClean="0">
                <a:latin typeface="Times New Roman" panose="02020603050405020304" pitchFamily="18" charset="0"/>
                <a:cs typeface="Times New Roman" panose="02020603050405020304" pitchFamily="18" charset="0"/>
              </a:rPr>
              <a:t>只能保存“整数”，会把小数点的部分无条件舍去。</a:t>
            </a:r>
            <a:endParaRPr lang="zh-CN" alt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71600" y="2852936"/>
            <a:ext cx="7128792"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A=1/2</a:t>
            </a:r>
            <a:endParaRPr lang="zh-CN" alt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7584" y="3789040"/>
            <a:ext cx="7992888"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A</a:t>
            </a:r>
            <a:r>
              <a:rPr lang="zh-CN" altLang="en-US" sz="2800" dirty="0" smtClean="0">
                <a:latin typeface="Times New Roman" panose="02020603050405020304" pitchFamily="18" charset="0"/>
                <a:cs typeface="Times New Roman" panose="02020603050405020304" pitchFamily="18" charset="0"/>
              </a:rPr>
              <a:t>等于</a:t>
            </a:r>
            <a:r>
              <a:rPr lang="en-US" altLang="zh-CN" sz="2800" dirty="0" smtClean="0">
                <a:latin typeface="Times New Roman" panose="02020603050405020304" pitchFamily="18" charset="0"/>
                <a:cs typeface="Times New Roman" panose="02020603050405020304" pitchFamily="18" charset="0"/>
              </a:rPr>
              <a:t>0</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57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260350"/>
            <a:ext cx="6048375" cy="579438"/>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3200" b="1" dirty="0">
                <a:solidFill>
                  <a:srgbClr val="333399"/>
                </a:solidFill>
                <a:effectLst>
                  <a:outerShdw blurRad="38100" dist="38100" dir="2700000" algn="tl">
                    <a:srgbClr val="C0C0C0"/>
                  </a:outerShdw>
                </a:effectLst>
                <a:ea typeface="宋体" pitchFamily="2" charset="-122"/>
              </a:rPr>
              <a:t> </a:t>
            </a:r>
            <a:r>
              <a:rPr lang="zh-CN" altLang="en-US" sz="3200" b="1" dirty="0">
                <a:solidFill>
                  <a:srgbClr val="333399"/>
                </a:solidFill>
                <a:effectLst>
                  <a:outerShdw blurRad="38100" dist="38100" dir="2700000" algn="tl">
                    <a:srgbClr val="C0C0C0"/>
                  </a:outerShdw>
                </a:effectLst>
                <a:ea typeface="宋体" pitchFamily="2" charset="-122"/>
              </a:rPr>
              <a:t>声明</a:t>
            </a:r>
            <a:r>
              <a:rPr lang="en-US" altLang="zh-CN" sz="3200" b="1" dirty="0">
                <a:solidFill>
                  <a:srgbClr val="333399"/>
                </a:solidFill>
                <a:effectLst>
                  <a:outerShdw blurRad="38100" dist="38100" dir="2700000" algn="tl">
                    <a:srgbClr val="C0C0C0"/>
                  </a:outerShdw>
                </a:effectLst>
                <a:ea typeface="宋体" pitchFamily="2" charset="-122"/>
              </a:rPr>
              <a:t>2 </a:t>
            </a:r>
            <a:r>
              <a:rPr lang="zh-CN" altLang="en-US" sz="3200" b="1" dirty="0">
                <a:solidFill>
                  <a:srgbClr val="333399"/>
                </a:solidFill>
                <a:effectLst>
                  <a:outerShdw blurRad="38100" dist="38100" dir="2700000" algn="tl">
                    <a:srgbClr val="C0C0C0"/>
                  </a:outerShdw>
                </a:effectLst>
                <a:ea typeface="宋体" pitchFamily="2" charset="-122"/>
              </a:rPr>
              <a:t>：浮点数（</a:t>
            </a:r>
            <a:r>
              <a:rPr lang="en-US" altLang="zh-CN" sz="3200" b="1" dirty="0">
                <a:solidFill>
                  <a:srgbClr val="333399"/>
                </a:solidFill>
                <a:effectLst>
                  <a:outerShdw blurRad="38100" dist="38100" dir="2700000" algn="tl">
                    <a:srgbClr val="C0C0C0"/>
                  </a:outerShdw>
                </a:effectLst>
                <a:ea typeface="宋体" pitchFamily="2" charset="-122"/>
              </a:rPr>
              <a:t>REAL</a:t>
            </a:r>
            <a:r>
              <a:rPr lang="zh-CN" altLang="en-US" sz="3200" b="1" dirty="0">
                <a:solidFill>
                  <a:srgbClr val="333399"/>
                </a:solidFill>
                <a:effectLst>
                  <a:outerShdw blurRad="38100" dist="38100" dir="2700000" algn="tl">
                    <a:srgbClr val="C0C0C0"/>
                  </a:outerShdw>
                </a:effectLst>
                <a:ea typeface="宋体" pitchFamily="2" charset="-122"/>
              </a:rPr>
              <a:t>）</a:t>
            </a:r>
          </a:p>
        </p:txBody>
      </p:sp>
      <p:sp>
        <p:nvSpPr>
          <p:cNvPr id="5" name="Text Box 3"/>
          <p:cNvSpPr txBox="1">
            <a:spLocks noChangeArrowheads="1"/>
          </p:cNvSpPr>
          <p:nvPr/>
        </p:nvSpPr>
        <p:spPr bwMode="auto">
          <a:xfrm>
            <a:off x="539750" y="1052513"/>
            <a:ext cx="7920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t>浮点数与整数的最大区别在于可以保存小数，不做说明（默认）时，通常用占</a:t>
            </a:r>
            <a:r>
              <a:rPr lang="en-US" altLang="zh-CN" sz="2400" b="1" dirty="0"/>
              <a:t>4</a:t>
            </a:r>
            <a:r>
              <a:rPr lang="zh-CN" altLang="en-US" sz="2400" b="1" dirty="0"/>
              <a:t>个</a:t>
            </a:r>
            <a:r>
              <a:rPr lang="en-US" altLang="zh-CN" sz="2400" b="1" dirty="0"/>
              <a:t>bytes</a:t>
            </a:r>
            <a:r>
              <a:rPr lang="zh-CN" altLang="en-US" sz="2400" b="1" dirty="0"/>
              <a:t>的单精度浮点数。</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89138"/>
            <a:ext cx="6697663"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56" y="3645024"/>
            <a:ext cx="83534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611188" y="5708650"/>
            <a:ext cx="7056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t>关于有效位数的考虑</a:t>
            </a:r>
            <a:r>
              <a:rPr lang="en-US" altLang="zh-CN" sz="2400" dirty="0"/>
              <a:t>……</a:t>
            </a:r>
          </a:p>
        </p:txBody>
      </p:sp>
    </p:spTree>
    <p:extLst>
      <p:ext uri="{BB962C8B-B14F-4D97-AF65-F5344CB8AC3E}">
        <p14:creationId xmlns:p14="http://schemas.microsoft.com/office/powerpoint/2010/main" val="1626430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908720"/>
            <a:ext cx="6192688" cy="3869329"/>
          </a:xfrm>
          <a:prstGeom prst="rect">
            <a:avLst/>
          </a:prstGeom>
          <a:noFill/>
        </p:spPr>
        <p:txBody>
          <a:bodyPr wrap="square" rtlCol="0">
            <a:spAutoFit/>
          </a:bodyPr>
          <a:lstStyle/>
          <a:p>
            <a:pPr>
              <a:lnSpc>
                <a:spcPct val="150000"/>
              </a:lnSpc>
            </a:pPr>
            <a:r>
              <a:rPr lang="zh-CN" altLang="en-US" sz="2800" dirty="0" smtClean="0">
                <a:latin typeface="+mn-ea"/>
              </a:rPr>
              <a:t>例子：</a:t>
            </a:r>
            <a:endParaRPr lang="en-US" altLang="zh-CN" sz="2800" dirty="0" smtClean="0">
              <a:latin typeface="+mn-ea"/>
            </a:endParaRPr>
          </a:p>
          <a:p>
            <a:pPr>
              <a:lnSpc>
                <a:spcPct val="150000"/>
              </a:lnSpc>
            </a:pPr>
            <a:r>
              <a:rPr lang="zh-CN" altLang="en-US" sz="2800" dirty="0" smtClean="0">
                <a:latin typeface="+mn-ea"/>
              </a:rPr>
              <a:t>单精度数值部分是</a:t>
            </a:r>
            <a:r>
              <a:rPr lang="en-US" altLang="zh-CN" sz="2800" dirty="0" smtClean="0">
                <a:latin typeface="+mn-ea"/>
              </a:rPr>
              <a:t>6</a:t>
            </a:r>
            <a:r>
              <a:rPr lang="zh-CN" altLang="en-US" sz="2800" dirty="0" smtClean="0">
                <a:latin typeface="+mn-ea"/>
              </a:rPr>
              <a:t>位数字</a:t>
            </a:r>
            <a:endParaRPr lang="en-US" altLang="zh-CN" sz="2800" dirty="0" smtClean="0">
              <a:latin typeface="+mn-ea"/>
            </a:endParaRPr>
          </a:p>
          <a:p>
            <a:pPr>
              <a:lnSpc>
                <a:spcPct val="150000"/>
              </a:lnSpc>
            </a:pPr>
            <a:r>
              <a:rPr lang="en-US" altLang="zh-CN" sz="2800" dirty="0" smtClean="0">
                <a:latin typeface="+mn-ea"/>
              </a:rPr>
              <a:t>12345=1.2345</a:t>
            </a:r>
            <a:r>
              <a:rPr lang="zh-CN" altLang="en-US" sz="2800" dirty="0" smtClean="0">
                <a:latin typeface="+mn-ea"/>
              </a:rPr>
              <a:t>*</a:t>
            </a:r>
            <a:r>
              <a:rPr lang="en-US" altLang="zh-CN" sz="2800" dirty="0" smtClean="0">
                <a:latin typeface="+mn-ea"/>
              </a:rPr>
              <a:t>10</a:t>
            </a:r>
            <a:r>
              <a:rPr lang="en-US" altLang="zh-CN" sz="2800" baseline="30000" dirty="0" smtClean="0">
                <a:latin typeface="+mn-ea"/>
              </a:rPr>
              <a:t>4</a:t>
            </a:r>
          </a:p>
          <a:p>
            <a:pPr>
              <a:lnSpc>
                <a:spcPct val="150000"/>
              </a:lnSpc>
            </a:pPr>
            <a:r>
              <a:rPr lang="en-US" altLang="zh-CN" sz="2800" dirty="0" smtClean="0">
                <a:latin typeface="+mn-ea"/>
              </a:rPr>
              <a:t>12345678</a:t>
            </a:r>
            <a:r>
              <a:rPr lang="zh-CN" altLang="en-US" sz="2800" dirty="0" smtClean="0">
                <a:latin typeface="+mn-ea"/>
              </a:rPr>
              <a:t>会被表示成</a:t>
            </a:r>
            <a:r>
              <a:rPr lang="en-US" altLang="zh-CN" sz="2800" dirty="0" smtClean="0">
                <a:latin typeface="+mn-ea"/>
              </a:rPr>
              <a:t>1.23456</a:t>
            </a:r>
            <a:r>
              <a:rPr lang="zh-CN" altLang="en-US" sz="2800" dirty="0" smtClean="0">
                <a:latin typeface="+mn-ea"/>
              </a:rPr>
              <a:t>*</a:t>
            </a:r>
            <a:r>
              <a:rPr lang="en-US" altLang="zh-CN" sz="2800" dirty="0" smtClean="0">
                <a:latin typeface="+mn-ea"/>
              </a:rPr>
              <a:t>10</a:t>
            </a:r>
            <a:r>
              <a:rPr lang="en-US" altLang="zh-CN" sz="2800" baseline="30000" dirty="0" smtClean="0">
                <a:latin typeface="+mn-ea"/>
              </a:rPr>
              <a:t>7</a:t>
            </a:r>
            <a:endParaRPr lang="en-US" altLang="zh-CN" sz="2800" dirty="0" smtClean="0">
              <a:latin typeface="+mn-ea"/>
            </a:endParaRPr>
          </a:p>
          <a:p>
            <a:pPr>
              <a:lnSpc>
                <a:spcPct val="150000"/>
              </a:lnSpc>
            </a:pPr>
            <a:r>
              <a:rPr lang="en-US" altLang="zh-CN" sz="2800" dirty="0" smtClean="0">
                <a:latin typeface="+mn-ea"/>
              </a:rPr>
              <a:t> </a:t>
            </a:r>
            <a:r>
              <a:rPr lang="zh-CN" altLang="en-US" sz="2800" dirty="0" smtClean="0">
                <a:latin typeface="+mn-ea"/>
              </a:rPr>
              <a:t>最后两个数字</a:t>
            </a:r>
            <a:r>
              <a:rPr lang="en-US" altLang="zh-CN" sz="2800" dirty="0" smtClean="0">
                <a:latin typeface="+mn-ea"/>
              </a:rPr>
              <a:t>7</a:t>
            </a:r>
            <a:r>
              <a:rPr lang="zh-CN" altLang="en-US" sz="2800" dirty="0" smtClean="0">
                <a:latin typeface="+mn-ea"/>
              </a:rPr>
              <a:t>，</a:t>
            </a:r>
            <a:r>
              <a:rPr lang="en-US" altLang="zh-CN" sz="2800" dirty="0" smtClean="0">
                <a:latin typeface="+mn-ea"/>
              </a:rPr>
              <a:t>8</a:t>
            </a:r>
            <a:r>
              <a:rPr lang="zh-CN" altLang="en-US" sz="2800" dirty="0" smtClean="0">
                <a:latin typeface="+mn-ea"/>
              </a:rPr>
              <a:t>会丢失</a:t>
            </a:r>
            <a:endParaRPr lang="en-US" altLang="zh-CN" sz="2800" dirty="0" smtClean="0">
              <a:latin typeface="+mn-ea"/>
            </a:endParaRPr>
          </a:p>
          <a:p>
            <a:pPr>
              <a:lnSpc>
                <a:spcPct val="150000"/>
              </a:lnSpc>
            </a:pPr>
            <a:r>
              <a:rPr lang="zh-CN" altLang="en-US" sz="2800" dirty="0" smtClean="0">
                <a:latin typeface="+mn-ea"/>
              </a:rPr>
              <a:t>双精度就有</a:t>
            </a:r>
            <a:r>
              <a:rPr lang="en-US" altLang="zh-CN" sz="2800" dirty="0" smtClean="0">
                <a:latin typeface="+mn-ea"/>
              </a:rPr>
              <a:t>15</a:t>
            </a:r>
            <a:r>
              <a:rPr lang="zh-CN" altLang="en-US" sz="2800" dirty="0" smtClean="0">
                <a:latin typeface="+mn-ea"/>
              </a:rPr>
              <a:t>个有效数字</a:t>
            </a:r>
            <a:endParaRPr lang="en-US" altLang="zh-CN" sz="2800" dirty="0" smtClean="0">
              <a:latin typeface="+mn-ea"/>
            </a:endParaRPr>
          </a:p>
        </p:txBody>
      </p:sp>
    </p:spTree>
    <p:extLst>
      <p:ext uri="{BB962C8B-B14F-4D97-AF65-F5344CB8AC3E}">
        <p14:creationId xmlns:p14="http://schemas.microsoft.com/office/powerpoint/2010/main" val="3438222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260350"/>
            <a:ext cx="6048375" cy="579438"/>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3200" b="1">
                <a:solidFill>
                  <a:srgbClr val="333399"/>
                </a:solidFill>
                <a:effectLst>
                  <a:outerShdw blurRad="38100" dist="38100" dir="2700000" algn="tl">
                    <a:srgbClr val="C0C0C0"/>
                  </a:outerShdw>
                </a:effectLst>
              </a:rPr>
              <a:t> </a:t>
            </a:r>
            <a:r>
              <a:rPr lang="zh-CN" altLang="en-US" sz="3200" b="1">
                <a:solidFill>
                  <a:srgbClr val="333399"/>
                </a:solidFill>
                <a:effectLst>
                  <a:outerShdw blurRad="38100" dist="38100" dir="2700000" algn="tl">
                    <a:srgbClr val="C0C0C0"/>
                  </a:outerShdw>
                </a:effectLst>
              </a:rPr>
              <a:t>声明</a:t>
            </a:r>
            <a:r>
              <a:rPr lang="en-US" altLang="zh-CN" sz="3200" b="1">
                <a:solidFill>
                  <a:srgbClr val="333399"/>
                </a:solidFill>
                <a:effectLst>
                  <a:outerShdw blurRad="38100" dist="38100" dir="2700000" algn="tl">
                    <a:srgbClr val="C0C0C0"/>
                  </a:outerShdw>
                </a:effectLst>
              </a:rPr>
              <a:t>3 </a:t>
            </a:r>
            <a:r>
              <a:rPr lang="zh-CN" altLang="en-US" sz="3200" b="1">
                <a:solidFill>
                  <a:srgbClr val="333399"/>
                </a:solidFill>
                <a:effectLst>
                  <a:outerShdw blurRad="38100" dist="38100" dir="2700000" algn="tl">
                    <a:srgbClr val="C0C0C0"/>
                  </a:outerShdw>
                </a:effectLst>
              </a:rPr>
              <a:t>：复数（</a:t>
            </a:r>
            <a:r>
              <a:rPr lang="en-US" altLang="zh-CN" sz="3200" b="1">
                <a:solidFill>
                  <a:srgbClr val="333399"/>
                </a:solidFill>
                <a:effectLst>
                  <a:outerShdw blurRad="38100" dist="38100" dir="2700000" algn="tl">
                    <a:srgbClr val="C0C0C0"/>
                  </a:outerShdw>
                </a:effectLst>
              </a:rPr>
              <a:t>COMPLEX</a:t>
            </a:r>
            <a:r>
              <a:rPr lang="zh-CN" altLang="en-US" sz="3200" b="1">
                <a:solidFill>
                  <a:srgbClr val="333399"/>
                </a:solidFill>
                <a:effectLst>
                  <a:outerShdw blurRad="38100" dist="38100" dir="2700000" algn="tl">
                    <a:srgbClr val="C0C0C0"/>
                  </a:outerShdw>
                </a:effectLst>
              </a:rPr>
              <a:t>）</a:t>
            </a:r>
          </a:p>
        </p:txBody>
      </p:sp>
      <p:sp>
        <p:nvSpPr>
          <p:cNvPr id="5" name="Text Box 3"/>
          <p:cNvSpPr txBox="1">
            <a:spLocks noChangeArrowheads="1"/>
          </p:cNvSpPr>
          <p:nvPr/>
        </p:nvSpPr>
        <p:spPr bwMode="auto">
          <a:xfrm>
            <a:off x="539750" y="1052513"/>
            <a:ext cx="7920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唯一能直接提供复数类型的语言。虚部和实部，由两个浮点数来表示，因此也可分为双精度和单精度</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r="2380"/>
          <a:stretch>
            <a:fillRect/>
          </a:stretch>
        </p:blipFill>
        <p:spPr bwMode="auto">
          <a:xfrm>
            <a:off x="179388" y="2205038"/>
            <a:ext cx="88566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87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2" y="260648"/>
            <a:ext cx="7991475" cy="579438"/>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3200" b="1" dirty="0">
                <a:solidFill>
                  <a:srgbClr val="333399"/>
                </a:solidFill>
                <a:effectLst>
                  <a:outerShdw blurRad="38100" dist="38100" dir="2700000" algn="tl">
                    <a:srgbClr val="C0C0C0"/>
                  </a:outerShdw>
                </a:effectLst>
              </a:rPr>
              <a:t> </a:t>
            </a:r>
            <a:r>
              <a:rPr lang="zh-CN" altLang="en-US" sz="3200" b="1" dirty="0">
                <a:solidFill>
                  <a:srgbClr val="333399"/>
                </a:solidFill>
                <a:effectLst>
                  <a:outerShdw blurRad="38100" dist="38100" dir="2700000" algn="tl">
                    <a:srgbClr val="C0C0C0"/>
                  </a:outerShdw>
                </a:effectLst>
              </a:rPr>
              <a:t>声明</a:t>
            </a:r>
            <a:r>
              <a:rPr lang="en-US" altLang="zh-CN" sz="3200" b="1" dirty="0">
                <a:solidFill>
                  <a:srgbClr val="333399"/>
                </a:solidFill>
                <a:effectLst>
                  <a:outerShdw blurRad="38100" dist="38100" dir="2700000" algn="tl">
                    <a:srgbClr val="C0C0C0"/>
                  </a:outerShdw>
                </a:effectLst>
              </a:rPr>
              <a:t>4 </a:t>
            </a:r>
            <a:r>
              <a:rPr lang="zh-CN" altLang="en-US" sz="3200" b="1" dirty="0">
                <a:solidFill>
                  <a:srgbClr val="333399"/>
                </a:solidFill>
                <a:effectLst>
                  <a:outerShdw blurRad="38100" dist="38100" dir="2700000" algn="tl">
                    <a:srgbClr val="C0C0C0"/>
                  </a:outerShdw>
                </a:effectLst>
              </a:rPr>
              <a:t>：字符及字符串（</a:t>
            </a:r>
            <a:r>
              <a:rPr lang="en-US" altLang="zh-CN" sz="3200" b="1" dirty="0">
                <a:solidFill>
                  <a:srgbClr val="333399"/>
                </a:solidFill>
                <a:effectLst>
                  <a:outerShdw blurRad="38100" dist="38100" dir="2700000" algn="tl">
                    <a:srgbClr val="C0C0C0"/>
                  </a:outerShdw>
                </a:effectLst>
              </a:rPr>
              <a:t>CHARACTER</a:t>
            </a:r>
            <a:r>
              <a:rPr lang="zh-CN" altLang="en-US" sz="3200" b="1" dirty="0">
                <a:solidFill>
                  <a:srgbClr val="333399"/>
                </a:solidFill>
                <a:effectLst>
                  <a:outerShdw blurRad="38100" dist="38100" dir="2700000" algn="tl">
                    <a:srgbClr val="C0C0C0"/>
                  </a:outerShdw>
                </a:effectLst>
              </a:rPr>
              <a:t>）</a:t>
            </a:r>
          </a:p>
        </p:txBody>
      </p:sp>
      <p:sp>
        <p:nvSpPr>
          <p:cNvPr id="5" name="Text Box 3"/>
          <p:cNvSpPr txBox="1">
            <a:spLocks noChangeArrowheads="1"/>
          </p:cNvSpPr>
          <p:nvPr/>
        </p:nvSpPr>
        <p:spPr bwMode="auto">
          <a:xfrm>
            <a:off x="827584" y="1290272"/>
            <a:ext cx="792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即用来保存一个或一串字符时所使用的类型</a:t>
            </a:r>
          </a:p>
        </p:txBody>
      </p:sp>
      <p:grpSp>
        <p:nvGrpSpPr>
          <p:cNvPr id="6" name="Group 4"/>
          <p:cNvGrpSpPr>
            <a:grpSpLocks/>
          </p:cNvGrpSpPr>
          <p:nvPr/>
        </p:nvGrpSpPr>
        <p:grpSpPr bwMode="auto">
          <a:xfrm>
            <a:off x="935533" y="2276872"/>
            <a:ext cx="7704137" cy="2081213"/>
            <a:chOff x="431" y="1344"/>
            <a:chExt cx="4853" cy="1311"/>
          </a:xfrm>
        </p:grpSpPr>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1344"/>
              <a:ext cx="485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6"/>
            <p:cNvSpPr>
              <a:spLocks noChangeShapeType="1"/>
            </p:cNvSpPr>
            <p:nvPr/>
          </p:nvSpPr>
          <p:spPr bwMode="auto">
            <a:xfrm>
              <a:off x="2109" y="1434"/>
              <a:ext cx="91"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3" name="直接连接符 2"/>
          <p:cNvCxnSpPr/>
          <p:nvPr/>
        </p:nvCxnSpPr>
        <p:spPr>
          <a:xfrm>
            <a:off x="3599358" y="2564904"/>
            <a:ext cx="144462" cy="0"/>
          </a:xfrm>
          <a:prstGeom prst="line">
            <a:avLst/>
          </a:prstGeom>
          <a:ln w="44450" cmpd="sng">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646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6048672" cy="5109091"/>
          </a:xfrm>
          <a:prstGeom prst="rect">
            <a:avLst/>
          </a:prstGeom>
          <a:noFill/>
        </p:spPr>
        <p:txBody>
          <a:bodyPr wrap="square" rtlCol="0">
            <a:spAutoFit/>
          </a:bodyPr>
          <a:lstStyle/>
          <a:p>
            <a:r>
              <a:rPr lang="en-US" altLang="zh-CN" sz="2800" dirty="0">
                <a:latin typeface="+mn-ea"/>
              </a:rPr>
              <a:t>p</a:t>
            </a:r>
            <a:r>
              <a:rPr lang="en-US" altLang="zh-CN" sz="2800" dirty="0" smtClean="0">
                <a:latin typeface="+mn-ea"/>
              </a:rPr>
              <a:t>rogram ex0412</a:t>
            </a:r>
          </a:p>
          <a:p>
            <a:r>
              <a:rPr lang="en-US" altLang="zh-CN" sz="2800" dirty="0" smtClean="0">
                <a:latin typeface="+mn-ea"/>
              </a:rPr>
              <a:t>character a</a:t>
            </a:r>
          </a:p>
          <a:p>
            <a:r>
              <a:rPr lang="en-US" altLang="zh-CN" sz="2800" dirty="0" smtClean="0">
                <a:latin typeface="+mn-ea"/>
              </a:rPr>
              <a:t>character (</a:t>
            </a:r>
            <a:r>
              <a:rPr lang="en-US" altLang="zh-CN" sz="2800" dirty="0" err="1" smtClean="0">
                <a:latin typeface="+mn-ea"/>
              </a:rPr>
              <a:t>len</a:t>
            </a:r>
            <a:r>
              <a:rPr lang="en-US" altLang="zh-CN" sz="2800" dirty="0" smtClean="0">
                <a:latin typeface="+mn-ea"/>
              </a:rPr>
              <a:t>=10) b</a:t>
            </a:r>
          </a:p>
          <a:p>
            <a:r>
              <a:rPr lang="en-US" altLang="zh-CN" sz="2800" dirty="0" smtClean="0">
                <a:latin typeface="+mn-ea"/>
              </a:rPr>
              <a:t>A= ‘H’</a:t>
            </a:r>
          </a:p>
          <a:p>
            <a:r>
              <a:rPr lang="en-US" altLang="zh-CN" sz="2800" dirty="0" smtClean="0">
                <a:latin typeface="+mn-ea"/>
              </a:rPr>
              <a:t>b= “</a:t>
            </a:r>
            <a:r>
              <a:rPr lang="en-US" altLang="zh-CN" sz="2800" dirty="0" err="1" smtClean="0">
                <a:latin typeface="+mn-ea"/>
              </a:rPr>
              <a:t>ello</a:t>
            </a:r>
            <a:r>
              <a:rPr lang="en-US" altLang="zh-CN" sz="2800" dirty="0" smtClean="0">
                <a:latin typeface="+mn-ea"/>
              </a:rPr>
              <a:t>”</a:t>
            </a:r>
          </a:p>
          <a:p>
            <a:r>
              <a:rPr lang="en-US" altLang="zh-CN" sz="2800" dirty="0" err="1" smtClean="0">
                <a:latin typeface="+mn-ea"/>
              </a:rPr>
              <a:t>wrtie</a:t>
            </a:r>
            <a:r>
              <a:rPr lang="en-US" altLang="zh-CN" sz="2800" dirty="0" smtClean="0">
                <a:latin typeface="+mn-ea"/>
              </a:rPr>
              <a:t>(*,*) </a:t>
            </a:r>
            <a:r>
              <a:rPr lang="en-US" altLang="zh-CN" sz="2800" dirty="0" err="1" smtClean="0">
                <a:latin typeface="+mn-ea"/>
              </a:rPr>
              <a:t>a,b</a:t>
            </a:r>
            <a:endParaRPr lang="en-US" altLang="zh-CN" sz="2800" dirty="0" smtClean="0">
              <a:latin typeface="+mn-ea"/>
            </a:endParaRPr>
          </a:p>
          <a:p>
            <a:r>
              <a:rPr lang="en-US" altLang="zh-CN" sz="2800" dirty="0" smtClean="0">
                <a:latin typeface="+mn-ea"/>
              </a:rPr>
              <a:t>End</a:t>
            </a:r>
          </a:p>
          <a:p>
            <a:endParaRPr lang="en-US" altLang="zh-CN" sz="2800" dirty="0" smtClean="0">
              <a:latin typeface="+mn-ea"/>
            </a:endParaRPr>
          </a:p>
          <a:p>
            <a:endParaRPr lang="en-US" altLang="zh-CN" sz="2800" dirty="0">
              <a:latin typeface="+mn-ea"/>
            </a:endParaRPr>
          </a:p>
          <a:p>
            <a:r>
              <a:rPr lang="zh-CN" altLang="en-US" sz="2800" dirty="0" smtClean="0">
                <a:latin typeface="+mn-ea"/>
              </a:rPr>
              <a:t>执行结果</a:t>
            </a:r>
            <a:endParaRPr lang="en-US" altLang="zh-CN" sz="2800" dirty="0" smtClean="0">
              <a:latin typeface="+mn-ea"/>
            </a:endParaRPr>
          </a:p>
          <a:p>
            <a:r>
              <a:rPr lang="en-US" altLang="zh-CN" sz="2800" dirty="0" smtClean="0">
                <a:latin typeface="+mn-ea"/>
              </a:rPr>
              <a:t>Hello</a:t>
            </a:r>
          </a:p>
          <a:p>
            <a:endParaRPr lang="zh-CN" altLang="en-US" dirty="0"/>
          </a:p>
        </p:txBody>
      </p:sp>
    </p:spTree>
    <p:extLst>
      <p:ext uri="{BB962C8B-B14F-4D97-AF65-F5344CB8AC3E}">
        <p14:creationId xmlns:p14="http://schemas.microsoft.com/office/powerpoint/2010/main" val="1639114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260350"/>
            <a:ext cx="7991475" cy="579438"/>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3200" b="1" dirty="0">
                <a:solidFill>
                  <a:srgbClr val="333399"/>
                </a:solidFill>
                <a:effectLst>
                  <a:outerShdw blurRad="38100" dist="38100" dir="2700000" algn="tl">
                    <a:srgbClr val="C0C0C0"/>
                  </a:outerShdw>
                </a:effectLst>
              </a:rPr>
              <a:t> </a:t>
            </a:r>
            <a:r>
              <a:rPr lang="zh-CN" altLang="en-US" sz="3200" b="1" dirty="0">
                <a:solidFill>
                  <a:srgbClr val="333399"/>
                </a:solidFill>
                <a:effectLst>
                  <a:outerShdw blurRad="38100" dist="38100" dir="2700000" algn="tl">
                    <a:srgbClr val="C0C0C0"/>
                  </a:outerShdw>
                </a:effectLst>
              </a:rPr>
              <a:t>声明</a:t>
            </a:r>
            <a:r>
              <a:rPr lang="en-US" altLang="zh-CN" sz="3200" b="1" dirty="0">
                <a:solidFill>
                  <a:srgbClr val="333399"/>
                </a:solidFill>
                <a:effectLst>
                  <a:outerShdw blurRad="38100" dist="38100" dir="2700000" algn="tl">
                    <a:srgbClr val="C0C0C0"/>
                  </a:outerShdw>
                </a:effectLst>
              </a:rPr>
              <a:t>5 </a:t>
            </a:r>
            <a:r>
              <a:rPr lang="zh-CN" altLang="en-US" sz="3200" b="1" dirty="0">
                <a:solidFill>
                  <a:srgbClr val="333399"/>
                </a:solidFill>
                <a:effectLst>
                  <a:outerShdw blurRad="38100" dist="38100" dir="2700000" algn="tl">
                    <a:srgbClr val="C0C0C0"/>
                  </a:outerShdw>
                </a:effectLst>
              </a:rPr>
              <a:t>：逻辑变量（</a:t>
            </a:r>
            <a:r>
              <a:rPr lang="en-US" altLang="zh-CN" sz="3200" b="1" dirty="0">
                <a:solidFill>
                  <a:srgbClr val="333399"/>
                </a:solidFill>
                <a:effectLst>
                  <a:outerShdw blurRad="38100" dist="38100" dir="2700000" algn="tl">
                    <a:srgbClr val="C0C0C0"/>
                  </a:outerShdw>
                </a:effectLst>
              </a:rPr>
              <a:t>LOGICAL</a:t>
            </a:r>
            <a:r>
              <a:rPr lang="zh-CN" altLang="en-US" sz="3200" b="1" dirty="0">
                <a:solidFill>
                  <a:srgbClr val="333399"/>
                </a:solidFill>
                <a:effectLst>
                  <a:outerShdw blurRad="38100" dist="38100" dir="2700000" algn="tl">
                    <a:srgbClr val="C0C0C0"/>
                  </a:outerShdw>
                </a:effectLst>
              </a:rPr>
              <a:t>）</a:t>
            </a:r>
          </a:p>
        </p:txBody>
      </p:sp>
      <p:sp>
        <p:nvSpPr>
          <p:cNvPr id="5" name="Text Box 3"/>
          <p:cNvSpPr txBox="1">
            <a:spLocks noChangeArrowheads="1"/>
          </p:cNvSpPr>
          <p:nvPr/>
        </p:nvSpPr>
        <p:spPr bwMode="auto">
          <a:xfrm>
            <a:off x="539750" y="1052513"/>
            <a:ext cx="7920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逻辑变量主要在逻辑判断时使用。两种数值：真和假。所以存储时用</a:t>
            </a:r>
            <a:r>
              <a:rPr lang="en-US" altLang="zh-CN" sz="2400" b="1" dirty="0"/>
              <a:t>1bit</a:t>
            </a:r>
            <a:r>
              <a:rPr lang="zh-CN" altLang="en-US" sz="2400" b="1" dirty="0"/>
              <a:t>空间足够，通常由编译器自行决定空间大小。也可以设置，但意义不大。</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82850"/>
            <a:ext cx="25193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357563"/>
            <a:ext cx="89646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461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9750" y="515938"/>
            <a:ext cx="799306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3200" b="1" dirty="0">
                <a:solidFill>
                  <a:srgbClr val="FF0000"/>
                </a:solidFill>
              </a:rPr>
              <a:t>２）隐含说明语句 </a:t>
            </a:r>
            <a:r>
              <a:rPr lang="en-US" altLang="zh-CN" sz="3200" b="1" dirty="0">
                <a:solidFill>
                  <a:srgbClr val="FF0000"/>
                </a:solidFill>
              </a:rPr>
              <a:t>IMPLICIT</a:t>
            </a:r>
          </a:p>
        </p:txBody>
      </p:sp>
      <p:sp>
        <p:nvSpPr>
          <p:cNvPr id="5" name="Text Box 4"/>
          <p:cNvSpPr txBox="1">
            <a:spLocks noChangeArrowheads="1"/>
          </p:cNvSpPr>
          <p:nvPr/>
        </p:nvSpPr>
        <p:spPr bwMode="auto">
          <a:xfrm>
            <a:off x="539750" y="1340768"/>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lang="en-US" altLang="zh-TW" sz="2400" b="1" dirty="0"/>
              <a:t>IMPLICIT</a:t>
            </a:r>
            <a:r>
              <a:rPr lang="zh-CN" altLang="en-US" sz="2400" b="1" dirty="0"/>
              <a:t>说明语句将某个或某些字母开头的变量指定为所需类型。可以用一个</a:t>
            </a:r>
            <a:r>
              <a:rPr lang="en-US" altLang="zh-TW" sz="2400" b="1" dirty="0"/>
              <a:t>IMPLICIT</a:t>
            </a:r>
            <a:r>
              <a:rPr lang="zh-CN" altLang="en-US" sz="2400" b="1" dirty="0"/>
              <a:t>语句同时指定几种类型</a:t>
            </a:r>
          </a:p>
        </p:txBody>
      </p:sp>
      <p:sp>
        <p:nvSpPr>
          <p:cNvPr id="6" name="Text Box 3"/>
          <p:cNvSpPr txBox="1">
            <a:spLocks noChangeArrowheads="1"/>
          </p:cNvSpPr>
          <p:nvPr/>
        </p:nvSpPr>
        <p:spPr bwMode="auto">
          <a:xfrm>
            <a:off x="611188" y="2797175"/>
            <a:ext cx="8135937"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rPr>
              <a:t>例：</a:t>
            </a: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endParaRP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rPr>
              <a:t>将</a:t>
            </a:r>
            <a:r>
              <a:rPr kumimoji="0" lang="en-US" altLang="zh-CN" sz="2400" b="1" i="0" u="none" strike="noStrike" kern="0" cap="none" spc="0" normalizeH="0" baseline="0" noProof="0" dirty="0" smtClean="0">
                <a:ln>
                  <a:noFill/>
                </a:ln>
                <a:solidFill>
                  <a:srgbClr val="000000"/>
                </a:solidFill>
                <a:effectLst/>
                <a:uLnTx/>
                <a:uFillTx/>
                <a:latin typeface="Arial" charset="0"/>
                <a:ea typeface="宋体" pitchFamily="2" charset="-122"/>
              </a:rPr>
              <a:t>A</a:t>
            </a:r>
            <a:r>
              <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rPr>
              <a:t>和</a:t>
            </a:r>
            <a:r>
              <a:rPr kumimoji="0" lang="en-US" altLang="zh-CN" sz="2400" b="1" i="0" u="none" strike="noStrike" kern="0" cap="none" spc="0" normalizeH="0" baseline="0" noProof="0" dirty="0" smtClean="0">
                <a:ln>
                  <a:noFill/>
                </a:ln>
                <a:solidFill>
                  <a:srgbClr val="000000"/>
                </a:solidFill>
                <a:effectLst/>
                <a:uLnTx/>
                <a:uFillTx/>
                <a:latin typeface="Arial" charset="0"/>
                <a:ea typeface="宋体" pitchFamily="2" charset="-122"/>
              </a:rPr>
              <a:t>C</a:t>
            </a:r>
            <a:r>
              <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rPr>
              <a:t>及</a:t>
            </a:r>
            <a:r>
              <a:rPr kumimoji="0" lang="en-US" altLang="zh-CN" sz="2400" b="1" i="0" u="none" strike="noStrike" kern="0" cap="none" spc="0" normalizeH="0" baseline="0" noProof="0" dirty="0" smtClean="0">
                <a:ln>
                  <a:noFill/>
                </a:ln>
                <a:solidFill>
                  <a:srgbClr val="000000"/>
                </a:solidFill>
                <a:effectLst/>
                <a:uLnTx/>
                <a:uFillTx/>
                <a:latin typeface="Arial" charset="0"/>
                <a:ea typeface="宋体" pitchFamily="2" charset="-122"/>
              </a:rPr>
              <a:t>T</a:t>
            </a:r>
            <a:r>
              <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rPr>
              <a:t>到</a:t>
            </a:r>
            <a:r>
              <a:rPr kumimoji="0" lang="en-US" altLang="zh-CN" sz="2400" b="1" i="0" u="none" strike="noStrike" kern="0" cap="none" spc="0" normalizeH="0" baseline="0" noProof="0" dirty="0" smtClean="0">
                <a:ln>
                  <a:noFill/>
                </a:ln>
                <a:solidFill>
                  <a:srgbClr val="000000"/>
                </a:solidFill>
                <a:effectLst/>
                <a:uLnTx/>
                <a:uFillTx/>
                <a:latin typeface="Arial" charset="0"/>
                <a:ea typeface="宋体" pitchFamily="2" charset="-122"/>
              </a:rPr>
              <a:t>V</a:t>
            </a:r>
            <a:r>
              <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rPr>
              <a:t>开头的变量规定为</a:t>
            </a:r>
            <a:r>
              <a:rPr kumimoji="0" lang="en-US" altLang="zh-CN" sz="2400" b="1" i="0" u="none" strike="noStrike" kern="0" cap="none" spc="0" normalizeH="0" baseline="0" noProof="0" dirty="0" smtClean="0">
                <a:ln>
                  <a:noFill/>
                </a:ln>
                <a:solidFill>
                  <a:srgbClr val="000000"/>
                </a:solidFill>
                <a:effectLst/>
                <a:uLnTx/>
                <a:uFillTx/>
                <a:latin typeface="Arial" charset="0"/>
                <a:ea typeface="宋体" pitchFamily="2" charset="-122"/>
              </a:rPr>
              <a:t>INTEGER</a:t>
            </a:r>
            <a:r>
              <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rPr>
              <a:t>类型</a:t>
            </a: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endParaRP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Arial" charset="0"/>
                <a:ea typeface="宋体" pitchFamily="2" charset="-122"/>
              </a:rPr>
              <a:t>    ？</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141663"/>
            <a:ext cx="48974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437063"/>
            <a:ext cx="75596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967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684213" y="476672"/>
            <a:ext cx="7993062"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20000"/>
              </a:spcBef>
              <a:spcAft>
                <a:spcPct val="20000"/>
              </a:spcAft>
            </a:pPr>
            <a:r>
              <a:rPr lang="zh-CN" altLang="en-US" sz="3200" b="1" dirty="0">
                <a:solidFill>
                  <a:srgbClr val="FF0000"/>
                </a:solidFill>
              </a:rPr>
              <a:t>３）隐含约定：</a:t>
            </a:r>
            <a:r>
              <a:rPr lang="zh-CN" altLang="en-US" sz="3200" b="1" dirty="0">
                <a:solidFill>
                  <a:srgbClr val="FF9933"/>
                </a:solidFill>
              </a:rPr>
              <a:t>（</a:t>
            </a:r>
            <a:r>
              <a:rPr lang="en-US" altLang="zh-CN" sz="3200" b="1" dirty="0">
                <a:solidFill>
                  <a:srgbClr val="FF9933"/>
                </a:solidFill>
              </a:rPr>
              <a:t>I</a:t>
            </a:r>
            <a:r>
              <a:rPr lang="zh-CN" altLang="en-US" sz="3200" b="1" dirty="0">
                <a:solidFill>
                  <a:srgbClr val="FF9933"/>
                </a:solidFill>
              </a:rPr>
              <a:t>－</a:t>
            </a:r>
            <a:r>
              <a:rPr lang="en-US" altLang="zh-CN" sz="3200" b="1" dirty="0">
                <a:solidFill>
                  <a:srgbClr val="FF9933"/>
                </a:solidFill>
              </a:rPr>
              <a:t>N</a:t>
            </a:r>
            <a:r>
              <a:rPr lang="zh-CN" altLang="en-US" sz="3200" b="1" dirty="0">
                <a:solidFill>
                  <a:srgbClr val="FF9933"/>
                </a:solidFill>
              </a:rPr>
              <a:t>规则）</a:t>
            </a:r>
          </a:p>
          <a:p>
            <a:pPr marL="342900" indent="-342900" algn="just">
              <a:lnSpc>
                <a:spcPct val="110000"/>
              </a:lnSpc>
              <a:spcBef>
                <a:spcPct val="20000"/>
              </a:spcBef>
              <a:spcAft>
                <a:spcPct val="20000"/>
              </a:spcAft>
            </a:pPr>
            <a:r>
              <a:rPr lang="zh-CN" altLang="en-US" sz="2800" b="1" dirty="0"/>
              <a:t>　</a:t>
            </a:r>
            <a:r>
              <a:rPr lang="en-US" altLang="zh-CN" sz="2400" b="1" dirty="0"/>
              <a:t>90</a:t>
            </a:r>
            <a:r>
              <a:rPr lang="zh-CN" altLang="en-US" sz="2400" b="1" dirty="0"/>
              <a:t>以上不提倡使用，一般在程序变量说明前加：</a:t>
            </a:r>
            <a:r>
              <a:rPr lang="en-US" altLang="zh-CN" sz="2400" b="1" dirty="0"/>
              <a:t>IMPLICIT NONE</a:t>
            </a:r>
            <a:r>
              <a:rPr lang="zh-CN" altLang="en-US" sz="2400" b="1" dirty="0"/>
              <a:t>取消</a:t>
            </a:r>
            <a:r>
              <a:rPr lang="en-US" altLang="zh-CN" sz="2400" b="1" dirty="0"/>
              <a:t>I</a:t>
            </a:r>
            <a:r>
              <a:rPr lang="zh-CN" altLang="en-US" sz="2400" b="1" dirty="0"/>
              <a:t>－</a:t>
            </a:r>
            <a:r>
              <a:rPr lang="en-US" altLang="zh-CN" sz="2400" b="1" dirty="0"/>
              <a:t>N</a:t>
            </a:r>
            <a:r>
              <a:rPr lang="zh-CN" altLang="en-US" sz="2400" b="1" dirty="0"/>
              <a:t>规则</a:t>
            </a:r>
            <a:r>
              <a:rPr lang="zh-CN" altLang="en-US" sz="2800" b="1" dirty="0"/>
              <a:t>　</a:t>
            </a:r>
          </a:p>
          <a:p>
            <a:pPr marL="342900" indent="-342900" algn="just">
              <a:lnSpc>
                <a:spcPct val="110000"/>
              </a:lnSpc>
              <a:spcBef>
                <a:spcPct val="20000"/>
              </a:spcBef>
              <a:spcAft>
                <a:spcPct val="20000"/>
              </a:spcAft>
            </a:pPr>
            <a:endParaRPr lang="en-US" altLang="zh-CN" sz="2800" b="1" dirty="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2" y="2348880"/>
            <a:ext cx="33115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755650" y="3789363"/>
            <a:ext cx="7777163" cy="2324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342900" indent="-342900" algn="just">
              <a:lnSpc>
                <a:spcPct val="110000"/>
              </a:lnSpc>
              <a:spcBef>
                <a:spcPct val="20000"/>
              </a:spcBef>
              <a:spcAft>
                <a:spcPct val="20000"/>
              </a:spcAft>
            </a:pPr>
            <a:r>
              <a:rPr lang="zh-CN" altLang="en-US" sz="2800"/>
              <a:t>注意：</a:t>
            </a:r>
          </a:p>
          <a:p>
            <a:pPr marL="342900" indent="-342900" algn="just">
              <a:lnSpc>
                <a:spcPct val="110000"/>
              </a:lnSpc>
              <a:spcBef>
                <a:spcPct val="20000"/>
              </a:spcBef>
              <a:spcAft>
                <a:spcPct val="20000"/>
              </a:spcAft>
              <a:buFont typeface="宋体" pitchFamily="2" charset="-122"/>
              <a:buChar char="！"/>
            </a:pPr>
            <a:r>
              <a:rPr lang="zh-CN" altLang="en-US" sz="2800"/>
              <a:t>优先级：１－</a:t>
            </a:r>
            <a:r>
              <a:rPr lang="en-US" altLang="zh-CN" sz="2800"/>
              <a:t>&gt;</a:t>
            </a:r>
            <a:r>
              <a:rPr lang="zh-CN" altLang="en-US" sz="2800"/>
              <a:t>２－</a:t>
            </a:r>
            <a:r>
              <a:rPr lang="en-US" altLang="zh-CN" sz="2800"/>
              <a:t>&gt;</a:t>
            </a:r>
            <a:r>
              <a:rPr lang="zh-CN" altLang="en-US" sz="2800"/>
              <a:t>３</a:t>
            </a:r>
          </a:p>
          <a:p>
            <a:pPr marL="342900" indent="-342900" algn="just">
              <a:lnSpc>
                <a:spcPct val="110000"/>
              </a:lnSpc>
              <a:spcBef>
                <a:spcPct val="20000"/>
              </a:spcBef>
              <a:spcAft>
                <a:spcPct val="20000"/>
              </a:spcAft>
              <a:buFont typeface="宋体" pitchFamily="2" charset="-122"/>
              <a:buChar char="！"/>
            </a:pPr>
            <a:r>
              <a:rPr lang="en-US" altLang="zh-CN" sz="2800"/>
              <a:t>IMIPLICIT</a:t>
            </a:r>
            <a:r>
              <a:rPr lang="zh-CN" altLang="en-US" sz="2800"/>
              <a:t>为非执行语句，应放在所有可执行语句之前</a:t>
            </a:r>
          </a:p>
        </p:txBody>
      </p:sp>
    </p:spTree>
    <p:extLst>
      <p:ext uri="{BB962C8B-B14F-4D97-AF65-F5344CB8AC3E}">
        <p14:creationId xmlns:p14="http://schemas.microsoft.com/office/powerpoint/2010/main" val="1415420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404813"/>
            <a:ext cx="4105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t>三种基本机构</a:t>
            </a:r>
          </a:p>
        </p:txBody>
      </p:sp>
      <p:sp>
        <p:nvSpPr>
          <p:cNvPr id="5" name="Text Box 3"/>
          <p:cNvSpPr txBox="1">
            <a:spLocks noChangeArrowheads="1"/>
          </p:cNvSpPr>
          <p:nvPr/>
        </p:nvSpPr>
        <p:spPr bwMode="auto">
          <a:xfrm>
            <a:off x="539750" y="1196975"/>
            <a:ext cx="8135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FF3300"/>
                </a:solidFill>
              </a:rPr>
              <a:t>选择结构</a:t>
            </a:r>
            <a:r>
              <a:rPr lang="zh-CN" altLang="en-US" sz="2800" b="1" dirty="0"/>
              <a:t>：如图所示的框内，包含一个判断</a:t>
            </a:r>
            <a:r>
              <a:rPr lang="en-US" altLang="zh-CN" sz="2800" b="1" dirty="0"/>
              <a:t>:</a:t>
            </a:r>
          </a:p>
        </p:txBody>
      </p:sp>
      <p:grpSp>
        <p:nvGrpSpPr>
          <p:cNvPr id="6" name="Group 4"/>
          <p:cNvGrpSpPr>
            <a:grpSpLocks noChangeAspect="1"/>
          </p:cNvGrpSpPr>
          <p:nvPr/>
        </p:nvGrpSpPr>
        <p:grpSpPr bwMode="auto">
          <a:xfrm>
            <a:off x="250825" y="2205038"/>
            <a:ext cx="4392613" cy="2709862"/>
            <a:chOff x="4722" y="1007"/>
            <a:chExt cx="7980" cy="4083"/>
          </a:xfrm>
        </p:grpSpPr>
        <p:sp>
          <p:nvSpPr>
            <p:cNvPr id="7" name="Rectangle 5"/>
            <p:cNvSpPr>
              <a:spLocks noChangeAspect="1" noChangeArrowheads="1"/>
            </p:cNvSpPr>
            <p:nvPr/>
          </p:nvSpPr>
          <p:spPr bwMode="auto">
            <a:xfrm>
              <a:off x="4722" y="1277"/>
              <a:ext cx="7980" cy="3420"/>
            </a:xfrm>
            <a:prstGeom prst="rect">
              <a:avLst/>
            </a:prstGeom>
            <a:solidFill>
              <a:srgbClr val="FFFFFF"/>
            </a:solidFill>
            <a:ln w="9525">
              <a:solidFill>
                <a:srgbClr val="FF0000"/>
              </a:solidFill>
              <a:miter lim="800000"/>
              <a:headEnd/>
              <a:tailEnd/>
            </a:ln>
          </p:spPr>
          <p:txBody>
            <a:bodyPr/>
            <a:lstStyle/>
            <a:p>
              <a:endParaRPr lang="zh-CN" altLang="en-US"/>
            </a:p>
          </p:txBody>
        </p:sp>
        <p:grpSp>
          <p:nvGrpSpPr>
            <p:cNvPr id="8" name="Group 6"/>
            <p:cNvGrpSpPr>
              <a:grpSpLocks noChangeAspect="1"/>
            </p:cNvGrpSpPr>
            <p:nvPr/>
          </p:nvGrpSpPr>
          <p:grpSpPr bwMode="auto">
            <a:xfrm>
              <a:off x="5121" y="3053"/>
              <a:ext cx="2160" cy="624"/>
              <a:chOff x="1359" y="6203"/>
              <a:chExt cx="2160" cy="624"/>
            </a:xfrm>
          </p:grpSpPr>
          <p:sp>
            <p:nvSpPr>
              <p:cNvPr id="26" name="Rectangle 7"/>
              <p:cNvSpPr>
                <a:spLocks noChangeAspect="1" noChangeArrowheads="1"/>
              </p:cNvSpPr>
              <p:nvPr/>
            </p:nvSpPr>
            <p:spPr bwMode="auto">
              <a:xfrm>
                <a:off x="1359" y="620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7" name="WordArt 8"/>
              <p:cNvSpPr>
                <a:spLocks noChangeAspect="1" noChangeArrowheads="1" noChangeShapeType="1" noTextEdit="1"/>
              </p:cNvSpPr>
              <p:nvPr/>
            </p:nvSpPr>
            <p:spPr bwMode="auto">
              <a:xfrm>
                <a:off x="2271" y="631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grpSp>
        <p:grpSp>
          <p:nvGrpSpPr>
            <p:cNvPr id="9" name="Group 9"/>
            <p:cNvGrpSpPr>
              <a:grpSpLocks noChangeAspect="1"/>
            </p:cNvGrpSpPr>
            <p:nvPr/>
          </p:nvGrpSpPr>
          <p:grpSpPr bwMode="auto">
            <a:xfrm>
              <a:off x="10080" y="3041"/>
              <a:ext cx="2160" cy="624"/>
              <a:chOff x="1359" y="7571"/>
              <a:chExt cx="2160" cy="624"/>
            </a:xfrm>
          </p:grpSpPr>
          <p:sp>
            <p:nvSpPr>
              <p:cNvPr id="24" name="Rectangle 10"/>
              <p:cNvSpPr>
                <a:spLocks noChangeAspect="1" noChangeArrowheads="1"/>
              </p:cNvSpPr>
              <p:nvPr/>
            </p:nvSpPr>
            <p:spPr bwMode="auto">
              <a:xfrm>
                <a:off x="1359" y="7571"/>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5" name="WordArt 11"/>
              <p:cNvSpPr>
                <a:spLocks noChangeAspect="1" noChangeArrowheads="1" noChangeShapeType="1" noTextEdit="1"/>
              </p:cNvSpPr>
              <p:nvPr/>
            </p:nvSpPr>
            <p:spPr bwMode="auto">
              <a:xfrm>
                <a:off x="2271" y="7685"/>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B</a:t>
                </a:r>
                <a:endParaRPr lang="zh-CN" altLang="en-US" sz="1400" kern="10">
                  <a:ln w="9525">
                    <a:solidFill>
                      <a:srgbClr val="000000"/>
                    </a:solidFill>
                    <a:round/>
                    <a:headEnd/>
                    <a:tailEnd/>
                  </a:ln>
                  <a:solidFill>
                    <a:srgbClr val="000000"/>
                  </a:solidFill>
                  <a:latin typeface="Times New Roman"/>
                  <a:cs typeface="Times New Roman"/>
                </a:endParaRPr>
              </a:p>
            </p:txBody>
          </p:sp>
        </p:grpSp>
        <p:sp>
          <p:nvSpPr>
            <p:cNvPr id="10" name="Line 12"/>
            <p:cNvSpPr>
              <a:spLocks noChangeAspect="1" noChangeShapeType="1"/>
            </p:cNvSpPr>
            <p:nvPr/>
          </p:nvSpPr>
          <p:spPr bwMode="auto">
            <a:xfrm>
              <a:off x="11163" y="2285"/>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3"/>
            <p:cNvSpPr>
              <a:spLocks noChangeAspect="1" noChangeShapeType="1"/>
            </p:cNvSpPr>
            <p:nvPr/>
          </p:nvSpPr>
          <p:spPr bwMode="auto">
            <a:xfrm>
              <a:off x="6204" y="2297"/>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4"/>
            <p:cNvSpPr>
              <a:spLocks noChangeAspect="1" noChangeShapeType="1"/>
            </p:cNvSpPr>
            <p:nvPr/>
          </p:nvSpPr>
          <p:spPr bwMode="auto">
            <a:xfrm>
              <a:off x="8655" y="4349"/>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AutoShape 15"/>
            <p:cNvSpPr>
              <a:spLocks noChangeAspect="1" noChangeArrowheads="1"/>
            </p:cNvSpPr>
            <p:nvPr/>
          </p:nvSpPr>
          <p:spPr bwMode="auto">
            <a:xfrm>
              <a:off x="7572" y="1739"/>
              <a:ext cx="2166" cy="1083"/>
            </a:xfrm>
            <a:prstGeom prst="diamond">
              <a:avLst/>
            </a:prstGeom>
            <a:solidFill>
              <a:srgbClr val="FFFFFF"/>
            </a:solidFill>
            <a:ln w="19050">
              <a:solidFill>
                <a:srgbClr val="000000"/>
              </a:solidFill>
              <a:miter lim="800000"/>
              <a:headEnd/>
              <a:tailEnd/>
            </a:ln>
          </p:spPr>
          <p:txBody>
            <a:bodyPr/>
            <a:lstStyle/>
            <a:p>
              <a:endParaRPr lang="zh-CN" altLang="en-US"/>
            </a:p>
          </p:txBody>
        </p:sp>
        <p:sp>
          <p:nvSpPr>
            <p:cNvPr id="14" name="WordArt 16"/>
            <p:cNvSpPr>
              <a:spLocks noChangeAspect="1" noChangeArrowheads="1" noChangeShapeType="1" noTextEdit="1"/>
            </p:cNvSpPr>
            <p:nvPr/>
          </p:nvSpPr>
          <p:spPr bwMode="auto">
            <a:xfrm>
              <a:off x="8484" y="2105"/>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p</a:t>
              </a:r>
              <a:endParaRPr lang="zh-CN" altLang="en-US" sz="1400" kern="10">
                <a:ln w="9525">
                  <a:solidFill>
                    <a:srgbClr val="000000"/>
                  </a:solidFill>
                  <a:round/>
                  <a:headEnd/>
                  <a:tailEnd/>
                </a:ln>
                <a:solidFill>
                  <a:srgbClr val="000000"/>
                </a:solidFill>
                <a:latin typeface="Times New Roman"/>
                <a:cs typeface="Times New Roman"/>
              </a:endParaRPr>
            </a:p>
          </p:txBody>
        </p:sp>
        <p:sp>
          <p:nvSpPr>
            <p:cNvPr id="15" name="Line 17"/>
            <p:cNvSpPr>
              <a:spLocks noChangeAspect="1" noChangeShapeType="1"/>
            </p:cNvSpPr>
            <p:nvPr/>
          </p:nvSpPr>
          <p:spPr bwMode="auto">
            <a:xfrm flipH="1">
              <a:off x="6204" y="2282"/>
              <a:ext cx="13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8"/>
            <p:cNvSpPr>
              <a:spLocks noChangeAspect="1" noChangeShapeType="1"/>
            </p:cNvSpPr>
            <p:nvPr/>
          </p:nvSpPr>
          <p:spPr bwMode="auto">
            <a:xfrm flipH="1">
              <a:off x="9795" y="2279"/>
              <a:ext cx="13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9"/>
            <p:cNvSpPr>
              <a:spLocks noChangeAspect="1" noChangeShapeType="1"/>
            </p:cNvSpPr>
            <p:nvPr/>
          </p:nvSpPr>
          <p:spPr bwMode="auto">
            <a:xfrm>
              <a:off x="6204" y="3677"/>
              <a:ext cx="0" cy="6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0"/>
            <p:cNvSpPr>
              <a:spLocks noChangeAspect="1" noChangeShapeType="1"/>
            </p:cNvSpPr>
            <p:nvPr/>
          </p:nvSpPr>
          <p:spPr bwMode="auto">
            <a:xfrm>
              <a:off x="11163" y="3677"/>
              <a:ext cx="0" cy="6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1"/>
            <p:cNvSpPr>
              <a:spLocks noChangeAspect="1" noChangeShapeType="1"/>
            </p:cNvSpPr>
            <p:nvPr/>
          </p:nvSpPr>
          <p:spPr bwMode="auto">
            <a:xfrm>
              <a:off x="6204" y="4319"/>
              <a:ext cx="245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2"/>
            <p:cNvSpPr>
              <a:spLocks noChangeAspect="1" noChangeShapeType="1"/>
            </p:cNvSpPr>
            <p:nvPr/>
          </p:nvSpPr>
          <p:spPr bwMode="auto">
            <a:xfrm flipH="1">
              <a:off x="8655" y="4301"/>
              <a:ext cx="250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3"/>
            <p:cNvSpPr>
              <a:spLocks noChangeAspect="1" noChangeShapeType="1"/>
            </p:cNvSpPr>
            <p:nvPr/>
          </p:nvSpPr>
          <p:spPr bwMode="auto">
            <a:xfrm>
              <a:off x="8655" y="1007"/>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WordArt 24"/>
            <p:cNvSpPr>
              <a:spLocks noChangeAspect="1" noChangeArrowheads="1" noChangeShapeType="1" noTextEdit="1"/>
            </p:cNvSpPr>
            <p:nvPr/>
          </p:nvSpPr>
          <p:spPr bwMode="auto">
            <a:xfrm>
              <a:off x="9738" y="1673"/>
              <a:ext cx="1311" cy="401"/>
            </a:xfrm>
            <a:prstGeom prst="rect">
              <a:avLst/>
            </a:prstGeom>
          </p:spPr>
          <p:txBody>
            <a:bodyPr wrap="none" fromWordArt="1">
              <a:prstTxWarp prst="textPlain">
                <a:avLst>
                  <a:gd name="adj" fmla="val 50000"/>
                </a:avLst>
              </a:prstTxWarp>
            </a:bodyPr>
            <a:lstStyle/>
            <a:p>
              <a:pPr algn="ctr"/>
              <a:r>
                <a:rPr lang="zh-CN" altLang="en-US" sz="1400" kern="10">
                  <a:ln w="9525">
                    <a:solidFill>
                      <a:srgbClr val="000000"/>
                    </a:solidFill>
                    <a:round/>
                    <a:headEnd/>
                    <a:tailEnd/>
                  </a:ln>
                  <a:solidFill>
                    <a:srgbClr val="000000"/>
                  </a:solidFill>
                  <a:latin typeface="宋体"/>
                  <a:ea typeface="宋体"/>
                </a:rPr>
                <a:t>不成立</a:t>
              </a:r>
            </a:p>
          </p:txBody>
        </p:sp>
        <p:sp>
          <p:nvSpPr>
            <p:cNvPr id="23" name="WordArt 25"/>
            <p:cNvSpPr>
              <a:spLocks noChangeAspect="1" noChangeArrowheads="1" noChangeShapeType="1" noTextEdit="1"/>
            </p:cNvSpPr>
            <p:nvPr/>
          </p:nvSpPr>
          <p:spPr bwMode="auto">
            <a:xfrm>
              <a:off x="6717" y="1715"/>
              <a:ext cx="855" cy="401"/>
            </a:xfrm>
            <a:prstGeom prst="rect">
              <a:avLst/>
            </a:prstGeom>
          </p:spPr>
          <p:txBody>
            <a:bodyPr wrap="none" fromWordArt="1">
              <a:prstTxWarp prst="textPlain">
                <a:avLst>
                  <a:gd name="adj" fmla="val 50000"/>
                </a:avLst>
              </a:prstTxWarp>
            </a:bodyPr>
            <a:lstStyle/>
            <a:p>
              <a:pPr algn="ctr"/>
              <a:r>
                <a:rPr lang="zh-CN" altLang="en-US" sz="1400" kern="10">
                  <a:ln w="9525">
                    <a:solidFill>
                      <a:srgbClr val="000000"/>
                    </a:solidFill>
                    <a:round/>
                    <a:headEnd/>
                    <a:tailEnd/>
                  </a:ln>
                  <a:solidFill>
                    <a:srgbClr val="000000"/>
                  </a:solidFill>
                  <a:latin typeface="宋体"/>
                  <a:ea typeface="宋体"/>
                </a:rPr>
                <a:t>成立</a:t>
              </a:r>
            </a:p>
          </p:txBody>
        </p:sp>
      </p:grpSp>
      <p:grpSp>
        <p:nvGrpSpPr>
          <p:cNvPr id="28" name="Group 26"/>
          <p:cNvGrpSpPr>
            <a:grpSpLocks noChangeAspect="1"/>
          </p:cNvGrpSpPr>
          <p:nvPr/>
        </p:nvGrpSpPr>
        <p:grpSpPr bwMode="auto">
          <a:xfrm>
            <a:off x="4787900" y="2205038"/>
            <a:ext cx="4211638" cy="2736850"/>
            <a:chOff x="333" y="5147"/>
            <a:chExt cx="6954" cy="4083"/>
          </a:xfrm>
        </p:grpSpPr>
        <p:sp>
          <p:nvSpPr>
            <p:cNvPr id="29" name="Rectangle 27"/>
            <p:cNvSpPr>
              <a:spLocks noChangeAspect="1" noChangeArrowheads="1"/>
            </p:cNvSpPr>
            <p:nvPr/>
          </p:nvSpPr>
          <p:spPr bwMode="auto">
            <a:xfrm>
              <a:off x="333" y="5417"/>
              <a:ext cx="6954" cy="3420"/>
            </a:xfrm>
            <a:prstGeom prst="rect">
              <a:avLst/>
            </a:prstGeom>
            <a:solidFill>
              <a:srgbClr val="FFFFFF"/>
            </a:solidFill>
            <a:ln w="9525">
              <a:solidFill>
                <a:srgbClr val="FF0000"/>
              </a:solidFill>
              <a:miter lim="800000"/>
              <a:headEnd/>
              <a:tailEnd/>
            </a:ln>
          </p:spPr>
          <p:txBody>
            <a:bodyPr/>
            <a:lstStyle/>
            <a:p>
              <a:endParaRPr lang="zh-CN" altLang="en-US"/>
            </a:p>
          </p:txBody>
        </p:sp>
        <p:grpSp>
          <p:nvGrpSpPr>
            <p:cNvPr id="30" name="Group 28"/>
            <p:cNvGrpSpPr>
              <a:grpSpLocks noChangeAspect="1"/>
            </p:cNvGrpSpPr>
            <p:nvPr/>
          </p:nvGrpSpPr>
          <p:grpSpPr bwMode="auto">
            <a:xfrm>
              <a:off x="732" y="7193"/>
              <a:ext cx="2160" cy="624"/>
              <a:chOff x="1359" y="6203"/>
              <a:chExt cx="2160" cy="624"/>
            </a:xfrm>
          </p:grpSpPr>
          <p:sp>
            <p:nvSpPr>
              <p:cNvPr id="42" name="Rectangle 29"/>
              <p:cNvSpPr>
                <a:spLocks noChangeAspect="1" noChangeArrowheads="1"/>
              </p:cNvSpPr>
              <p:nvPr/>
            </p:nvSpPr>
            <p:spPr bwMode="auto">
              <a:xfrm>
                <a:off x="1359" y="620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3" name="WordArt 30"/>
              <p:cNvSpPr>
                <a:spLocks noChangeAspect="1" noChangeArrowheads="1" noChangeShapeType="1" noTextEdit="1"/>
              </p:cNvSpPr>
              <p:nvPr/>
            </p:nvSpPr>
            <p:spPr bwMode="auto">
              <a:xfrm>
                <a:off x="2271" y="631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grpSp>
        <p:sp>
          <p:nvSpPr>
            <p:cNvPr id="31" name="Line 31"/>
            <p:cNvSpPr>
              <a:spLocks noChangeAspect="1" noChangeShapeType="1"/>
            </p:cNvSpPr>
            <p:nvPr/>
          </p:nvSpPr>
          <p:spPr bwMode="auto">
            <a:xfrm>
              <a:off x="1815" y="6437"/>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2"/>
            <p:cNvSpPr>
              <a:spLocks noChangeAspect="1" noChangeShapeType="1"/>
            </p:cNvSpPr>
            <p:nvPr/>
          </p:nvSpPr>
          <p:spPr bwMode="auto">
            <a:xfrm>
              <a:off x="4266" y="8489"/>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AutoShape 33"/>
            <p:cNvSpPr>
              <a:spLocks noChangeAspect="1" noChangeArrowheads="1"/>
            </p:cNvSpPr>
            <p:nvPr/>
          </p:nvSpPr>
          <p:spPr bwMode="auto">
            <a:xfrm>
              <a:off x="3183" y="5873"/>
              <a:ext cx="2166" cy="1083"/>
            </a:xfrm>
            <a:prstGeom prst="diamond">
              <a:avLst/>
            </a:prstGeom>
            <a:solidFill>
              <a:srgbClr val="FFFFFF"/>
            </a:solidFill>
            <a:ln w="19050">
              <a:solidFill>
                <a:srgbClr val="000000"/>
              </a:solidFill>
              <a:miter lim="800000"/>
              <a:headEnd/>
              <a:tailEnd/>
            </a:ln>
          </p:spPr>
          <p:txBody>
            <a:bodyPr/>
            <a:lstStyle/>
            <a:p>
              <a:endParaRPr lang="zh-CN" altLang="en-US"/>
            </a:p>
          </p:txBody>
        </p:sp>
        <p:sp>
          <p:nvSpPr>
            <p:cNvPr id="34" name="WordArt 34"/>
            <p:cNvSpPr>
              <a:spLocks noChangeAspect="1" noChangeArrowheads="1" noChangeShapeType="1" noTextEdit="1"/>
            </p:cNvSpPr>
            <p:nvPr/>
          </p:nvSpPr>
          <p:spPr bwMode="auto">
            <a:xfrm>
              <a:off x="4095" y="622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p</a:t>
              </a:r>
              <a:endParaRPr lang="zh-CN" altLang="en-US" sz="1400" kern="10">
                <a:ln w="9525">
                  <a:solidFill>
                    <a:srgbClr val="000000"/>
                  </a:solidFill>
                  <a:round/>
                  <a:headEnd/>
                  <a:tailEnd/>
                </a:ln>
                <a:solidFill>
                  <a:srgbClr val="000000"/>
                </a:solidFill>
                <a:latin typeface="Times New Roman"/>
                <a:cs typeface="Times New Roman"/>
              </a:endParaRPr>
            </a:p>
          </p:txBody>
        </p:sp>
        <p:sp>
          <p:nvSpPr>
            <p:cNvPr id="35" name="Line 35"/>
            <p:cNvSpPr>
              <a:spLocks noChangeAspect="1" noChangeShapeType="1"/>
            </p:cNvSpPr>
            <p:nvPr/>
          </p:nvSpPr>
          <p:spPr bwMode="auto">
            <a:xfrm flipH="1">
              <a:off x="1815" y="6422"/>
              <a:ext cx="13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6"/>
            <p:cNvSpPr>
              <a:spLocks noChangeAspect="1" noChangeShapeType="1"/>
            </p:cNvSpPr>
            <p:nvPr/>
          </p:nvSpPr>
          <p:spPr bwMode="auto">
            <a:xfrm flipH="1">
              <a:off x="5406" y="6419"/>
              <a:ext cx="13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7"/>
            <p:cNvSpPr>
              <a:spLocks noChangeAspect="1" noChangeShapeType="1"/>
            </p:cNvSpPr>
            <p:nvPr/>
          </p:nvSpPr>
          <p:spPr bwMode="auto">
            <a:xfrm>
              <a:off x="1815" y="7817"/>
              <a:ext cx="0" cy="6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8"/>
            <p:cNvSpPr>
              <a:spLocks noChangeAspect="1" noChangeShapeType="1"/>
            </p:cNvSpPr>
            <p:nvPr/>
          </p:nvSpPr>
          <p:spPr bwMode="auto">
            <a:xfrm>
              <a:off x="6774" y="6407"/>
              <a:ext cx="0" cy="20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9"/>
            <p:cNvSpPr>
              <a:spLocks noChangeAspect="1" noChangeShapeType="1"/>
            </p:cNvSpPr>
            <p:nvPr/>
          </p:nvSpPr>
          <p:spPr bwMode="auto">
            <a:xfrm>
              <a:off x="1815" y="8459"/>
              <a:ext cx="245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40"/>
            <p:cNvSpPr>
              <a:spLocks noChangeAspect="1" noChangeShapeType="1"/>
            </p:cNvSpPr>
            <p:nvPr/>
          </p:nvSpPr>
          <p:spPr bwMode="auto">
            <a:xfrm flipH="1">
              <a:off x="4266" y="8441"/>
              <a:ext cx="250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41"/>
            <p:cNvSpPr>
              <a:spLocks noChangeAspect="1" noChangeShapeType="1"/>
            </p:cNvSpPr>
            <p:nvPr/>
          </p:nvSpPr>
          <p:spPr bwMode="auto">
            <a:xfrm>
              <a:off x="4266" y="5147"/>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039811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457200" y="465932"/>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 typeface="Arial" charset="0"/>
              <a:buNone/>
            </a:pPr>
            <a:r>
              <a:rPr lang="en-US" altLang="zh-CN" sz="3400" b="1" dirty="0">
                <a:solidFill>
                  <a:srgbClr val="333399"/>
                </a:solidFill>
                <a:latin typeface="Garamond" pitchFamily="18" charset="0"/>
              </a:rPr>
              <a:t>FORTRAN</a:t>
            </a:r>
            <a:r>
              <a:rPr lang="zh-CN" altLang="en-US" sz="3400" b="1" dirty="0">
                <a:solidFill>
                  <a:srgbClr val="333399"/>
                </a:solidFill>
                <a:latin typeface="Garamond" pitchFamily="18" charset="0"/>
              </a:rPr>
              <a:t>内部函数</a:t>
            </a:r>
          </a:p>
        </p:txBody>
      </p:sp>
      <p:sp>
        <p:nvSpPr>
          <p:cNvPr id="5" name="Text Box 5"/>
          <p:cNvSpPr txBox="1">
            <a:spLocks noChangeArrowheads="1"/>
          </p:cNvSpPr>
          <p:nvPr/>
        </p:nvSpPr>
        <p:spPr bwMode="auto">
          <a:xfrm>
            <a:off x="900113" y="1763713"/>
            <a:ext cx="75596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lang="en-US" altLang="zh-CN" sz="2400" b="1" dirty="0"/>
              <a:t>FORTRAN</a:t>
            </a:r>
            <a:r>
              <a:rPr lang="zh-CN" altLang="en-US" sz="2400" b="1" dirty="0"/>
              <a:t>内部函数（内在函数）， 也称库函数</a:t>
            </a:r>
          </a:p>
          <a:p>
            <a:pPr eaLnBrk="1" hangingPunct="1">
              <a:lnSpc>
                <a:spcPct val="130000"/>
              </a:lnSpc>
              <a:spcBef>
                <a:spcPct val="50000"/>
              </a:spcBef>
            </a:pPr>
            <a:r>
              <a:rPr lang="zh-CN" altLang="en-US" sz="2800" b="1" dirty="0">
                <a:solidFill>
                  <a:srgbClr val="FF0000"/>
                </a:solidFill>
              </a:rPr>
              <a:t>内部函数</a:t>
            </a:r>
            <a:r>
              <a:rPr lang="zh-CN" altLang="en-US" sz="2800" b="1" dirty="0"/>
              <a:t>指系统本身带有的能完成一定功能的程序单位。可供用户直接使用，必须遵守其使用规则</a:t>
            </a:r>
            <a:r>
              <a:rPr lang="zh-CN" altLang="en-US" sz="2800" dirty="0"/>
              <a:t>。</a:t>
            </a:r>
          </a:p>
        </p:txBody>
      </p:sp>
    </p:spTree>
    <p:extLst>
      <p:ext uri="{BB962C8B-B14F-4D97-AF65-F5344CB8AC3E}">
        <p14:creationId xmlns:p14="http://schemas.microsoft.com/office/powerpoint/2010/main" val="56217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843213" y="404813"/>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dirty="0">
                <a:solidFill>
                  <a:srgbClr val="FF9933"/>
                </a:solidFill>
              </a:rPr>
              <a:t>常用的算术函数：</a:t>
            </a:r>
            <a:endParaRPr lang="zh-TW" altLang="en-US" sz="2800" b="1" dirty="0">
              <a:solidFill>
                <a:srgbClr val="FF9933"/>
              </a:solidFill>
            </a:endParaRPr>
          </a:p>
        </p:txBody>
      </p:sp>
      <p:graphicFrame>
        <p:nvGraphicFramePr>
          <p:cNvPr id="5" name="Group 354"/>
          <p:cNvGraphicFramePr>
            <a:graphicFrameLocks noGrp="1"/>
          </p:cNvGraphicFramePr>
          <p:nvPr>
            <p:extLst>
              <p:ext uri="{D42A27DB-BD31-4B8C-83A1-F6EECF244321}">
                <p14:modId xmlns:p14="http://schemas.microsoft.com/office/powerpoint/2010/main" val="2248977836"/>
              </p:ext>
            </p:extLst>
          </p:nvPr>
        </p:nvGraphicFramePr>
        <p:xfrm>
          <a:off x="755650" y="981075"/>
          <a:ext cx="7704138" cy="4968878"/>
        </p:xfrm>
        <a:graphic>
          <a:graphicData uri="http://schemas.openxmlformats.org/drawingml/2006/table">
            <a:tbl>
              <a:tblPr/>
              <a:tblGrid>
                <a:gridCol w="1333500"/>
                <a:gridCol w="1760538"/>
                <a:gridCol w="2017712"/>
                <a:gridCol w="2592388"/>
              </a:tblGrid>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dirty="0" smtClean="0">
                          <a:ln>
                            <a:noFill/>
                          </a:ln>
                          <a:solidFill>
                            <a:srgbClr val="333399"/>
                          </a:solidFill>
                          <a:effectLst/>
                          <a:latin typeface="Arial" charset="0"/>
                          <a:ea typeface="宋体" pitchFamily="2" charset="-122"/>
                        </a:rPr>
                        <a:t>函数名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含  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rgbClr val="FF0000"/>
                          </a:solidFill>
                          <a:effectLst/>
                          <a:latin typeface="Arial" charset="0"/>
                          <a:ea typeface="宋体" pitchFamily="2" charset="-122"/>
                        </a:rPr>
                        <a:t>应用例子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Arial" charset="0"/>
                          <a:ea typeface="宋体" pitchFamily="2" charset="-122"/>
                        </a:rPr>
                        <a:t>相当数学上的运算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ABS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求绝对值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ABS(X)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指数运算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EXP(X)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SIN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正弦值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SIN(X)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COS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余弦值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COS(X)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ASIN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反正弦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ASIN(X)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ACOS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反余弦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ACOS(X)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TAN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正切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TAN(X)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ATAN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反正切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ATAN(X)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LOG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自然对数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LOG(X)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LOG10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常用对数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LOG10(X)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 name="Group 355"/>
          <p:cNvGrpSpPr>
            <a:grpSpLocks/>
          </p:cNvGrpSpPr>
          <p:nvPr/>
        </p:nvGrpSpPr>
        <p:grpSpPr bwMode="auto">
          <a:xfrm>
            <a:off x="6580692" y="1475888"/>
            <a:ext cx="1368425" cy="4535488"/>
            <a:chOff x="4150" y="890"/>
            <a:chExt cx="862" cy="2857"/>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 y="1207"/>
              <a:ext cx="54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2" y="1480"/>
              <a:ext cx="4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6" y="1797"/>
              <a:ext cx="5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1" y="2024"/>
              <a:ext cx="72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41" y="2387"/>
              <a:ext cx="7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86" y="2659"/>
              <a:ext cx="54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50" y="2886"/>
              <a:ext cx="81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77" y="3158"/>
              <a:ext cx="3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32" y="3475"/>
              <a:ext cx="54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77" y="890"/>
              <a:ext cx="36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63039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987675" y="404813"/>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dirty="0">
                <a:solidFill>
                  <a:srgbClr val="FF9933"/>
                </a:solidFill>
              </a:rPr>
              <a:t>常用的算术函数：</a:t>
            </a:r>
            <a:endParaRPr lang="zh-TW" altLang="en-US" sz="2800" b="1" dirty="0">
              <a:solidFill>
                <a:srgbClr val="FF9933"/>
              </a:solidFill>
            </a:endParaRPr>
          </a:p>
        </p:txBody>
      </p:sp>
      <p:graphicFrame>
        <p:nvGraphicFramePr>
          <p:cNvPr id="5" name="Group 110"/>
          <p:cNvGraphicFramePr>
            <a:graphicFrameLocks noGrp="1"/>
          </p:cNvGraphicFramePr>
          <p:nvPr>
            <p:extLst>
              <p:ext uri="{D42A27DB-BD31-4B8C-83A1-F6EECF244321}">
                <p14:modId xmlns:p14="http://schemas.microsoft.com/office/powerpoint/2010/main" val="1930380258"/>
              </p:ext>
            </p:extLst>
          </p:nvPr>
        </p:nvGraphicFramePr>
        <p:xfrm>
          <a:off x="755650" y="1196975"/>
          <a:ext cx="7848600" cy="4762502"/>
        </p:xfrm>
        <a:graphic>
          <a:graphicData uri="http://schemas.openxmlformats.org/drawingml/2006/table">
            <a:tbl>
              <a:tblPr/>
              <a:tblGrid>
                <a:gridCol w="1333500"/>
                <a:gridCol w="1760538"/>
                <a:gridCol w="2114550"/>
                <a:gridCol w="2640012"/>
              </a:tblGrid>
              <a:tr h="619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dirty="0" smtClean="0">
                          <a:ln>
                            <a:noFill/>
                          </a:ln>
                          <a:solidFill>
                            <a:srgbClr val="333399"/>
                          </a:solidFill>
                          <a:effectLst/>
                          <a:latin typeface="Arial" charset="0"/>
                          <a:ea typeface="宋体" pitchFamily="2" charset="-122"/>
                        </a:rPr>
                        <a:t>函数名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含  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rgbClr val="FF0000"/>
                          </a:solidFill>
                          <a:effectLst/>
                          <a:latin typeface="Arial" charset="0"/>
                          <a:ea typeface="宋体" pitchFamily="2" charset="-122"/>
                        </a:rPr>
                        <a:t>应用例子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chemeClr val="bg1"/>
                          </a:solidFill>
                          <a:effectLst/>
                          <a:latin typeface="Arial" charset="0"/>
                          <a:ea typeface="宋体" pitchFamily="2" charset="-122"/>
                        </a:rPr>
                        <a:t>相当数学上的运算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取整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INT(X)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MOD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求余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MOD(X1</a:t>
                      </a:r>
                      <a:r>
                        <a:rPr kumimoji="0" lang="zh-CN" altLang="en-US" sz="2200" b="0" i="0" u="none" strike="noStrike" cap="none" normalizeH="0" baseline="0" smtClean="0">
                          <a:ln>
                            <a:noFill/>
                          </a:ln>
                          <a:solidFill>
                            <a:srgbClr val="FF0000"/>
                          </a:solidFill>
                          <a:effectLst/>
                          <a:latin typeface="Arial" charset="0"/>
                          <a:ea typeface="宋体" pitchFamily="2" charset="-122"/>
                        </a:rPr>
                        <a:t>，</a:t>
                      </a:r>
                      <a:r>
                        <a:rPr kumimoji="0" lang="en-US" altLang="zh-CN" sz="2200" b="0" i="0" u="none" strike="noStrike" cap="none" normalizeH="0" baseline="0" smtClean="0">
                          <a:ln>
                            <a:noFill/>
                          </a:ln>
                          <a:solidFill>
                            <a:srgbClr val="FF0000"/>
                          </a:solidFill>
                          <a:effectLst/>
                          <a:latin typeface="Arial" charset="0"/>
                          <a:ea typeface="宋体" pitchFamily="2" charset="-122"/>
                        </a:rPr>
                        <a:t>X2)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44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求符号</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SIGN(Xl</a:t>
                      </a:r>
                      <a:r>
                        <a:rPr kumimoji="0" lang="zh-CN" altLang="en-US" sz="2200" b="0" i="0" u="none" strike="noStrike" cap="none" normalizeH="0" baseline="0" smtClean="0">
                          <a:ln>
                            <a:noFill/>
                          </a:ln>
                          <a:solidFill>
                            <a:srgbClr val="FF0000"/>
                          </a:solidFill>
                          <a:effectLst/>
                          <a:latin typeface="Arial" charset="0"/>
                          <a:ea typeface="宋体" pitchFamily="2" charset="-122"/>
                        </a:rPr>
                        <a:t>，</a:t>
                      </a:r>
                      <a:r>
                        <a:rPr kumimoji="0" lang="en-US" altLang="zh-CN" sz="2200" b="0" i="0" u="none" strike="noStrike" cap="none" normalizeH="0" baseline="0" smtClean="0">
                          <a:ln>
                            <a:noFill/>
                          </a:ln>
                          <a:solidFill>
                            <a:srgbClr val="FF0000"/>
                          </a:solidFill>
                          <a:effectLst/>
                          <a:latin typeface="Arial" charset="0"/>
                          <a:ea typeface="宋体" pitchFamily="2" charset="-122"/>
                        </a:rPr>
                        <a:t>X2)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           </a:t>
                      </a:r>
                      <a:r>
                        <a:rPr kumimoji="0" lang="zh-CN" altLang="en-US" sz="2200" b="0" i="0" u="none" strike="noStrike" cap="none" normalizeH="0" baseline="0" dirty="0" smtClean="0">
                          <a:ln>
                            <a:noFill/>
                          </a:ln>
                          <a:solidFill>
                            <a:schemeClr val="tx1"/>
                          </a:solidFill>
                          <a:effectLst/>
                          <a:latin typeface="Arial" charset="0"/>
                          <a:ea typeface="宋体" pitchFamily="2" charset="-122"/>
                        </a:rPr>
                        <a:t>当</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          当</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REAL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转换为实型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REAL(I)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MAX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求最大值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Gungsuh" pitchFamily="18" charset="-127"/>
                        </a:rPr>
                        <a:t>MAX(I1</a:t>
                      </a:r>
                      <a:r>
                        <a:rPr kumimoji="0" lang="zh-CN" altLang="en-US" sz="2000" b="1" i="0" u="none" strike="noStrike" cap="none" normalizeH="0" baseline="0" smtClean="0">
                          <a:ln>
                            <a:noFill/>
                          </a:ln>
                          <a:solidFill>
                            <a:srgbClr val="FF0000"/>
                          </a:solidFill>
                          <a:effectLst/>
                          <a:latin typeface="Arial" charset="0"/>
                          <a:ea typeface="Gungsuh" pitchFamily="18" charset="-127"/>
                        </a:rPr>
                        <a:t>，</a:t>
                      </a:r>
                      <a:r>
                        <a:rPr kumimoji="0" lang="en-US" altLang="zh-CN" sz="2000" b="1" i="0" u="none" strike="noStrike" cap="none" normalizeH="0" baseline="0" smtClean="0">
                          <a:ln>
                            <a:noFill/>
                          </a:ln>
                          <a:solidFill>
                            <a:srgbClr val="FF0000"/>
                          </a:solidFill>
                          <a:effectLst/>
                          <a:latin typeface="Arial" charset="0"/>
                          <a:ea typeface="Gungsuh" pitchFamily="18" charset="-127"/>
                        </a:rPr>
                        <a:t>I2</a:t>
                      </a:r>
                      <a:r>
                        <a:rPr kumimoji="0" lang="zh-CN" altLang="en-US" sz="2000" b="1" i="0" u="none" strike="noStrike" cap="none" normalizeH="0" baseline="0" smtClean="0">
                          <a:ln>
                            <a:noFill/>
                          </a:ln>
                          <a:solidFill>
                            <a:srgbClr val="FF0000"/>
                          </a:solidFill>
                          <a:effectLst/>
                          <a:latin typeface="Arial" charset="0"/>
                          <a:ea typeface="Gungsuh" pitchFamily="18" charset="-127"/>
                        </a:rPr>
                        <a:t>，</a:t>
                      </a:r>
                      <a:r>
                        <a:rPr kumimoji="0" lang="en-US" altLang="zh-CN" sz="2000" b="1" i="0" u="none" strike="noStrike" cap="none" normalizeH="0" baseline="0" smtClean="0">
                          <a:ln>
                            <a:noFill/>
                          </a:ln>
                          <a:solidFill>
                            <a:srgbClr val="FF0000"/>
                          </a:solidFill>
                          <a:effectLst/>
                          <a:latin typeface="Arial" charset="0"/>
                          <a:ea typeface="Gungsuh" pitchFamily="18" charset="-127"/>
                        </a:rPr>
                        <a:t>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求最小值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MIN(Xl</a:t>
                      </a:r>
                      <a:r>
                        <a:rPr kumimoji="0" lang="zh-CN" altLang="en-US" sz="2000" b="1" i="0" u="none" strike="noStrike" cap="none" normalizeH="0" baseline="0" smtClean="0">
                          <a:ln>
                            <a:noFill/>
                          </a:ln>
                          <a:solidFill>
                            <a:srgbClr val="FF0000"/>
                          </a:solidFill>
                          <a:effectLst/>
                          <a:latin typeface="Arial" charset="0"/>
                          <a:ea typeface="宋体" pitchFamily="2" charset="-122"/>
                        </a:rPr>
                        <a:t>，</a:t>
                      </a:r>
                      <a:r>
                        <a:rPr kumimoji="0" lang="en-US" altLang="zh-CN" sz="2000" b="1" i="0" u="none" strike="noStrike" cap="none" normalizeH="0" baseline="0" smtClean="0">
                          <a:ln>
                            <a:noFill/>
                          </a:ln>
                          <a:solidFill>
                            <a:srgbClr val="FF0000"/>
                          </a:solidFill>
                          <a:effectLst/>
                          <a:latin typeface="Arial" charset="0"/>
                          <a:ea typeface="宋体" pitchFamily="2" charset="-122"/>
                        </a:rPr>
                        <a:t>X2</a:t>
                      </a:r>
                      <a:r>
                        <a:rPr kumimoji="0" lang="zh-CN" altLang="en-US" sz="2000" b="1" i="0" u="none" strike="noStrike" cap="none" normalizeH="0" baseline="0" smtClean="0">
                          <a:ln>
                            <a:noFill/>
                          </a:ln>
                          <a:solidFill>
                            <a:srgbClr val="FF0000"/>
                          </a:solidFill>
                          <a:effectLst/>
                          <a:latin typeface="Arial" charset="0"/>
                          <a:ea typeface="宋体" pitchFamily="2" charset="-122"/>
                        </a:rPr>
                        <a:t>，</a:t>
                      </a:r>
                      <a:r>
                        <a:rPr kumimoji="0" lang="en-US" altLang="zh-CN" sz="2000" b="1" i="0" u="none" strike="noStrike" cap="none" normalizeH="0" baseline="0" smtClean="0">
                          <a:ln>
                            <a:noFill/>
                          </a:ln>
                          <a:solidFill>
                            <a:srgbClr val="FF0000"/>
                          </a:solidFill>
                          <a:effectLst/>
                          <a:latin typeface="Arial" charset="0"/>
                          <a:ea typeface="宋体" pitchFamily="2" charset="-122"/>
                        </a:rPr>
                        <a:t>X3)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333399"/>
                          </a:solidFill>
                          <a:effectLst/>
                          <a:latin typeface="Arial" charset="0"/>
                          <a:ea typeface="宋体" pitchFamily="2" charset="-122"/>
                        </a:rPr>
                        <a:t>SQRT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求平方根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rgbClr val="FF0000"/>
                          </a:solidFill>
                          <a:effectLst/>
                          <a:latin typeface="Arial" charset="0"/>
                          <a:ea typeface="宋体" pitchFamily="2" charset="-122"/>
                        </a:rPr>
                        <a:t>SQRT(X)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025" y="1844675"/>
            <a:ext cx="7921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325" y="2271713"/>
            <a:ext cx="23749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234" y="2763105"/>
            <a:ext cx="4191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8849" y="2778492"/>
            <a:ext cx="792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84888" y="3311403"/>
            <a:ext cx="647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8849" y="3227266"/>
            <a:ext cx="792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7763" y="4365625"/>
            <a:ext cx="19446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27763" y="4868863"/>
            <a:ext cx="20177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6443663" y="5373688"/>
          <a:ext cx="647700" cy="647700"/>
        </p:xfrm>
        <a:graphic>
          <a:graphicData uri="http://schemas.openxmlformats.org/presentationml/2006/ole">
            <mc:AlternateContent xmlns:mc="http://schemas.openxmlformats.org/markup-compatibility/2006">
              <mc:Choice xmlns:v="urn:schemas-microsoft-com:vml" Requires="v">
                <p:oleObj spid="_x0000_s1085" name="公式" r:id="rId10" imgW="203024" imgH="203024" progId="Equation.3">
                  <p:embed/>
                </p:oleObj>
              </mc:Choice>
              <mc:Fallback>
                <p:oleObj name="公式" r:id="rId10" imgW="203024" imgH="203024" progId="Equation.3">
                  <p:embed/>
                  <p:pic>
                    <p:nvPicPr>
                      <p:cNvPr id="0" name="Object 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3663" y="537368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5051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87624" y="404664"/>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FF0000"/>
                </a:solidFill>
              </a:rPr>
              <a:t>内在函数的执行方法：</a:t>
            </a:r>
            <a:r>
              <a:rPr lang="zh-TW" altLang="en-US" sz="2800" b="1" dirty="0">
                <a:solidFill>
                  <a:srgbClr val="FF0000"/>
                </a:solidFill>
              </a:rPr>
              <a:t> </a:t>
            </a:r>
            <a:endParaRPr lang="zh-CN" altLang="en-US" sz="2800" b="1" dirty="0">
              <a:solidFill>
                <a:srgbClr val="FF0000"/>
              </a:solidFill>
            </a:endParaRPr>
          </a:p>
        </p:txBody>
      </p:sp>
      <p:sp>
        <p:nvSpPr>
          <p:cNvPr id="5" name="Text Box 5"/>
          <p:cNvSpPr txBox="1">
            <a:spLocks noChangeArrowheads="1"/>
          </p:cNvSpPr>
          <p:nvPr/>
        </p:nvSpPr>
        <p:spPr bwMode="auto">
          <a:xfrm>
            <a:off x="755650" y="1606550"/>
            <a:ext cx="7704138"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lang="en-US" altLang="zh-CN" sz="2400" b="1" dirty="0"/>
              <a:t>Fortran</a:t>
            </a:r>
            <a:r>
              <a:rPr lang="zh-CN" altLang="en-US" sz="2400" b="1" dirty="0"/>
              <a:t>将这些内在函数分别编成单个子程序，组成函数库，存在于外部介质</a:t>
            </a:r>
            <a:r>
              <a:rPr lang="en-US" altLang="zh-CN" sz="2400" b="1" dirty="0"/>
              <a:t>(</a:t>
            </a:r>
            <a:r>
              <a:rPr lang="zh-CN" altLang="en-US" sz="2400" b="1" dirty="0"/>
              <a:t>如磁盘</a:t>
            </a:r>
            <a:r>
              <a:rPr lang="en-US" altLang="zh-CN" sz="2400" b="1" dirty="0"/>
              <a:t>)</a:t>
            </a:r>
            <a:r>
              <a:rPr lang="zh-CN" altLang="en-US" sz="2400" b="1" dirty="0"/>
              <a:t>上。在完成源程序的编译之后，用</a:t>
            </a:r>
            <a:r>
              <a:rPr lang="en-US" altLang="zh-CN" sz="2400" b="1" dirty="0"/>
              <a:t>LINK</a:t>
            </a:r>
            <a:r>
              <a:rPr lang="zh-CN" altLang="en-US" sz="2400" b="1" dirty="0"/>
              <a:t>命令实现连接，即将已翻译成二进制指令的目标程序与函数库连接。</a:t>
            </a:r>
          </a:p>
          <a:p>
            <a:pPr algn="just" eaLnBrk="1" hangingPunct="1">
              <a:lnSpc>
                <a:spcPct val="120000"/>
              </a:lnSpc>
              <a:spcBef>
                <a:spcPct val="50000"/>
              </a:spcBef>
            </a:pPr>
            <a:r>
              <a:rPr lang="zh-CN" altLang="en-US" sz="2400" b="1" dirty="0"/>
              <a:t>例如程序中出现一个</a:t>
            </a:r>
            <a:r>
              <a:rPr lang="en-US" altLang="zh-CN" sz="2400" b="1" dirty="0"/>
              <a:t>SIN</a:t>
            </a:r>
            <a:r>
              <a:rPr lang="zh-CN" altLang="en-US" sz="2400" b="1" dirty="0"/>
              <a:t>函数，在连接时就将一组求正弦值二进制指令直接插入到程序中出现</a:t>
            </a:r>
            <a:r>
              <a:rPr lang="en-US" altLang="zh-CN" sz="2400" b="1" dirty="0"/>
              <a:t>SIN</a:t>
            </a:r>
            <a:r>
              <a:rPr lang="zh-CN" altLang="en-US" sz="2400" b="1" dirty="0"/>
              <a:t>的地方。由于是插入到程序内部的，所以称为“内在函数”。</a:t>
            </a:r>
          </a:p>
        </p:txBody>
      </p:sp>
    </p:spTree>
    <p:extLst>
      <p:ext uri="{BB962C8B-B14F-4D97-AF65-F5344CB8AC3E}">
        <p14:creationId xmlns:p14="http://schemas.microsoft.com/office/powerpoint/2010/main" val="4263766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27584" y="548680"/>
            <a:ext cx="6840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FF0000"/>
                </a:solidFill>
              </a:rPr>
              <a:t>一个内在函数可要求一个或多个自变量</a:t>
            </a:r>
            <a:r>
              <a:rPr lang="zh-TW" altLang="en-US" sz="2800" b="1" dirty="0">
                <a:solidFill>
                  <a:srgbClr val="FF0000"/>
                </a:solidFill>
              </a:rPr>
              <a:t> </a:t>
            </a:r>
            <a:endParaRPr lang="zh-CN" altLang="en-US" sz="2800" b="1" dirty="0">
              <a:solidFill>
                <a:srgbClr val="FF0000"/>
              </a:solidFill>
            </a:endParaRPr>
          </a:p>
        </p:txBody>
      </p:sp>
      <p:sp>
        <p:nvSpPr>
          <p:cNvPr id="5" name="Text Box 5"/>
          <p:cNvSpPr txBox="1">
            <a:spLocks noChangeArrowheads="1"/>
          </p:cNvSpPr>
          <p:nvPr/>
        </p:nvSpPr>
        <p:spPr bwMode="auto">
          <a:xfrm>
            <a:off x="827088" y="1844675"/>
            <a:ext cx="7561262"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lang="zh-CN" altLang="en-US" sz="2400" b="1" dirty="0"/>
              <a:t>例如，</a:t>
            </a:r>
            <a:r>
              <a:rPr lang="en-US" altLang="zh-TW" sz="2400" b="1" dirty="0"/>
              <a:t>SQRT</a:t>
            </a:r>
            <a:r>
              <a:rPr lang="zh-CN" altLang="en-US" sz="2400" b="1" dirty="0"/>
              <a:t>函数只能有一个自变量，而</a:t>
            </a:r>
            <a:r>
              <a:rPr lang="en-US" altLang="zh-TW" sz="2400" b="1" dirty="0"/>
              <a:t>MOD</a:t>
            </a:r>
            <a:r>
              <a:rPr lang="zh-CN" altLang="en-US" sz="2400" b="1" dirty="0"/>
              <a:t>函数要求两个自变量，</a:t>
            </a:r>
            <a:r>
              <a:rPr lang="en-US" altLang="zh-TW" sz="2400" b="1" dirty="0"/>
              <a:t>MAX</a:t>
            </a:r>
            <a:r>
              <a:rPr lang="zh-CN" altLang="en-US" sz="2400" b="1" dirty="0"/>
              <a:t>和</a:t>
            </a:r>
            <a:r>
              <a:rPr lang="en-US" altLang="zh-TW" sz="2400" b="1" dirty="0"/>
              <a:t>MIN</a:t>
            </a:r>
            <a:r>
              <a:rPr lang="zh-CN" altLang="en-US" sz="2400" b="1" dirty="0"/>
              <a:t>函数要求两个以上自变量。</a:t>
            </a:r>
          </a:p>
          <a:p>
            <a:pPr algn="just" eaLnBrk="1" hangingPunct="1">
              <a:lnSpc>
                <a:spcPct val="120000"/>
              </a:lnSpc>
              <a:spcBef>
                <a:spcPct val="50000"/>
              </a:spcBef>
            </a:pPr>
            <a:r>
              <a:rPr lang="zh-CN" altLang="en-US" sz="2400" b="1" dirty="0"/>
              <a:t>注意当</a:t>
            </a:r>
            <a:r>
              <a:rPr lang="zh-CN" altLang="en-US" sz="2400" b="1" dirty="0">
                <a:solidFill>
                  <a:srgbClr val="FF9933"/>
                </a:solidFill>
              </a:rPr>
              <a:t>自变量个数规定为</a:t>
            </a:r>
            <a:r>
              <a:rPr lang="en-US" altLang="zh-TW" sz="2400" b="1" dirty="0">
                <a:solidFill>
                  <a:srgbClr val="FF9933"/>
                </a:solidFill>
              </a:rPr>
              <a:t>2</a:t>
            </a:r>
            <a:r>
              <a:rPr lang="zh-CN" altLang="en-US" sz="2400" b="1" dirty="0">
                <a:solidFill>
                  <a:srgbClr val="FF9933"/>
                </a:solidFill>
              </a:rPr>
              <a:t>个时，自变量的顺序不应任意颠倒</a:t>
            </a:r>
            <a:r>
              <a:rPr lang="zh-CN" altLang="en-US" sz="2400" b="1" dirty="0"/>
              <a:t>，如</a:t>
            </a:r>
            <a:r>
              <a:rPr lang="en-US" altLang="zh-TW" sz="2400" b="1" dirty="0"/>
              <a:t>MOD(8,3)</a:t>
            </a:r>
            <a:r>
              <a:rPr lang="zh-CN" altLang="en-US" sz="2400" b="1" dirty="0"/>
              <a:t>表示</a:t>
            </a:r>
            <a:r>
              <a:rPr lang="en-US" altLang="zh-TW" sz="2400" b="1" dirty="0"/>
              <a:t>8</a:t>
            </a:r>
            <a:r>
              <a:rPr lang="zh-CN" altLang="en-US" sz="2400" b="1" dirty="0"/>
              <a:t>被</a:t>
            </a:r>
            <a:r>
              <a:rPr lang="en-US" altLang="zh-TW" sz="2400" b="1" dirty="0"/>
              <a:t>3</a:t>
            </a:r>
            <a:r>
              <a:rPr lang="zh-CN" altLang="en-US" sz="2400" b="1" dirty="0"/>
              <a:t>除的余数，其值为</a:t>
            </a:r>
            <a:r>
              <a:rPr lang="en-US" altLang="zh-TW" sz="2400" b="1" dirty="0"/>
              <a:t>2</a:t>
            </a:r>
            <a:r>
              <a:rPr lang="zh-CN" altLang="en-US" sz="2400" b="1" dirty="0"/>
              <a:t>，而</a:t>
            </a:r>
            <a:r>
              <a:rPr lang="en-US" altLang="zh-TW" sz="2400" b="1" dirty="0"/>
              <a:t>MOD(3,8)</a:t>
            </a:r>
            <a:r>
              <a:rPr lang="zh-CN" altLang="en-US" sz="2400" b="1" dirty="0"/>
              <a:t>则表示</a:t>
            </a:r>
            <a:r>
              <a:rPr lang="en-US" altLang="zh-TW" sz="2400" b="1" dirty="0"/>
              <a:t>3</a:t>
            </a:r>
            <a:r>
              <a:rPr lang="zh-CN" altLang="en-US" sz="2400" b="1" dirty="0"/>
              <a:t>被</a:t>
            </a:r>
            <a:r>
              <a:rPr lang="en-US" altLang="zh-TW" sz="2400" b="1" dirty="0"/>
              <a:t>8</a:t>
            </a:r>
            <a:r>
              <a:rPr lang="zh-CN" altLang="en-US" sz="2400" b="1" dirty="0"/>
              <a:t>除的余数，其值为</a:t>
            </a:r>
            <a:r>
              <a:rPr lang="en-US" altLang="zh-TW" sz="2400" b="1" dirty="0"/>
              <a:t>3</a:t>
            </a:r>
            <a:r>
              <a:rPr lang="zh-CN" altLang="en-US" sz="2400" b="1" dirty="0"/>
              <a:t>。当自变量个数为＞</a:t>
            </a:r>
            <a:r>
              <a:rPr lang="en-US" altLang="zh-TW" sz="2400" b="1" dirty="0"/>
              <a:t>2</a:t>
            </a:r>
            <a:r>
              <a:rPr lang="zh-CN" altLang="en-US" sz="2400" b="1" dirty="0"/>
              <a:t>时，自变量的顺序无关</a:t>
            </a:r>
            <a:r>
              <a:rPr lang="zh-TW" altLang="en-US" sz="2400" b="1" dirty="0"/>
              <a:t> </a:t>
            </a:r>
            <a:endParaRPr lang="zh-CN" altLang="en-US" sz="2400" b="1" dirty="0"/>
          </a:p>
        </p:txBody>
      </p:sp>
    </p:spTree>
    <p:extLst>
      <p:ext uri="{BB962C8B-B14F-4D97-AF65-F5344CB8AC3E}">
        <p14:creationId xmlns:p14="http://schemas.microsoft.com/office/powerpoint/2010/main" val="2337563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11560" y="634207"/>
            <a:ext cx="7777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FF0000"/>
                </a:solidFill>
              </a:rPr>
              <a:t>函数的自变量是有类型的，函数值也是有类型的</a:t>
            </a:r>
            <a:r>
              <a:rPr lang="zh-TW" altLang="en-US" sz="2800" b="1" dirty="0">
                <a:solidFill>
                  <a:srgbClr val="FF0000"/>
                </a:solidFill>
              </a:rPr>
              <a:t> </a:t>
            </a:r>
            <a:endParaRPr lang="zh-CN" altLang="en-US" sz="2800" b="1" dirty="0">
              <a:solidFill>
                <a:srgbClr val="FF0000"/>
              </a:solidFill>
            </a:endParaRPr>
          </a:p>
        </p:txBody>
      </p:sp>
      <p:sp>
        <p:nvSpPr>
          <p:cNvPr id="5" name="Text Box 5"/>
          <p:cNvSpPr txBox="1">
            <a:spLocks noChangeArrowheads="1"/>
          </p:cNvSpPr>
          <p:nvPr/>
        </p:nvSpPr>
        <p:spPr bwMode="auto">
          <a:xfrm>
            <a:off x="828675" y="1822450"/>
            <a:ext cx="7559675"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lang="zh-CN" altLang="en-US" sz="2400" b="1" dirty="0"/>
              <a:t>例如：</a:t>
            </a:r>
          </a:p>
          <a:p>
            <a:pPr eaLnBrk="1" hangingPunct="1">
              <a:lnSpc>
                <a:spcPct val="130000"/>
              </a:lnSpc>
              <a:spcBef>
                <a:spcPct val="50000"/>
              </a:spcBef>
            </a:pPr>
            <a:r>
              <a:rPr lang="en-US" altLang="zh-TW" sz="2400" b="1" dirty="0"/>
              <a:t>MOD(8,3)</a:t>
            </a:r>
            <a:r>
              <a:rPr lang="zh-CN" altLang="en-US" sz="2400" b="1" dirty="0"/>
              <a:t>中自变量</a:t>
            </a:r>
            <a:r>
              <a:rPr lang="en-US" altLang="zh-TW" sz="2400" b="1" dirty="0"/>
              <a:t>8</a:t>
            </a:r>
            <a:r>
              <a:rPr lang="zh-CN" altLang="en-US" sz="2400" b="1" dirty="0"/>
              <a:t>和</a:t>
            </a:r>
            <a:r>
              <a:rPr lang="en-US" altLang="zh-TW" sz="2400" b="1" dirty="0"/>
              <a:t>3</a:t>
            </a:r>
            <a:r>
              <a:rPr lang="zh-CN" altLang="en-US" sz="2400" b="1" dirty="0"/>
              <a:t>是整型，函数</a:t>
            </a:r>
            <a:r>
              <a:rPr lang="en-US" altLang="zh-TW" sz="2400" b="1" dirty="0"/>
              <a:t>MOD(8,3)</a:t>
            </a:r>
            <a:r>
              <a:rPr lang="zh-CN" altLang="en-US" sz="2400" b="1" dirty="0"/>
              <a:t>的值“</a:t>
            </a:r>
            <a:r>
              <a:rPr lang="en-US" altLang="zh-TW" sz="2400" b="1" dirty="0"/>
              <a:t>2</a:t>
            </a:r>
            <a:r>
              <a:rPr lang="en-US" altLang="zh-CN" sz="2400" b="1" dirty="0"/>
              <a:t>”</a:t>
            </a:r>
            <a:r>
              <a:rPr lang="zh-CN" altLang="en-US" sz="2400" b="1" dirty="0"/>
              <a:t>也是整型，</a:t>
            </a:r>
          </a:p>
          <a:p>
            <a:pPr eaLnBrk="1" hangingPunct="1">
              <a:lnSpc>
                <a:spcPct val="130000"/>
              </a:lnSpc>
              <a:spcBef>
                <a:spcPct val="50000"/>
              </a:spcBef>
            </a:pPr>
            <a:r>
              <a:rPr lang="zh-CN" altLang="en-US" sz="2400" b="1" dirty="0"/>
              <a:t>如果写成</a:t>
            </a:r>
            <a:r>
              <a:rPr lang="en-US" altLang="zh-TW" sz="2400" b="1" dirty="0"/>
              <a:t>MOD(8.0,3.0)</a:t>
            </a:r>
            <a:r>
              <a:rPr lang="zh-CN" altLang="en-US" sz="2400" b="1" dirty="0"/>
              <a:t>，自变量是实型的，函数值也是实型的，其值为</a:t>
            </a:r>
            <a:r>
              <a:rPr lang="en-US" altLang="zh-TW" sz="2400" b="1" dirty="0"/>
              <a:t>2.0 </a:t>
            </a:r>
            <a:endParaRPr lang="en-US" altLang="zh-CN" sz="2400" b="1" dirty="0"/>
          </a:p>
        </p:txBody>
      </p:sp>
    </p:spTree>
    <p:extLst>
      <p:ext uri="{BB962C8B-B14F-4D97-AF65-F5344CB8AC3E}">
        <p14:creationId xmlns:p14="http://schemas.microsoft.com/office/powerpoint/2010/main" val="29756791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75565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 typeface="Arial" charset="0"/>
              <a:buNone/>
            </a:pPr>
            <a:r>
              <a:rPr lang="zh-CN" altLang="en-US" sz="3400" b="1" dirty="0">
                <a:solidFill>
                  <a:srgbClr val="333399"/>
                </a:solidFill>
                <a:latin typeface="Garamond" pitchFamily="18" charset="0"/>
              </a:rPr>
              <a:t>运算符与表达式</a:t>
            </a:r>
          </a:p>
        </p:txBody>
      </p:sp>
      <p:sp>
        <p:nvSpPr>
          <p:cNvPr id="5" name="Text Box 3"/>
          <p:cNvSpPr txBox="1">
            <a:spLocks noChangeArrowheads="1"/>
          </p:cNvSpPr>
          <p:nvPr/>
        </p:nvSpPr>
        <p:spPr bwMode="auto">
          <a:xfrm>
            <a:off x="1404144" y="1878135"/>
            <a:ext cx="6335712"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buFontTx/>
              <a:buChar char="•"/>
            </a:pPr>
            <a:r>
              <a:rPr lang="en-US" altLang="zh-CN" sz="2800" b="1" dirty="0"/>
              <a:t>  </a:t>
            </a:r>
            <a:r>
              <a:rPr lang="zh-CN" altLang="en-US" sz="2800" b="1" dirty="0"/>
              <a:t>算术运算符和运算优先级</a:t>
            </a:r>
            <a:r>
              <a:rPr lang="zh-TW" altLang="en-US" sz="2800" b="1" dirty="0"/>
              <a:t> </a:t>
            </a:r>
            <a:endParaRPr lang="zh-TW" altLang="zh-CN" sz="2800" b="1" dirty="0"/>
          </a:p>
          <a:p>
            <a:pPr eaLnBrk="1" hangingPunct="1">
              <a:lnSpc>
                <a:spcPct val="150000"/>
              </a:lnSpc>
              <a:spcBef>
                <a:spcPct val="50000"/>
              </a:spcBef>
              <a:buFontTx/>
              <a:buChar char="•"/>
            </a:pPr>
            <a:r>
              <a:rPr lang="zh-CN" altLang="en-US" sz="2800" b="1" dirty="0"/>
              <a:t>  算术表达式的含义和表示方法</a:t>
            </a:r>
            <a:r>
              <a:rPr lang="zh-TW" altLang="en-US" sz="2800" b="1" dirty="0"/>
              <a:t> </a:t>
            </a:r>
            <a:endParaRPr lang="zh-TW" altLang="zh-CN" sz="2800" b="1" dirty="0"/>
          </a:p>
          <a:p>
            <a:pPr eaLnBrk="1" hangingPunct="1">
              <a:lnSpc>
                <a:spcPct val="150000"/>
              </a:lnSpc>
              <a:spcBef>
                <a:spcPct val="50000"/>
              </a:spcBef>
              <a:buFontTx/>
              <a:buChar char="•"/>
            </a:pPr>
            <a:r>
              <a:rPr lang="zh-CN" altLang="en-US" sz="2800" b="1" dirty="0"/>
              <a:t>  表达式运算中的类型</a:t>
            </a:r>
            <a:endParaRPr lang="zh-TW" altLang="zh-CN" sz="2800" b="1" dirty="0"/>
          </a:p>
          <a:p>
            <a:pPr eaLnBrk="1" hangingPunct="1">
              <a:lnSpc>
                <a:spcPct val="150000"/>
              </a:lnSpc>
              <a:spcBef>
                <a:spcPct val="50000"/>
              </a:spcBef>
              <a:buFontTx/>
              <a:buChar char="•"/>
            </a:pPr>
            <a:r>
              <a:rPr lang="zh-CN" altLang="en-US" sz="2800" b="1" dirty="0"/>
              <a:t>  运算的误差</a:t>
            </a:r>
            <a:r>
              <a:rPr lang="zh-TW" altLang="en-US" sz="2800" b="1" dirty="0"/>
              <a:t> </a:t>
            </a:r>
            <a:endParaRPr lang="zh-CN" altLang="en-US" sz="2800" b="1" dirty="0"/>
          </a:p>
        </p:txBody>
      </p:sp>
    </p:spTree>
    <p:extLst>
      <p:ext uri="{BB962C8B-B14F-4D97-AF65-F5344CB8AC3E}">
        <p14:creationId xmlns:p14="http://schemas.microsoft.com/office/powerpoint/2010/main" val="1008851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971550" y="476250"/>
            <a:ext cx="7129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800" b="1" dirty="0">
                <a:solidFill>
                  <a:srgbClr val="FF9933"/>
                </a:solidFill>
              </a:rPr>
              <a:t>算术运算符和运算优先级</a:t>
            </a:r>
            <a:r>
              <a:rPr lang="zh-TW" altLang="en-US" sz="2800" b="1" dirty="0">
                <a:solidFill>
                  <a:srgbClr val="FF9933"/>
                </a:solidFill>
              </a:rPr>
              <a:t> </a:t>
            </a:r>
            <a:endParaRPr lang="zh-CN" altLang="en-US" sz="2800" b="1" dirty="0">
              <a:solidFill>
                <a:srgbClr val="FF9933"/>
              </a:solidFill>
            </a:endParaRPr>
          </a:p>
        </p:txBody>
      </p:sp>
      <p:sp>
        <p:nvSpPr>
          <p:cNvPr id="5" name="Text Box 5"/>
          <p:cNvSpPr txBox="1">
            <a:spLocks noChangeArrowheads="1"/>
          </p:cNvSpPr>
          <p:nvPr/>
        </p:nvSpPr>
        <p:spPr bwMode="auto">
          <a:xfrm>
            <a:off x="684213" y="1341438"/>
            <a:ext cx="7991475" cy="49307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en-US" altLang="zh-CN" sz="2800" b="1" dirty="0"/>
              <a:t>FORTRAN</a:t>
            </a:r>
            <a:r>
              <a:rPr lang="zh-CN" altLang="en-US" sz="2800" b="1" dirty="0"/>
              <a:t>提供</a:t>
            </a:r>
            <a:r>
              <a:rPr lang="zh-CN" altLang="en-US" sz="2800" b="1" dirty="0">
                <a:solidFill>
                  <a:srgbClr val="FF0000"/>
                </a:solidFill>
              </a:rPr>
              <a:t>五种算术运算符号</a:t>
            </a:r>
            <a:r>
              <a:rPr lang="zh-CN" altLang="en-US" sz="2800" b="1" dirty="0"/>
              <a:t>：</a:t>
            </a:r>
          </a:p>
          <a:p>
            <a:pPr eaLnBrk="1" hangingPunct="1">
              <a:lnSpc>
                <a:spcPct val="120000"/>
              </a:lnSpc>
            </a:pPr>
            <a:r>
              <a:rPr lang="zh-CN" altLang="en-US" sz="2800" b="1" dirty="0">
                <a:solidFill>
                  <a:srgbClr val="FF9933"/>
                </a:solidFill>
              </a:rPr>
              <a:t>     </a:t>
            </a:r>
            <a:r>
              <a:rPr lang="en-US" altLang="zh-CN" sz="2800" b="1" dirty="0">
                <a:solidFill>
                  <a:srgbClr val="FF0000"/>
                </a:solidFill>
              </a:rPr>
              <a:t>+</a:t>
            </a:r>
            <a:r>
              <a:rPr lang="en-US" altLang="zh-CN" sz="2800" b="1" dirty="0">
                <a:solidFill>
                  <a:srgbClr val="FF9933"/>
                </a:solidFill>
              </a:rPr>
              <a:t>  </a:t>
            </a:r>
            <a:r>
              <a:rPr lang="en-US" altLang="zh-CN" sz="2800" b="1" dirty="0"/>
              <a:t> </a:t>
            </a:r>
            <a:r>
              <a:rPr lang="zh-CN" altLang="en-US" sz="2800" b="1" dirty="0"/>
              <a:t>表示“加”</a:t>
            </a:r>
            <a:r>
              <a:rPr lang="en-US" altLang="zh-CN" sz="2800" b="1" dirty="0"/>
              <a:t>(</a:t>
            </a:r>
            <a:r>
              <a:rPr lang="zh-CN" altLang="en-US" sz="2800" b="1" dirty="0"/>
              <a:t>或正号</a:t>
            </a:r>
            <a:r>
              <a:rPr lang="en-US" altLang="zh-CN" sz="2800" b="1" dirty="0"/>
              <a:t>)</a:t>
            </a:r>
          </a:p>
          <a:p>
            <a:pPr eaLnBrk="1" hangingPunct="1">
              <a:lnSpc>
                <a:spcPct val="120000"/>
              </a:lnSpc>
            </a:pPr>
            <a:r>
              <a:rPr lang="en-US" altLang="zh-CN" sz="2800" b="1" dirty="0">
                <a:solidFill>
                  <a:srgbClr val="FF9933"/>
                </a:solidFill>
              </a:rPr>
              <a:t>     </a:t>
            </a:r>
            <a:r>
              <a:rPr lang="en-US" altLang="zh-CN" sz="2800" b="1" dirty="0">
                <a:solidFill>
                  <a:srgbClr val="FF0000"/>
                </a:solidFill>
              </a:rPr>
              <a:t>-</a:t>
            </a:r>
            <a:r>
              <a:rPr lang="en-US" altLang="zh-CN" sz="2800" b="1" dirty="0">
                <a:solidFill>
                  <a:srgbClr val="FF9933"/>
                </a:solidFill>
              </a:rPr>
              <a:t> </a:t>
            </a:r>
            <a:r>
              <a:rPr lang="en-US" altLang="zh-CN" sz="2800" b="1" dirty="0"/>
              <a:t>  </a:t>
            </a:r>
            <a:r>
              <a:rPr lang="zh-CN" altLang="en-US" sz="2800" b="1" dirty="0"/>
              <a:t>表示“减”</a:t>
            </a:r>
            <a:r>
              <a:rPr lang="en-US" altLang="zh-CN" sz="2800" b="1" dirty="0"/>
              <a:t>(</a:t>
            </a:r>
            <a:r>
              <a:rPr lang="zh-CN" altLang="en-US" sz="2800" b="1" dirty="0"/>
              <a:t>或负号</a:t>
            </a:r>
            <a:r>
              <a:rPr lang="en-US" altLang="zh-CN" sz="2800" b="1" dirty="0"/>
              <a:t>)</a:t>
            </a:r>
          </a:p>
          <a:p>
            <a:pPr eaLnBrk="1" hangingPunct="1">
              <a:lnSpc>
                <a:spcPct val="120000"/>
              </a:lnSpc>
            </a:pPr>
            <a:r>
              <a:rPr lang="en-US" altLang="zh-CN" sz="2800" b="1" dirty="0">
                <a:solidFill>
                  <a:srgbClr val="FF9933"/>
                </a:solidFill>
              </a:rPr>
              <a:t>     </a:t>
            </a:r>
            <a:r>
              <a:rPr lang="en-US" altLang="zh-CN" sz="2800" b="1" dirty="0">
                <a:solidFill>
                  <a:srgbClr val="FF0000"/>
                </a:solidFill>
              </a:rPr>
              <a:t>*</a:t>
            </a:r>
            <a:r>
              <a:rPr lang="en-US" altLang="zh-CN" sz="2800" b="1" dirty="0">
                <a:solidFill>
                  <a:srgbClr val="FF9933"/>
                </a:solidFill>
              </a:rPr>
              <a:t>  </a:t>
            </a:r>
            <a:r>
              <a:rPr lang="en-US" altLang="zh-CN" sz="2800" b="1" dirty="0"/>
              <a:t> </a:t>
            </a:r>
            <a:r>
              <a:rPr lang="zh-CN" altLang="en-US" sz="2800" b="1" dirty="0"/>
              <a:t>表示“乘”</a:t>
            </a:r>
          </a:p>
          <a:p>
            <a:pPr eaLnBrk="1" hangingPunct="1">
              <a:lnSpc>
                <a:spcPct val="120000"/>
              </a:lnSpc>
            </a:pPr>
            <a:r>
              <a:rPr lang="zh-CN" altLang="en-US" sz="2800" b="1" dirty="0">
                <a:solidFill>
                  <a:srgbClr val="FF9933"/>
                </a:solidFill>
              </a:rPr>
              <a:t>    </a:t>
            </a:r>
            <a:r>
              <a:rPr lang="zh-CN" altLang="en-US" sz="2800" b="1" dirty="0">
                <a:solidFill>
                  <a:srgbClr val="FF0000"/>
                </a:solidFill>
              </a:rPr>
              <a:t> </a:t>
            </a:r>
            <a:r>
              <a:rPr lang="en-US" altLang="zh-CN" sz="2800" b="1" dirty="0">
                <a:solidFill>
                  <a:srgbClr val="FF0000"/>
                </a:solidFill>
              </a:rPr>
              <a:t>/</a:t>
            </a:r>
            <a:r>
              <a:rPr lang="en-US" altLang="zh-CN" sz="2800" b="1" dirty="0">
                <a:solidFill>
                  <a:srgbClr val="FF9933"/>
                </a:solidFill>
              </a:rPr>
              <a:t>   </a:t>
            </a:r>
            <a:r>
              <a:rPr lang="zh-CN" altLang="en-US" sz="2800" b="1" dirty="0"/>
              <a:t>表示“除”</a:t>
            </a:r>
          </a:p>
          <a:p>
            <a:pPr eaLnBrk="1" hangingPunct="1">
              <a:lnSpc>
                <a:spcPct val="120000"/>
              </a:lnSpc>
            </a:pPr>
            <a:r>
              <a:rPr lang="zh-CN" altLang="en-US" sz="2800" b="1" dirty="0">
                <a:solidFill>
                  <a:srgbClr val="FF9933"/>
                </a:solidFill>
              </a:rPr>
              <a:t>   </a:t>
            </a:r>
            <a:r>
              <a:rPr lang="zh-CN" altLang="en-US" sz="2800" b="1" dirty="0">
                <a:solidFill>
                  <a:srgbClr val="FF0000"/>
                </a:solidFill>
              </a:rPr>
              <a:t> **</a:t>
            </a:r>
            <a:r>
              <a:rPr lang="zh-CN" altLang="en-US" sz="2800" b="1" dirty="0"/>
              <a:t>  表示“乘方”</a:t>
            </a:r>
          </a:p>
          <a:p>
            <a:pPr eaLnBrk="1" hangingPunct="1">
              <a:lnSpc>
                <a:spcPct val="120000"/>
              </a:lnSpc>
            </a:pPr>
            <a:endParaRPr lang="zh-CN" altLang="en-US" sz="2400" b="1" dirty="0"/>
          </a:p>
          <a:p>
            <a:pPr algn="just" eaLnBrk="1" hangingPunct="1">
              <a:lnSpc>
                <a:spcPct val="120000"/>
              </a:lnSpc>
            </a:pPr>
            <a:r>
              <a:rPr lang="zh-CN" altLang="en-US" sz="2400" b="1" dirty="0"/>
              <a:t>请注意：乘号用 * 表示，不能写成“</a:t>
            </a:r>
            <a:r>
              <a:rPr lang="en-US" altLang="zh-CN" sz="2400" b="1" dirty="0"/>
              <a:t>×”</a:t>
            </a:r>
            <a:r>
              <a:rPr lang="zh-CN" altLang="en-US" sz="2400" b="1" dirty="0"/>
              <a:t>，以免与字母“</a:t>
            </a:r>
            <a:r>
              <a:rPr lang="en-US" altLang="zh-CN" sz="2400" b="1" dirty="0"/>
              <a:t>X”</a:t>
            </a:r>
            <a:r>
              <a:rPr lang="zh-CN" altLang="en-US" sz="2400" b="1" dirty="0"/>
              <a:t>混淆，也不能用“</a:t>
            </a:r>
            <a:r>
              <a:rPr lang="en-US" altLang="zh-CN" sz="2400" b="1" dirty="0"/>
              <a:t>.”</a:t>
            </a:r>
            <a:r>
              <a:rPr lang="zh-CN" altLang="en-US" sz="2400" b="1" dirty="0"/>
              <a:t>代替乘号。除号不能用“</a:t>
            </a:r>
            <a:r>
              <a:rPr lang="en-US" altLang="zh-CN" sz="2400" b="1" dirty="0"/>
              <a:t>÷”</a:t>
            </a:r>
            <a:r>
              <a:rPr lang="zh-CN" altLang="en-US" sz="2400" b="1" dirty="0"/>
              <a:t>号。</a:t>
            </a:r>
          </a:p>
          <a:p>
            <a:pPr algn="just" eaLnBrk="1" hangingPunct="1">
              <a:lnSpc>
                <a:spcPct val="120000"/>
              </a:lnSpc>
            </a:pPr>
            <a:r>
              <a:rPr lang="zh-CN" altLang="en-US" sz="2400" b="1" dirty="0">
                <a:solidFill>
                  <a:srgbClr val="333399"/>
                </a:solidFill>
              </a:rPr>
              <a:t>两个运算符不能紧邻</a:t>
            </a:r>
            <a:r>
              <a:rPr lang="zh-CN" altLang="en-US" sz="2400" b="1" dirty="0"/>
              <a:t>，如</a:t>
            </a:r>
            <a:r>
              <a:rPr lang="en-US" altLang="zh-CN" sz="2400" b="1" dirty="0"/>
              <a:t>A*-B</a:t>
            </a:r>
            <a:r>
              <a:rPr lang="zh-CN" altLang="en-US" sz="2400" b="1" dirty="0"/>
              <a:t>是不合法的，应写成</a:t>
            </a:r>
            <a:r>
              <a:rPr lang="en-US" altLang="zh-CN" sz="2400" b="1" dirty="0"/>
              <a:t>A*(-B)</a:t>
            </a:r>
            <a:r>
              <a:rPr lang="zh-CN" altLang="en-US" sz="2400" b="1" dirty="0"/>
              <a:t>。</a:t>
            </a:r>
          </a:p>
        </p:txBody>
      </p:sp>
    </p:spTree>
    <p:extLst>
      <p:ext uri="{BB962C8B-B14F-4D97-AF65-F5344CB8AC3E}">
        <p14:creationId xmlns:p14="http://schemas.microsoft.com/office/powerpoint/2010/main" val="27644149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544" y="332656"/>
            <a:ext cx="8280400"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Aft>
                <a:spcPct val="30000"/>
              </a:spcAft>
            </a:pPr>
            <a:r>
              <a:rPr lang="zh-CN" altLang="en-US" sz="2800" b="1" dirty="0"/>
              <a:t>不同的运算符按以下</a:t>
            </a:r>
            <a:r>
              <a:rPr lang="zh-CN" altLang="en-US" sz="2800" b="1" dirty="0">
                <a:solidFill>
                  <a:srgbClr val="FF0000"/>
                </a:solidFill>
              </a:rPr>
              <a:t>优先级次序</a:t>
            </a:r>
            <a:r>
              <a:rPr lang="zh-CN" altLang="en-US" sz="2800" b="1" dirty="0"/>
              <a:t>：</a:t>
            </a:r>
          </a:p>
          <a:p>
            <a:pPr eaLnBrk="1" hangingPunct="1">
              <a:lnSpc>
                <a:spcPct val="120000"/>
              </a:lnSpc>
              <a:spcAft>
                <a:spcPct val="30000"/>
              </a:spcAft>
            </a:pPr>
            <a:r>
              <a:rPr lang="en-US" altLang="zh-CN" sz="2800" b="1" dirty="0"/>
              <a:t>1</a:t>
            </a:r>
            <a:r>
              <a:rPr lang="zh-CN" altLang="en-US" sz="2800" b="1" dirty="0"/>
              <a:t>、</a:t>
            </a:r>
            <a:r>
              <a:rPr lang="zh-CN" altLang="en-US" sz="2800" b="1" dirty="0">
                <a:solidFill>
                  <a:srgbClr val="FF0000"/>
                </a:solidFill>
              </a:rPr>
              <a:t>加，减</a:t>
            </a:r>
            <a:r>
              <a:rPr lang="zh-CN" altLang="en-US" sz="2800" b="1" dirty="0"/>
              <a:t> ＜ </a:t>
            </a:r>
            <a:r>
              <a:rPr lang="zh-CN" altLang="en-US" sz="2800" b="1" dirty="0">
                <a:solidFill>
                  <a:srgbClr val="FF0000"/>
                </a:solidFill>
              </a:rPr>
              <a:t>乘，除</a:t>
            </a:r>
            <a:r>
              <a:rPr lang="zh-CN" altLang="en-US" sz="2800" b="1" dirty="0"/>
              <a:t> ＜</a:t>
            </a:r>
            <a:r>
              <a:rPr lang="zh-CN" altLang="en-US" sz="2800" b="1" dirty="0">
                <a:solidFill>
                  <a:srgbClr val="FF0000"/>
                </a:solidFill>
              </a:rPr>
              <a:t> 乘方</a:t>
            </a:r>
            <a:r>
              <a:rPr lang="zh-CN" altLang="en-US" sz="2800" b="1" dirty="0"/>
              <a:t>，括号</a:t>
            </a:r>
            <a:r>
              <a:rPr lang="zh-CN" altLang="en-US" sz="2800" b="1" dirty="0">
                <a:solidFill>
                  <a:srgbClr val="FF0000"/>
                </a:solidFill>
              </a:rPr>
              <a:t>（　）</a:t>
            </a:r>
            <a:r>
              <a:rPr lang="zh-CN" altLang="en-US" sz="2800" b="1" dirty="0"/>
              <a:t>中优先。</a:t>
            </a:r>
          </a:p>
          <a:p>
            <a:pPr eaLnBrk="1" hangingPunct="1">
              <a:lnSpc>
                <a:spcPct val="120000"/>
              </a:lnSpc>
              <a:spcAft>
                <a:spcPct val="30000"/>
              </a:spcAft>
            </a:pPr>
            <a:r>
              <a:rPr lang="en-US" altLang="zh-CN" sz="2800" b="1" dirty="0"/>
              <a:t>2</a:t>
            </a:r>
            <a:r>
              <a:rPr lang="zh-CN" altLang="en-US" sz="2800" b="1" dirty="0"/>
              <a:t>、</a:t>
            </a:r>
            <a:r>
              <a:rPr lang="zh-CN" altLang="en-US" sz="2800" b="1" dirty="0">
                <a:solidFill>
                  <a:srgbClr val="FF0000"/>
                </a:solidFill>
              </a:rPr>
              <a:t>同一优先级</a:t>
            </a:r>
            <a:r>
              <a:rPr lang="zh-CN" altLang="en-US" sz="2800" b="1" dirty="0"/>
              <a:t>的两个运算，</a:t>
            </a:r>
            <a:r>
              <a:rPr lang="zh-CN" altLang="en-US" sz="2800" b="1" dirty="0">
                <a:solidFill>
                  <a:srgbClr val="FF0000"/>
                </a:solidFill>
              </a:rPr>
              <a:t>乘方按“先右后左”，其它按“先左后右”原则</a:t>
            </a:r>
            <a:r>
              <a:rPr lang="zh-CN" altLang="en-US" sz="2800" b="1" dirty="0"/>
              <a:t>。</a:t>
            </a:r>
          </a:p>
          <a:p>
            <a:pPr eaLnBrk="1" hangingPunct="1">
              <a:lnSpc>
                <a:spcPct val="120000"/>
              </a:lnSpc>
              <a:spcBef>
                <a:spcPct val="20000"/>
              </a:spcBef>
            </a:pPr>
            <a:r>
              <a:rPr lang="zh-CN" altLang="en-US" sz="2400" b="1" dirty="0"/>
              <a:t>例：</a:t>
            </a:r>
            <a:r>
              <a:rPr lang="zh-CN" altLang="en-US" sz="2800" b="1" dirty="0"/>
              <a:t>     </a:t>
            </a:r>
            <a:r>
              <a:rPr lang="en-US" altLang="zh-CN" sz="2400" b="1" dirty="0"/>
              <a:t>x + y*z  →  x + (y*z)</a:t>
            </a:r>
          </a:p>
          <a:p>
            <a:pPr eaLnBrk="1" hangingPunct="1">
              <a:lnSpc>
                <a:spcPct val="120000"/>
              </a:lnSpc>
              <a:spcBef>
                <a:spcPct val="20000"/>
              </a:spcBef>
            </a:pPr>
            <a:r>
              <a:rPr lang="en-US" altLang="zh-CN" sz="2400" b="1" dirty="0"/>
              <a:t>             x*y**2   →  x*(y**2)</a:t>
            </a:r>
          </a:p>
          <a:p>
            <a:pPr eaLnBrk="1" hangingPunct="1">
              <a:lnSpc>
                <a:spcPct val="120000"/>
              </a:lnSpc>
              <a:spcBef>
                <a:spcPct val="20000"/>
              </a:spcBef>
            </a:pPr>
            <a:r>
              <a:rPr lang="en-US" altLang="zh-CN" sz="2400" b="1" dirty="0"/>
              <a:t>             x/y/z    →  (x/y)/z</a:t>
            </a:r>
          </a:p>
          <a:p>
            <a:pPr eaLnBrk="1" hangingPunct="1">
              <a:lnSpc>
                <a:spcPct val="120000"/>
              </a:lnSpc>
              <a:spcBef>
                <a:spcPct val="20000"/>
              </a:spcBef>
            </a:pPr>
            <a:r>
              <a:rPr lang="en-US" altLang="zh-CN" sz="2400" b="1" dirty="0"/>
              <a:t>             x**y**z  →  x**(y**z)</a:t>
            </a:r>
          </a:p>
          <a:p>
            <a:pPr eaLnBrk="1" hangingPunct="1">
              <a:lnSpc>
                <a:spcPct val="120000"/>
              </a:lnSpc>
              <a:spcBef>
                <a:spcPct val="20000"/>
              </a:spcBef>
            </a:pPr>
            <a:r>
              <a:rPr lang="en-US" altLang="zh-CN" sz="2400" b="1" dirty="0"/>
              <a:t>             3+5-6.0*8.0/4**2  →  3</a:t>
            </a:r>
            <a:r>
              <a:rPr lang="zh-CN" altLang="en-US" sz="2400" b="1" dirty="0"/>
              <a:t>＋</a:t>
            </a:r>
            <a:r>
              <a:rPr lang="en-US" altLang="zh-CN" sz="2400" b="1" dirty="0"/>
              <a:t>5</a:t>
            </a:r>
            <a:r>
              <a:rPr lang="zh-CN" altLang="en-US" sz="2400" b="1" dirty="0"/>
              <a:t>－</a:t>
            </a:r>
            <a:r>
              <a:rPr lang="en-US" altLang="zh-CN" sz="2400" b="1" dirty="0"/>
              <a:t>48.0/16.0 = 5</a:t>
            </a:r>
          </a:p>
          <a:p>
            <a:pPr eaLnBrk="1" hangingPunct="1">
              <a:lnSpc>
                <a:spcPct val="120000"/>
              </a:lnSpc>
              <a:spcBef>
                <a:spcPct val="20000"/>
              </a:spcBef>
            </a:pPr>
            <a:r>
              <a:rPr lang="ja-JP" altLang="en-US" sz="2400" b="1" dirty="0"/>
              <a:t>例：</a:t>
            </a:r>
            <a:r>
              <a:rPr lang="zh-CN" altLang="en-US" sz="2400" b="1" dirty="0"/>
              <a:t>    </a:t>
            </a:r>
            <a:r>
              <a:rPr lang="en-US" altLang="ja-JP" sz="2400" b="1" dirty="0"/>
              <a:t>4b</a:t>
            </a:r>
            <a:r>
              <a:rPr lang="ja-JP" altLang="en-US" sz="2400" b="1" dirty="0"/>
              <a:t>分</a:t>
            </a:r>
            <a:r>
              <a:rPr lang="zh-CN" altLang="en-US" sz="2400" b="1" dirty="0"/>
              <a:t>之</a:t>
            </a:r>
            <a:r>
              <a:rPr lang="en-US" altLang="ja-JP" sz="2400" b="1" dirty="0"/>
              <a:t>a</a:t>
            </a:r>
            <a:r>
              <a:rPr lang="en-US" altLang="zh-CN" sz="2400" b="1" dirty="0"/>
              <a:t>  →  </a:t>
            </a:r>
            <a:r>
              <a:rPr lang="en-US" altLang="ja-JP" sz="2400" b="1" dirty="0"/>
              <a:t>a/(4*b) </a:t>
            </a:r>
            <a:r>
              <a:rPr lang="zh-CN" altLang="en-US" sz="2400" b="1" dirty="0"/>
              <a:t>或</a:t>
            </a:r>
            <a:r>
              <a:rPr lang="ja-JP" altLang="en-US" sz="2400" b="1" dirty="0"/>
              <a:t> </a:t>
            </a:r>
            <a:r>
              <a:rPr lang="en-US" altLang="ja-JP" sz="2400" b="1" dirty="0"/>
              <a:t>a/4/b</a:t>
            </a:r>
            <a:r>
              <a:rPr lang="zh-CN" altLang="en-US" sz="2400" b="1" dirty="0"/>
              <a:t>，而</a:t>
            </a:r>
            <a:r>
              <a:rPr lang="en-US" altLang="zh-CN" sz="2400" b="1" dirty="0"/>
              <a:t>a/4*b </a:t>
            </a:r>
            <a:r>
              <a:rPr lang="zh-CN" altLang="en-US" sz="2400" b="1" dirty="0"/>
              <a:t>和 </a:t>
            </a:r>
            <a:r>
              <a:rPr lang="en-US" altLang="zh-CN" sz="2400" b="1" dirty="0"/>
              <a:t>a/4b</a:t>
            </a:r>
            <a:r>
              <a:rPr lang="zh-CN" altLang="en-US" sz="2400" b="1" dirty="0"/>
              <a:t>错误</a:t>
            </a:r>
            <a:r>
              <a:rPr lang="zh-TW" altLang="en-US" sz="2400" b="1" dirty="0"/>
              <a:t> </a:t>
            </a:r>
            <a:r>
              <a:rPr lang="zh-CN" altLang="en-US" sz="2400" b="1" dirty="0"/>
              <a:t>如无自信时可用括号（　），对运算时间几乎无影响。</a:t>
            </a:r>
            <a:endParaRPr lang="zh-TW" altLang="en-US" sz="2400" b="1" dirty="0"/>
          </a:p>
        </p:txBody>
      </p:sp>
    </p:spTree>
    <p:extLst>
      <p:ext uri="{BB962C8B-B14F-4D97-AF65-F5344CB8AC3E}">
        <p14:creationId xmlns:p14="http://schemas.microsoft.com/office/powerpoint/2010/main" val="19783776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476375" y="476250"/>
            <a:ext cx="575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spcBef>
                <a:spcPct val="50000"/>
              </a:spcBef>
            </a:pPr>
            <a:r>
              <a:rPr lang="zh-CN" altLang="en-US" sz="2800" b="1" dirty="0">
                <a:solidFill>
                  <a:srgbClr val="FF9933"/>
                </a:solidFill>
              </a:rPr>
              <a:t>算术表达式的含义和表示方法</a:t>
            </a:r>
            <a:r>
              <a:rPr lang="zh-TW" altLang="en-US" sz="2800" b="1" dirty="0">
                <a:solidFill>
                  <a:srgbClr val="FF9933"/>
                </a:solidFill>
              </a:rPr>
              <a:t> </a:t>
            </a:r>
          </a:p>
        </p:txBody>
      </p:sp>
      <p:sp>
        <p:nvSpPr>
          <p:cNvPr id="5" name="Text Box 6"/>
          <p:cNvSpPr txBox="1">
            <a:spLocks noChangeArrowheads="1"/>
          </p:cNvSpPr>
          <p:nvPr/>
        </p:nvSpPr>
        <p:spPr bwMode="auto">
          <a:xfrm>
            <a:off x="755650" y="1311275"/>
            <a:ext cx="813752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solidFill>
                  <a:srgbClr val="FF0000"/>
                </a:solidFill>
              </a:rPr>
              <a:t>将常量、变量、函数等运算元素用运算符和括号连接起来的一个有值的式子称为表达式。</a:t>
            </a:r>
          </a:p>
          <a:p>
            <a:pPr eaLnBrk="1" hangingPunct="1">
              <a:spcBef>
                <a:spcPct val="50000"/>
              </a:spcBef>
            </a:pPr>
            <a:r>
              <a:rPr lang="en-US" altLang="zh-TW" sz="2400" b="1" dirty="0"/>
              <a:t>FORTRAN</a:t>
            </a:r>
            <a:r>
              <a:rPr lang="zh-CN" altLang="en-US" sz="2400" b="1" dirty="0"/>
              <a:t>中</a:t>
            </a:r>
            <a:r>
              <a:rPr lang="zh-TW" altLang="en-US" sz="2400" b="1" dirty="0"/>
              <a:t>四种表达式，即：算术表达式，关系表达式，逻辑表达式，字符表达式</a:t>
            </a:r>
            <a:endParaRPr lang="zh-CN" altLang="en-US" sz="2400" b="1" dirty="0"/>
          </a:p>
        </p:txBody>
      </p:sp>
      <p:sp>
        <p:nvSpPr>
          <p:cNvPr id="6" name="Text Box 5"/>
          <p:cNvSpPr txBox="1">
            <a:spLocks noChangeArrowheads="1"/>
          </p:cNvSpPr>
          <p:nvPr/>
        </p:nvSpPr>
        <p:spPr bwMode="auto">
          <a:xfrm>
            <a:off x="755650" y="3254375"/>
            <a:ext cx="7777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lang="zh-CN" altLang="en-US" sz="2400" b="1" dirty="0">
                <a:solidFill>
                  <a:srgbClr val="FF0000"/>
                </a:solidFill>
              </a:rPr>
              <a:t>算术表达式</a:t>
            </a:r>
            <a:r>
              <a:rPr lang="zh-CN" altLang="en-US" sz="2400" dirty="0"/>
              <a:t>中各运算元素都是算术量，使用的运算符只能是算术运算符，表达式的值也是一个算术量</a:t>
            </a:r>
            <a:r>
              <a:rPr lang="en-US" altLang="zh-TW" sz="2400" dirty="0"/>
              <a:t>(</a:t>
            </a:r>
            <a:r>
              <a:rPr lang="zh-CN" altLang="en-US" sz="2400" dirty="0"/>
              <a:t>即数值</a:t>
            </a:r>
            <a:r>
              <a:rPr lang="en-US" altLang="zh-TW" sz="2400" dirty="0"/>
              <a:t>)</a:t>
            </a:r>
            <a:r>
              <a:rPr lang="zh-CN" altLang="en-US" sz="2400" dirty="0"/>
              <a:t>。</a:t>
            </a:r>
            <a:r>
              <a:rPr lang="zh-TW" altLang="en-US" sz="2400" dirty="0"/>
              <a:t>  </a:t>
            </a:r>
            <a:endParaRPr lang="zh-CN" altLang="en-US" sz="2400" dirty="0"/>
          </a:p>
        </p:txBody>
      </p:sp>
      <p:sp>
        <p:nvSpPr>
          <p:cNvPr id="7" name="Text Box 7"/>
          <p:cNvSpPr txBox="1">
            <a:spLocks noChangeArrowheads="1"/>
          </p:cNvSpPr>
          <p:nvPr/>
        </p:nvSpPr>
        <p:spPr bwMode="auto">
          <a:xfrm>
            <a:off x="827088" y="4581525"/>
            <a:ext cx="76327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TW" sz="2400" dirty="0"/>
              <a:t>Fortran</a:t>
            </a:r>
            <a:r>
              <a:rPr lang="zh-CN" altLang="en-US" sz="2400" dirty="0"/>
              <a:t>算术表达式的</a:t>
            </a:r>
            <a:r>
              <a:rPr lang="zh-CN" altLang="en-US" sz="2400" b="1" dirty="0">
                <a:solidFill>
                  <a:srgbClr val="FF0000"/>
                </a:solidFill>
              </a:rPr>
              <a:t>求值运算的优先次序</a:t>
            </a:r>
            <a:r>
              <a:rPr lang="zh-CN" altLang="en-US" sz="2400" dirty="0"/>
              <a:t>为：</a:t>
            </a:r>
          </a:p>
          <a:p>
            <a:pPr eaLnBrk="1" hangingPunct="1">
              <a:spcBef>
                <a:spcPct val="50000"/>
              </a:spcBef>
            </a:pPr>
            <a:r>
              <a:rPr lang="zh-CN" altLang="en-US" sz="2400" dirty="0"/>
              <a:t>① </a:t>
            </a:r>
            <a:r>
              <a:rPr lang="zh-CN" altLang="en-US" sz="2400" dirty="0">
                <a:solidFill>
                  <a:srgbClr val="FF0000"/>
                </a:solidFill>
              </a:rPr>
              <a:t>括号</a:t>
            </a:r>
            <a:r>
              <a:rPr lang="zh-TW" altLang="en-US" sz="2400" dirty="0"/>
              <a:t> </a:t>
            </a:r>
            <a:r>
              <a:rPr lang="en-US" altLang="zh-TW" sz="2400" dirty="0"/>
              <a:t>&gt; </a:t>
            </a:r>
            <a:r>
              <a:rPr lang="en-US" altLang="zh-CN" sz="2400" dirty="0"/>
              <a:t>② </a:t>
            </a:r>
            <a:r>
              <a:rPr lang="zh-CN" altLang="en-US" sz="2400" dirty="0">
                <a:solidFill>
                  <a:srgbClr val="FF0000"/>
                </a:solidFill>
              </a:rPr>
              <a:t>函数</a:t>
            </a:r>
            <a:r>
              <a:rPr lang="zh-TW" altLang="en-US" sz="2400" dirty="0"/>
              <a:t> </a:t>
            </a:r>
            <a:r>
              <a:rPr lang="en-US" altLang="zh-TW" sz="2400" dirty="0"/>
              <a:t>&gt; </a:t>
            </a:r>
            <a:r>
              <a:rPr lang="en-US" altLang="zh-CN" sz="2400" dirty="0"/>
              <a:t>③</a:t>
            </a:r>
            <a:r>
              <a:rPr lang="en-US" altLang="zh-TW" sz="2400" dirty="0">
                <a:solidFill>
                  <a:srgbClr val="FF0000"/>
                </a:solidFill>
              </a:rPr>
              <a:t> **</a:t>
            </a:r>
            <a:r>
              <a:rPr lang="en-US" altLang="zh-TW" sz="2400" dirty="0"/>
              <a:t> &gt; </a:t>
            </a:r>
            <a:r>
              <a:rPr lang="en-US" altLang="zh-CN" sz="2400" dirty="0"/>
              <a:t>④</a:t>
            </a:r>
            <a:r>
              <a:rPr lang="en-US" altLang="zh-TW" sz="2400" dirty="0"/>
              <a:t> </a:t>
            </a:r>
            <a:r>
              <a:rPr lang="en-US" altLang="zh-TW" sz="2400" dirty="0">
                <a:solidFill>
                  <a:srgbClr val="FF0000"/>
                </a:solidFill>
              </a:rPr>
              <a:t>* /</a:t>
            </a:r>
            <a:r>
              <a:rPr lang="en-US" altLang="zh-TW" sz="2400" dirty="0"/>
              <a:t> &gt; </a:t>
            </a:r>
            <a:r>
              <a:rPr lang="en-US" altLang="zh-CN" sz="2400" dirty="0"/>
              <a:t>⑤ </a:t>
            </a:r>
            <a:r>
              <a:rPr lang="zh-CN" altLang="en-US" sz="2400" dirty="0">
                <a:solidFill>
                  <a:srgbClr val="FF0000"/>
                </a:solidFill>
              </a:rPr>
              <a:t>＋ －</a:t>
            </a:r>
            <a:r>
              <a:rPr lang="zh-CN" altLang="en-US" sz="2400" dirty="0"/>
              <a:t>，即括号内的运算级别最高，加减最低。例如，</a:t>
            </a:r>
            <a:r>
              <a:rPr lang="en-US" altLang="zh-TW" sz="2400" dirty="0"/>
              <a:t>SQRT(3.*2)**2  </a:t>
            </a:r>
            <a:r>
              <a:rPr lang="en-US" altLang="zh-CN" sz="2400" dirty="0"/>
              <a:t>→</a:t>
            </a:r>
            <a:r>
              <a:rPr lang="en-US" altLang="zh-TW" sz="2400" dirty="0"/>
              <a:t>  </a:t>
            </a:r>
            <a:r>
              <a:rPr lang="zh-TW" altLang="en-US" sz="2400" dirty="0"/>
              <a:t> </a:t>
            </a:r>
            <a:endParaRPr lang="en-US" altLang="zh-CN" sz="2400" dirty="0"/>
          </a:p>
        </p:txBody>
      </p:sp>
    </p:spTree>
    <p:extLst>
      <p:ext uri="{BB962C8B-B14F-4D97-AF65-F5344CB8AC3E}">
        <p14:creationId xmlns:p14="http://schemas.microsoft.com/office/powerpoint/2010/main" val="981466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404813"/>
            <a:ext cx="4105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t>三种基本机构</a:t>
            </a:r>
          </a:p>
        </p:txBody>
      </p:sp>
      <p:sp>
        <p:nvSpPr>
          <p:cNvPr id="5" name="Text Box 3"/>
          <p:cNvSpPr txBox="1">
            <a:spLocks noChangeArrowheads="1"/>
          </p:cNvSpPr>
          <p:nvPr/>
        </p:nvSpPr>
        <p:spPr bwMode="auto">
          <a:xfrm>
            <a:off x="539750" y="1196975"/>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FF3300"/>
                </a:solidFill>
              </a:rPr>
              <a:t>循环结构</a:t>
            </a:r>
            <a:r>
              <a:rPr lang="zh-CN" altLang="en-US" sz="2800" b="1" dirty="0">
                <a:solidFill>
                  <a:schemeClr val="folHlink"/>
                </a:solidFill>
              </a:rPr>
              <a:t>，</a:t>
            </a:r>
            <a:r>
              <a:rPr lang="zh-TW" altLang="zh-CN" sz="2800" b="1" dirty="0"/>
              <a:t>重复结构</a:t>
            </a:r>
            <a:r>
              <a:rPr lang="en-US" altLang="zh-CN" sz="2800" b="1" dirty="0"/>
              <a:t>,</a:t>
            </a:r>
            <a:r>
              <a:rPr lang="zh-TW" altLang="zh-CN" sz="2800" b="1" dirty="0"/>
              <a:t>即反复执行某一部分的操作</a:t>
            </a:r>
            <a:r>
              <a:rPr lang="zh-TW" altLang="zh-CN" sz="2800" b="1" dirty="0">
                <a:solidFill>
                  <a:schemeClr val="bg1"/>
                </a:solidFill>
              </a:rPr>
              <a:t> </a:t>
            </a:r>
            <a:endParaRPr lang="zh-CN" altLang="en-US" sz="2800" b="1" dirty="0">
              <a:solidFill>
                <a:schemeClr val="bg1"/>
              </a:solidFill>
            </a:endParaRPr>
          </a:p>
        </p:txBody>
      </p:sp>
      <p:grpSp>
        <p:nvGrpSpPr>
          <p:cNvPr id="6" name="Group 4"/>
          <p:cNvGrpSpPr>
            <a:grpSpLocks noChangeAspect="1"/>
          </p:cNvGrpSpPr>
          <p:nvPr/>
        </p:nvGrpSpPr>
        <p:grpSpPr bwMode="auto">
          <a:xfrm>
            <a:off x="827088" y="2636838"/>
            <a:ext cx="3455987" cy="2909887"/>
            <a:chOff x="3609" y="1115"/>
            <a:chExt cx="5022" cy="4233"/>
          </a:xfrm>
        </p:grpSpPr>
        <p:sp>
          <p:nvSpPr>
            <p:cNvPr id="7" name="Rectangle 5"/>
            <p:cNvSpPr>
              <a:spLocks noChangeAspect="1" noChangeArrowheads="1"/>
            </p:cNvSpPr>
            <p:nvPr/>
          </p:nvSpPr>
          <p:spPr bwMode="auto">
            <a:xfrm>
              <a:off x="3609" y="1385"/>
              <a:ext cx="5022" cy="3420"/>
            </a:xfrm>
            <a:prstGeom prst="rect">
              <a:avLst/>
            </a:prstGeom>
            <a:solidFill>
              <a:srgbClr val="FFFFFF"/>
            </a:solidFill>
            <a:ln w="9525">
              <a:solidFill>
                <a:srgbClr val="FF0000"/>
              </a:solidFill>
              <a:miter lim="800000"/>
              <a:headEnd/>
              <a:tailEnd/>
            </a:ln>
          </p:spPr>
          <p:txBody>
            <a:bodyPr/>
            <a:lstStyle/>
            <a:p>
              <a:endParaRPr lang="zh-CN" altLang="en-US"/>
            </a:p>
          </p:txBody>
        </p:sp>
        <p:grpSp>
          <p:nvGrpSpPr>
            <p:cNvPr id="8" name="Group 6"/>
            <p:cNvGrpSpPr>
              <a:grpSpLocks noChangeAspect="1"/>
            </p:cNvGrpSpPr>
            <p:nvPr/>
          </p:nvGrpSpPr>
          <p:grpSpPr bwMode="auto">
            <a:xfrm>
              <a:off x="6204" y="2441"/>
              <a:ext cx="2160" cy="624"/>
              <a:chOff x="1359" y="6203"/>
              <a:chExt cx="2160" cy="624"/>
            </a:xfrm>
          </p:grpSpPr>
          <p:sp>
            <p:nvSpPr>
              <p:cNvPr id="18" name="Rectangle 7"/>
              <p:cNvSpPr>
                <a:spLocks noChangeAspect="1" noChangeArrowheads="1"/>
              </p:cNvSpPr>
              <p:nvPr/>
            </p:nvSpPr>
            <p:spPr bwMode="auto">
              <a:xfrm>
                <a:off x="1359" y="620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19" name="WordArt 8"/>
              <p:cNvSpPr>
                <a:spLocks noChangeAspect="1" noChangeArrowheads="1" noChangeShapeType="1" noTextEdit="1"/>
              </p:cNvSpPr>
              <p:nvPr/>
            </p:nvSpPr>
            <p:spPr bwMode="auto">
              <a:xfrm>
                <a:off x="2271" y="631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grpSp>
        <p:sp>
          <p:nvSpPr>
            <p:cNvPr id="9" name="Line 9"/>
            <p:cNvSpPr>
              <a:spLocks noChangeAspect="1" noChangeShapeType="1"/>
            </p:cNvSpPr>
            <p:nvPr/>
          </p:nvSpPr>
          <p:spPr bwMode="auto">
            <a:xfrm>
              <a:off x="5121" y="4607"/>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AutoShape 10"/>
            <p:cNvSpPr>
              <a:spLocks noChangeAspect="1" noChangeArrowheads="1"/>
            </p:cNvSpPr>
            <p:nvPr/>
          </p:nvSpPr>
          <p:spPr bwMode="auto">
            <a:xfrm>
              <a:off x="4011" y="3490"/>
              <a:ext cx="2166" cy="1083"/>
            </a:xfrm>
            <a:prstGeom prst="diamond">
              <a:avLst/>
            </a:prstGeom>
            <a:solidFill>
              <a:srgbClr val="FFFFFF"/>
            </a:solidFill>
            <a:ln w="19050">
              <a:solidFill>
                <a:srgbClr val="000000"/>
              </a:solidFill>
              <a:miter lim="800000"/>
              <a:headEnd/>
              <a:tailEnd/>
            </a:ln>
          </p:spPr>
          <p:txBody>
            <a:bodyPr/>
            <a:lstStyle/>
            <a:p>
              <a:endParaRPr lang="zh-CN" altLang="en-US"/>
            </a:p>
          </p:txBody>
        </p:sp>
        <p:sp>
          <p:nvSpPr>
            <p:cNvPr id="11" name="WordArt 11"/>
            <p:cNvSpPr>
              <a:spLocks noChangeAspect="1" noChangeArrowheads="1" noChangeShapeType="1" noTextEdit="1"/>
            </p:cNvSpPr>
            <p:nvPr/>
          </p:nvSpPr>
          <p:spPr bwMode="auto">
            <a:xfrm>
              <a:off x="4923" y="3844"/>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p</a:t>
              </a:r>
              <a:endParaRPr lang="zh-CN" altLang="en-US" sz="1400" kern="10">
                <a:ln w="9525">
                  <a:solidFill>
                    <a:srgbClr val="000000"/>
                  </a:solidFill>
                  <a:round/>
                  <a:headEnd/>
                  <a:tailEnd/>
                </a:ln>
                <a:solidFill>
                  <a:srgbClr val="000000"/>
                </a:solidFill>
                <a:latin typeface="Times New Roman"/>
                <a:cs typeface="Times New Roman"/>
              </a:endParaRPr>
            </a:p>
          </p:txBody>
        </p:sp>
        <p:sp>
          <p:nvSpPr>
            <p:cNvPr id="12" name="Line 12"/>
            <p:cNvSpPr>
              <a:spLocks noChangeAspect="1" noChangeShapeType="1"/>
            </p:cNvSpPr>
            <p:nvPr/>
          </p:nvSpPr>
          <p:spPr bwMode="auto">
            <a:xfrm flipH="1">
              <a:off x="6201" y="4037"/>
              <a:ext cx="10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Aspect="1" noChangeShapeType="1"/>
            </p:cNvSpPr>
            <p:nvPr/>
          </p:nvSpPr>
          <p:spPr bwMode="auto">
            <a:xfrm>
              <a:off x="7341" y="1793"/>
              <a:ext cx="0" cy="6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Aspect="1" noChangeShapeType="1"/>
            </p:cNvSpPr>
            <p:nvPr/>
          </p:nvSpPr>
          <p:spPr bwMode="auto">
            <a:xfrm flipH="1">
              <a:off x="5121" y="1799"/>
              <a:ext cx="222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Aspect="1" noChangeShapeType="1"/>
            </p:cNvSpPr>
            <p:nvPr/>
          </p:nvSpPr>
          <p:spPr bwMode="auto">
            <a:xfrm flipH="1">
              <a:off x="5109" y="1115"/>
              <a:ext cx="9" cy="23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6"/>
            <p:cNvSpPr>
              <a:spLocks noChangeAspect="1" noChangeShapeType="1"/>
            </p:cNvSpPr>
            <p:nvPr/>
          </p:nvSpPr>
          <p:spPr bwMode="auto">
            <a:xfrm flipV="1">
              <a:off x="7317" y="3041"/>
              <a:ext cx="0" cy="99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WordArt 17"/>
            <p:cNvSpPr>
              <a:spLocks noChangeAspect="1" noChangeArrowheads="1" noChangeShapeType="1" noTextEdit="1"/>
            </p:cNvSpPr>
            <p:nvPr/>
          </p:nvSpPr>
          <p:spPr bwMode="auto">
            <a:xfrm>
              <a:off x="6267" y="3533"/>
              <a:ext cx="855" cy="401"/>
            </a:xfrm>
            <a:prstGeom prst="rect">
              <a:avLst/>
            </a:prstGeom>
          </p:spPr>
          <p:txBody>
            <a:bodyPr wrap="none" fromWordArt="1">
              <a:prstTxWarp prst="textPlain">
                <a:avLst>
                  <a:gd name="adj" fmla="val 50000"/>
                </a:avLst>
              </a:prstTxWarp>
            </a:bodyPr>
            <a:lstStyle/>
            <a:p>
              <a:pPr algn="ctr"/>
              <a:r>
                <a:rPr lang="zh-CN" altLang="en-US" sz="1400" kern="10">
                  <a:ln w="9525">
                    <a:solidFill>
                      <a:srgbClr val="000000"/>
                    </a:solidFill>
                    <a:round/>
                    <a:headEnd/>
                    <a:tailEnd/>
                  </a:ln>
                  <a:solidFill>
                    <a:srgbClr val="000000"/>
                  </a:solidFill>
                  <a:latin typeface="宋体"/>
                  <a:ea typeface="宋体"/>
                </a:rPr>
                <a:t>成立</a:t>
              </a:r>
            </a:p>
          </p:txBody>
        </p:sp>
      </p:grpSp>
      <p:grpSp>
        <p:nvGrpSpPr>
          <p:cNvPr id="20" name="Group 18"/>
          <p:cNvGrpSpPr>
            <a:grpSpLocks noChangeAspect="1"/>
          </p:cNvGrpSpPr>
          <p:nvPr/>
        </p:nvGrpSpPr>
        <p:grpSpPr bwMode="auto">
          <a:xfrm>
            <a:off x="4872038" y="2492375"/>
            <a:ext cx="3228975" cy="3168650"/>
            <a:chOff x="7719" y="1025"/>
            <a:chExt cx="4164" cy="4383"/>
          </a:xfrm>
        </p:grpSpPr>
        <p:sp>
          <p:nvSpPr>
            <p:cNvPr id="21" name="Rectangle 19"/>
            <p:cNvSpPr>
              <a:spLocks noChangeAspect="1" noChangeArrowheads="1"/>
            </p:cNvSpPr>
            <p:nvPr/>
          </p:nvSpPr>
          <p:spPr bwMode="auto">
            <a:xfrm>
              <a:off x="7719" y="1445"/>
              <a:ext cx="4164" cy="3420"/>
            </a:xfrm>
            <a:prstGeom prst="rect">
              <a:avLst/>
            </a:prstGeom>
            <a:solidFill>
              <a:srgbClr val="FFFFFF"/>
            </a:solidFill>
            <a:ln w="9525">
              <a:solidFill>
                <a:srgbClr val="FF0000"/>
              </a:solidFill>
              <a:miter lim="800000"/>
              <a:headEnd/>
              <a:tailEnd/>
            </a:ln>
          </p:spPr>
          <p:txBody>
            <a:bodyPr/>
            <a:lstStyle/>
            <a:p>
              <a:endParaRPr lang="zh-CN" altLang="en-US"/>
            </a:p>
          </p:txBody>
        </p:sp>
        <p:grpSp>
          <p:nvGrpSpPr>
            <p:cNvPr id="22" name="Group 20"/>
            <p:cNvGrpSpPr>
              <a:grpSpLocks noChangeAspect="1"/>
            </p:cNvGrpSpPr>
            <p:nvPr/>
          </p:nvGrpSpPr>
          <p:grpSpPr bwMode="auto">
            <a:xfrm>
              <a:off x="8109" y="2183"/>
              <a:ext cx="2160" cy="624"/>
              <a:chOff x="1359" y="6203"/>
              <a:chExt cx="2160" cy="624"/>
            </a:xfrm>
          </p:grpSpPr>
          <p:sp>
            <p:nvSpPr>
              <p:cNvPr id="32" name="Rectangle 21"/>
              <p:cNvSpPr>
                <a:spLocks noChangeAspect="1" noChangeArrowheads="1"/>
              </p:cNvSpPr>
              <p:nvPr/>
            </p:nvSpPr>
            <p:spPr bwMode="auto">
              <a:xfrm>
                <a:off x="1359" y="620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3" name="WordArt 22"/>
              <p:cNvSpPr>
                <a:spLocks noChangeAspect="1" noChangeArrowheads="1" noChangeShapeType="1" noTextEdit="1"/>
              </p:cNvSpPr>
              <p:nvPr/>
            </p:nvSpPr>
            <p:spPr bwMode="auto">
              <a:xfrm>
                <a:off x="2271" y="631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grpSp>
        <p:sp>
          <p:nvSpPr>
            <p:cNvPr id="23" name="Line 23"/>
            <p:cNvSpPr>
              <a:spLocks noChangeAspect="1" noChangeShapeType="1"/>
            </p:cNvSpPr>
            <p:nvPr/>
          </p:nvSpPr>
          <p:spPr bwMode="auto">
            <a:xfrm>
              <a:off x="9231" y="4667"/>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AutoShape 24"/>
            <p:cNvSpPr>
              <a:spLocks noChangeAspect="1" noChangeArrowheads="1"/>
            </p:cNvSpPr>
            <p:nvPr/>
          </p:nvSpPr>
          <p:spPr bwMode="auto">
            <a:xfrm>
              <a:off x="8121" y="3550"/>
              <a:ext cx="2166" cy="1083"/>
            </a:xfrm>
            <a:prstGeom prst="diamond">
              <a:avLst/>
            </a:prstGeom>
            <a:solidFill>
              <a:srgbClr val="FFFFFF"/>
            </a:solidFill>
            <a:ln w="19050">
              <a:solidFill>
                <a:srgbClr val="000000"/>
              </a:solidFill>
              <a:miter lim="800000"/>
              <a:headEnd/>
              <a:tailEnd/>
            </a:ln>
          </p:spPr>
          <p:txBody>
            <a:bodyPr/>
            <a:lstStyle/>
            <a:p>
              <a:endParaRPr lang="zh-CN" altLang="en-US"/>
            </a:p>
          </p:txBody>
        </p:sp>
        <p:sp>
          <p:nvSpPr>
            <p:cNvPr id="25" name="WordArt 25"/>
            <p:cNvSpPr>
              <a:spLocks noChangeAspect="1" noChangeArrowheads="1" noChangeShapeType="1" noTextEdit="1"/>
            </p:cNvSpPr>
            <p:nvPr/>
          </p:nvSpPr>
          <p:spPr bwMode="auto">
            <a:xfrm>
              <a:off x="9033" y="3904"/>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p</a:t>
              </a:r>
              <a:endParaRPr lang="zh-CN" altLang="en-US" sz="1400" kern="10">
                <a:ln w="9525">
                  <a:solidFill>
                    <a:srgbClr val="000000"/>
                  </a:solidFill>
                  <a:round/>
                  <a:headEnd/>
                  <a:tailEnd/>
                </a:ln>
                <a:solidFill>
                  <a:srgbClr val="000000"/>
                </a:solidFill>
                <a:latin typeface="Times New Roman"/>
                <a:cs typeface="Times New Roman"/>
              </a:endParaRPr>
            </a:p>
          </p:txBody>
        </p:sp>
        <p:sp>
          <p:nvSpPr>
            <p:cNvPr id="26" name="Line 26"/>
            <p:cNvSpPr>
              <a:spLocks noChangeAspect="1" noChangeShapeType="1"/>
            </p:cNvSpPr>
            <p:nvPr/>
          </p:nvSpPr>
          <p:spPr bwMode="auto">
            <a:xfrm flipH="1">
              <a:off x="10311" y="4097"/>
              <a:ext cx="10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7"/>
            <p:cNvSpPr>
              <a:spLocks noChangeAspect="1" noChangeShapeType="1"/>
            </p:cNvSpPr>
            <p:nvPr/>
          </p:nvSpPr>
          <p:spPr bwMode="auto">
            <a:xfrm flipH="1">
              <a:off x="11445" y="1835"/>
              <a:ext cx="6" cy="22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8"/>
            <p:cNvSpPr>
              <a:spLocks noChangeAspect="1" noChangeShapeType="1"/>
            </p:cNvSpPr>
            <p:nvPr/>
          </p:nvSpPr>
          <p:spPr bwMode="auto">
            <a:xfrm flipH="1">
              <a:off x="9219" y="1847"/>
              <a:ext cx="222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9"/>
            <p:cNvSpPr>
              <a:spLocks noChangeAspect="1" noChangeShapeType="1"/>
            </p:cNvSpPr>
            <p:nvPr/>
          </p:nvSpPr>
          <p:spPr bwMode="auto">
            <a:xfrm flipH="1">
              <a:off x="9207" y="1025"/>
              <a:ext cx="6" cy="11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WordArt 30"/>
            <p:cNvSpPr>
              <a:spLocks noChangeAspect="1" noChangeArrowheads="1" noChangeShapeType="1" noTextEdit="1"/>
            </p:cNvSpPr>
            <p:nvPr/>
          </p:nvSpPr>
          <p:spPr bwMode="auto">
            <a:xfrm>
              <a:off x="10083" y="3533"/>
              <a:ext cx="1311" cy="401"/>
            </a:xfrm>
            <a:prstGeom prst="rect">
              <a:avLst/>
            </a:prstGeom>
          </p:spPr>
          <p:txBody>
            <a:bodyPr wrap="none" fromWordArt="1">
              <a:prstTxWarp prst="textPlain">
                <a:avLst>
                  <a:gd name="adj" fmla="val 50000"/>
                </a:avLst>
              </a:prstTxWarp>
            </a:bodyPr>
            <a:lstStyle/>
            <a:p>
              <a:pPr algn="ctr"/>
              <a:r>
                <a:rPr lang="zh-CN" altLang="en-US" sz="1400" kern="10">
                  <a:ln w="9525">
                    <a:solidFill>
                      <a:srgbClr val="000000"/>
                    </a:solidFill>
                    <a:round/>
                    <a:headEnd/>
                    <a:tailEnd/>
                  </a:ln>
                  <a:solidFill>
                    <a:srgbClr val="000000"/>
                  </a:solidFill>
                  <a:latin typeface="宋体"/>
                  <a:ea typeface="宋体"/>
                </a:rPr>
                <a:t>不成立</a:t>
              </a:r>
            </a:p>
          </p:txBody>
        </p:sp>
        <p:sp>
          <p:nvSpPr>
            <p:cNvPr id="31" name="Line 31"/>
            <p:cNvSpPr>
              <a:spLocks noChangeAspect="1" noChangeShapeType="1"/>
            </p:cNvSpPr>
            <p:nvPr/>
          </p:nvSpPr>
          <p:spPr bwMode="auto">
            <a:xfrm>
              <a:off x="9213" y="2807"/>
              <a:ext cx="0" cy="7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4998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27584" y="451338"/>
            <a:ext cx="78486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Aft>
                <a:spcPct val="20000"/>
              </a:spcAft>
            </a:pPr>
            <a:r>
              <a:rPr lang="en-US" altLang="zh-CN" sz="2800" b="1" dirty="0">
                <a:solidFill>
                  <a:srgbClr val="FF0000"/>
                </a:solidFill>
              </a:rPr>
              <a:t>     </a:t>
            </a:r>
            <a:r>
              <a:rPr lang="zh-CN" altLang="en-US" sz="2800" b="1" dirty="0">
                <a:solidFill>
                  <a:srgbClr val="FF0000"/>
                </a:solidFill>
              </a:rPr>
              <a:t>注意</a:t>
            </a:r>
            <a:r>
              <a:rPr lang="zh-CN" altLang="en-US" sz="2800" b="1" dirty="0"/>
              <a:t>：</a:t>
            </a:r>
          </a:p>
          <a:p>
            <a:pPr eaLnBrk="1" hangingPunct="1">
              <a:lnSpc>
                <a:spcPct val="110000"/>
              </a:lnSpc>
              <a:spcAft>
                <a:spcPct val="20000"/>
              </a:spcAft>
            </a:pPr>
            <a:r>
              <a:rPr lang="en-US" altLang="zh-CN" sz="2800" b="1" dirty="0"/>
              <a:t>(1) </a:t>
            </a:r>
            <a:r>
              <a:rPr lang="zh-CN" altLang="en-US" sz="2800" b="1" dirty="0"/>
              <a:t>写除法运算式子时应加上必要的括号。</a:t>
            </a:r>
          </a:p>
          <a:p>
            <a:pPr eaLnBrk="1" hangingPunct="1">
              <a:lnSpc>
                <a:spcPct val="110000"/>
              </a:lnSpc>
              <a:spcAft>
                <a:spcPct val="20000"/>
              </a:spcAft>
            </a:pPr>
            <a:r>
              <a:rPr lang="en-US" altLang="zh-CN" sz="2800" b="1" dirty="0"/>
              <a:t>(2) </a:t>
            </a:r>
            <a:r>
              <a:rPr lang="zh-CN" altLang="en-US" sz="2800" b="1" dirty="0"/>
              <a:t>乘号不能省略，如 </a:t>
            </a:r>
            <a:r>
              <a:rPr lang="en-US" altLang="zh-CN" sz="2800" b="1" dirty="0"/>
              <a:t>A*SIN(X) </a:t>
            </a:r>
          </a:p>
          <a:p>
            <a:pPr eaLnBrk="1" hangingPunct="1">
              <a:lnSpc>
                <a:spcPct val="110000"/>
              </a:lnSpc>
              <a:spcAft>
                <a:spcPct val="20000"/>
              </a:spcAft>
            </a:pPr>
            <a:r>
              <a:rPr lang="en-US" altLang="zh-CN" sz="2800" b="1" dirty="0"/>
              <a:t>(3) Fortran</a:t>
            </a:r>
            <a:r>
              <a:rPr lang="zh-CN" altLang="en-US" sz="2800" b="1" dirty="0"/>
              <a:t>中无大、中、小括号之分，一律用小括号。</a:t>
            </a:r>
          </a:p>
          <a:p>
            <a:pPr eaLnBrk="1" hangingPunct="1">
              <a:lnSpc>
                <a:spcPct val="110000"/>
              </a:lnSpc>
              <a:spcAft>
                <a:spcPct val="20000"/>
              </a:spcAft>
            </a:pPr>
            <a:r>
              <a:rPr lang="en-US" altLang="zh-CN" sz="2800" b="1" dirty="0"/>
              <a:t>(4) </a:t>
            </a:r>
            <a:r>
              <a:rPr lang="zh-CN" altLang="en-US" sz="2800" b="1" dirty="0"/>
              <a:t>乘方按“</a:t>
            </a:r>
            <a:r>
              <a:rPr lang="zh-CN" altLang="en-US" sz="2800" b="1" dirty="0">
                <a:solidFill>
                  <a:srgbClr val="FF0000"/>
                </a:solidFill>
              </a:rPr>
              <a:t>先右后左</a:t>
            </a:r>
            <a:r>
              <a:rPr lang="zh-CN" altLang="en-US" sz="2800" b="1" dirty="0"/>
              <a:t>”原则处理。</a:t>
            </a:r>
          </a:p>
          <a:p>
            <a:pPr eaLnBrk="1" hangingPunct="1">
              <a:lnSpc>
                <a:spcPct val="110000"/>
              </a:lnSpc>
              <a:spcAft>
                <a:spcPct val="20000"/>
              </a:spcAft>
            </a:pPr>
            <a:r>
              <a:rPr lang="en-US" altLang="zh-CN" sz="2800" b="1" dirty="0"/>
              <a:t>(5) </a:t>
            </a:r>
            <a:r>
              <a:rPr lang="zh-CN" altLang="en-US" sz="2800" b="1" dirty="0"/>
              <a:t>对单项运算符</a:t>
            </a:r>
            <a:r>
              <a:rPr lang="en-US" altLang="zh-CN" sz="2800" b="1" dirty="0"/>
              <a:t>(</a:t>
            </a:r>
            <a:r>
              <a:rPr lang="zh-CN" altLang="en-US" sz="2800" b="1" dirty="0"/>
              <a:t>如</a:t>
            </a:r>
            <a:r>
              <a:rPr lang="en-US" altLang="zh-CN" sz="2800" b="1" dirty="0"/>
              <a:t>-A</a:t>
            </a:r>
            <a:r>
              <a:rPr lang="zh-CN" altLang="en-US" sz="2800" b="1" dirty="0"/>
              <a:t>中的符号</a:t>
            </a:r>
            <a:r>
              <a:rPr lang="en-US" altLang="zh-CN" sz="2800" b="1" dirty="0"/>
              <a:t>)</a:t>
            </a:r>
            <a:r>
              <a:rPr lang="zh-CN" altLang="en-US" sz="2800" b="1" dirty="0"/>
              <a:t>相当于在它前面有一个运算量“</a:t>
            </a:r>
            <a:r>
              <a:rPr lang="en-US" altLang="zh-CN" sz="2800" b="1" dirty="0"/>
              <a:t>0”</a:t>
            </a:r>
            <a:r>
              <a:rPr lang="zh-CN" altLang="en-US" sz="2800" b="1" dirty="0"/>
              <a:t>，如：－</a:t>
            </a:r>
            <a:r>
              <a:rPr lang="en-US" altLang="zh-CN" sz="2800" b="1" dirty="0"/>
              <a:t>A**2</a:t>
            </a:r>
            <a:r>
              <a:rPr lang="zh-CN" altLang="en-US" sz="2800" b="1" dirty="0"/>
              <a:t>相当于</a:t>
            </a:r>
            <a:r>
              <a:rPr lang="en-US" altLang="zh-CN" sz="2800" b="1" dirty="0"/>
              <a:t>0-A**2</a:t>
            </a:r>
            <a:r>
              <a:rPr lang="zh-CN" altLang="en-US" sz="2800" b="1" dirty="0"/>
              <a:t>而非</a:t>
            </a:r>
            <a:r>
              <a:rPr lang="en-US" altLang="zh-CN" sz="2800" b="1" dirty="0"/>
              <a:t>(-A)**2</a:t>
            </a:r>
          </a:p>
          <a:p>
            <a:pPr eaLnBrk="1" hangingPunct="1">
              <a:lnSpc>
                <a:spcPct val="110000"/>
              </a:lnSpc>
              <a:spcAft>
                <a:spcPct val="20000"/>
              </a:spcAft>
            </a:pPr>
            <a:r>
              <a:rPr lang="en-US" altLang="zh-CN" sz="2800" b="1" dirty="0"/>
              <a:t>(6) </a:t>
            </a:r>
            <a:r>
              <a:rPr lang="zh-CN" altLang="en-US" sz="2800" b="1" dirty="0"/>
              <a:t>两整数相除，结果为整数，为切掉小数部分而不会进行四舍五入</a:t>
            </a:r>
          </a:p>
        </p:txBody>
      </p:sp>
    </p:spTree>
    <p:extLst>
      <p:ext uri="{BB962C8B-B14F-4D97-AF65-F5344CB8AC3E}">
        <p14:creationId xmlns:p14="http://schemas.microsoft.com/office/powerpoint/2010/main" val="17964023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84213" y="333375"/>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solidFill>
                  <a:srgbClr val="FF0000"/>
                </a:solidFill>
              </a:rPr>
              <a:t>数学表达式：</a:t>
            </a:r>
          </a:p>
        </p:txBody>
      </p:sp>
      <p:graphicFrame>
        <p:nvGraphicFramePr>
          <p:cNvPr id="5" name="对象 4"/>
          <p:cNvGraphicFramePr>
            <a:graphicFrameLocks noChangeAspect="1"/>
          </p:cNvGraphicFramePr>
          <p:nvPr>
            <p:extLst>
              <p:ext uri="{D42A27DB-BD31-4B8C-83A1-F6EECF244321}">
                <p14:modId xmlns:p14="http://schemas.microsoft.com/office/powerpoint/2010/main" val="3819336075"/>
              </p:ext>
            </p:extLst>
          </p:nvPr>
        </p:nvGraphicFramePr>
        <p:xfrm>
          <a:off x="280988" y="809625"/>
          <a:ext cx="3721100" cy="5456238"/>
        </p:xfrm>
        <a:graphic>
          <a:graphicData uri="http://schemas.openxmlformats.org/presentationml/2006/ole">
            <mc:AlternateContent xmlns:mc="http://schemas.openxmlformats.org/markup-compatibility/2006">
              <mc:Choice xmlns:v="urn:schemas-microsoft-com:vml" Requires="v">
                <p:oleObj spid="_x0000_s2101" name="公式" r:id="rId3" imgW="1002960" imgH="2108160" progId="Equation.3">
                  <p:embed/>
                </p:oleObj>
              </mc:Choice>
              <mc:Fallback>
                <p:oleObj name="公式" r:id="rId3" imgW="1002960" imgH="2108160" progId="Equation.3">
                  <p:embed/>
                  <p:pic>
                    <p:nvPicPr>
                      <p:cNvPr id="0" name="Object 7"/>
                      <p:cNvPicPr>
                        <a:picLocks noChangeAspect="1" noChangeArrowheads="1"/>
                      </p:cNvPicPr>
                      <p:nvPr/>
                    </p:nvPicPr>
                    <p:blipFill>
                      <a:blip r:embed="rId4"/>
                      <a:srcRect/>
                      <a:stretch>
                        <a:fillRect/>
                      </a:stretch>
                    </p:blipFill>
                    <p:spPr bwMode="auto">
                      <a:xfrm>
                        <a:off x="280988" y="809625"/>
                        <a:ext cx="3721100" cy="545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
          <p:cNvSpPr txBox="1">
            <a:spLocks noChangeArrowheads="1"/>
          </p:cNvSpPr>
          <p:nvPr/>
        </p:nvSpPr>
        <p:spPr bwMode="auto">
          <a:xfrm>
            <a:off x="4500563" y="404813"/>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dirty="0">
                <a:solidFill>
                  <a:srgbClr val="FF0000"/>
                </a:solidFill>
              </a:rPr>
              <a:t>FORTRAN </a:t>
            </a:r>
            <a:r>
              <a:rPr lang="zh-CN" altLang="en-US" sz="2400" b="1" dirty="0">
                <a:solidFill>
                  <a:srgbClr val="FF0000"/>
                </a:solidFill>
              </a:rPr>
              <a:t>表达式：</a:t>
            </a:r>
          </a:p>
        </p:txBody>
      </p:sp>
      <p:pic>
        <p:nvPicPr>
          <p:cNvPr id="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1700808"/>
            <a:ext cx="4751387" cy="30241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1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84213" y="333375"/>
            <a:ext cx="77755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FF0000"/>
                </a:solidFill>
              </a:rPr>
              <a:t>练习：</a:t>
            </a:r>
          </a:p>
          <a:p>
            <a:pPr eaLnBrk="1" hangingPunct="1">
              <a:spcBef>
                <a:spcPct val="50000"/>
              </a:spcBef>
            </a:pPr>
            <a:r>
              <a:rPr lang="zh-CN" altLang="en-US" sz="2800" b="1" dirty="0">
                <a:solidFill>
                  <a:srgbClr val="FF0000"/>
                </a:solidFill>
              </a:rPr>
              <a:t>将下列数学表达式写成相应的</a:t>
            </a:r>
            <a:r>
              <a:rPr lang="en-US" altLang="zh-CN" sz="2800" b="1" dirty="0">
                <a:solidFill>
                  <a:srgbClr val="FF0000"/>
                </a:solidFill>
              </a:rPr>
              <a:t>FORTRAN</a:t>
            </a:r>
            <a:r>
              <a:rPr lang="zh-CN" altLang="en-US" sz="2800" b="1" dirty="0">
                <a:solidFill>
                  <a:srgbClr val="FF0000"/>
                </a:solidFill>
              </a:rPr>
              <a:t>表达式 </a:t>
            </a:r>
          </a:p>
        </p:txBody>
      </p:sp>
      <p:sp>
        <p:nvSpPr>
          <p:cNvPr id="5" name="Rectangle 16"/>
          <p:cNvSpPr>
            <a:spLocks noChangeArrowheads="1"/>
          </p:cNvSpPr>
          <p:nvPr/>
        </p:nvSpPr>
        <p:spPr bwMode="auto">
          <a:xfrm>
            <a:off x="278468" y="1785937"/>
            <a:ext cx="412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200" dirty="0"/>
              <a:t>(1) </a:t>
            </a:r>
            <a:endParaRPr lang="en-US" altLang="zh-CN" dirty="0"/>
          </a:p>
        </p:txBody>
      </p:sp>
      <p:graphicFrame>
        <p:nvGraphicFramePr>
          <p:cNvPr id="2" name="对象 1"/>
          <p:cNvGraphicFramePr>
            <a:graphicFrameLocks noChangeAspect="1"/>
          </p:cNvGraphicFramePr>
          <p:nvPr/>
        </p:nvGraphicFramePr>
        <p:xfrm>
          <a:off x="900113" y="1773238"/>
          <a:ext cx="2205037" cy="933450"/>
        </p:xfrm>
        <a:graphic>
          <a:graphicData uri="http://schemas.openxmlformats.org/presentationml/2006/ole">
            <mc:AlternateContent xmlns:mc="http://schemas.openxmlformats.org/markup-compatibility/2006">
              <mc:Choice xmlns:v="urn:schemas-microsoft-com:vml" Requires="v">
                <p:oleObj spid="_x0000_s3321" name="公式" r:id="rId3" imgW="1054100" imgH="444500" progId="Equation.3">
                  <p:embed/>
                </p:oleObj>
              </mc:Choice>
              <mc:Fallback>
                <p:oleObj name="公式" r:id="rId3" imgW="1054100" imgH="44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73238"/>
                        <a:ext cx="220503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15"/>
          <p:cNvSpPr>
            <a:spLocks noChangeArrowheads="1"/>
          </p:cNvSpPr>
          <p:nvPr/>
        </p:nvSpPr>
        <p:spPr bwMode="auto">
          <a:xfrm>
            <a:off x="4870450" y="1996281"/>
            <a:ext cx="412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200" dirty="0"/>
              <a:t>(2) </a:t>
            </a:r>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2224299984"/>
              </p:ext>
            </p:extLst>
          </p:nvPr>
        </p:nvGraphicFramePr>
        <p:xfrm>
          <a:off x="5292080" y="1654175"/>
          <a:ext cx="2376487" cy="958850"/>
        </p:xfrm>
        <a:graphic>
          <a:graphicData uri="http://schemas.openxmlformats.org/presentationml/2006/ole">
            <mc:AlternateContent xmlns:mc="http://schemas.openxmlformats.org/markup-compatibility/2006">
              <mc:Choice xmlns:v="urn:schemas-microsoft-com:vml" Requires="v">
                <p:oleObj spid="_x0000_s3322" name="公式" r:id="rId5" imgW="1040948" imgH="418918" progId="Equation.3">
                  <p:embed/>
                </p:oleObj>
              </mc:Choice>
              <mc:Fallback>
                <p:oleObj name="公式" r:id="rId5" imgW="1040948" imgH="41891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1654175"/>
                        <a:ext cx="237648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1"/>
          <p:cNvSpPr>
            <a:spLocks noChangeArrowheads="1"/>
          </p:cNvSpPr>
          <p:nvPr/>
        </p:nvSpPr>
        <p:spPr bwMode="auto">
          <a:xfrm>
            <a:off x="179388" y="3296139"/>
            <a:ext cx="412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200" dirty="0"/>
              <a:t>(3) </a:t>
            </a:r>
            <a:endParaRPr lang="en-US" altLang="zh-CN" dirty="0"/>
          </a:p>
        </p:txBody>
      </p:sp>
      <p:graphicFrame>
        <p:nvGraphicFramePr>
          <p:cNvPr id="8" name="对象 7"/>
          <p:cNvGraphicFramePr>
            <a:graphicFrameLocks noChangeAspect="1"/>
          </p:cNvGraphicFramePr>
          <p:nvPr/>
        </p:nvGraphicFramePr>
        <p:xfrm>
          <a:off x="684213" y="3138488"/>
          <a:ext cx="3816350" cy="1444625"/>
        </p:xfrm>
        <a:graphic>
          <a:graphicData uri="http://schemas.openxmlformats.org/presentationml/2006/ole">
            <mc:AlternateContent xmlns:mc="http://schemas.openxmlformats.org/markup-compatibility/2006">
              <mc:Choice xmlns:v="urn:schemas-microsoft-com:vml" Requires="v">
                <p:oleObj spid="_x0000_s3323" name="公式" r:id="rId7" imgW="1485900" imgH="558800" progId="Equation.3">
                  <p:embed/>
                </p:oleObj>
              </mc:Choice>
              <mc:Fallback>
                <p:oleObj name="公式" r:id="rId7" imgW="1485900" imgH="558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138488"/>
                        <a:ext cx="381635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2"/>
          <p:cNvSpPr>
            <a:spLocks noChangeArrowheads="1"/>
          </p:cNvSpPr>
          <p:nvPr/>
        </p:nvSpPr>
        <p:spPr bwMode="auto">
          <a:xfrm>
            <a:off x="5067588" y="3570776"/>
            <a:ext cx="412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200" dirty="0"/>
              <a:t>(4) </a:t>
            </a:r>
            <a:endParaRPr lang="en-US" altLang="zh-CN" dirty="0"/>
          </a:p>
        </p:txBody>
      </p:sp>
      <p:graphicFrame>
        <p:nvGraphicFramePr>
          <p:cNvPr id="10" name="对象 9"/>
          <p:cNvGraphicFramePr>
            <a:graphicFrameLocks noChangeAspect="1"/>
          </p:cNvGraphicFramePr>
          <p:nvPr/>
        </p:nvGraphicFramePr>
        <p:xfrm>
          <a:off x="5653088" y="3357563"/>
          <a:ext cx="1943100" cy="827087"/>
        </p:xfrm>
        <a:graphic>
          <a:graphicData uri="http://schemas.openxmlformats.org/presentationml/2006/ole">
            <mc:AlternateContent xmlns:mc="http://schemas.openxmlformats.org/markup-compatibility/2006">
              <mc:Choice xmlns:v="urn:schemas-microsoft-com:vml" Requires="v">
                <p:oleObj spid="_x0000_s3324" name="公式" r:id="rId9" imgW="533169" imgH="228501" progId="Equation.3">
                  <p:embed/>
                </p:oleObj>
              </mc:Choice>
              <mc:Fallback>
                <p:oleObj name="公式" r:id="rId9" imgW="533169" imgH="228501"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3088" y="3357563"/>
                        <a:ext cx="19431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3"/>
          <p:cNvSpPr>
            <a:spLocks noChangeArrowheads="1"/>
          </p:cNvSpPr>
          <p:nvPr/>
        </p:nvSpPr>
        <p:spPr bwMode="auto">
          <a:xfrm>
            <a:off x="250825" y="5373688"/>
            <a:ext cx="412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200" dirty="0"/>
              <a:t>(5) </a:t>
            </a:r>
            <a:endParaRPr lang="en-US" altLang="zh-CN" dirty="0"/>
          </a:p>
        </p:txBody>
      </p:sp>
      <p:graphicFrame>
        <p:nvGraphicFramePr>
          <p:cNvPr id="12" name="对象 11"/>
          <p:cNvGraphicFramePr>
            <a:graphicFrameLocks noChangeAspect="1"/>
          </p:cNvGraphicFramePr>
          <p:nvPr>
            <p:extLst>
              <p:ext uri="{D42A27DB-BD31-4B8C-83A1-F6EECF244321}">
                <p14:modId xmlns:p14="http://schemas.microsoft.com/office/powerpoint/2010/main" val="2195160892"/>
              </p:ext>
            </p:extLst>
          </p:nvPr>
        </p:nvGraphicFramePr>
        <p:xfrm>
          <a:off x="935038" y="4764088"/>
          <a:ext cx="2952750" cy="1311275"/>
        </p:xfrm>
        <a:graphic>
          <a:graphicData uri="http://schemas.openxmlformats.org/presentationml/2006/ole">
            <mc:AlternateContent xmlns:mc="http://schemas.openxmlformats.org/markup-compatibility/2006">
              <mc:Choice xmlns:v="urn:schemas-microsoft-com:vml" Requires="v">
                <p:oleObj spid="_x0000_s3325" name="公式" r:id="rId11" imgW="1054080" imgH="469800" progId="Equation.3">
                  <p:embed/>
                </p:oleObj>
              </mc:Choice>
              <mc:Fallback>
                <p:oleObj name="公式" r:id="rId11" imgW="1054080" imgH="469800" progId="Equation.3">
                  <p:embed/>
                  <p:pic>
                    <p:nvPicPr>
                      <p:cNvPr id="0" name="Object 5"/>
                      <p:cNvPicPr>
                        <a:picLocks noChangeAspect="1" noChangeArrowheads="1"/>
                      </p:cNvPicPr>
                      <p:nvPr/>
                    </p:nvPicPr>
                    <p:blipFill>
                      <a:blip r:embed="rId12"/>
                      <a:srcRect/>
                      <a:stretch>
                        <a:fillRect/>
                      </a:stretch>
                    </p:blipFill>
                    <p:spPr bwMode="auto">
                      <a:xfrm>
                        <a:off x="935038" y="4764088"/>
                        <a:ext cx="29527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5082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476375" y="404813"/>
            <a:ext cx="5759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spcBef>
                <a:spcPct val="50000"/>
              </a:spcBef>
            </a:pPr>
            <a:r>
              <a:rPr lang="zh-CN" altLang="en-US" sz="2800" b="1" dirty="0">
                <a:solidFill>
                  <a:srgbClr val="333399"/>
                </a:solidFill>
              </a:rPr>
              <a:t>表达式运算中的类型</a:t>
            </a:r>
            <a:r>
              <a:rPr lang="zh-TW" altLang="en-US" sz="2800" b="1" dirty="0">
                <a:solidFill>
                  <a:srgbClr val="333399"/>
                </a:solidFill>
              </a:rPr>
              <a:t> </a:t>
            </a:r>
          </a:p>
        </p:txBody>
      </p:sp>
      <p:sp>
        <p:nvSpPr>
          <p:cNvPr id="5" name="Text Box 4"/>
          <p:cNvSpPr txBox="1">
            <a:spLocks noChangeArrowheads="1"/>
          </p:cNvSpPr>
          <p:nvPr/>
        </p:nvSpPr>
        <p:spPr bwMode="auto">
          <a:xfrm>
            <a:off x="755650" y="1052513"/>
            <a:ext cx="7848600" cy="5423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10000"/>
              </a:lnSpc>
              <a:spcAft>
                <a:spcPct val="20000"/>
              </a:spcAft>
            </a:pPr>
            <a:r>
              <a:rPr lang="en-US" altLang="zh-CN" sz="2000" dirty="0"/>
              <a:t>Fortran</a:t>
            </a:r>
            <a:r>
              <a:rPr lang="zh-CN" altLang="en-US" sz="2000" dirty="0"/>
              <a:t>中的常量和变量分类型，允许在不同类型的算术量</a:t>
            </a:r>
            <a:r>
              <a:rPr lang="en-US" altLang="zh-CN" sz="2000" dirty="0"/>
              <a:t>(</a:t>
            </a:r>
            <a:r>
              <a:rPr lang="zh-CN" altLang="en-US" sz="2000" dirty="0"/>
              <a:t>包括整、实、双精度、复型</a:t>
            </a:r>
            <a:r>
              <a:rPr lang="en-US" altLang="zh-CN" sz="2000" dirty="0"/>
              <a:t>)</a:t>
            </a:r>
            <a:r>
              <a:rPr lang="zh-CN" altLang="en-US" sz="2000" dirty="0"/>
              <a:t>之间进行算术运算，不允许在算术量和非算术量</a:t>
            </a:r>
            <a:r>
              <a:rPr lang="en-US" altLang="zh-CN" sz="2000" dirty="0"/>
              <a:t>(</a:t>
            </a:r>
            <a:r>
              <a:rPr lang="zh-CN" altLang="en-US" sz="2000" dirty="0"/>
              <a:t>如逻辑型、字符型</a:t>
            </a:r>
            <a:r>
              <a:rPr lang="en-US" altLang="zh-CN" sz="2000" dirty="0"/>
              <a:t>)</a:t>
            </a:r>
            <a:r>
              <a:rPr lang="zh-CN" altLang="en-US" sz="2000" dirty="0"/>
              <a:t>之间进行算术运算</a:t>
            </a:r>
            <a:r>
              <a:rPr lang="zh-CN" altLang="en-US" sz="2400" dirty="0"/>
              <a:t>。</a:t>
            </a:r>
            <a:r>
              <a:rPr lang="en-US" altLang="zh-CN" sz="2400" dirty="0"/>
              <a:t>F77</a:t>
            </a:r>
            <a:r>
              <a:rPr lang="zh-CN" altLang="en-US" sz="2400" dirty="0"/>
              <a:t>作如下</a:t>
            </a:r>
            <a:r>
              <a:rPr lang="zh-CN" altLang="en-US" sz="2400" b="1" dirty="0">
                <a:solidFill>
                  <a:srgbClr val="FF0000"/>
                </a:solidFill>
              </a:rPr>
              <a:t>规定</a:t>
            </a:r>
            <a:r>
              <a:rPr lang="zh-CN" altLang="en-US" sz="2400" dirty="0"/>
              <a:t>：</a:t>
            </a:r>
          </a:p>
          <a:p>
            <a:pPr eaLnBrk="1" hangingPunct="1">
              <a:lnSpc>
                <a:spcPct val="110000"/>
              </a:lnSpc>
              <a:spcAft>
                <a:spcPct val="20000"/>
              </a:spcAft>
            </a:pPr>
            <a:r>
              <a:rPr lang="zh-CN" altLang="en-US" sz="2400" b="1" dirty="0">
                <a:solidFill>
                  <a:srgbClr val="FF0000"/>
                </a:solidFill>
              </a:rPr>
              <a:t>同类型</a:t>
            </a:r>
            <a:r>
              <a:rPr lang="zh-CN" altLang="en-US" sz="2400" b="1" dirty="0" smtClean="0">
                <a:solidFill>
                  <a:srgbClr val="FF0000"/>
                </a:solidFill>
              </a:rPr>
              <a:t>的</a:t>
            </a:r>
            <a:endParaRPr lang="en-US" altLang="zh-CN" sz="2400" b="1" dirty="0" smtClean="0">
              <a:solidFill>
                <a:srgbClr val="FF0000"/>
              </a:solidFill>
            </a:endParaRPr>
          </a:p>
          <a:p>
            <a:pPr eaLnBrk="1" hangingPunct="1">
              <a:lnSpc>
                <a:spcPct val="110000"/>
              </a:lnSpc>
              <a:spcAft>
                <a:spcPct val="20000"/>
              </a:spcAft>
            </a:pPr>
            <a:r>
              <a:rPr lang="zh-CN" altLang="en-US" sz="2400" b="1" dirty="0" smtClean="0">
                <a:solidFill>
                  <a:srgbClr val="FF0000"/>
                </a:solidFill>
              </a:rPr>
              <a:t>算术</a:t>
            </a:r>
            <a:r>
              <a:rPr lang="zh-CN" altLang="en-US" sz="2400" b="1" dirty="0">
                <a:solidFill>
                  <a:srgbClr val="FF0000"/>
                </a:solidFill>
              </a:rPr>
              <a:t>量之间运算的结果仍保持原类型</a:t>
            </a:r>
            <a:r>
              <a:rPr lang="zh-CN" altLang="en-US" sz="2400" dirty="0"/>
              <a:t>。</a:t>
            </a:r>
          </a:p>
          <a:p>
            <a:pPr eaLnBrk="1" hangingPunct="1">
              <a:lnSpc>
                <a:spcPct val="110000"/>
              </a:lnSpc>
              <a:spcAft>
                <a:spcPct val="20000"/>
              </a:spcAft>
            </a:pPr>
            <a:r>
              <a:rPr lang="zh-CN" altLang="en-US" sz="2400" dirty="0"/>
              <a:t>注意：两个整数相除的商也是整数。</a:t>
            </a:r>
          </a:p>
          <a:p>
            <a:pPr eaLnBrk="1" hangingPunct="1">
              <a:lnSpc>
                <a:spcPct val="110000"/>
              </a:lnSpc>
              <a:spcAft>
                <a:spcPct val="20000"/>
              </a:spcAft>
            </a:pPr>
            <a:r>
              <a:rPr lang="zh-CN" altLang="en-US" sz="2400" dirty="0"/>
              <a:t>例如，</a:t>
            </a:r>
            <a:r>
              <a:rPr lang="en-US" altLang="zh-CN" sz="2400" dirty="0"/>
              <a:t>5/2</a:t>
            </a:r>
            <a:r>
              <a:rPr lang="zh-CN" altLang="en-US" sz="2400" dirty="0"/>
              <a:t>的值是</a:t>
            </a:r>
            <a:r>
              <a:rPr lang="en-US" altLang="zh-CN" sz="2400" dirty="0"/>
              <a:t>2</a:t>
            </a:r>
            <a:r>
              <a:rPr lang="zh-CN" altLang="en-US" sz="2400" dirty="0"/>
              <a:t>而不等于</a:t>
            </a:r>
            <a:r>
              <a:rPr lang="en-US" altLang="zh-CN" sz="2400" dirty="0"/>
              <a:t>2.5</a:t>
            </a:r>
            <a:r>
              <a:rPr lang="zh-CN" altLang="en-US" sz="2400" dirty="0"/>
              <a:t>，</a:t>
            </a:r>
            <a:r>
              <a:rPr lang="en-US" altLang="zh-CN" sz="2400" dirty="0"/>
              <a:t>4**(-1)</a:t>
            </a:r>
            <a:r>
              <a:rPr lang="zh-CN" altLang="en-US" sz="2400" dirty="0"/>
              <a:t>等于</a:t>
            </a:r>
            <a:r>
              <a:rPr lang="en-US" altLang="zh-CN" sz="2400" dirty="0"/>
              <a:t>0</a:t>
            </a:r>
          </a:p>
          <a:p>
            <a:pPr eaLnBrk="1" hangingPunct="1">
              <a:lnSpc>
                <a:spcPct val="110000"/>
              </a:lnSpc>
              <a:spcAft>
                <a:spcPct val="20000"/>
              </a:spcAft>
            </a:pPr>
            <a:r>
              <a:rPr lang="zh-CN" altLang="en-US" sz="2400" b="1" dirty="0">
                <a:solidFill>
                  <a:srgbClr val="FF0000"/>
                </a:solidFill>
              </a:rPr>
              <a:t>不同类型两个算术量运算，低向高转换后进行运算</a:t>
            </a:r>
            <a:r>
              <a:rPr lang="zh-CN" altLang="en-US" sz="2400" dirty="0"/>
              <a:t>。</a:t>
            </a:r>
          </a:p>
          <a:p>
            <a:pPr eaLnBrk="1" hangingPunct="1">
              <a:lnSpc>
                <a:spcPct val="110000"/>
              </a:lnSpc>
              <a:spcAft>
                <a:spcPct val="20000"/>
              </a:spcAft>
            </a:pPr>
            <a:r>
              <a:rPr lang="zh-CN" altLang="en-US" sz="2400" dirty="0"/>
              <a:t>类型的级别如下：整型</a:t>
            </a:r>
            <a:r>
              <a:rPr lang="en-US" altLang="zh-CN" sz="2400" dirty="0"/>
              <a:t>(</a:t>
            </a:r>
            <a:r>
              <a:rPr lang="zh-CN" altLang="en-US" sz="2400" dirty="0"/>
              <a:t>低</a:t>
            </a:r>
            <a:r>
              <a:rPr lang="en-US" altLang="zh-CN" sz="2400" dirty="0"/>
              <a:t>)→</a:t>
            </a:r>
            <a:r>
              <a:rPr lang="zh-CN" altLang="en-US" sz="2400" dirty="0"/>
              <a:t>实型</a:t>
            </a:r>
            <a:r>
              <a:rPr lang="en-US" altLang="zh-CN" sz="2400" dirty="0"/>
              <a:t>(</a:t>
            </a:r>
            <a:r>
              <a:rPr lang="zh-CN" altLang="en-US" sz="2400" dirty="0"/>
              <a:t>高</a:t>
            </a:r>
            <a:r>
              <a:rPr lang="en-US" altLang="zh-CN" sz="2400" dirty="0"/>
              <a:t>)</a:t>
            </a:r>
            <a:r>
              <a:rPr lang="zh-CN" altLang="en-US" sz="2400" dirty="0"/>
              <a:t>。</a:t>
            </a:r>
          </a:p>
          <a:p>
            <a:pPr eaLnBrk="1" hangingPunct="1">
              <a:lnSpc>
                <a:spcPct val="110000"/>
              </a:lnSpc>
              <a:spcAft>
                <a:spcPct val="20000"/>
              </a:spcAft>
            </a:pPr>
            <a:r>
              <a:rPr lang="zh-CN" altLang="en-US" sz="2400" dirty="0"/>
              <a:t>类型的转换是从左向右进行的，在遇到不同类型的算术量时才进行转换。</a:t>
            </a:r>
          </a:p>
          <a:p>
            <a:pPr eaLnBrk="1" hangingPunct="1">
              <a:lnSpc>
                <a:spcPct val="110000"/>
              </a:lnSpc>
              <a:spcAft>
                <a:spcPct val="20000"/>
              </a:spcAft>
            </a:pPr>
            <a:r>
              <a:rPr lang="zh-CN" altLang="en-US" sz="2400" dirty="0"/>
              <a:t>例如：</a:t>
            </a:r>
            <a:r>
              <a:rPr lang="en-US" altLang="zh-CN" sz="2400" dirty="0"/>
              <a:t>1/2*1.0</a:t>
            </a:r>
            <a:r>
              <a:rPr lang="zh-CN" altLang="en-US" sz="2400" dirty="0"/>
              <a:t>等于</a:t>
            </a:r>
            <a:r>
              <a:rPr lang="en-US" altLang="zh-CN" sz="2400" dirty="0"/>
              <a:t>0</a:t>
            </a:r>
            <a:r>
              <a:rPr lang="zh-CN" altLang="en-US" sz="2400" dirty="0"/>
              <a:t>，而</a:t>
            </a:r>
            <a:r>
              <a:rPr lang="en-US" altLang="zh-CN" sz="2400" dirty="0"/>
              <a:t>1./2*1</a:t>
            </a:r>
            <a:r>
              <a:rPr lang="zh-CN" altLang="en-US" sz="2400" dirty="0"/>
              <a:t>对于</a:t>
            </a:r>
            <a:r>
              <a:rPr lang="en-US" altLang="zh-CN" sz="2400" dirty="0"/>
              <a:t>0.5</a:t>
            </a:r>
            <a:r>
              <a:rPr lang="zh-CN" altLang="en-US" sz="2400" dirty="0"/>
              <a:t>。</a:t>
            </a:r>
          </a:p>
        </p:txBody>
      </p:sp>
    </p:spTree>
    <p:extLst>
      <p:ext uri="{BB962C8B-B14F-4D97-AF65-F5344CB8AC3E}">
        <p14:creationId xmlns:p14="http://schemas.microsoft.com/office/powerpoint/2010/main" val="41954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84213" y="404813"/>
            <a:ext cx="8135937"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spcAft>
                <a:spcPct val="20000"/>
              </a:spcAft>
            </a:pPr>
            <a:r>
              <a:rPr lang="zh-CN" altLang="en-US" sz="2400" b="1" dirty="0"/>
              <a:t>已知</a:t>
            </a:r>
            <a:r>
              <a:rPr lang="en-US" altLang="zh-CN" sz="2400" b="1" dirty="0"/>
              <a:t>A=2</a:t>
            </a:r>
            <a:r>
              <a:rPr lang="zh-CN" altLang="en-US" sz="2400" b="1" dirty="0"/>
              <a:t>，</a:t>
            </a:r>
            <a:r>
              <a:rPr lang="en-US" altLang="zh-CN" sz="2400" b="1" dirty="0"/>
              <a:t>B=3</a:t>
            </a:r>
            <a:r>
              <a:rPr lang="zh-CN" altLang="en-US" sz="2400" b="1" dirty="0"/>
              <a:t>，</a:t>
            </a:r>
            <a:r>
              <a:rPr lang="en-US" altLang="zh-CN" sz="2400" b="1" dirty="0"/>
              <a:t>C=5</a:t>
            </a:r>
            <a:r>
              <a:rPr lang="zh-CN" altLang="en-US" sz="2400" b="1" dirty="0"/>
              <a:t>（以上为</a:t>
            </a:r>
            <a:r>
              <a:rPr lang="en-US" altLang="zh-CN" sz="2400" b="1" dirty="0"/>
              <a:t>REAL</a:t>
            </a:r>
            <a:r>
              <a:rPr lang="zh-CN" altLang="en-US" sz="2400" b="1" dirty="0"/>
              <a:t>）；且</a:t>
            </a:r>
            <a:r>
              <a:rPr lang="en-US" altLang="zh-CN" sz="2400" b="1" dirty="0"/>
              <a:t>I=2</a:t>
            </a:r>
            <a:r>
              <a:rPr lang="zh-CN" altLang="en-US" sz="2400" b="1" dirty="0"/>
              <a:t>，</a:t>
            </a:r>
            <a:r>
              <a:rPr lang="en-US" altLang="zh-CN" sz="2400" b="1" dirty="0"/>
              <a:t>J=3</a:t>
            </a:r>
            <a:r>
              <a:rPr lang="zh-CN" altLang="en-US" sz="2400" b="1" dirty="0"/>
              <a:t>（以上为</a:t>
            </a:r>
            <a:r>
              <a:rPr lang="en-US" altLang="zh-CN" sz="2400" b="1" dirty="0"/>
              <a:t>INTEGER</a:t>
            </a:r>
            <a:r>
              <a:rPr lang="zh-CN" altLang="en-US" sz="2400" b="1" dirty="0"/>
              <a:t>），求下列表达式的值</a:t>
            </a:r>
            <a:r>
              <a:rPr lang="en-US" altLang="zh-CN" sz="2400" b="1" dirty="0"/>
              <a:t>:</a:t>
            </a:r>
          </a:p>
          <a:p>
            <a:pPr eaLnBrk="1" hangingPunct="1">
              <a:spcBef>
                <a:spcPct val="20000"/>
              </a:spcBef>
              <a:spcAft>
                <a:spcPct val="20000"/>
              </a:spcAft>
            </a:pPr>
            <a:r>
              <a:rPr lang="en-US" altLang="zh-CN" sz="2400" b="1" dirty="0"/>
              <a:t>(1)   A*B+C      </a:t>
            </a:r>
          </a:p>
          <a:p>
            <a:pPr eaLnBrk="1" hangingPunct="1">
              <a:spcBef>
                <a:spcPct val="20000"/>
              </a:spcBef>
              <a:spcAft>
                <a:spcPct val="20000"/>
              </a:spcAft>
            </a:pPr>
            <a:r>
              <a:rPr lang="en-US" altLang="zh-CN" sz="2400" b="1" dirty="0"/>
              <a:t>(2)   A*(B+C)    </a:t>
            </a:r>
          </a:p>
          <a:p>
            <a:pPr eaLnBrk="1" hangingPunct="1">
              <a:spcBef>
                <a:spcPct val="20000"/>
              </a:spcBef>
              <a:spcAft>
                <a:spcPct val="20000"/>
              </a:spcAft>
            </a:pPr>
            <a:r>
              <a:rPr lang="en-US" altLang="zh-CN" sz="2400" b="1" dirty="0"/>
              <a:t>(3)   B</a:t>
            </a:r>
            <a:r>
              <a:rPr lang="zh-CN" altLang="en-US" sz="2400" b="1" dirty="0"/>
              <a:t>／</a:t>
            </a:r>
            <a:r>
              <a:rPr lang="en-US" altLang="zh-CN" sz="2400" b="1" dirty="0"/>
              <a:t>C*A    </a:t>
            </a:r>
          </a:p>
          <a:p>
            <a:pPr eaLnBrk="1" hangingPunct="1">
              <a:spcBef>
                <a:spcPct val="20000"/>
              </a:spcBef>
              <a:spcAft>
                <a:spcPct val="20000"/>
              </a:spcAft>
            </a:pPr>
            <a:r>
              <a:rPr lang="en-US" altLang="zh-CN" sz="2400" b="1" dirty="0"/>
              <a:t>(4)   B</a:t>
            </a:r>
            <a:r>
              <a:rPr lang="zh-CN" altLang="en-US" sz="2400" b="1" dirty="0"/>
              <a:t>／</a:t>
            </a:r>
            <a:r>
              <a:rPr lang="en-US" altLang="zh-CN" sz="2400" b="1" dirty="0"/>
              <a:t>(C*A)</a:t>
            </a:r>
            <a:r>
              <a:rPr lang="zh-CN" altLang="en-US" sz="2400" b="1" dirty="0"/>
              <a:t>。</a:t>
            </a:r>
          </a:p>
          <a:p>
            <a:pPr eaLnBrk="1" hangingPunct="1">
              <a:spcBef>
                <a:spcPct val="20000"/>
              </a:spcBef>
              <a:spcAft>
                <a:spcPct val="20000"/>
              </a:spcAft>
            </a:pPr>
            <a:r>
              <a:rPr lang="en-US" altLang="zh-CN" sz="2400" b="1" dirty="0"/>
              <a:t>(5)   A</a:t>
            </a:r>
            <a:r>
              <a:rPr lang="zh-CN" altLang="en-US" sz="2400" b="1" dirty="0"/>
              <a:t>／</a:t>
            </a:r>
            <a:r>
              <a:rPr lang="en-US" altLang="zh-CN" sz="2400" b="1" dirty="0"/>
              <a:t>I</a:t>
            </a:r>
            <a:r>
              <a:rPr lang="zh-CN" altLang="en-US" sz="2400" b="1" dirty="0"/>
              <a:t>／</a:t>
            </a:r>
            <a:r>
              <a:rPr lang="en-US" altLang="zh-CN" sz="2400" b="1" dirty="0"/>
              <a:t>J    </a:t>
            </a:r>
          </a:p>
          <a:p>
            <a:pPr eaLnBrk="1" hangingPunct="1">
              <a:spcBef>
                <a:spcPct val="20000"/>
              </a:spcBef>
              <a:spcAft>
                <a:spcPct val="20000"/>
              </a:spcAft>
            </a:pPr>
            <a:r>
              <a:rPr lang="en-US" altLang="zh-CN" sz="2400" b="1" dirty="0"/>
              <a:t>(6)   I</a:t>
            </a:r>
            <a:r>
              <a:rPr lang="zh-CN" altLang="en-US" sz="2400" b="1" dirty="0"/>
              <a:t>／</a:t>
            </a:r>
            <a:r>
              <a:rPr lang="en-US" altLang="zh-CN" sz="2400" b="1" dirty="0"/>
              <a:t>J</a:t>
            </a:r>
            <a:r>
              <a:rPr lang="zh-CN" altLang="en-US" sz="2400" b="1" dirty="0"/>
              <a:t>／</a:t>
            </a:r>
            <a:r>
              <a:rPr lang="en-US" altLang="zh-CN" sz="2400" b="1" dirty="0"/>
              <a:t>A    </a:t>
            </a:r>
          </a:p>
          <a:p>
            <a:pPr eaLnBrk="1" hangingPunct="1">
              <a:spcBef>
                <a:spcPct val="20000"/>
              </a:spcBef>
              <a:spcAft>
                <a:spcPct val="20000"/>
              </a:spcAft>
            </a:pPr>
            <a:r>
              <a:rPr lang="en-US" altLang="zh-CN" sz="2400" b="1" dirty="0"/>
              <a:t>(7)   A*B**I</a:t>
            </a:r>
            <a:r>
              <a:rPr lang="zh-CN" altLang="en-US" sz="2400" b="1" dirty="0"/>
              <a:t>／</a:t>
            </a:r>
            <a:r>
              <a:rPr lang="en-US" altLang="zh-CN" sz="2400" b="1" dirty="0"/>
              <a:t>A**J*2    </a:t>
            </a:r>
          </a:p>
          <a:p>
            <a:pPr eaLnBrk="1" hangingPunct="1">
              <a:spcBef>
                <a:spcPct val="20000"/>
              </a:spcBef>
              <a:spcAft>
                <a:spcPct val="20000"/>
              </a:spcAft>
            </a:pPr>
            <a:r>
              <a:rPr lang="en-US" altLang="zh-CN" sz="2400" b="1" dirty="0"/>
              <a:t>(8)   C+(B</a:t>
            </a:r>
            <a:r>
              <a:rPr lang="zh-CN" altLang="en-US" sz="2400" b="1" dirty="0"/>
              <a:t>／</a:t>
            </a:r>
            <a:r>
              <a:rPr lang="en-US" altLang="zh-CN" sz="2400" b="1" dirty="0"/>
              <a:t>A)**3</a:t>
            </a:r>
            <a:r>
              <a:rPr lang="zh-CN" altLang="en-US" sz="2400" b="1" dirty="0"/>
              <a:t>／</a:t>
            </a:r>
            <a:r>
              <a:rPr lang="en-US" altLang="zh-CN" sz="2400" b="1" dirty="0"/>
              <a:t>B*2    </a:t>
            </a:r>
          </a:p>
          <a:p>
            <a:pPr eaLnBrk="1" hangingPunct="1">
              <a:spcBef>
                <a:spcPct val="20000"/>
              </a:spcBef>
              <a:spcAft>
                <a:spcPct val="20000"/>
              </a:spcAft>
            </a:pPr>
            <a:r>
              <a:rPr lang="en-US" altLang="zh-CN" sz="2400" b="1" dirty="0"/>
              <a:t>(9)   A**B**I    </a:t>
            </a:r>
          </a:p>
          <a:p>
            <a:pPr eaLnBrk="1" hangingPunct="1">
              <a:spcBef>
                <a:spcPct val="20000"/>
              </a:spcBef>
              <a:spcAft>
                <a:spcPct val="20000"/>
              </a:spcAft>
            </a:pPr>
            <a:r>
              <a:rPr lang="en-US" altLang="zh-CN" sz="2400" b="1" dirty="0"/>
              <a:t>(10)  B**A**C                           (11)     J</a:t>
            </a:r>
            <a:r>
              <a:rPr lang="zh-CN" altLang="en-US" sz="2400" b="1" dirty="0"/>
              <a:t>／</a:t>
            </a:r>
            <a:r>
              <a:rPr lang="en-US" altLang="zh-CN" sz="2400" b="1" dirty="0"/>
              <a:t>(I</a:t>
            </a:r>
            <a:r>
              <a:rPr lang="zh-CN" altLang="en-US" sz="2400" b="1" dirty="0"/>
              <a:t>／</a:t>
            </a:r>
            <a:r>
              <a:rPr lang="en-US" altLang="zh-CN" sz="2400" b="1" dirty="0"/>
              <a:t>J) </a:t>
            </a:r>
          </a:p>
        </p:txBody>
      </p:sp>
    </p:spTree>
    <p:extLst>
      <p:ext uri="{BB962C8B-B14F-4D97-AF65-F5344CB8AC3E}">
        <p14:creationId xmlns:p14="http://schemas.microsoft.com/office/powerpoint/2010/main" val="1086391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476375" y="333375"/>
            <a:ext cx="5759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spcBef>
                <a:spcPct val="50000"/>
              </a:spcBef>
            </a:pPr>
            <a:r>
              <a:rPr lang="zh-CN" altLang="en-US" sz="3200" b="1">
                <a:solidFill>
                  <a:srgbClr val="333399"/>
                </a:solidFill>
              </a:rPr>
              <a:t>赋值语句</a:t>
            </a:r>
            <a:r>
              <a:rPr lang="zh-TW" altLang="en-US" sz="3200" b="1">
                <a:solidFill>
                  <a:srgbClr val="333399"/>
                </a:solidFill>
              </a:rPr>
              <a:t> </a:t>
            </a:r>
          </a:p>
        </p:txBody>
      </p:sp>
      <p:sp>
        <p:nvSpPr>
          <p:cNvPr id="5" name="Text Box 5"/>
          <p:cNvSpPr txBox="1">
            <a:spLocks noChangeArrowheads="1"/>
          </p:cNvSpPr>
          <p:nvPr/>
        </p:nvSpPr>
        <p:spPr bwMode="auto">
          <a:xfrm>
            <a:off x="1042988" y="981075"/>
            <a:ext cx="72009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lang="zh-CN" altLang="en-US" sz="2400" b="1" dirty="0"/>
              <a:t>赋值语句的作用是</a:t>
            </a:r>
            <a:r>
              <a:rPr lang="zh-CN" altLang="en-US" sz="2400" b="1" dirty="0">
                <a:solidFill>
                  <a:srgbClr val="FF9933"/>
                </a:solidFill>
              </a:rPr>
              <a:t>将一个确定的值赋给一个变量</a:t>
            </a:r>
          </a:p>
          <a:p>
            <a:pPr eaLnBrk="1" hangingPunct="1">
              <a:lnSpc>
                <a:spcPct val="120000"/>
              </a:lnSpc>
              <a:spcBef>
                <a:spcPct val="80000"/>
              </a:spcBef>
            </a:pPr>
            <a:r>
              <a:rPr lang="zh-CN" altLang="en-US" sz="2800" dirty="0"/>
              <a:t>其一般格式为：</a:t>
            </a:r>
          </a:p>
          <a:p>
            <a:pPr eaLnBrk="1" hangingPunct="1">
              <a:lnSpc>
                <a:spcPct val="120000"/>
              </a:lnSpc>
              <a:spcBef>
                <a:spcPct val="50000"/>
              </a:spcBef>
            </a:pPr>
            <a:r>
              <a:rPr lang="zh-CN" altLang="en-US" sz="2800" dirty="0"/>
              <a:t>                 </a:t>
            </a:r>
            <a:r>
              <a:rPr lang="en-US" altLang="zh-TW" sz="2800" dirty="0">
                <a:solidFill>
                  <a:srgbClr val="FF0000"/>
                </a:solidFill>
              </a:rPr>
              <a:t>V</a:t>
            </a:r>
            <a:r>
              <a:rPr lang="zh-CN" altLang="en-US" sz="2800" dirty="0">
                <a:solidFill>
                  <a:srgbClr val="FF0000"/>
                </a:solidFill>
              </a:rPr>
              <a:t>＝</a:t>
            </a:r>
            <a:r>
              <a:rPr lang="en-US" altLang="zh-TW" sz="2800" dirty="0">
                <a:solidFill>
                  <a:srgbClr val="FF0000"/>
                </a:solidFill>
              </a:rPr>
              <a:t>e</a:t>
            </a:r>
            <a:endParaRPr lang="en-US" altLang="zh-CN" sz="2800" dirty="0">
              <a:solidFill>
                <a:srgbClr val="FF0000"/>
              </a:solidFill>
            </a:endParaRPr>
          </a:p>
          <a:p>
            <a:pPr eaLnBrk="1" hangingPunct="1">
              <a:lnSpc>
                <a:spcPct val="120000"/>
              </a:lnSpc>
              <a:spcBef>
                <a:spcPct val="50000"/>
              </a:spcBef>
            </a:pPr>
            <a:r>
              <a:rPr lang="en-US" altLang="zh-TW" sz="2800" dirty="0"/>
              <a:t>V</a:t>
            </a:r>
            <a:r>
              <a:rPr lang="zh-CN" altLang="en-US" sz="2800" dirty="0"/>
              <a:t>：一个变量名，</a:t>
            </a:r>
          </a:p>
          <a:p>
            <a:pPr eaLnBrk="1" hangingPunct="1">
              <a:lnSpc>
                <a:spcPct val="120000"/>
              </a:lnSpc>
              <a:spcBef>
                <a:spcPct val="50000"/>
              </a:spcBef>
            </a:pPr>
            <a:r>
              <a:rPr lang="en-US" altLang="zh-TW" sz="2800" dirty="0"/>
              <a:t>e</a:t>
            </a:r>
            <a:r>
              <a:rPr lang="zh-CN" altLang="en-US" sz="2800" dirty="0"/>
              <a:t>：表达式</a:t>
            </a:r>
            <a:r>
              <a:rPr lang="zh-TW" altLang="en-US" sz="2800" dirty="0"/>
              <a:t> </a:t>
            </a:r>
            <a:endParaRPr lang="zh-CN" altLang="en-US" sz="2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117850"/>
            <a:ext cx="3960812" cy="28575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236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283904"/>
            <a:ext cx="8136904" cy="6112443"/>
          </a:xfrm>
          <a:prstGeom prst="rect">
            <a:avLst/>
          </a:prstGeom>
        </p:spPr>
        <p:txBody>
          <a:bodyPr wrap="square">
            <a:spAutoFit/>
          </a:bodyPr>
          <a:lstStyle/>
          <a:p>
            <a:pPr lvl="1" algn="just">
              <a:lnSpc>
                <a:spcPct val="110000"/>
              </a:lnSpc>
              <a:spcAft>
                <a:spcPct val="30000"/>
              </a:spcAft>
            </a:pPr>
            <a:r>
              <a:rPr lang="zh-CN" altLang="en-US" sz="2400" dirty="0"/>
              <a:t>赋值语句有三类：算术赋值语句、逻辑赋值语句、字符赋值语句。</a:t>
            </a:r>
            <a:r>
              <a:rPr lang="zh-CN" altLang="en-US" sz="2400" dirty="0">
                <a:solidFill>
                  <a:srgbClr val="FF9933"/>
                </a:solidFill>
              </a:rPr>
              <a:t>算术赋值语句是将一个算术量赋予一个算术型变量</a:t>
            </a:r>
            <a:r>
              <a:rPr lang="zh-CN" altLang="en-US" sz="2400" dirty="0" smtClean="0"/>
              <a:t>。</a:t>
            </a:r>
            <a:endParaRPr lang="en-US" altLang="zh-CN" sz="2400" dirty="0" smtClean="0"/>
          </a:p>
          <a:p>
            <a:pPr lvl="1" algn="just">
              <a:lnSpc>
                <a:spcPct val="110000"/>
              </a:lnSpc>
              <a:spcAft>
                <a:spcPct val="30000"/>
              </a:spcAft>
            </a:pPr>
            <a:r>
              <a:rPr lang="zh-CN" altLang="en-US" sz="2400" b="1" dirty="0">
                <a:solidFill>
                  <a:srgbClr val="FF0000"/>
                </a:solidFill>
              </a:rPr>
              <a:t>赋值语句中的“＝”号是“赋值”的符号</a:t>
            </a:r>
            <a:r>
              <a:rPr lang="zh-CN" altLang="en-US" sz="2400" dirty="0"/>
              <a:t>，而不是等号，将右边表达式的值赋给左边的变量。因此在阅读程序时对赋值号的理解应是带方向的。赋值语句“</a:t>
            </a:r>
            <a:r>
              <a:rPr lang="en-US" altLang="zh-CN" sz="2400" dirty="0"/>
              <a:t>N</a:t>
            </a:r>
            <a:r>
              <a:rPr lang="zh-CN" altLang="en-US" sz="2400" dirty="0"/>
              <a:t>＝</a:t>
            </a:r>
            <a:r>
              <a:rPr lang="en-US" altLang="zh-CN" sz="2400" dirty="0"/>
              <a:t>N</a:t>
            </a:r>
            <a:r>
              <a:rPr lang="zh-CN" altLang="en-US" sz="2400" dirty="0"/>
              <a:t>十</a:t>
            </a:r>
            <a:r>
              <a:rPr lang="en-US" altLang="zh-CN" sz="2400" dirty="0"/>
              <a:t>l”</a:t>
            </a:r>
            <a:r>
              <a:rPr lang="zh-CN" altLang="en-US" sz="2400" dirty="0"/>
              <a:t>的作用是将</a:t>
            </a:r>
            <a:r>
              <a:rPr lang="en-US" altLang="zh-CN" sz="2400" dirty="0"/>
              <a:t>N</a:t>
            </a:r>
            <a:r>
              <a:rPr lang="zh-CN" altLang="en-US" sz="2400" dirty="0"/>
              <a:t>的原值加</a:t>
            </a:r>
            <a:r>
              <a:rPr lang="en-US" altLang="zh-CN" sz="2400" dirty="0"/>
              <a:t>1</a:t>
            </a:r>
            <a:r>
              <a:rPr lang="zh-CN" altLang="en-US" sz="2400" dirty="0"/>
              <a:t>再送回变量</a:t>
            </a:r>
            <a:r>
              <a:rPr lang="en-US" altLang="zh-CN" sz="2400" dirty="0"/>
              <a:t>N</a:t>
            </a:r>
            <a:r>
              <a:rPr lang="zh-CN" altLang="en-US" sz="2400" dirty="0" smtClean="0"/>
              <a:t>中。</a:t>
            </a:r>
            <a:endParaRPr lang="en-US" altLang="zh-CN" sz="2400" dirty="0" smtClean="0"/>
          </a:p>
          <a:p>
            <a:pPr lvl="1" algn="just">
              <a:lnSpc>
                <a:spcPct val="110000"/>
              </a:lnSpc>
              <a:spcAft>
                <a:spcPct val="30000"/>
              </a:spcAft>
            </a:pPr>
            <a:r>
              <a:rPr lang="zh-CN" altLang="en-US" sz="2400" b="1" dirty="0">
                <a:solidFill>
                  <a:srgbClr val="FF0000"/>
                </a:solidFill>
              </a:rPr>
              <a:t>算术赋值语句兼有计算和赋值双重功能</a:t>
            </a:r>
            <a:r>
              <a:rPr lang="zh-CN" altLang="en-US" sz="2400" dirty="0"/>
              <a:t>。即先计算出表达式的值；然后将该值赋给一个变量。在</a:t>
            </a:r>
            <a:r>
              <a:rPr lang="en-US" altLang="zh-CN" sz="2400" dirty="0"/>
              <a:t>Fortran</a:t>
            </a:r>
            <a:r>
              <a:rPr lang="zh-CN" altLang="en-US" sz="2400" dirty="0"/>
              <a:t>程序中的求值计算主要是用赋值语句来实现的。</a:t>
            </a:r>
          </a:p>
          <a:p>
            <a:pPr lvl="1" algn="just">
              <a:lnSpc>
                <a:spcPct val="110000"/>
              </a:lnSpc>
              <a:spcAft>
                <a:spcPct val="30000"/>
              </a:spcAft>
            </a:pPr>
            <a:r>
              <a:rPr lang="zh-CN" altLang="en-US" sz="2400" b="1" dirty="0">
                <a:solidFill>
                  <a:srgbClr val="FF0000"/>
                </a:solidFill>
              </a:rPr>
              <a:t>赋值号左边只能是变量名</a:t>
            </a:r>
            <a:r>
              <a:rPr lang="en-US" altLang="zh-CN" sz="2400" b="1" dirty="0">
                <a:solidFill>
                  <a:srgbClr val="FF0000"/>
                </a:solidFill>
              </a:rPr>
              <a:t>(</a:t>
            </a:r>
            <a:r>
              <a:rPr lang="zh-CN" altLang="en-US" sz="2400" b="1" dirty="0">
                <a:solidFill>
                  <a:srgbClr val="FF0000"/>
                </a:solidFill>
              </a:rPr>
              <a:t>或数值元素名</a:t>
            </a:r>
            <a:r>
              <a:rPr lang="en-US" altLang="zh-CN" sz="2400" b="1" dirty="0">
                <a:solidFill>
                  <a:srgbClr val="FF0000"/>
                </a:solidFill>
              </a:rPr>
              <a:t>)</a:t>
            </a:r>
            <a:r>
              <a:rPr lang="zh-CN" altLang="en-US" sz="2400" b="1" dirty="0">
                <a:solidFill>
                  <a:srgbClr val="FF0000"/>
                </a:solidFill>
              </a:rPr>
              <a:t>，而不能是表达式，赋值号右边可以是常量、变量或表达式</a:t>
            </a:r>
            <a:r>
              <a:rPr lang="zh-CN" altLang="en-US" sz="2400" dirty="0"/>
              <a:t>。“</a:t>
            </a:r>
            <a:r>
              <a:rPr lang="en-US" altLang="zh-CN" sz="2400" dirty="0"/>
              <a:t>X+Y=3.0”</a:t>
            </a:r>
            <a:r>
              <a:rPr lang="zh-CN" altLang="en-US" sz="2400" dirty="0"/>
              <a:t>语句是不合法的</a:t>
            </a:r>
            <a:r>
              <a:rPr lang="en-US" altLang="zh-CN" sz="2400" dirty="0"/>
              <a:t>,</a:t>
            </a:r>
            <a:r>
              <a:rPr lang="zh-CN" altLang="en-US" sz="2400" dirty="0"/>
              <a:t>因为在内存中找不到一个“</a:t>
            </a:r>
            <a:r>
              <a:rPr lang="en-US" altLang="zh-CN" sz="2400" dirty="0"/>
              <a:t>X+Y”</a:t>
            </a:r>
            <a:r>
              <a:rPr lang="zh-CN" altLang="en-US" sz="2400" dirty="0"/>
              <a:t>的单元来存放</a:t>
            </a:r>
            <a:r>
              <a:rPr lang="en-US" altLang="zh-CN" sz="2400" dirty="0"/>
              <a:t>3.0</a:t>
            </a:r>
            <a:r>
              <a:rPr lang="zh-CN" altLang="en-US" sz="2400" dirty="0"/>
              <a:t>这个数值</a:t>
            </a:r>
          </a:p>
        </p:txBody>
      </p:sp>
    </p:spTree>
    <p:extLst>
      <p:ext uri="{BB962C8B-B14F-4D97-AF65-F5344CB8AC3E}">
        <p14:creationId xmlns:p14="http://schemas.microsoft.com/office/powerpoint/2010/main" val="40830169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39750" y="476250"/>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0000"/>
                </a:solidFill>
              </a:rPr>
              <a:t>被赋值的变量</a:t>
            </a:r>
            <a:r>
              <a:rPr lang="en-US" altLang="zh-TW" sz="2400" b="1">
                <a:solidFill>
                  <a:srgbClr val="FF0000"/>
                </a:solidFill>
              </a:rPr>
              <a:t>(V)</a:t>
            </a:r>
            <a:r>
              <a:rPr lang="zh-CN" altLang="en-US" sz="2400" b="1">
                <a:solidFill>
                  <a:srgbClr val="FF0000"/>
                </a:solidFill>
              </a:rPr>
              <a:t>和表达式</a:t>
            </a:r>
            <a:r>
              <a:rPr lang="en-US" altLang="zh-TW" sz="2400" b="1">
                <a:solidFill>
                  <a:srgbClr val="FF0000"/>
                </a:solidFill>
              </a:rPr>
              <a:t>(e)</a:t>
            </a:r>
            <a:r>
              <a:rPr lang="zh-CN" altLang="en-US" sz="2400" b="1">
                <a:solidFill>
                  <a:srgbClr val="FF0000"/>
                </a:solidFill>
              </a:rPr>
              <a:t>的类型可以相同，也可以不相同</a:t>
            </a:r>
            <a:r>
              <a:rPr lang="zh-TW" altLang="en-US" sz="2400" b="1">
                <a:solidFill>
                  <a:srgbClr val="FF0000"/>
                </a:solidFill>
              </a:rPr>
              <a:t> </a:t>
            </a:r>
            <a:endParaRPr lang="zh-CN" altLang="en-US" sz="2400" b="1">
              <a:solidFill>
                <a:srgbClr val="FF0000"/>
              </a:solidFill>
            </a:endParaRPr>
          </a:p>
        </p:txBody>
      </p:sp>
      <p:sp>
        <p:nvSpPr>
          <p:cNvPr id="5" name="Text Box 5"/>
          <p:cNvSpPr txBox="1">
            <a:spLocks noChangeArrowheads="1"/>
          </p:cNvSpPr>
          <p:nvPr/>
        </p:nvSpPr>
        <p:spPr bwMode="auto">
          <a:xfrm>
            <a:off x="468313" y="1125538"/>
            <a:ext cx="8280400"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eaLnBrk="1" hangingPunct="1">
              <a:lnSpc>
                <a:spcPct val="110000"/>
              </a:lnSpc>
              <a:spcAft>
                <a:spcPct val="30000"/>
              </a:spcAft>
            </a:pPr>
            <a:r>
              <a:rPr lang="zh-CN" altLang="en-US" sz="2400" dirty="0"/>
              <a:t>如果变量</a:t>
            </a:r>
            <a:r>
              <a:rPr lang="en-US" altLang="zh-CN" sz="2400" dirty="0"/>
              <a:t>V</a:t>
            </a:r>
            <a:r>
              <a:rPr lang="zh-CN" altLang="en-US" sz="2400" dirty="0"/>
              <a:t>与表达式</a:t>
            </a:r>
            <a:r>
              <a:rPr lang="en-US" altLang="zh-CN" sz="2400" dirty="0"/>
              <a:t>e</a:t>
            </a:r>
            <a:r>
              <a:rPr lang="zh-CN" altLang="en-US" sz="2400" dirty="0"/>
              <a:t>的类型相同，则直接进行赋值。</a:t>
            </a:r>
          </a:p>
          <a:p>
            <a:pPr lvl="1" eaLnBrk="1" hangingPunct="1">
              <a:lnSpc>
                <a:spcPct val="110000"/>
              </a:lnSpc>
              <a:spcAft>
                <a:spcPct val="30000"/>
              </a:spcAft>
            </a:pPr>
            <a:r>
              <a:rPr lang="zh-CN" altLang="en-US" sz="2400" dirty="0"/>
              <a:t>如果类型不同，则应先求表达式的值，再将该表达式的值转换为被赋值变量的类型。</a:t>
            </a:r>
          </a:p>
          <a:p>
            <a:pPr lvl="1" eaLnBrk="1" hangingPunct="1">
              <a:lnSpc>
                <a:spcPct val="110000"/>
              </a:lnSpc>
              <a:spcAft>
                <a:spcPct val="30000"/>
              </a:spcAft>
            </a:pPr>
            <a:r>
              <a:rPr lang="zh-CN" altLang="en-US" sz="2400" dirty="0"/>
              <a:t>如：</a:t>
            </a:r>
            <a:r>
              <a:rPr lang="en-US" altLang="zh-CN" sz="2400" dirty="0"/>
              <a:t>I</a:t>
            </a:r>
            <a:r>
              <a:rPr lang="zh-CN" altLang="en-US" sz="2400" dirty="0"/>
              <a:t>＝</a:t>
            </a:r>
            <a:r>
              <a:rPr lang="en-US" altLang="zh-CN" sz="2400" dirty="0"/>
              <a:t>3.5*2.1     </a:t>
            </a:r>
            <a:r>
              <a:rPr lang="zh-CN" altLang="en-US" sz="2400" dirty="0"/>
              <a:t>表达式</a:t>
            </a:r>
            <a:r>
              <a:rPr lang="en-US" altLang="zh-CN" sz="2400" dirty="0"/>
              <a:t>3.5*2.1</a:t>
            </a:r>
            <a:r>
              <a:rPr lang="zh-CN" altLang="en-US" sz="2400" dirty="0"/>
              <a:t>的值为</a:t>
            </a:r>
            <a:r>
              <a:rPr lang="en-US" altLang="zh-CN" sz="2400" dirty="0"/>
              <a:t>7.35</a:t>
            </a:r>
            <a:r>
              <a:rPr lang="zh-CN" altLang="en-US" sz="2400" dirty="0"/>
              <a:t>，实型。而变量</a:t>
            </a:r>
            <a:r>
              <a:rPr lang="en-US" altLang="zh-CN" sz="2400" dirty="0"/>
              <a:t>I</a:t>
            </a:r>
            <a:r>
              <a:rPr lang="zh-CN" altLang="en-US" sz="2400" dirty="0"/>
              <a:t>为整型，因此</a:t>
            </a:r>
            <a:r>
              <a:rPr lang="en-US" altLang="zh-CN" sz="2400" dirty="0"/>
              <a:t>I</a:t>
            </a:r>
            <a:r>
              <a:rPr lang="zh-CN" altLang="en-US" sz="2400" dirty="0"/>
              <a:t>的值等于</a:t>
            </a:r>
            <a:r>
              <a:rPr lang="en-US" altLang="zh-CN" sz="2400" dirty="0"/>
              <a:t>7</a:t>
            </a:r>
            <a:r>
              <a:rPr lang="zh-CN" altLang="en-US" sz="2400" dirty="0"/>
              <a:t>。</a:t>
            </a:r>
          </a:p>
          <a:p>
            <a:pPr lvl="1" eaLnBrk="1" hangingPunct="1">
              <a:lnSpc>
                <a:spcPct val="110000"/>
              </a:lnSpc>
              <a:spcAft>
                <a:spcPct val="30000"/>
              </a:spcAft>
            </a:pPr>
            <a:r>
              <a:rPr lang="zh-CN" altLang="en-US" sz="2400" dirty="0"/>
              <a:t>如</a:t>
            </a:r>
            <a:r>
              <a:rPr lang="en-US" altLang="zh-CN" sz="2400" dirty="0"/>
              <a:t>:  T</a:t>
            </a:r>
            <a:r>
              <a:rPr lang="zh-CN" altLang="en-US" sz="2400" dirty="0"/>
              <a:t>＝</a:t>
            </a:r>
            <a:r>
              <a:rPr lang="en-US" altLang="zh-CN" sz="2400" dirty="0"/>
              <a:t>3*5/7     </a:t>
            </a:r>
            <a:r>
              <a:rPr lang="zh-CN" altLang="en-US" sz="2400" dirty="0"/>
              <a:t>表达式的值为</a:t>
            </a:r>
            <a:r>
              <a:rPr lang="en-US" altLang="zh-CN" sz="2400" dirty="0"/>
              <a:t>2</a:t>
            </a:r>
            <a:r>
              <a:rPr lang="zh-CN" altLang="en-US" sz="2400" dirty="0"/>
              <a:t>，整型。由于</a:t>
            </a:r>
            <a:r>
              <a:rPr lang="en-US" altLang="zh-CN" sz="2400" dirty="0"/>
              <a:t>T</a:t>
            </a:r>
            <a:r>
              <a:rPr lang="zh-CN" altLang="en-US" sz="2400" dirty="0"/>
              <a:t>为实型，故系统先将整数</a:t>
            </a:r>
            <a:r>
              <a:rPr lang="en-US" altLang="zh-CN" sz="2400" dirty="0"/>
              <a:t>2</a:t>
            </a:r>
            <a:r>
              <a:rPr lang="zh-CN" altLang="en-US" sz="2400" dirty="0"/>
              <a:t>转换成实数</a:t>
            </a:r>
            <a:r>
              <a:rPr lang="en-US" altLang="zh-CN" sz="2400" dirty="0"/>
              <a:t>2.0</a:t>
            </a:r>
            <a:r>
              <a:rPr lang="zh-CN" altLang="en-US" sz="2400" dirty="0"/>
              <a:t>，再赋给变量</a:t>
            </a:r>
            <a:r>
              <a:rPr lang="en-US" altLang="zh-CN" sz="2400" dirty="0"/>
              <a:t>T</a:t>
            </a:r>
            <a:r>
              <a:rPr lang="zh-CN" altLang="en-US" sz="2400" dirty="0"/>
              <a:t>，</a:t>
            </a:r>
            <a:r>
              <a:rPr lang="en-US" altLang="zh-CN" sz="2400" dirty="0"/>
              <a:t>T</a:t>
            </a:r>
            <a:r>
              <a:rPr lang="zh-CN" altLang="en-US" sz="2400" dirty="0"/>
              <a:t>的值为</a:t>
            </a:r>
            <a:r>
              <a:rPr lang="en-US" altLang="zh-CN" sz="2400" dirty="0"/>
              <a:t>2.0</a:t>
            </a:r>
            <a:r>
              <a:rPr lang="zh-CN" altLang="en-US" sz="2400" dirty="0"/>
              <a:t>。</a:t>
            </a:r>
          </a:p>
          <a:p>
            <a:pPr eaLnBrk="1" hangingPunct="1">
              <a:lnSpc>
                <a:spcPct val="110000"/>
              </a:lnSpc>
              <a:spcAft>
                <a:spcPct val="30000"/>
              </a:spcAft>
            </a:pPr>
            <a:r>
              <a:rPr lang="zh-CN" altLang="en-US" sz="2400" dirty="0"/>
              <a:t>当赋值号两侧的类型不同时，往往会产生程序设计者事先预想不到的结果。所以</a:t>
            </a:r>
            <a:r>
              <a:rPr lang="zh-CN" altLang="en-US" sz="2400" b="1" dirty="0">
                <a:solidFill>
                  <a:srgbClr val="FF0000"/>
                </a:solidFill>
              </a:rPr>
              <a:t>在编写程序时，应尽可能使贼值号两侧保持同类型</a:t>
            </a:r>
            <a:r>
              <a:rPr lang="zh-CN" altLang="en-US" sz="2400" dirty="0"/>
              <a:t>。</a:t>
            </a:r>
          </a:p>
        </p:txBody>
      </p:sp>
    </p:spTree>
    <p:extLst>
      <p:ext uri="{BB962C8B-B14F-4D97-AF65-F5344CB8AC3E}">
        <p14:creationId xmlns:p14="http://schemas.microsoft.com/office/powerpoint/2010/main" val="922551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331913" y="404813"/>
            <a:ext cx="575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spcBef>
                <a:spcPct val="50000"/>
              </a:spcBef>
            </a:pPr>
            <a:r>
              <a:rPr lang="zh-CN" altLang="en-US" sz="3200" b="1" dirty="0">
                <a:solidFill>
                  <a:srgbClr val="333399"/>
                </a:solidFill>
              </a:rPr>
              <a:t>简单的输入输出语句</a:t>
            </a:r>
            <a:r>
              <a:rPr lang="zh-TW" altLang="en-US" sz="3200" b="1" dirty="0">
                <a:solidFill>
                  <a:srgbClr val="333399"/>
                </a:solidFill>
              </a:rPr>
              <a:t> </a:t>
            </a:r>
          </a:p>
        </p:txBody>
      </p:sp>
      <p:sp>
        <p:nvSpPr>
          <p:cNvPr id="5" name="Text Box 5"/>
          <p:cNvSpPr txBox="1">
            <a:spLocks noChangeArrowheads="1"/>
          </p:cNvSpPr>
          <p:nvPr/>
        </p:nvSpPr>
        <p:spPr bwMode="auto">
          <a:xfrm>
            <a:off x="1835696" y="984250"/>
            <a:ext cx="5616575"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pPr>
            <a:r>
              <a:rPr lang="en-US" altLang="zh-CN" sz="3200" b="1" dirty="0">
                <a:solidFill>
                  <a:srgbClr val="FF0000"/>
                </a:solidFill>
                <a:latin typeface="Times New Roman" pitchFamily="18" charset="0"/>
              </a:rPr>
              <a:t>write(*,*)  </a:t>
            </a:r>
            <a:r>
              <a:rPr lang="zh-CN" altLang="en-US" sz="3200" b="1" dirty="0">
                <a:latin typeface="Times New Roman" pitchFamily="18" charset="0"/>
              </a:rPr>
              <a:t>输出项表</a:t>
            </a:r>
          </a:p>
          <a:p>
            <a:pPr eaLnBrk="1" hangingPunct="1">
              <a:lnSpc>
                <a:spcPct val="150000"/>
              </a:lnSpc>
              <a:spcBef>
                <a:spcPct val="50000"/>
              </a:spcBef>
            </a:pPr>
            <a:r>
              <a:rPr lang="en-US" altLang="zh-CN" sz="3200" b="1" dirty="0">
                <a:solidFill>
                  <a:srgbClr val="FF0000"/>
                </a:solidFill>
                <a:latin typeface="Times New Roman" pitchFamily="18" charset="0"/>
              </a:rPr>
              <a:t>print*</a:t>
            </a:r>
            <a:r>
              <a:rPr lang="zh-CN" altLang="en-US" sz="3200" b="1" dirty="0"/>
              <a:t>，输出项表</a:t>
            </a:r>
          </a:p>
          <a:p>
            <a:pPr eaLnBrk="1" hangingPunct="1">
              <a:lnSpc>
                <a:spcPct val="150000"/>
              </a:lnSpc>
              <a:spcBef>
                <a:spcPct val="50000"/>
              </a:spcBef>
            </a:pPr>
            <a:r>
              <a:rPr lang="en-US" altLang="zh-CN" sz="3200" b="1" dirty="0">
                <a:solidFill>
                  <a:srgbClr val="FF0000"/>
                </a:solidFill>
                <a:latin typeface="Times New Roman" pitchFamily="18" charset="0"/>
              </a:rPr>
              <a:t>read(*,*)  </a:t>
            </a:r>
            <a:r>
              <a:rPr lang="zh-CN" altLang="en-US" sz="3200" b="1" dirty="0"/>
              <a:t>变量表</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825"/>
            <a:ext cx="5976938" cy="2389188"/>
          </a:xfrm>
          <a:prstGeom prst="rect">
            <a:avLst/>
          </a:prstGeom>
          <a:solidFill>
            <a:schemeClr val="accent1"/>
          </a:solidFill>
          <a:ln w="9525">
            <a:solidFill>
              <a:srgbClr val="339966"/>
            </a:solidFill>
            <a:miter lim="800000"/>
            <a:headEnd/>
            <a:tailEnd/>
          </a:ln>
        </p:spPr>
      </p:pic>
    </p:spTree>
    <p:extLst>
      <p:ext uri="{BB962C8B-B14F-4D97-AF65-F5344CB8AC3E}">
        <p14:creationId xmlns:p14="http://schemas.microsoft.com/office/powerpoint/2010/main" val="17262548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19250" y="333375"/>
            <a:ext cx="6480175" cy="519113"/>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2800" b="1" dirty="0">
                <a:solidFill>
                  <a:srgbClr val="FF0000"/>
                </a:solidFill>
                <a:effectLst>
                  <a:outerShdw blurRad="38100" dist="38100" dir="2700000" algn="tl">
                    <a:srgbClr val="C0C0C0"/>
                  </a:outerShdw>
                </a:effectLst>
              </a:rPr>
              <a:t>  </a:t>
            </a:r>
            <a:r>
              <a:rPr lang="zh-CN" altLang="en-US" sz="2800" b="1" dirty="0">
                <a:solidFill>
                  <a:srgbClr val="FF0000"/>
                </a:solidFill>
                <a:effectLst>
                  <a:outerShdw blurRad="38100" dist="38100" dir="2700000" algn="tl">
                    <a:srgbClr val="C0C0C0"/>
                  </a:outerShdw>
                </a:effectLst>
              </a:rPr>
              <a:t>输出命令 </a:t>
            </a:r>
            <a:r>
              <a:rPr lang="en-US" altLang="zh-CN" sz="2800" b="1" dirty="0">
                <a:solidFill>
                  <a:srgbClr val="FF0000"/>
                </a:solidFill>
                <a:effectLst>
                  <a:outerShdw blurRad="38100" dist="38100" dir="2700000" algn="tl">
                    <a:srgbClr val="C0C0C0"/>
                  </a:outerShdw>
                </a:effectLst>
              </a:rPr>
              <a:t>WRITE</a:t>
            </a:r>
          </a:p>
        </p:txBody>
      </p:sp>
      <p:grpSp>
        <p:nvGrpSpPr>
          <p:cNvPr id="5" name="Group 9"/>
          <p:cNvGrpSpPr>
            <a:grpSpLocks/>
          </p:cNvGrpSpPr>
          <p:nvPr/>
        </p:nvGrpSpPr>
        <p:grpSpPr bwMode="auto">
          <a:xfrm>
            <a:off x="431006" y="908720"/>
            <a:ext cx="4537075" cy="2447925"/>
            <a:chOff x="204" y="618"/>
            <a:chExt cx="2858" cy="1542"/>
          </a:xfrm>
        </p:grpSpPr>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l="8992" r="20213"/>
            <a:stretch>
              <a:fillRect/>
            </a:stretch>
          </p:blipFill>
          <p:spPr bwMode="auto">
            <a:xfrm>
              <a:off x="204" y="618"/>
              <a:ext cx="2858"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1"/>
            <p:cNvSpPr>
              <a:spLocks noChangeShapeType="1"/>
            </p:cNvSpPr>
            <p:nvPr/>
          </p:nvSpPr>
          <p:spPr bwMode="auto">
            <a:xfrm>
              <a:off x="612" y="1344"/>
              <a:ext cx="2087"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Text Box 8"/>
          <p:cNvSpPr txBox="1">
            <a:spLocks noChangeArrowheads="1"/>
          </p:cNvSpPr>
          <p:nvPr/>
        </p:nvSpPr>
        <p:spPr bwMode="auto">
          <a:xfrm>
            <a:off x="4643438" y="1628775"/>
            <a:ext cx="3887787"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第一个星号，输出的位置，为默认值，即屏幕</a:t>
            </a:r>
          </a:p>
          <a:p>
            <a:pPr eaLnBrk="1" hangingPunct="1">
              <a:spcBef>
                <a:spcPct val="50000"/>
              </a:spcBef>
            </a:pPr>
            <a:r>
              <a:rPr lang="zh-CN" altLang="en-US" sz="2400" b="1" dirty="0"/>
              <a:t>第二个星号，输出的格式，为默认值，不特别设置</a:t>
            </a:r>
          </a:p>
        </p:txBody>
      </p:sp>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59" y="3363913"/>
            <a:ext cx="72723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l="4288" r="6612"/>
          <a:stretch>
            <a:fillRect/>
          </a:stretch>
        </p:blipFill>
        <p:spPr bwMode="auto">
          <a:xfrm>
            <a:off x="323850" y="3976688"/>
            <a:ext cx="8315325"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061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331913" y="836613"/>
            <a:ext cx="7272337" cy="4176712"/>
            <a:chOff x="4077" y="302"/>
            <a:chExt cx="8100" cy="3622"/>
          </a:xfrm>
        </p:grpSpPr>
        <p:grpSp>
          <p:nvGrpSpPr>
            <p:cNvPr id="5" name="Group 3"/>
            <p:cNvGrpSpPr>
              <a:grpSpLocks/>
            </p:cNvGrpSpPr>
            <p:nvPr/>
          </p:nvGrpSpPr>
          <p:grpSpPr bwMode="auto">
            <a:xfrm>
              <a:off x="4557" y="302"/>
              <a:ext cx="3468" cy="3606"/>
              <a:chOff x="4557" y="2027"/>
              <a:chExt cx="3468" cy="3606"/>
            </a:xfrm>
          </p:grpSpPr>
          <p:sp>
            <p:nvSpPr>
              <p:cNvPr id="26" name="Rectangle 4"/>
              <p:cNvSpPr>
                <a:spLocks noChangeAspect="1" noChangeArrowheads="1"/>
              </p:cNvSpPr>
              <p:nvPr/>
            </p:nvSpPr>
            <p:spPr bwMode="auto">
              <a:xfrm>
                <a:off x="4557" y="3098"/>
                <a:ext cx="3468" cy="2188"/>
              </a:xfrm>
              <a:prstGeom prst="rect">
                <a:avLst/>
              </a:prstGeom>
              <a:solidFill>
                <a:srgbClr val="FFFFFF"/>
              </a:solidFill>
              <a:ln w="9525">
                <a:solidFill>
                  <a:srgbClr val="FF0000"/>
                </a:solidFill>
                <a:miter lim="800000"/>
                <a:headEnd/>
                <a:tailEnd/>
              </a:ln>
            </p:spPr>
            <p:txBody>
              <a:bodyPr/>
              <a:lstStyle/>
              <a:p>
                <a:endParaRPr lang="zh-CN" altLang="en-US"/>
              </a:p>
            </p:txBody>
          </p:sp>
          <p:grpSp>
            <p:nvGrpSpPr>
              <p:cNvPr id="27" name="Group 5"/>
              <p:cNvGrpSpPr>
                <a:grpSpLocks noChangeAspect="1"/>
              </p:cNvGrpSpPr>
              <p:nvPr/>
            </p:nvGrpSpPr>
            <p:grpSpPr bwMode="auto">
              <a:xfrm>
                <a:off x="6477" y="3773"/>
                <a:ext cx="1382" cy="399"/>
                <a:chOff x="1359" y="6203"/>
                <a:chExt cx="2160" cy="624"/>
              </a:xfrm>
            </p:grpSpPr>
            <p:sp>
              <p:nvSpPr>
                <p:cNvPr id="41" name="Rectangle 6"/>
                <p:cNvSpPr>
                  <a:spLocks noChangeAspect="1" noChangeArrowheads="1"/>
                </p:cNvSpPr>
                <p:nvPr/>
              </p:nvSpPr>
              <p:spPr bwMode="auto">
                <a:xfrm>
                  <a:off x="1359" y="620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2" name="WordArt 7"/>
                <p:cNvSpPr>
                  <a:spLocks noChangeAspect="1" noChangeArrowheads="1" noChangeShapeType="1" noTextEdit="1"/>
                </p:cNvSpPr>
                <p:nvPr/>
              </p:nvSpPr>
              <p:spPr bwMode="auto">
                <a:xfrm>
                  <a:off x="2271" y="631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grpSp>
          <p:sp>
            <p:nvSpPr>
              <p:cNvPr id="28" name="Line 8"/>
              <p:cNvSpPr>
                <a:spLocks noChangeAspect="1" noChangeShapeType="1"/>
              </p:cNvSpPr>
              <p:nvPr/>
            </p:nvSpPr>
            <p:spPr bwMode="auto">
              <a:xfrm>
                <a:off x="5525" y="5159"/>
                <a:ext cx="0" cy="4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AutoShape 9"/>
              <p:cNvSpPr>
                <a:spLocks noChangeAspect="1" noChangeArrowheads="1"/>
              </p:cNvSpPr>
              <p:nvPr/>
            </p:nvSpPr>
            <p:spPr bwMode="auto">
              <a:xfrm>
                <a:off x="4814" y="4444"/>
                <a:ext cx="1386" cy="693"/>
              </a:xfrm>
              <a:prstGeom prst="diamond">
                <a:avLst/>
              </a:prstGeom>
              <a:solidFill>
                <a:srgbClr val="FFFFFF"/>
              </a:solidFill>
              <a:ln w="19050">
                <a:solidFill>
                  <a:srgbClr val="000000"/>
                </a:solidFill>
                <a:miter lim="800000"/>
                <a:headEnd/>
                <a:tailEnd/>
              </a:ln>
            </p:spPr>
            <p:txBody>
              <a:bodyPr/>
              <a:lstStyle/>
              <a:p>
                <a:endParaRPr lang="zh-CN" altLang="en-US"/>
              </a:p>
            </p:txBody>
          </p:sp>
          <p:sp>
            <p:nvSpPr>
              <p:cNvPr id="30" name="WordArt 10"/>
              <p:cNvSpPr>
                <a:spLocks noChangeAspect="1" noChangeArrowheads="1" noChangeShapeType="1" noTextEdit="1"/>
              </p:cNvSpPr>
              <p:nvPr/>
            </p:nvSpPr>
            <p:spPr bwMode="auto">
              <a:xfrm>
                <a:off x="5398" y="4671"/>
                <a:ext cx="249" cy="256"/>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p</a:t>
                </a:r>
                <a:endParaRPr lang="zh-CN" altLang="en-US" sz="1400" kern="10">
                  <a:ln w="9525">
                    <a:solidFill>
                      <a:srgbClr val="000000"/>
                    </a:solidFill>
                    <a:round/>
                    <a:headEnd/>
                    <a:tailEnd/>
                  </a:ln>
                  <a:solidFill>
                    <a:srgbClr val="000000"/>
                  </a:solidFill>
                  <a:latin typeface="Times New Roman"/>
                  <a:cs typeface="Times New Roman"/>
                </a:endParaRPr>
              </a:p>
            </p:txBody>
          </p:sp>
          <p:sp>
            <p:nvSpPr>
              <p:cNvPr id="31" name="Line 11"/>
              <p:cNvSpPr>
                <a:spLocks noChangeAspect="1" noChangeShapeType="1"/>
              </p:cNvSpPr>
              <p:nvPr/>
            </p:nvSpPr>
            <p:spPr bwMode="auto">
              <a:xfrm flipH="1">
                <a:off x="6216" y="4794"/>
                <a:ext cx="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2"/>
              <p:cNvSpPr>
                <a:spLocks noChangeAspect="1" noChangeShapeType="1"/>
              </p:cNvSpPr>
              <p:nvPr/>
            </p:nvSpPr>
            <p:spPr bwMode="auto">
              <a:xfrm>
                <a:off x="7173" y="3359"/>
                <a:ext cx="0" cy="4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3"/>
              <p:cNvSpPr>
                <a:spLocks noChangeAspect="1" noChangeShapeType="1"/>
              </p:cNvSpPr>
              <p:nvPr/>
            </p:nvSpPr>
            <p:spPr bwMode="auto">
              <a:xfrm flipH="1">
                <a:off x="5525" y="3363"/>
                <a:ext cx="166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14"/>
              <p:cNvSpPr>
                <a:spLocks noChangeAspect="1" noChangeShapeType="1"/>
              </p:cNvSpPr>
              <p:nvPr/>
            </p:nvSpPr>
            <p:spPr bwMode="auto">
              <a:xfrm flipH="1">
                <a:off x="5517" y="2925"/>
                <a:ext cx="6" cy="15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15"/>
              <p:cNvSpPr>
                <a:spLocks noChangeAspect="1" noChangeShapeType="1"/>
              </p:cNvSpPr>
              <p:nvPr/>
            </p:nvSpPr>
            <p:spPr bwMode="auto">
              <a:xfrm flipV="1">
                <a:off x="7185" y="4157"/>
                <a:ext cx="0" cy="6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6" name="Group 16"/>
              <p:cNvGrpSpPr>
                <a:grpSpLocks noChangeAspect="1"/>
              </p:cNvGrpSpPr>
              <p:nvPr/>
            </p:nvGrpSpPr>
            <p:grpSpPr bwMode="auto">
              <a:xfrm>
                <a:off x="4833" y="2513"/>
                <a:ext cx="1382" cy="399"/>
                <a:chOff x="1359" y="6203"/>
                <a:chExt cx="2160" cy="624"/>
              </a:xfrm>
            </p:grpSpPr>
            <p:sp>
              <p:nvSpPr>
                <p:cNvPr id="39" name="Rectangle 17"/>
                <p:cNvSpPr>
                  <a:spLocks noChangeAspect="1" noChangeArrowheads="1"/>
                </p:cNvSpPr>
                <p:nvPr/>
              </p:nvSpPr>
              <p:spPr bwMode="auto">
                <a:xfrm>
                  <a:off x="1359" y="620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0" name="WordArt 18"/>
                <p:cNvSpPr>
                  <a:spLocks noChangeAspect="1" noChangeArrowheads="1" noChangeShapeType="1" noTextEdit="1"/>
                </p:cNvSpPr>
                <p:nvPr/>
              </p:nvSpPr>
              <p:spPr bwMode="auto">
                <a:xfrm>
                  <a:off x="2271" y="631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grpSp>
          <p:sp>
            <p:nvSpPr>
              <p:cNvPr id="37" name="Line 19"/>
              <p:cNvSpPr>
                <a:spLocks noChangeAspect="1" noChangeShapeType="1"/>
              </p:cNvSpPr>
              <p:nvPr/>
            </p:nvSpPr>
            <p:spPr bwMode="auto">
              <a:xfrm>
                <a:off x="5523" y="2027"/>
                <a:ext cx="0" cy="4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WordArt 20"/>
              <p:cNvSpPr>
                <a:spLocks noChangeAspect="1" noChangeArrowheads="1" noChangeShapeType="1" noTextEdit="1"/>
              </p:cNvSpPr>
              <p:nvPr/>
            </p:nvSpPr>
            <p:spPr bwMode="auto">
              <a:xfrm>
                <a:off x="6255" y="4451"/>
                <a:ext cx="837" cy="256"/>
              </a:xfrm>
              <a:prstGeom prst="rect">
                <a:avLst/>
              </a:prstGeom>
            </p:spPr>
            <p:txBody>
              <a:bodyPr wrap="none" fromWordArt="1">
                <a:prstTxWarp prst="textPlain">
                  <a:avLst>
                    <a:gd name="adj" fmla="val 50000"/>
                  </a:avLst>
                </a:prstTxWarp>
              </a:bodyPr>
              <a:lstStyle/>
              <a:p>
                <a:pPr algn="ctr"/>
                <a:r>
                  <a:rPr lang="zh-CN" altLang="en-US" sz="1400" kern="10">
                    <a:ln w="9525">
                      <a:solidFill>
                        <a:srgbClr val="000000"/>
                      </a:solidFill>
                      <a:round/>
                      <a:headEnd/>
                      <a:tailEnd/>
                    </a:ln>
                    <a:solidFill>
                      <a:srgbClr val="000000"/>
                    </a:solidFill>
                    <a:latin typeface="宋体"/>
                    <a:ea typeface="宋体"/>
                  </a:rPr>
                  <a:t>不成立</a:t>
                </a:r>
              </a:p>
            </p:txBody>
          </p:sp>
        </p:grpSp>
        <p:grpSp>
          <p:nvGrpSpPr>
            <p:cNvPr id="6" name="Group 21"/>
            <p:cNvGrpSpPr>
              <a:grpSpLocks/>
            </p:cNvGrpSpPr>
            <p:nvPr/>
          </p:nvGrpSpPr>
          <p:grpSpPr bwMode="auto">
            <a:xfrm>
              <a:off x="8709" y="318"/>
              <a:ext cx="3468" cy="3606"/>
              <a:chOff x="9117" y="269"/>
              <a:chExt cx="3468" cy="3606"/>
            </a:xfrm>
          </p:grpSpPr>
          <p:sp>
            <p:nvSpPr>
              <p:cNvPr id="9" name="Rectangle 22"/>
              <p:cNvSpPr>
                <a:spLocks noChangeAspect="1" noChangeArrowheads="1"/>
              </p:cNvSpPr>
              <p:nvPr/>
            </p:nvSpPr>
            <p:spPr bwMode="auto">
              <a:xfrm>
                <a:off x="9117" y="1338"/>
                <a:ext cx="3468" cy="2188"/>
              </a:xfrm>
              <a:prstGeom prst="rect">
                <a:avLst/>
              </a:prstGeom>
              <a:solidFill>
                <a:srgbClr val="FFFFFF"/>
              </a:solidFill>
              <a:ln w="9525">
                <a:solidFill>
                  <a:srgbClr val="FF0000"/>
                </a:solidFill>
                <a:miter lim="800000"/>
                <a:headEnd/>
                <a:tailEnd/>
              </a:ln>
            </p:spPr>
            <p:txBody>
              <a:bodyPr/>
              <a:lstStyle/>
              <a:p>
                <a:endParaRPr lang="zh-CN" altLang="en-US"/>
              </a:p>
            </p:txBody>
          </p:sp>
          <p:sp>
            <p:nvSpPr>
              <p:cNvPr id="10" name="WordArt 23"/>
              <p:cNvSpPr>
                <a:spLocks noChangeAspect="1" noChangeArrowheads="1" noChangeShapeType="1" noTextEdit="1"/>
              </p:cNvSpPr>
              <p:nvPr/>
            </p:nvSpPr>
            <p:spPr bwMode="auto">
              <a:xfrm>
                <a:off x="10971" y="2688"/>
                <a:ext cx="547" cy="256"/>
              </a:xfrm>
              <a:prstGeom prst="rect">
                <a:avLst/>
              </a:prstGeom>
            </p:spPr>
            <p:txBody>
              <a:bodyPr wrap="none" fromWordArt="1">
                <a:prstTxWarp prst="textPlain">
                  <a:avLst>
                    <a:gd name="adj" fmla="val 50000"/>
                  </a:avLst>
                </a:prstTxWarp>
              </a:bodyPr>
              <a:lstStyle/>
              <a:p>
                <a:pPr algn="ctr"/>
                <a:r>
                  <a:rPr lang="zh-CN" altLang="en-US" sz="1400" kern="10">
                    <a:ln w="9525">
                      <a:solidFill>
                        <a:srgbClr val="000000"/>
                      </a:solidFill>
                      <a:round/>
                      <a:headEnd/>
                      <a:tailEnd/>
                    </a:ln>
                    <a:solidFill>
                      <a:srgbClr val="000000"/>
                    </a:solidFill>
                    <a:latin typeface="宋体"/>
                    <a:ea typeface="宋体"/>
                  </a:rPr>
                  <a:t>成立</a:t>
                </a:r>
              </a:p>
            </p:txBody>
          </p:sp>
          <p:grpSp>
            <p:nvGrpSpPr>
              <p:cNvPr id="11" name="Group 24"/>
              <p:cNvGrpSpPr>
                <a:grpSpLocks noChangeAspect="1"/>
              </p:cNvGrpSpPr>
              <p:nvPr/>
            </p:nvGrpSpPr>
            <p:grpSpPr bwMode="auto">
              <a:xfrm>
                <a:off x="11037" y="2015"/>
                <a:ext cx="1382" cy="399"/>
                <a:chOff x="1359" y="6203"/>
                <a:chExt cx="2160" cy="624"/>
              </a:xfrm>
            </p:grpSpPr>
            <p:sp>
              <p:nvSpPr>
                <p:cNvPr id="24" name="Rectangle 25"/>
                <p:cNvSpPr>
                  <a:spLocks noChangeAspect="1" noChangeArrowheads="1"/>
                </p:cNvSpPr>
                <p:nvPr/>
              </p:nvSpPr>
              <p:spPr bwMode="auto">
                <a:xfrm>
                  <a:off x="1359" y="620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5" name="WordArt 26"/>
                <p:cNvSpPr>
                  <a:spLocks noChangeAspect="1" noChangeArrowheads="1" noChangeShapeType="1" noTextEdit="1"/>
                </p:cNvSpPr>
                <p:nvPr/>
              </p:nvSpPr>
              <p:spPr bwMode="auto">
                <a:xfrm>
                  <a:off x="2271" y="631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grpSp>
          <p:sp>
            <p:nvSpPr>
              <p:cNvPr id="12" name="Line 27"/>
              <p:cNvSpPr>
                <a:spLocks noChangeAspect="1" noChangeShapeType="1"/>
              </p:cNvSpPr>
              <p:nvPr/>
            </p:nvSpPr>
            <p:spPr bwMode="auto">
              <a:xfrm>
                <a:off x="10085" y="3401"/>
                <a:ext cx="0" cy="4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AutoShape 28"/>
              <p:cNvSpPr>
                <a:spLocks noChangeAspect="1" noChangeArrowheads="1"/>
              </p:cNvSpPr>
              <p:nvPr/>
            </p:nvSpPr>
            <p:spPr bwMode="auto">
              <a:xfrm>
                <a:off x="9374" y="2686"/>
                <a:ext cx="1386" cy="693"/>
              </a:xfrm>
              <a:prstGeom prst="diamond">
                <a:avLst/>
              </a:prstGeom>
              <a:solidFill>
                <a:srgbClr val="FFFFFF"/>
              </a:solidFill>
              <a:ln w="19050">
                <a:solidFill>
                  <a:srgbClr val="000000"/>
                </a:solidFill>
                <a:miter lim="800000"/>
                <a:headEnd/>
                <a:tailEnd/>
              </a:ln>
            </p:spPr>
            <p:txBody>
              <a:bodyPr/>
              <a:lstStyle/>
              <a:p>
                <a:endParaRPr lang="zh-CN" altLang="en-US"/>
              </a:p>
            </p:txBody>
          </p:sp>
          <p:sp>
            <p:nvSpPr>
              <p:cNvPr id="14" name="Line 29"/>
              <p:cNvSpPr>
                <a:spLocks noChangeAspect="1" noChangeShapeType="1"/>
              </p:cNvSpPr>
              <p:nvPr/>
            </p:nvSpPr>
            <p:spPr bwMode="auto">
              <a:xfrm flipH="1">
                <a:off x="10776" y="3036"/>
                <a:ext cx="9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30"/>
              <p:cNvSpPr>
                <a:spLocks noChangeAspect="1" noChangeShapeType="1"/>
              </p:cNvSpPr>
              <p:nvPr/>
            </p:nvSpPr>
            <p:spPr bwMode="auto">
              <a:xfrm>
                <a:off x="11733" y="1601"/>
                <a:ext cx="0" cy="4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1"/>
              <p:cNvSpPr>
                <a:spLocks noChangeAspect="1" noChangeShapeType="1"/>
              </p:cNvSpPr>
              <p:nvPr/>
            </p:nvSpPr>
            <p:spPr bwMode="auto">
              <a:xfrm flipH="1">
                <a:off x="10085" y="1605"/>
                <a:ext cx="166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32"/>
              <p:cNvSpPr>
                <a:spLocks noChangeAspect="1" noChangeShapeType="1"/>
              </p:cNvSpPr>
              <p:nvPr/>
            </p:nvSpPr>
            <p:spPr bwMode="auto">
              <a:xfrm flipH="1">
                <a:off x="10077" y="1167"/>
                <a:ext cx="6" cy="15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33"/>
              <p:cNvSpPr>
                <a:spLocks noChangeAspect="1" noChangeShapeType="1"/>
              </p:cNvSpPr>
              <p:nvPr/>
            </p:nvSpPr>
            <p:spPr bwMode="auto">
              <a:xfrm flipV="1">
                <a:off x="11745" y="2399"/>
                <a:ext cx="0" cy="6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34"/>
              <p:cNvGrpSpPr>
                <a:grpSpLocks noChangeAspect="1"/>
              </p:cNvGrpSpPr>
              <p:nvPr/>
            </p:nvGrpSpPr>
            <p:grpSpPr bwMode="auto">
              <a:xfrm>
                <a:off x="9393" y="755"/>
                <a:ext cx="1382" cy="399"/>
                <a:chOff x="1359" y="6203"/>
                <a:chExt cx="2160" cy="624"/>
              </a:xfrm>
            </p:grpSpPr>
            <p:sp>
              <p:nvSpPr>
                <p:cNvPr id="22" name="Rectangle 35"/>
                <p:cNvSpPr>
                  <a:spLocks noChangeAspect="1" noChangeArrowheads="1"/>
                </p:cNvSpPr>
                <p:nvPr/>
              </p:nvSpPr>
              <p:spPr bwMode="auto">
                <a:xfrm>
                  <a:off x="1359" y="6203"/>
                  <a:ext cx="2160" cy="624"/>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3" name="WordArt 36"/>
                <p:cNvSpPr>
                  <a:spLocks noChangeAspect="1" noChangeArrowheads="1" noChangeShapeType="1" noTextEdit="1"/>
                </p:cNvSpPr>
                <p:nvPr/>
              </p:nvSpPr>
              <p:spPr bwMode="auto">
                <a:xfrm>
                  <a:off x="2271" y="6317"/>
                  <a:ext cx="389" cy="401"/>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Times New Roman"/>
                      <a:cs typeface="Times New Roman"/>
                    </a:rPr>
                    <a:t>A</a:t>
                  </a:r>
                  <a:endParaRPr lang="zh-CN" altLang="en-US" sz="1400" kern="10">
                    <a:ln w="9525">
                      <a:solidFill>
                        <a:srgbClr val="000000"/>
                      </a:solidFill>
                      <a:round/>
                      <a:headEnd/>
                      <a:tailEnd/>
                    </a:ln>
                    <a:solidFill>
                      <a:srgbClr val="000000"/>
                    </a:solidFill>
                    <a:latin typeface="Times New Roman"/>
                    <a:cs typeface="Times New Roman"/>
                  </a:endParaRPr>
                </a:p>
              </p:txBody>
            </p:sp>
          </p:grpSp>
          <p:sp>
            <p:nvSpPr>
              <p:cNvPr id="20" name="Line 37"/>
              <p:cNvSpPr>
                <a:spLocks noChangeAspect="1" noChangeShapeType="1"/>
              </p:cNvSpPr>
              <p:nvPr/>
            </p:nvSpPr>
            <p:spPr bwMode="auto">
              <a:xfrm>
                <a:off x="10083" y="269"/>
                <a:ext cx="0" cy="4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WordArt 38"/>
              <p:cNvSpPr>
                <a:spLocks noChangeArrowheads="1" noChangeShapeType="1" noTextEdit="1"/>
              </p:cNvSpPr>
              <p:nvPr/>
            </p:nvSpPr>
            <p:spPr bwMode="auto">
              <a:xfrm>
                <a:off x="9777" y="2874"/>
                <a:ext cx="552" cy="330"/>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solidFill>
                      <a:srgbClr val="000000"/>
                    </a:solidFill>
                    <a:latin typeface="宋体"/>
                    <a:ea typeface="宋体"/>
                  </a:rPr>
                  <a:t>p-</a:t>
                </a:r>
                <a:endParaRPr lang="zh-CN" altLang="en-US" sz="1400" kern="10">
                  <a:ln w="9525">
                    <a:solidFill>
                      <a:srgbClr val="000000"/>
                    </a:solidFill>
                    <a:round/>
                    <a:headEnd/>
                    <a:tailEnd/>
                  </a:ln>
                  <a:solidFill>
                    <a:srgbClr val="000000"/>
                  </a:solidFill>
                  <a:latin typeface="宋体"/>
                  <a:ea typeface="宋体"/>
                </a:endParaRPr>
              </a:p>
            </p:txBody>
          </p:sp>
        </p:grpSp>
        <p:sp>
          <p:nvSpPr>
            <p:cNvPr id="7" name="AutoShape 39"/>
            <p:cNvSpPr>
              <a:spLocks noChangeArrowheads="1"/>
            </p:cNvSpPr>
            <p:nvPr/>
          </p:nvSpPr>
          <p:spPr bwMode="auto">
            <a:xfrm>
              <a:off x="8157" y="2177"/>
              <a:ext cx="408" cy="276"/>
            </a:xfrm>
            <a:prstGeom prst="rightArrow">
              <a:avLst>
                <a:gd name="adj1" fmla="val 50000"/>
                <a:gd name="adj2" fmla="val 36957"/>
              </a:avLst>
            </a:prstGeom>
            <a:solidFill>
              <a:srgbClr val="99CC00"/>
            </a:solidFill>
            <a:ln w="9525">
              <a:solidFill>
                <a:srgbClr val="99CC00"/>
              </a:solidFill>
              <a:miter lim="800000"/>
              <a:headEnd/>
              <a:tailEnd/>
            </a:ln>
          </p:spPr>
          <p:txBody>
            <a:bodyPr/>
            <a:lstStyle/>
            <a:p>
              <a:endParaRPr lang="zh-CN" altLang="en-US"/>
            </a:p>
          </p:txBody>
        </p:sp>
        <p:sp>
          <p:nvSpPr>
            <p:cNvPr id="8" name="AutoShape 40"/>
            <p:cNvSpPr>
              <a:spLocks noChangeArrowheads="1"/>
            </p:cNvSpPr>
            <p:nvPr/>
          </p:nvSpPr>
          <p:spPr bwMode="auto">
            <a:xfrm>
              <a:off x="4077" y="2237"/>
              <a:ext cx="408" cy="276"/>
            </a:xfrm>
            <a:prstGeom prst="rightArrow">
              <a:avLst>
                <a:gd name="adj1" fmla="val 50000"/>
                <a:gd name="adj2" fmla="val 36957"/>
              </a:avLst>
            </a:prstGeom>
            <a:solidFill>
              <a:srgbClr val="99CC00"/>
            </a:solidFill>
            <a:ln w="9525">
              <a:solidFill>
                <a:srgbClr val="99CC00"/>
              </a:solidFill>
              <a:miter lim="800000"/>
              <a:headEnd/>
              <a:tailEnd/>
            </a:ln>
          </p:spPr>
          <p:txBody>
            <a:bodyPr/>
            <a:lstStyle/>
            <a:p>
              <a:endParaRPr lang="zh-CN" altLang="en-US"/>
            </a:p>
          </p:txBody>
        </p:sp>
      </p:grpSp>
    </p:spTree>
    <p:extLst>
      <p:ext uri="{BB962C8B-B14F-4D97-AF65-F5344CB8AC3E}">
        <p14:creationId xmlns:p14="http://schemas.microsoft.com/office/powerpoint/2010/main" val="18174507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403350" y="404664"/>
            <a:ext cx="5761038" cy="579438"/>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3200" b="1" dirty="0">
                <a:solidFill>
                  <a:srgbClr val="FF0000"/>
                </a:solidFill>
                <a:effectLst>
                  <a:outerShdw blurRad="38100" dist="38100" dir="2700000" algn="tl">
                    <a:srgbClr val="C0C0C0"/>
                  </a:outerShdw>
                </a:effectLst>
              </a:rPr>
              <a:t>  </a:t>
            </a:r>
            <a:r>
              <a:rPr lang="zh-CN" altLang="en-US" sz="3200" b="1" dirty="0">
                <a:solidFill>
                  <a:srgbClr val="FF0000"/>
                </a:solidFill>
                <a:effectLst>
                  <a:outerShdw blurRad="38100" dist="38100" dir="2700000" algn="tl">
                    <a:srgbClr val="C0C0C0"/>
                  </a:outerShdw>
                </a:effectLst>
              </a:rPr>
              <a:t>输出命令 </a:t>
            </a:r>
            <a:r>
              <a:rPr lang="en-US" altLang="zh-CN" sz="3200" b="1" dirty="0">
                <a:solidFill>
                  <a:srgbClr val="FF0000"/>
                </a:solidFill>
                <a:effectLst>
                  <a:outerShdw blurRad="38100" dist="38100" dir="2700000" algn="tl">
                    <a:srgbClr val="C0C0C0"/>
                  </a:outerShdw>
                </a:effectLst>
              </a:rPr>
              <a:t>PRINT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4932363"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a:off x="4787900" y="2349500"/>
            <a:ext cx="3671888"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与</a:t>
            </a:r>
            <a:r>
              <a:rPr lang="en-US" altLang="zh-CN" sz="2400" b="1" dirty="0"/>
              <a:t>write</a:t>
            </a:r>
            <a:r>
              <a:rPr lang="zh-CN" altLang="en-US" sz="2400" b="1" dirty="0"/>
              <a:t>相比，少了第一个星号，即对输出位置的指定，只是屏幕输出</a:t>
            </a:r>
          </a:p>
          <a:p>
            <a:pPr eaLnBrk="1" hangingPunct="1">
              <a:spcBef>
                <a:spcPct val="50000"/>
              </a:spcBef>
            </a:pPr>
            <a:r>
              <a:rPr lang="zh-CN" altLang="en-US" sz="2400" b="1" dirty="0"/>
              <a:t>星号表示输出的格式不特别设置</a:t>
            </a:r>
          </a:p>
        </p:txBody>
      </p:sp>
    </p:spTree>
    <p:extLst>
      <p:ext uri="{BB962C8B-B14F-4D97-AF65-F5344CB8AC3E}">
        <p14:creationId xmlns:p14="http://schemas.microsoft.com/office/powerpoint/2010/main" val="8097090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082989" y="404664"/>
            <a:ext cx="5113338" cy="579438"/>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3200" b="1" dirty="0">
                <a:solidFill>
                  <a:srgbClr val="FF0000"/>
                </a:solidFill>
                <a:effectLst>
                  <a:outerShdw blurRad="38100" dist="38100" dir="2700000" algn="tl">
                    <a:srgbClr val="C0C0C0"/>
                  </a:outerShdw>
                </a:effectLst>
              </a:rPr>
              <a:t> </a:t>
            </a:r>
            <a:r>
              <a:rPr lang="zh-CN" altLang="en-US" sz="3200" b="1" dirty="0">
                <a:solidFill>
                  <a:srgbClr val="FF0000"/>
                </a:solidFill>
                <a:effectLst>
                  <a:outerShdw blurRad="38100" dist="38100" dir="2700000" algn="tl">
                    <a:srgbClr val="C0C0C0"/>
                  </a:outerShdw>
                </a:effectLst>
              </a:rPr>
              <a:t>输入命令 </a:t>
            </a:r>
            <a:r>
              <a:rPr lang="en-US" altLang="zh-CN" sz="3200" b="1" dirty="0">
                <a:solidFill>
                  <a:srgbClr val="FF0000"/>
                </a:solidFill>
                <a:effectLst>
                  <a:outerShdw blurRad="38100" dist="38100" dir="2700000" algn="tl">
                    <a:srgbClr val="C0C0C0"/>
                  </a:outerShdw>
                </a:effectLst>
              </a:rPr>
              <a:t>READ</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43" y="1124744"/>
            <a:ext cx="7561262"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747293" y="4138429"/>
            <a:ext cx="734536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dirty="0"/>
              <a:t>第一个星号，输入的位置，为默认值，即键盘，通道号</a:t>
            </a:r>
            <a:r>
              <a:rPr lang="en-US" altLang="zh-CN" sz="2000" dirty="0"/>
              <a:t>5</a:t>
            </a:r>
          </a:p>
          <a:p>
            <a:pPr eaLnBrk="1" hangingPunct="1">
              <a:spcBef>
                <a:spcPct val="50000"/>
              </a:spcBef>
            </a:pPr>
            <a:r>
              <a:rPr lang="zh-CN" altLang="en-US" sz="2000" dirty="0"/>
              <a:t>第二个星号，输出的格式，为默认值，表示不特别设置</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516563"/>
            <a:ext cx="6985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4705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88913"/>
            <a:ext cx="799147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468313" y="2708275"/>
            <a:ext cx="734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t>键盘输入时，用 “ ，”、空格或者回车来间隔数据</a:t>
            </a:r>
          </a:p>
        </p:txBody>
      </p:sp>
      <p:sp>
        <p:nvSpPr>
          <p:cNvPr id="6" name="Text Box 5"/>
          <p:cNvSpPr txBox="1">
            <a:spLocks noChangeArrowheads="1"/>
          </p:cNvSpPr>
          <p:nvPr/>
        </p:nvSpPr>
        <p:spPr bwMode="auto">
          <a:xfrm>
            <a:off x="468313" y="3332163"/>
            <a:ext cx="734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t>对字符型数据的输入，用默认格式容易出错的例子：</a:t>
            </a: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933056"/>
            <a:ext cx="338455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454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43608" y="332656"/>
            <a:ext cx="734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t>键盘输入 </a:t>
            </a:r>
            <a:r>
              <a:rPr lang="en-US" altLang="zh-CN" sz="2400" dirty="0"/>
              <a:t>Happy Birthday</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6696075"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90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55650" y="549275"/>
            <a:ext cx="6696075" cy="579438"/>
          </a:xfrm>
          <a:prstGeom prst="rect">
            <a:avLst/>
          </a:prstGeom>
          <a:noFill/>
          <a:ln w="9525">
            <a:noFill/>
            <a:miter lim="800000"/>
            <a:headEnd/>
            <a:tailEnd/>
          </a:ln>
          <a:effectLst/>
        </p:spPr>
        <p:txBody>
          <a:bodyPr>
            <a:spAutoFit/>
          </a:bodyPr>
          <a:lstStyle/>
          <a:p>
            <a:pPr>
              <a:spcBef>
                <a:spcPct val="50000"/>
              </a:spcBef>
              <a:buFont typeface="Arial" charset="0"/>
              <a:buChar char="♦"/>
              <a:defRPr/>
            </a:pPr>
            <a:r>
              <a:rPr lang="en-US" altLang="zh-CN" sz="3200" b="1" dirty="0">
                <a:solidFill>
                  <a:srgbClr val="FF0000"/>
                </a:solidFill>
                <a:effectLst>
                  <a:outerShdw blurRad="38100" dist="38100" dir="2700000" algn="tl">
                    <a:srgbClr val="C0C0C0"/>
                  </a:outerShdw>
                </a:effectLst>
              </a:rPr>
              <a:t> </a:t>
            </a:r>
            <a:r>
              <a:rPr lang="zh-CN" altLang="en-US" sz="3200" b="1" dirty="0">
                <a:solidFill>
                  <a:srgbClr val="FF0000"/>
                </a:solidFill>
                <a:effectLst>
                  <a:outerShdw blurRad="38100" dist="38100" dir="2700000" algn="tl">
                    <a:srgbClr val="C0C0C0"/>
                  </a:outerShdw>
                </a:effectLst>
              </a:rPr>
              <a:t>格式化输入输出（</a:t>
            </a:r>
            <a:r>
              <a:rPr lang="en-US" altLang="zh-CN" sz="3200" b="1" dirty="0">
                <a:solidFill>
                  <a:srgbClr val="FF0000"/>
                </a:solidFill>
                <a:effectLst>
                  <a:outerShdw blurRad="38100" dist="38100" dir="2700000" algn="tl">
                    <a:srgbClr val="C0C0C0"/>
                  </a:outerShdw>
                </a:effectLst>
              </a:rPr>
              <a:t>FORMAT</a:t>
            </a:r>
            <a:r>
              <a:rPr lang="zh-CN" altLang="en-US" sz="3200" b="1" dirty="0">
                <a:solidFill>
                  <a:srgbClr val="FF0000"/>
                </a:solidFill>
                <a:effectLst>
                  <a:outerShdw blurRad="38100" dist="38100" dir="2700000" algn="tl">
                    <a:srgbClr val="C0C0C0"/>
                  </a:outerShdw>
                </a:effectLst>
              </a:rPr>
              <a:t>）</a:t>
            </a:r>
          </a:p>
        </p:txBody>
      </p:sp>
      <p:sp>
        <p:nvSpPr>
          <p:cNvPr id="5" name="Text Box 3"/>
          <p:cNvSpPr txBox="1">
            <a:spLocks noChangeArrowheads="1"/>
          </p:cNvSpPr>
          <p:nvPr/>
        </p:nvSpPr>
        <p:spPr bwMode="auto">
          <a:xfrm>
            <a:off x="900113" y="1268413"/>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t>用</a:t>
            </a:r>
            <a:r>
              <a:rPr lang="en-US" altLang="zh-CN" sz="2800" b="1" dirty="0"/>
              <a:t>FORMAT</a:t>
            </a:r>
            <a:r>
              <a:rPr lang="zh-CN" altLang="en-US" sz="2800" b="1" dirty="0"/>
              <a:t>命令来设置输出格式</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3095625" cy="20859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219" y="2924944"/>
            <a:ext cx="4716462"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539750" y="5013325"/>
            <a:ext cx="73453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t>常用的几个编辑符：</a:t>
            </a:r>
          </a:p>
          <a:p>
            <a:pPr eaLnBrk="1" hangingPunct="1">
              <a:spcBef>
                <a:spcPct val="50000"/>
              </a:spcBef>
            </a:pPr>
            <a:r>
              <a:rPr lang="en-US" altLang="zh-CN" sz="2800" b="1" dirty="0">
                <a:latin typeface="Times New Roman" pitchFamily="18" charset="0"/>
              </a:rPr>
              <a:t>I</a:t>
            </a:r>
            <a:r>
              <a:rPr lang="zh-CN" altLang="en-US" sz="2800" b="1" dirty="0"/>
              <a:t>、</a:t>
            </a:r>
            <a:r>
              <a:rPr lang="en-US" altLang="zh-CN" sz="2800" b="1" dirty="0"/>
              <a:t>F</a:t>
            </a:r>
            <a:r>
              <a:rPr lang="zh-CN" altLang="en-US" sz="2800" b="1" dirty="0"/>
              <a:t>、</a:t>
            </a:r>
            <a:r>
              <a:rPr lang="en-US" altLang="zh-CN" sz="2800" b="1" dirty="0"/>
              <a:t>E</a:t>
            </a:r>
            <a:r>
              <a:rPr lang="zh-CN" altLang="en-US" sz="2800" b="1" dirty="0"/>
              <a:t>、</a:t>
            </a:r>
            <a:r>
              <a:rPr lang="en-US" altLang="zh-CN" sz="2800" b="1" dirty="0"/>
              <a:t>A</a:t>
            </a:r>
            <a:r>
              <a:rPr lang="zh-CN" altLang="en-US" sz="2800" b="1" dirty="0"/>
              <a:t>、</a:t>
            </a:r>
            <a:r>
              <a:rPr lang="en-US" altLang="zh-CN" sz="2800" b="1" dirty="0"/>
              <a:t>X</a:t>
            </a:r>
          </a:p>
        </p:txBody>
      </p:sp>
    </p:spTree>
    <p:extLst>
      <p:ext uri="{BB962C8B-B14F-4D97-AF65-F5344CB8AC3E}">
        <p14:creationId xmlns:p14="http://schemas.microsoft.com/office/powerpoint/2010/main" val="12306270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544" y="476672"/>
            <a:ext cx="7705725"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err="1">
                <a:solidFill>
                  <a:srgbClr val="FF0000"/>
                </a:solidFill>
                <a:latin typeface="MS UI Gothic" pitchFamily="34" charset="-128"/>
                <a:ea typeface="MS UI Gothic" pitchFamily="34" charset="-128"/>
              </a:rPr>
              <a:t>Iw</a:t>
            </a:r>
            <a:r>
              <a:rPr lang="en-US" altLang="zh-CN" sz="2800" b="1" dirty="0">
                <a:solidFill>
                  <a:srgbClr val="FF0000"/>
                </a:solidFill>
                <a:latin typeface="MS UI Gothic" pitchFamily="34" charset="-128"/>
                <a:ea typeface="MS UI Gothic" pitchFamily="34" charset="-128"/>
              </a:rPr>
              <a:t>[.m]</a:t>
            </a:r>
            <a:r>
              <a:rPr lang="zh-CN" altLang="en-US" sz="2800" b="1" dirty="0">
                <a:latin typeface="MS UI Gothic" pitchFamily="34" charset="-128"/>
                <a:ea typeface="MS UI Gothic" pitchFamily="34" charset="-128"/>
              </a:rPr>
              <a:t>：</a:t>
            </a:r>
            <a:r>
              <a:rPr lang="zh-CN" altLang="en-US" sz="2800" b="1" dirty="0">
                <a:latin typeface="宋体" pitchFamily="2" charset="-122"/>
              </a:rPr>
              <a:t>以</a:t>
            </a:r>
            <a:r>
              <a:rPr lang="en-US" altLang="zh-CN" sz="2800" b="1" dirty="0">
                <a:latin typeface="宋体" pitchFamily="2" charset="-122"/>
              </a:rPr>
              <a:t>w</a:t>
            </a:r>
            <a:r>
              <a:rPr lang="zh-CN" altLang="en-US" sz="2800" b="1" dirty="0">
                <a:latin typeface="宋体" pitchFamily="2" charset="-122"/>
              </a:rPr>
              <a:t>个字符的宽度来输出整数，至少输出</a:t>
            </a:r>
            <a:r>
              <a:rPr lang="en-US" altLang="zh-CN" sz="2800" b="1" dirty="0">
                <a:latin typeface="宋体" pitchFamily="2" charset="-122"/>
              </a:rPr>
              <a:t>m</a:t>
            </a:r>
            <a:r>
              <a:rPr lang="zh-CN" altLang="en-US" sz="2800" b="1" dirty="0">
                <a:latin typeface="宋体" pitchFamily="2" charset="-122"/>
              </a:rPr>
              <a:t>个数字（位置不足会出现*号）</a:t>
            </a:r>
          </a:p>
          <a:p>
            <a:pPr eaLnBrk="1" hangingPunct="1">
              <a:spcBef>
                <a:spcPct val="50000"/>
              </a:spcBef>
            </a:pPr>
            <a:r>
              <a:rPr lang="en-US" altLang="zh-CN" sz="2400" b="1" dirty="0"/>
              <a:t>write(</a:t>
            </a:r>
            <a:r>
              <a:rPr lang="en-US" altLang="zh-CN" sz="2800" b="1" dirty="0">
                <a:latin typeface="宋体" pitchFamily="2" charset="-122"/>
              </a:rPr>
              <a:t>*</a:t>
            </a:r>
            <a:r>
              <a:rPr lang="en-US" altLang="zh-CN" sz="2400" b="1" dirty="0"/>
              <a:t>,</a:t>
            </a:r>
            <a:r>
              <a:rPr lang="en-US" altLang="en-US" sz="2400" b="1" dirty="0"/>
              <a:t>〝(I5)〝)</a:t>
            </a:r>
            <a:r>
              <a:rPr lang="en-US" altLang="zh-CN" sz="2400" b="1" dirty="0"/>
              <a:t> </a:t>
            </a:r>
            <a:r>
              <a:rPr lang="en-US" altLang="en-US" sz="2400" b="1" dirty="0"/>
              <a:t>100               </a:t>
            </a:r>
            <a:r>
              <a:rPr lang="en-US" altLang="en-US" b="1" dirty="0" smtClean="0">
                <a:sym typeface="Wingdings" pitchFamily="2" charset="2"/>
              </a:rPr>
              <a:t></a:t>
            </a:r>
            <a:r>
              <a:rPr lang="en-US" altLang="zh-CN" sz="2400" b="1" dirty="0" smtClean="0">
                <a:latin typeface="Arial Unicode MS" pitchFamily="34" charset="-122"/>
                <a:ea typeface="Arial Unicode MS" pitchFamily="34" charset="-122"/>
                <a:cs typeface="Arial Unicode MS" pitchFamily="34" charset="-122"/>
                <a:sym typeface="Wingdings" pitchFamily="2" charset="2"/>
              </a:rPr>
              <a:t>OO100</a:t>
            </a:r>
            <a:endParaRPr lang="en-US" altLang="zh-CN" sz="2400" b="1" dirty="0">
              <a:latin typeface="Arial Unicode MS" pitchFamily="34" charset="-122"/>
              <a:ea typeface="Arial Unicode MS" pitchFamily="34" charset="-122"/>
              <a:cs typeface="Arial Unicode MS" pitchFamily="34" charset="-122"/>
            </a:endParaRPr>
          </a:p>
          <a:p>
            <a:pPr eaLnBrk="1" hangingPunct="1">
              <a:spcBef>
                <a:spcPct val="50000"/>
              </a:spcBef>
            </a:pPr>
            <a:r>
              <a:rPr lang="en-US" altLang="zh-CN" sz="2400" b="1" dirty="0"/>
              <a:t>write(*,</a:t>
            </a:r>
            <a:r>
              <a:rPr lang="en-US" altLang="en-US" sz="2400" b="1" dirty="0"/>
              <a:t>〝(I3)〝)</a:t>
            </a:r>
            <a:r>
              <a:rPr lang="en-US" altLang="zh-CN" sz="2400" b="1" dirty="0"/>
              <a:t> </a:t>
            </a:r>
            <a:r>
              <a:rPr lang="en-US" altLang="en-US" sz="2400" b="1" dirty="0"/>
              <a:t>10000            </a:t>
            </a:r>
            <a:r>
              <a:rPr lang="en-US" altLang="en-US" sz="2400" b="1" dirty="0" smtClean="0">
                <a:sym typeface="Wingdings" pitchFamily="2" charset="2"/>
              </a:rPr>
              <a:t></a:t>
            </a:r>
            <a:r>
              <a:rPr lang="zh-CN" altLang="en-US" sz="2400" b="1" dirty="0" smtClean="0">
                <a:latin typeface="Arial Unicode MS" pitchFamily="34" charset="-122"/>
                <a:ea typeface="Arial Unicode MS" pitchFamily="34" charset="-122"/>
                <a:cs typeface="Arial Unicode MS" pitchFamily="34" charset="-122"/>
                <a:sym typeface="Wingdings" pitchFamily="2" charset="2"/>
              </a:rPr>
              <a:t>***</a:t>
            </a:r>
            <a:endParaRPr lang="en-US" altLang="en-US" sz="2400" b="1" dirty="0">
              <a:latin typeface="Arial Unicode MS" pitchFamily="34" charset="-122"/>
              <a:ea typeface="Arial Unicode MS" pitchFamily="34" charset="-122"/>
              <a:cs typeface="Arial Unicode MS" pitchFamily="34" charset="-122"/>
            </a:endParaRPr>
          </a:p>
          <a:p>
            <a:pPr eaLnBrk="1" hangingPunct="1">
              <a:spcBef>
                <a:spcPct val="50000"/>
              </a:spcBef>
            </a:pPr>
            <a:r>
              <a:rPr lang="en-US" altLang="zh-CN" sz="2400" b="1" dirty="0"/>
              <a:t>write(*,</a:t>
            </a:r>
            <a:r>
              <a:rPr lang="en-US" altLang="en-US" sz="2400" b="1" dirty="0"/>
              <a:t>〝(I5.3)〝)</a:t>
            </a:r>
            <a:r>
              <a:rPr lang="en-US" altLang="zh-CN" sz="2400" b="1" dirty="0"/>
              <a:t> </a:t>
            </a:r>
            <a:r>
              <a:rPr lang="en-US" altLang="en-US" sz="2400" b="1" dirty="0"/>
              <a:t>10               </a:t>
            </a:r>
            <a:r>
              <a:rPr lang="en-US" altLang="en-US" b="1" dirty="0" smtClean="0">
                <a:sym typeface="Wingdings" pitchFamily="2" charset="2"/>
              </a:rPr>
              <a:t></a:t>
            </a:r>
            <a:r>
              <a:rPr lang="en-US" altLang="zh-CN" sz="2400" b="1" dirty="0" smtClean="0">
                <a:sym typeface="Wingdings" pitchFamily="2" charset="2"/>
              </a:rPr>
              <a:t>OO010</a:t>
            </a:r>
            <a:endParaRPr lang="en-US" altLang="zh-CN" sz="2400" b="1" dirty="0">
              <a:sym typeface="Wingdings" pitchFamily="2" charset="2"/>
            </a:endParaRPr>
          </a:p>
          <a:p>
            <a:pPr eaLnBrk="1" hangingPunct="1">
              <a:spcBef>
                <a:spcPct val="50000"/>
              </a:spcBef>
            </a:pPr>
            <a:r>
              <a:rPr lang="en-US" altLang="zh-CN" sz="2400" b="1" dirty="0"/>
              <a:t>write(*,</a:t>
            </a:r>
            <a:r>
              <a:rPr lang="en-US" altLang="en-US" sz="2400" b="1" dirty="0"/>
              <a:t>〝(I</a:t>
            </a:r>
            <a:r>
              <a:rPr lang="en-US" altLang="zh-CN" sz="2400" b="1" dirty="0"/>
              <a:t>8</a:t>
            </a:r>
            <a:r>
              <a:rPr lang="en-US" altLang="en-US" sz="2400" b="1" dirty="0"/>
              <a:t>.3)〝)</a:t>
            </a:r>
            <a:r>
              <a:rPr lang="en-US" altLang="zh-CN" sz="2400" b="1" dirty="0"/>
              <a:t> 8736</a:t>
            </a:r>
            <a:r>
              <a:rPr lang="en-US" altLang="en-US" sz="2400" b="1" dirty="0"/>
              <a:t>             </a:t>
            </a:r>
            <a:r>
              <a:rPr lang="en-US" altLang="en-US" sz="2400" b="1" dirty="0" smtClean="0">
                <a:sym typeface="Wingdings" pitchFamily="2" charset="2"/>
              </a:rPr>
              <a:t> ?</a:t>
            </a:r>
            <a:endParaRPr lang="en-US" altLang="zh-CN" sz="2400" b="1" dirty="0">
              <a:sym typeface="Wingdings" pitchFamily="2" charset="2"/>
            </a:endParaRPr>
          </a:p>
          <a:p>
            <a:pPr eaLnBrk="1" hangingPunct="1">
              <a:spcBef>
                <a:spcPct val="50000"/>
              </a:spcBef>
            </a:pPr>
            <a:r>
              <a:rPr lang="en-US" altLang="zh-CN" sz="2400" b="1" dirty="0"/>
              <a:t>write(*,</a:t>
            </a:r>
            <a:r>
              <a:rPr lang="en-US" altLang="en-US" sz="2400" b="1" dirty="0"/>
              <a:t>〝(I5)〝)</a:t>
            </a:r>
            <a:r>
              <a:rPr lang="en-US" altLang="zh-CN" sz="2400" b="1" dirty="0"/>
              <a:t> -67896</a:t>
            </a:r>
            <a:r>
              <a:rPr lang="en-US" altLang="en-US" sz="2400" b="1" dirty="0"/>
              <a:t>             </a:t>
            </a:r>
            <a:r>
              <a:rPr lang="en-US" altLang="en-US" sz="2400" b="1" dirty="0" smtClean="0">
                <a:sym typeface="Wingdings" pitchFamily="2" charset="2"/>
              </a:rPr>
              <a:t> ?</a:t>
            </a:r>
            <a:endParaRPr lang="en-US" altLang="zh-CN" sz="2400" b="1" dirty="0">
              <a:sym typeface="Wingdings" pitchFamily="2" charset="2"/>
            </a:endParaRPr>
          </a:p>
          <a:p>
            <a:pPr eaLnBrk="1" hangingPunct="1">
              <a:spcBef>
                <a:spcPct val="50000"/>
              </a:spcBef>
            </a:pPr>
            <a:endParaRPr lang="en-US" altLang="zh-CN" sz="2400" b="1" dirty="0">
              <a:sym typeface="Wingdings" pitchFamily="2" charset="2"/>
            </a:endParaRPr>
          </a:p>
        </p:txBody>
      </p:sp>
      <p:sp>
        <p:nvSpPr>
          <p:cNvPr id="3" name="TextBox 2"/>
          <p:cNvSpPr txBox="1"/>
          <p:nvPr/>
        </p:nvSpPr>
        <p:spPr>
          <a:xfrm>
            <a:off x="5724128" y="3212976"/>
            <a:ext cx="5112568" cy="1200329"/>
          </a:xfrm>
          <a:prstGeom prst="rect">
            <a:avLst/>
          </a:prstGeom>
          <a:noFill/>
        </p:spPr>
        <p:txBody>
          <a:bodyPr wrap="square" rtlCol="0">
            <a:spAutoFit/>
          </a:bodyPr>
          <a:lstStyle/>
          <a:p>
            <a:r>
              <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OOOO8736</a:t>
            </a:r>
          </a:p>
          <a:p>
            <a:endPar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5481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84491" y="908720"/>
            <a:ext cx="7705725"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err="1">
                <a:solidFill>
                  <a:srgbClr val="FF0000"/>
                </a:solidFill>
                <a:latin typeface="MS UI Gothic" pitchFamily="34" charset="-128"/>
                <a:ea typeface="MS UI Gothic" pitchFamily="34" charset="-128"/>
              </a:rPr>
              <a:t>Fw.d</a:t>
            </a:r>
            <a:r>
              <a:rPr lang="zh-CN" altLang="en-US" sz="2800" b="1" dirty="0">
                <a:solidFill>
                  <a:srgbClr val="FF0000"/>
                </a:solidFill>
                <a:latin typeface="MS UI Gothic" pitchFamily="34" charset="-128"/>
                <a:ea typeface="MS UI Gothic" pitchFamily="34" charset="-128"/>
              </a:rPr>
              <a:t>　</a:t>
            </a:r>
            <a:r>
              <a:rPr lang="zh-CN" altLang="en-US" sz="2800" b="1" dirty="0">
                <a:latin typeface="MS UI Gothic" pitchFamily="34" charset="-128"/>
                <a:ea typeface="MS UI Gothic" pitchFamily="34" charset="-128"/>
              </a:rPr>
              <a:t>：　</a:t>
            </a:r>
            <a:r>
              <a:rPr lang="zh-CN" altLang="en-US" sz="2800" b="1" dirty="0">
                <a:latin typeface="宋体" pitchFamily="2" charset="-122"/>
              </a:rPr>
              <a:t>以</a:t>
            </a:r>
            <a:r>
              <a:rPr lang="en-US" altLang="zh-CN" sz="2800" b="1" dirty="0">
                <a:latin typeface="宋体" pitchFamily="2" charset="-122"/>
              </a:rPr>
              <a:t>w</a:t>
            </a:r>
            <a:r>
              <a:rPr lang="zh-CN" altLang="en-US" sz="2800" b="1" dirty="0">
                <a:latin typeface="宋体" pitchFamily="2" charset="-122"/>
              </a:rPr>
              <a:t>个字符的宽度来输出浮点数，小数部分占ｄ个字符宽。（位置不足会出现*号）</a:t>
            </a:r>
          </a:p>
          <a:p>
            <a:pPr eaLnBrk="1" hangingPunct="1">
              <a:spcBef>
                <a:spcPct val="50000"/>
              </a:spcBef>
            </a:pPr>
            <a:r>
              <a:rPr lang="en-US" altLang="zh-CN" sz="2400" b="1" dirty="0"/>
              <a:t>write(</a:t>
            </a:r>
            <a:r>
              <a:rPr lang="en-US" altLang="zh-CN" sz="2800" b="1" dirty="0">
                <a:latin typeface="宋体" pitchFamily="2" charset="-122"/>
              </a:rPr>
              <a:t>*</a:t>
            </a:r>
            <a:r>
              <a:rPr lang="en-US" altLang="zh-CN" sz="2400" b="1" dirty="0"/>
              <a:t>,</a:t>
            </a:r>
            <a:r>
              <a:rPr lang="en-US" altLang="en-US" sz="2400" b="1" dirty="0"/>
              <a:t>〝(</a:t>
            </a:r>
            <a:r>
              <a:rPr lang="en-US" altLang="zh-CN" sz="2400" b="1" dirty="0"/>
              <a:t>F9.3</a:t>
            </a:r>
            <a:r>
              <a:rPr lang="en-US" altLang="en-US" sz="2400" b="1" dirty="0"/>
              <a:t>)〝)</a:t>
            </a:r>
            <a:r>
              <a:rPr lang="en-US" altLang="zh-CN" sz="2400" b="1" dirty="0"/>
              <a:t>123.45</a:t>
            </a:r>
            <a:r>
              <a:rPr lang="en-US" altLang="en-US" sz="2400" b="1" dirty="0"/>
              <a:t>               </a:t>
            </a:r>
            <a:r>
              <a:rPr lang="en-US" altLang="en-US" b="1" dirty="0">
                <a:sym typeface="Wingdings" pitchFamily="2" charset="2"/>
              </a:rPr>
              <a:t></a:t>
            </a:r>
            <a:r>
              <a:rPr lang="en-US" altLang="zh-CN" b="1" dirty="0" smtClean="0">
                <a:sym typeface="Wingdings" pitchFamily="2" charset="2"/>
              </a:rPr>
              <a:t>OO123.450</a:t>
            </a:r>
          </a:p>
          <a:p>
            <a:pPr eaLnBrk="1" hangingPunct="1">
              <a:spcBef>
                <a:spcPct val="50000"/>
              </a:spcBef>
            </a:pPr>
            <a:endParaRPr lang="en-US" altLang="zh-CN" sz="2400" b="1" dirty="0">
              <a:latin typeface="宋体" pitchFamily="2" charset="-122"/>
            </a:endParaRPr>
          </a:p>
          <a:p>
            <a:pPr eaLnBrk="1" hangingPunct="1">
              <a:spcBef>
                <a:spcPct val="50000"/>
              </a:spcBef>
            </a:pPr>
            <a:r>
              <a:rPr lang="en-US" altLang="zh-CN" sz="2400" b="1" dirty="0"/>
              <a:t>write(*,</a:t>
            </a:r>
            <a:r>
              <a:rPr lang="en-US" altLang="en-US" sz="2400" b="1" dirty="0"/>
              <a:t>〝(</a:t>
            </a:r>
            <a:r>
              <a:rPr lang="en-US" altLang="zh-CN" sz="2400" b="1" dirty="0"/>
              <a:t>F9.2</a:t>
            </a:r>
            <a:r>
              <a:rPr lang="en-US" altLang="en-US" sz="2400" b="1" dirty="0"/>
              <a:t>)〝)</a:t>
            </a:r>
            <a:r>
              <a:rPr lang="en-US" altLang="zh-CN" sz="2400" b="1" dirty="0"/>
              <a:t>-746.578</a:t>
            </a:r>
            <a:r>
              <a:rPr lang="en-US" altLang="en-US" sz="2400" b="1" dirty="0"/>
              <a:t>            </a:t>
            </a:r>
            <a:r>
              <a:rPr lang="en-US" altLang="en-US" sz="2400" b="1">
                <a:sym typeface="Wingdings" pitchFamily="2" charset="2"/>
              </a:rPr>
              <a:t></a:t>
            </a:r>
            <a:r>
              <a:rPr lang="en-US" altLang="zh-CN" sz="2400" b="1" smtClean="0">
                <a:sym typeface="Wingdings" pitchFamily="2" charset="2"/>
              </a:rPr>
              <a:t>OO-746.58  </a:t>
            </a:r>
            <a:endParaRPr lang="en-US" altLang="zh-CN" sz="2400" b="1" dirty="0" smtClean="0">
              <a:sym typeface="Wingdings" pitchFamily="2" charset="2"/>
            </a:endParaRPr>
          </a:p>
          <a:p>
            <a:pPr eaLnBrk="1" hangingPunct="1">
              <a:spcBef>
                <a:spcPct val="50000"/>
              </a:spcBef>
            </a:pPr>
            <a:endParaRPr lang="en-US" altLang="en-US" sz="2400" b="1" dirty="0"/>
          </a:p>
          <a:p>
            <a:pPr eaLnBrk="1" hangingPunct="1">
              <a:spcBef>
                <a:spcPct val="50000"/>
              </a:spcBef>
            </a:pPr>
            <a:r>
              <a:rPr lang="en-US" altLang="zh-CN" sz="2400" b="1" dirty="0"/>
              <a:t>write(*,</a:t>
            </a:r>
            <a:r>
              <a:rPr lang="en-US" altLang="en-US" sz="2400" b="1" dirty="0"/>
              <a:t>〝(</a:t>
            </a:r>
            <a:r>
              <a:rPr lang="en-US" altLang="zh-CN" sz="2400" b="1" dirty="0" smtClean="0"/>
              <a:t>F10.2</a:t>
            </a:r>
            <a:r>
              <a:rPr lang="en-US" altLang="en-US" sz="2400" b="1" dirty="0"/>
              <a:t>)〝)</a:t>
            </a:r>
            <a:r>
              <a:rPr lang="en-US" altLang="zh-CN" sz="2400" b="1" dirty="0"/>
              <a:t>2347856.0</a:t>
            </a:r>
            <a:r>
              <a:rPr lang="en-US" altLang="en-US" sz="2400" b="1" dirty="0"/>
              <a:t>         </a:t>
            </a:r>
            <a:r>
              <a:rPr lang="en-US" altLang="en-US" b="1" dirty="0" smtClean="0">
                <a:sym typeface="Wingdings" pitchFamily="2" charset="2"/>
              </a:rPr>
              <a:t></a:t>
            </a:r>
            <a:r>
              <a:rPr lang="en-US" altLang="zh-CN" sz="2400" b="1" dirty="0" smtClean="0">
                <a:sym typeface="Wingdings" pitchFamily="2" charset="2"/>
              </a:rPr>
              <a:t>2347856.00</a:t>
            </a:r>
            <a:endParaRPr lang="en-US" altLang="zh-CN" sz="2400" b="1" dirty="0">
              <a:sym typeface="Wingdings" pitchFamily="2" charset="2"/>
            </a:endParaRPr>
          </a:p>
        </p:txBody>
      </p:sp>
    </p:spTree>
    <p:extLst>
      <p:ext uri="{BB962C8B-B14F-4D97-AF65-F5344CB8AC3E}">
        <p14:creationId xmlns:p14="http://schemas.microsoft.com/office/powerpoint/2010/main" val="22720091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11188" y="333375"/>
            <a:ext cx="7705725" cy="595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800" b="1" dirty="0" err="1">
                <a:solidFill>
                  <a:srgbClr val="FF0000"/>
                </a:solidFill>
                <a:latin typeface="MS UI Gothic" pitchFamily="34" charset="-128"/>
                <a:ea typeface="MS UI Gothic" pitchFamily="34" charset="-128"/>
              </a:rPr>
              <a:t>Ew.d【Ee</a:t>
            </a:r>
            <a:r>
              <a:rPr lang="en-US" altLang="zh-CN" sz="2800" b="1" dirty="0">
                <a:solidFill>
                  <a:srgbClr val="FF0000"/>
                </a:solidFill>
                <a:latin typeface="MS UI Gothic" pitchFamily="34" charset="-128"/>
                <a:ea typeface="MS UI Gothic" pitchFamily="34" charset="-128"/>
              </a:rPr>
              <a:t>】</a:t>
            </a:r>
            <a:r>
              <a:rPr lang="zh-CN" altLang="en-US" sz="2800" b="1" dirty="0">
                <a:solidFill>
                  <a:srgbClr val="FF0000"/>
                </a:solidFill>
                <a:latin typeface="MS UI Gothic" pitchFamily="34" charset="-128"/>
                <a:ea typeface="MS UI Gothic" pitchFamily="34" charset="-128"/>
              </a:rPr>
              <a:t>　</a:t>
            </a:r>
            <a:r>
              <a:rPr lang="zh-CN" altLang="en-US" sz="2800" b="1" dirty="0">
                <a:latin typeface="MS UI Gothic" pitchFamily="34" charset="-128"/>
                <a:ea typeface="MS UI Gothic" pitchFamily="34" charset="-128"/>
              </a:rPr>
              <a:t>：　</a:t>
            </a:r>
            <a:r>
              <a:rPr lang="zh-CN" altLang="en-US" sz="2800" b="1" dirty="0">
                <a:latin typeface="宋体" pitchFamily="2" charset="-122"/>
              </a:rPr>
              <a:t>用科学计数法，</a:t>
            </a:r>
            <a:r>
              <a:rPr lang="zh-CN" altLang="en-US" sz="2800" b="1" dirty="0" smtClean="0">
                <a:latin typeface="宋体" pitchFamily="2" charset="-122"/>
              </a:rPr>
              <a:t>以</a:t>
            </a:r>
            <a:r>
              <a:rPr lang="en-US" altLang="zh-CN" sz="2800" b="1" dirty="0" smtClean="0">
                <a:latin typeface="宋体" pitchFamily="2" charset="-122"/>
              </a:rPr>
              <a:t>w</a:t>
            </a:r>
            <a:r>
              <a:rPr lang="zh-CN" altLang="en-US" sz="2800" b="1" dirty="0">
                <a:latin typeface="宋体" pitchFamily="2" charset="-122"/>
              </a:rPr>
              <a:t>个字符的宽度来输出浮点数，小数部分占ｄ个字符宽，指数部分至最少输出</a:t>
            </a:r>
            <a:r>
              <a:rPr lang="en-US" altLang="zh-CN" sz="2800" b="1" dirty="0">
                <a:latin typeface="宋体" pitchFamily="2" charset="-122"/>
              </a:rPr>
              <a:t>e</a:t>
            </a:r>
            <a:r>
              <a:rPr lang="zh-CN" altLang="en-US" sz="2800" b="1" dirty="0">
                <a:latin typeface="宋体" pitchFamily="2" charset="-122"/>
              </a:rPr>
              <a:t>个数字。（位置不足会出现*号）</a:t>
            </a:r>
          </a:p>
          <a:p>
            <a:pPr eaLnBrk="1" hangingPunct="1">
              <a:spcBef>
                <a:spcPct val="20000"/>
              </a:spcBef>
            </a:pPr>
            <a:r>
              <a:rPr lang="en-US" altLang="zh-CN" sz="2400" b="1" dirty="0"/>
              <a:t>write(</a:t>
            </a:r>
            <a:r>
              <a:rPr lang="en-US" altLang="zh-CN" sz="2800" b="1" dirty="0">
                <a:latin typeface="宋体" pitchFamily="2" charset="-122"/>
              </a:rPr>
              <a:t>*</a:t>
            </a:r>
            <a:r>
              <a:rPr lang="en-US" altLang="zh-CN" sz="2400" b="1" dirty="0"/>
              <a:t>,</a:t>
            </a:r>
            <a:r>
              <a:rPr lang="en-US" altLang="en-US" sz="2400" b="1" dirty="0"/>
              <a:t>〝(</a:t>
            </a:r>
            <a:r>
              <a:rPr lang="en-US" altLang="zh-CN" sz="2400" b="1" dirty="0"/>
              <a:t>E15.6</a:t>
            </a:r>
            <a:r>
              <a:rPr lang="en-US" altLang="en-US" sz="2400" b="1" dirty="0"/>
              <a:t>)〝) </a:t>
            </a:r>
            <a:r>
              <a:rPr lang="en-US" altLang="zh-CN" sz="2400" b="1" dirty="0"/>
              <a:t>15.8</a:t>
            </a:r>
            <a:r>
              <a:rPr lang="en-US" altLang="en-US" sz="2400" b="1" dirty="0"/>
              <a:t>               </a:t>
            </a:r>
            <a:r>
              <a:rPr lang="en-US" altLang="en-US" b="1" dirty="0">
                <a:sym typeface="Wingdings" pitchFamily="2" charset="2"/>
              </a:rPr>
              <a:t></a:t>
            </a:r>
            <a:r>
              <a:rPr lang="en-US" altLang="zh-CN" sz="2400" b="1" dirty="0">
                <a:solidFill>
                  <a:srgbClr val="FF0000"/>
                </a:solidFill>
                <a:sym typeface="Wingdings" pitchFamily="2" charset="2"/>
              </a:rPr>
              <a:t>OOO</a:t>
            </a:r>
            <a:r>
              <a:rPr lang="en-US" altLang="zh-CN" b="1" dirty="0">
                <a:sym typeface="Wingdings" pitchFamily="2" charset="2"/>
              </a:rPr>
              <a:t> 0.158000E+02</a:t>
            </a:r>
            <a:endParaRPr lang="en-US" altLang="zh-CN" sz="2400" b="1" dirty="0">
              <a:latin typeface="宋体" pitchFamily="2" charset="-122"/>
            </a:endParaRPr>
          </a:p>
          <a:p>
            <a:pPr eaLnBrk="1" hangingPunct="1">
              <a:spcBef>
                <a:spcPct val="20000"/>
              </a:spcBef>
            </a:pPr>
            <a:r>
              <a:rPr lang="en-US" altLang="zh-CN" sz="2400" b="1" dirty="0"/>
              <a:t>write(*,</a:t>
            </a:r>
            <a:r>
              <a:rPr lang="en-US" altLang="en-US" sz="2400" b="1" dirty="0"/>
              <a:t>〝(</a:t>
            </a:r>
            <a:r>
              <a:rPr lang="en-US" altLang="zh-CN" sz="2400" b="1" dirty="0"/>
              <a:t>E12.4</a:t>
            </a:r>
            <a:r>
              <a:rPr lang="en-US" altLang="en-US" sz="2400" b="1" dirty="0"/>
              <a:t>)〝) </a:t>
            </a:r>
            <a:r>
              <a:rPr lang="en-US" altLang="zh-CN" sz="2400" b="1" dirty="0"/>
              <a:t>-746.578</a:t>
            </a:r>
            <a:r>
              <a:rPr lang="en-US" altLang="en-US" sz="2400" b="1" dirty="0"/>
              <a:t>         </a:t>
            </a:r>
            <a:r>
              <a:rPr lang="en-US" altLang="en-US" sz="2400" b="1" dirty="0">
                <a:sym typeface="Wingdings" pitchFamily="2" charset="2"/>
              </a:rPr>
              <a:t></a:t>
            </a:r>
            <a:r>
              <a:rPr lang="en-US" altLang="zh-CN" sz="2400" b="1" dirty="0">
                <a:solidFill>
                  <a:srgbClr val="FF0000"/>
                </a:solidFill>
                <a:sym typeface="Wingdings" pitchFamily="2" charset="2"/>
              </a:rPr>
              <a:t>O</a:t>
            </a:r>
            <a:r>
              <a:rPr lang="en-US" altLang="zh-CN" sz="2400" b="1" dirty="0">
                <a:sym typeface="Wingdings" pitchFamily="2" charset="2"/>
              </a:rPr>
              <a:t> -0.7466E+03  </a:t>
            </a:r>
            <a:endParaRPr lang="en-US" altLang="en-US" sz="2400" b="1" dirty="0"/>
          </a:p>
          <a:p>
            <a:pPr eaLnBrk="1" hangingPunct="1">
              <a:spcBef>
                <a:spcPct val="20000"/>
              </a:spcBef>
            </a:pPr>
            <a:r>
              <a:rPr lang="en-US" altLang="zh-CN" sz="2400" b="1" dirty="0"/>
              <a:t>write(*,</a:t>
            </a:r>
            <a:r>
              <a:rPr lang="en-US" altLang="en-US" sz="2400" b="1" dirty="0"/>
              <a:t>〝(</a:t>
            </a:r>
            <a:r>
              <a:rPr lang="en-US" altLang="zh-CN" sz="2400" b="1" dirty="0"/>
              <a:t>E9.3</a:t>
            </a:r>
            <a:r>
              <a:rPr lang="en-US" altLang="en-US" sz="2400" b="1" dirty="0"/>
              <a:t>)〝) </a:t>
            </a:r>
            <a:r>
              <a:rPr lang="en-US" altLang="zh-CN" sz="2400" b="1" dirty="0"/>
              <a:t>873.2</a:t>
            </a:r>
            <a:r>
              <a:rPr lang="en-US" altLang="en-US" sz="2400" b="1" dirty="0"/>
              <a:t>                 </a:t>
            </a:r>
            <a:r>
              <a:rPr lang="en-US" altLang="en-US" b="1" dirty="0">
                <a:sym typeface="Wingdings" pitchFamily="2" charset="2"/>
              </a:rPr>
              <a:t> </a:t>
            </a:r>
            <a:r>
              <a:rPr lang="en-US" altLang="zh-CN" sz="2400" b="1" dirty="0">
                <a:sym typeface="Wingdings" pitchFamily="2" charset="2"/>
              </a:rPr>
              <a:t>0.873E+03</a:t>
            </a:r>
          </a:p>
          <a:p>
            <a:pPr eaLnBrk="1" hangingPunct="1">
              <a:spcBef>
                <a:spcPct val="50000"/>
              </a:spcBef>
            </a:pPr>
            <a:r>
              <a:rPr lang="en-US" altLang="zh-CN" sz="2000" b="1" dirty="0"/>
              <a:t>write(*,</a:t>
            </a:r>
            <a:r>
              <a:rPr lang="en-US" altLang="en-US" sz="2000" b="1" dirty="0"/>
              <a:t>〝(</a:t>
            </a:r>
            <a:r>
              <a:rPr lang="en-US" altLang="zh-CN" sz="2000" b="1" dirty="0"/>
              <a:t>E15.7E3</a:t>
            </a:r>
            <a:r>
              <a:rPr lang="en-US" altLang="en-US" sz="2000" b="1" dirty="0"/>
              <a:t>)〝) </a:t>
            </a:r>
            <a:r>
              <a:rPr lang="en-US" altLang="zh-CN" sz="2000" b="1" dirty="0"/>
              <a:t>2347856.0</a:t>
            </a:r>
            <a:r>
              <a:rPr lang="en-US" altLang="en-US" sz="2000" b="1" dirty="0"/>
              <a:t>  </a:t>
            </a:r>
            <a:r>
              <a:rPr lang="en-US" altLang="zh-CN" sz="2000" b="1" dirty="0"/>
              <a:t>    </a:t>
            </a:r>
            <a:r>
              <a:rPr lang="en-US" altLang="en-US" sz="2000" b="1" dirty="0">
                <a:sym typeface="Wingdings" pitchFamily="2" charset="2"/>
              </a:rPr>
              <a:t></a:t>
            </a:r>
            <a:r>
              <a:rPr lang="en-US" altLang="zh-CN" sz="2000" b="1" dirty="0">
                <a:solidFill>
                  <a:srgbClr val="FF0000"/>
                </a:solidFill>
                <a:sym typeface="Wingdings" pitchFamily="2" charset="2"/>
              </a:rPr>
              <a:t>O</a:t>
            </a:r>
            <a:r>
              <a:rPr lang="en-US" altLang="zh-CN" sz="2000" b="1" dirty="0">
                <a:sym typeface="Wingdings" pitchFamily="2" charset="2"/>
              </a:rPr>
              <a:t>0.2347856E+007</a:t>
            </a:r>
          </a:p>
          <a:p>
            <a:pPr eaLnBrk="1" hangingPunct="1"/>
            <a:r>
              <a:rPr lang="en-US" altLang="zh-CN" sz="2400" b="1" dirty="0">
                <a:sym typeface="Wingdings" pitchFamily="2" charset="2"/>
              </a:rPr>
              <a:t>          </a:t>
            </a:r>
            <a:r>
              <a:rPr lang="en-US" altLang="zh-CN" sz="2000" b="1" dirty="0">
                <a:sym typeface="Wingdings" pitchFamily="2" charset="2"/>
              </a:rPr>
              <a:t>E3</a:t>
            </a:r>
            <a:r>
              <a:rPr lang="zh-CN" altLang="en-US" sz="2000" b="1" dirty="0">
                <a:sym typeface="Wingdings" pitchFamily="2" charset="2"/>
              </a:rPr>
              <a:t>表示指数部分有三个有效数字（不包括正负号）</a:t>
            </a:r>
          </a:p>
          <a:p>
            <a:pPr eaLnBrk="1" hangingPunct="1">
              <a:spcBef>
                <a:spcPct val="50000"/>
              </a:spcBef>
            </a:pPr>
            <a:r>
              <a:rPr lang="zh-CN" altLang="en-US" sz="2400" b="1" dirty="0">
                <a:sym typeface="Wingdings" pitchFamily="2" charset="2"/>
              </a:rPr>
              <a:t>有的系统可能不打印出小数点前面的</a:t>
            </a:r>
            <a:r>
              <a:rPr lang="en-US" altLang="zh-CN" sz="2400" b="1" dirty="0">
                <a:sym typeface="Wingdings" pitchFamily="2" charset="2"/>
              </a:rPr>
              <a:t>0</a:t>
            </a:r>
          </a:p>
          <a:p>
            <a:pPr eaLnBrk="1" hangingPunct="1">
              <a:spcBef>
                <a:spcPct val="50000"/>
              </a:spcBef>
            </a:pPr>
            <a:r>
              <a:rPr lang="zh-CN" altLang="en-US" sz="2400" b="1" dirty="0">
                <a:sym typeface="Wingdings" pitchFamily="2" charset="2"/>
              </a:rPr>
              <a:t>用</a:t>
            </a:r>
            <a:r>
              <a:rPr lang="en-US" altLang="zh-CN" sz="2400" b="1" dirty="0">
                <a:sym typeface="Wingdings" pitchFamily="2" charset="2"/>
              </a:rPr>
              <a:t>E</a:t>
            </a:r>
            <a:r>
              <a:rPr lang="zh-CN" altLang="en-US" sz="2400" b="1" dirty="0">
                <a:sym typeface="Wingdings" pitchFamily="2" charset="2"/>
              </a:rPr>
              <a:t>编辑符可以避免“大数印错，小数印丢”的情况，在实数的值大时，能保证可以输出必要的有效位数。</a:t>
            </a:r>
          </a:p>
          <a:p>
            <a:pPr eaLnBrk="1" hangingPunct="1"/>
            <a:r>
              <a:rPr lang="zh-CN" altLang="en-US" sz="2400" b="1" dirty="0">
                <a:sym typeface="Wingdings" pitchFamily="2" charset="2"/>
              </a:rPr>
              <a:t>实数用</a:t>
            </a:r>
            <a:r>
              <a:rPr lang="en-US" altLang="zh-CN" sz="2400" b="1" dirty="0">
                <a:sym typeface="Wingdings" pitchFamily="2" charset="2"/>
              </a:rPr>
              <a:t>E</a:t>
            </a:r>
            <a:r>
              <a:rPr lang="zh-CN" altLang="en-US" sz="2400" b="1" dirty="0">
                <a:sym typeface="Wingdings" pitchFamily="2" charset="2"/>
              </a:rPr>
              <a:t>或者</a:t>
            </a:r>
            <a:r>
              <a:rPr lang="en-US" altLang="zh-CN" sz="2400" b="1" dirty="0">
                <a:sym typeface="Wingdings" pitchFamily="2" charset="2"/>
              </a:rPr>
              <a:t>F</a:t>
            </a:r>
            <a:r>
              <a:rPr lang="zh-CN" altLang="en-US" sz="2400" b="1" dirty="0">
                <a:sym typeface="Wingdings" pitchFamily="2" charset="2"/>
              </a:rPr>
              <a:t>编辑符，由程序设计者自己考虑。</a:t>
            </a:r>
          </a:p>
          <a:p>
            <a:pPr eaLnBrk="1" hangingPunct="1">
              <a:spcBef>
                <a:spcPct val="50000"/>
              </a:spcBef>
            </a:pPr>
            <a:r>
              <a:rPr lang="zh-CN" altLang="en-US" sz="2400" b="1" dirty="0">
                <a:sym typeface="Wingdings" pitchFamily="2" charset="2"/>
              </a:rPr>
              <a:t>但</a:t>
            </a:r>
            <a:r>
              <a:rPr lang="zh-CN" altLang="en-US" sz="2400" b="1" dirty="0">
                <a:solidFill>
                  <a:srgbClr val="FF0000"/>
                </a:solidFill>
                <a:sym typeface="Wingdings" pitchFamily="2" charset="2"/>
              </a:rPr>
              <a:t>整数只能用</a:t>
            </a:r>
            <a:r>
              <a:rPr lang="en-US" altLang="zh-CN" sz="2400" b="1" dirty="0">
                <a:solidFill>
                  <a:srgbClr val="FF0000"/>
                </a:solidFill>
                <a:sym typeface="Wingdings" pitchFamily="2" charset="2"/>
              </a:rPr>
              <a:t>I</a:t>
            </a:r>
            <a:r>
              <a:rPr lang="zh-CN" altLang="en-US" sz="2400" b="1" dirty="0">
                <a:solidFill>
                  <a:srgbClr val="FF0000"/>
                </a:solidFill>
                <a:sym typeface="Wingdings" pitchFamily="2" charset="2"/>
              </a:rPr>
              <a:t>编辑符，而实数则不能用</a:t>
            </a:r>
            <a:r>
              <a:rPr lang="en-US" altLang="zh-CN" sz="2400" b="1" dirty="0">
                <a:solidFill>
                  <a:srgbClr val="FF0000"/>
                </a:solidFill>
                <a:sym typeface="Wingdings" pitchFamily="2" charset="2"/>
              </a:rPr>
              <a:t>I</a:t>
            </a:r>
            <a:r>
              <a:rPr lang="zh-CN" altLang="en-US" sz="2400" b="1" dirty="0">
                <a:solidFill>
                  <a:srgbClr val="FF0000"/>
                </a:solidFill>
                <a:sym typeface="Wingdings" pitchFamily="2" charset="2"/>
              </a:rPr>
              <a:t>编辑符</a:t>
            </a:r>
          </a:p>
        </p:txBody>
      </p:sp>
    </p:spTree>
    <p:extLst>
      <p:ext uri="{BB962C8B-B14F-4D97-AF65-F5344CB8AC3E}">
        <p14:creationId xmlns:p14="http://schemas.microsoft.com/office/powerpoint/2010/main" val="19805314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908720"/>
            <a:ext cx="7992888" cy="3816429"/>
          </a:xfrm>
          <a:prstGeom prst="rect">
            <a:avLst/>
          </a:prstGeom>
          <a:noFill/>
        </p:spPr>
        <p:txBody>
          <a:bodyPr wrap="square" rtlCol="0">
            <a:spAutoFit/>
          </a:bodyPr>
          <a:lstStyle/>
          <a:p>
            <a:r>
              <a:rPr lang="en-US" altLang="zh-CN" sz="2800" b="1" dirty="0" smtClean="0">
                <a:solidFill>
                  <a:srgbClr val="FF0000"/>
                </a:solidFill>
                <a:latin typeface="MS UI Gothic" pitchFamily="34" charset="-128"/>
                <a:ea typeface="MS UI Gothic" pitchFamily="34" charset="-128"/>
              </a:rPr>
              <a:t>Aw </a:t>
            </a:r>
            <a:r>
              <a:rPr lang="zh-CN" altLang="en-US" sz="2800" b="1" dirty="0" smtClean="0">
                <a:latin typeface="+mn-ea"/>
              </a:rPr>
              <a:t>以</a:t>
            </a:r>
            <a:r>
              <a:rPr lang="en-US" altLang="zh-CN" sz="2800" b="1" dirty="0" smtClean="0">
                <a:latin typeface="+mn-ea"/>
              </a:rPr>
              <a:t>w</a:t>
            </a:r>
            <a:r>
              <a:rPr lang="zh-CN" altLang="en-US" sz="2800" b="1" dirty="0" smtClean="0">
                <a:latin typeface="+mn-ea"/>
              </a:rPr>
              <a:t>个字符宽来输出字符串</a:t>
            </a:r>
            <a:endParaRPr lang="en-US" altLang="zh-CN" sz="2800" b="1" dirty="0" smtClean="0">
              <a:latin typeface="+mn-ea"/>
            </a:endParaRPr>
          </a:p>
          <a:p>
            <a:endParaRPr lang="en-US" altLang="zh-CN" sz="2800" b="1" dirty="0" smtClean="0">
              <a:latin typeface="+mn-ea"/>
            </a:endParaRPr>
          </a:p>
          <a:p>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write(*,</a:t>
            </a:r>
            <a:r>
              <a:rPr lang="zh-CN" altLang="en-US" sz="28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(A10)”) “Hello”</a:t>
            </a:r>
            <a:r>
              <a:rPr lang="en-US" altLang="en-US"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a:t>
            </a:r>
            <a:r>
              <a:rPr lang="en-US" altLang="en-US"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a:t>
            </a:r>
            <a:r>
              <a:rPr lang="en-US" altLang="en-US"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a:t>
            </a:r>
            <a:r>
              <a:rPr lang="en-US" altLang="zh-CN" sz="2800" b="1" dirty="0" err="1" smtClean="0">
                <a:latin typeface="+mn-ea"/>
              </a:rPr>
              <a:t>oooooHello</a:t>
            </a:r>
            <a:endParaRPr lang="en-US" altLang="zh-CN" sz="2800" b="1" dirty="0" smtClean="0">
              <a:latin typeface="+mn-ea"/>
            </a:endParaRPr>
          </a:p>
          <a:p>
            <a:r>
              <a:rPr lang="en-US" altLang="zh-CN" sz="28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write(*,</a:t>
            </a:r>
            <a:r>
              <a:rPr lang="zh-CN" altLang="en-US" sz="28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A3)”) </a:t>
            </a:r>
            <a:r>
              <a:rPr lang="en-US" altLang="zh-CN" sz="28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“Hello</a:t>
            </a:r>
            <a:r>
              <a:rPr lang="en-US" altLang="zh-CN" sz="28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en-US"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a:t>
            </a:r>
            <a:r>
              <a:rPr lang="en-US" altLang="zh-CN" sz="2800" b="1" dirty="0" smtClean="0">
                <a:solidFill>
                  <a:prstClr val="black"/>
                </a:solidFill>
                <a:latin typeface="宋体"/>
              </a:rPr>
              <a:t>Hel</a:t>
            </a:r>
          </a:p>
          <a:p>
            <a:endParaRPr lang="en-US" altLang="zh-CN" sz="2800" b="1" dirty="0" smtClean="0">
              <a:solidFill>
                <a:srgbClr val="FF0000"/>
              </a:solidFill>
              <a:latin typeface="MS UI Gothic" pitchFamily="34" charset="-128"/>
              <a:ea typeface="MS UI Gothic" pitchFamily="34" charset="-128"/>
            </a:endParaRPr>
          </a:p>
          <a:p>
            <a:r>
              <a:rPr lang="en-US" altLang="zh-CN" sz="2800" b="1" dirty="0" err="1" smtClean="0">
                <a:solidFill>
                  <a:srgbClr val="FF0000"/>
                </a:solidFill>
                <a:latin typeface="MS UI Gothic" pitchFamily="34" charset="-128"/>
                <a:ea typeface="MS UI Gothic" pitchFamily="34" charset="-128"/>
              </a:rPr>
              <a:t>nX</a:t>
            </a:r>
            <a:r>
              <a:rPr lang="en-US" altLang="zh-CN" sz="2800" b="1" dirty="0" smtClean="0">
                <a:solidFill>
                  <a:srgbClr val="FF0000"/>
                </a:solidFill>
                <a:latin typeface="MS UI Gothic" pitchFamily="34" charset="-128"/>
                <a:ea typeface="MS UI Gothic" pitchFamily="34" charset="-128"/>
              </a:rPr>
              <a:t>  </a:t>
            </a:r>
            <a:r>
              <a:rPr lang="zh-CN" altLang="en-US" sz="2800" b="1" dirty="0" smtClean="0">
                <a:latin typeface="+mn-ea"/>
              </a:rPr>
              <a:t>输出位置向右移</a:t>
            </a:r>
            <a:r>
              <a:rPr lang="en-US" altLang="zh-CN" sz="2800" b="1" dirty="0" smtClean="0">
                <a:latin typeface="+mn-ea"/>
              </a:rPr>
              <a:t>n</a:t>
            </a:r>
            <a:r>
              <a:rPr lang="zh-CN" altLang="en-US" sz="2800" b="1" dirty="0" smtClean="0">
                <a:latin typeface="+mn-ea"/>
              </a:rPr>
              <a:t>位</a:t>
            </a:r>
            <a:endParaRPr lang="en-US" altLang="zh-CN" sz="2800" b="1" dirty="0" smtClean="0">
              <a:latin typeface="+mn-ea"/>
            </a:endParaRPr>
          </a:p>
          <a:p>
            <a:endParaRPr lang="en-US" altLang="zh-CN" sz="28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8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write</a:t>
            </a:r>
            <a:r>
              <a:rPr lang="en-US" altLang="zh-CN" sz="28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8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(5X,I3)’’) 100</a:t>
            </a:r>
            <a:r>
              <a:rPr lang="en-US" altLang="en-US"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a:t>
            </a:r>
            <a:r>
              <a:rPr lang="en-US" altLang="en-US"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a:t>
            </a:r>
            <a:r>
              <a:rPr lang="en-US" altLang="zh-CN" sz="2800" b="1" dirty="0" smtClean="0">
                <a:solidFill>
                  <a:prstClr val="black"/>
                </a:solidFill>
                <a:latin typeface="宋体"/>
              </a:rPr>
              <a:t>ooooo100</a:t>
            </a:r>
            <a:endParaRPr lang="en-US" altLang="zh-CN" sz="2800" b="1" dirty="0" smtClean="0">
              <a:latin typeface="+mn-ea"/>
            </a:endParaRPr>
          </a:p>
          <a:p>
            <a:endParaRPr lang="zh-CN" altLang="en-US" dirty="0"/>
          </a:p>
        </p:txBody>
      </p:sp>
    </p:spTree>
    <p:extLst>
      <p:ext uri="{BB962C8B-B14F-4D97-AF65-F5344CB8AC3E}">
        <p14:creationId xmlns:p14="http://schemas.microsoft.com/office/powerpoint/2010/main" val="18241842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764704"/>
            <a:ext cx="7632848" cy="5016758"/>
          </a:xfrm>
          <a:prstGeom prst="rect">
            <a:avLst/>
          </a:prstGeom>
          <a:noFill/>
        </p:spPr>
        <p:txBody>
          <a:bodyPr wrap="square" rtlCol="0">
            <a:spAutoFit/>
          </a:bodyPr>
          <a:lstStyle/>
          <a:p>
            <a:r>
              <a:rPr lang="en-US" altLang="zh-CN" sz="3200" dirty="0"/>
              <a:t>p</a:t>
            </a:r>
            <a:r>
              <a:rPr lang="en-US" altLang="zh-CN" sz="3200" dirty="0" smtClean="0"/>
              <a:t>rogram ex402</a:t>
            </a:r>
          </a:p>
          <a:p>
            <a:r>
              <a:rPr lang="en-US" altLang="zh-CN" sz="3200" dirty="0" smtClean="0"/>
              <a:t>real  </a:t>
            </a:r>
            <a:r>
              <a:rPr lang="en-US" altLang="zh-CN" sz="3200" dirty="0" err="1" smtClean="0"/>
              <a:t>a,b,c</a:t>
            </a:r>
            <a:endParaRPr lang="en-US" altLang="zh-CN" sz="3200" dirty="0" smtClean="0"/>
          </a:p>
          <a:p>
            <a:r>
              <a:rPr lang="en-US" altLang="zh-CN" sz="3200" dirty="0" smtClean="0"/>
              <a:t>a=1.0</a:t>
            </a:r>
          </a:p>
          <a:p>
            <a:r>
              <a:rPr lang="en-US" altLang="zh-CN" sz="3200" dirty="0" smtClean="0"/>
              <a:t>b=2.0</a:t>
            </a:r>
          </a:p>
          <a:p>
            <a:r>
              <a:rPr lang="en-US" altLang="zh-CN" sz="3200" dirty="0" smtClean="0"/>
              <a:t>c=3.0</a:t>
            </a:r>
          </a:p>
          <a:p>
            <a:r>
              <a:rPr lang="en-US" altLang="zh-CN" sz="3200" dirty="0" smtClean="0"/>
              <a:t>write(*, “(3(1xF5.2))”) </a:t>
            </a:r>
            <a:r>
              <a:rPr lang="en-US" altLang="zh-CN" sz="3200" dirty="0" err="1" smtClean="0"/>
              <a:t>a,b,c</a:t>
            </a:r>
            <a:endParaRPr lang="en-US" altLang="zh-CN" sz="3200" dirty="0" smtClean="0"/>
          </a:p>
          <a:p>
            <a:r>
              <a:rPr lang="en-US" altLang="zh-CN" sz="3200" dirty="0" smtClean="0"/>
              <a:t>end</a:t>
            </a:r>
          </a:p>
          <a:p>
            <a:endParaRPr lang="en-US" altLang="zh-CN" sz="3200" dirty="0"/>
          </a:p>
          <a:p>
            <a:r>
              <a:rPr lang="zh-CN" altLang="en-US" sz="3200" dirty="0" smtClean="0"/>
              <a:t>执行结果</a:t>
            </a:r>
            <a:endParaRPr lang="en-US" altLang="zh-CN" sz="3200" dirty="0" smtClean="0"/>
          </a:p>
          <a:p>
            <a:r>
              <a:rPr lang="en-US" altLang="zh-CN" sz="3200" dirty="0" smtClean="0"/>
              <a:t>1.00    2.00    3.00</a:t>
            </a:r>
          </a:p>
        </p:txBody>
      </p:sp>
    </p:spTree>
    <p:extLst>
      <p:ext uri="{BB962C8B-B14F-4D97-AF65-F5344CB8AC3E}">
        <p14:creationId xmlns:p14="http://schemas.microsoft.com/office/powerpoint/2010/main" val="668677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99392"/>
            <a:ext cx="8229600" cy="1139825"/>
          </a:xfrm>
        </p:spPr>
        <p:txBody>
          <a:bodyPr/>
          <a:lstStyle/>
          <a:p>
            <a:pPr eaLnBrk="1" hangingPunct="1"/>
            <a:r>
              <a:rPr lang="zh-CN" altLang="en-US" b="1" dirty="0" smtClean="0">
                <a:solidFill>
                  <a:schemeClr val="tx1"/>
                </a:solidFill>
              </a:rPr>
              <a:t>主要内容：</a:t>
            </a:r>
          </a:p>
        </p:txBody>
      </p:sp>
      <p:sp>
        <p:nvSpPr>
          <p:cNvPr id="5" name="Rectangle 3"/>
          <p:cNvSpPr txBox="1">
            <a:spLocks noChangeArrowheads="1"/>
          </p:cNvSpPr>
          <p:nvPr/>
        </p:nvSpPr>
        <p:spPr>
          <a:xfrm>
            <a:off x="1042988" y="1052513"/>
            <a:ext cx="7427912" cy="5329237"/>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50000"/>
              </a:lnSpc>
              <a:buFontTx/>
              <a:buChar char="•"/>
            </a:pPr>
            <a:r>
              <a:rPr lang="zh-CN" altLang="en-US" sz="3200" b="1" smtClean="0"/>
              <a:t>数据概念，常量，变量及其说明</a:t>
            </a:r>
          </a:p>
          <a:p>
            <a:pPr>
              <a:lnSpc>
                <a:spcPct val="150000"/>
              </a:lnSpc>
              <a:buFontTx/>
              <a:buChar char="•"/>
            </a:pPr>
            <a:r>
              <a:rPr lang="en-US" altLang="zh-CN" sz="3200" b="1" smtClean="0"/>
              <a:t>FORTRAN</a:t>
            </a:r>
            <a:r>
              <a:rPr lang="zh-CN" altLang="en-US" sz="3200" b="1" smtClean="0"/>
              <a:t>内部函数</a:t>
            </a:r>
          </a:p>
          <a:p>
            <a:pPr>
              <a:lnSpc>
                <a:spcPct val="150000"/>
              </a:lnSpc>
              <a:buFontTx/>
              <a:buChar char="•"/>
            </a:pPr>
            <a:r>
              <a:rPr lang="zh-CN" altLang="en-US" sz="3200" b="1" smtClean="0"/>
              <a:t>运算符和表达式</a:t>
            </a:r>
          </a:p>
          <a:p>
            <a:pPr>
              <a:lnSpc>
                <a:spcPct val="150000"/>
              </a:lnSpc>
              <a:buFontTx/>
              <a:buChar char="•"/>
            </a:pPr>
            <a:r>
              <a:rPr lang="zh-CN" altLang="en-US" sz="3200" b="1" smtClean="0"/>
              <a:t>赋值语句</a:t>
            </a:r>
          </a:p>
          <a:p>
            <a:pPr>
              <a:lnSpc>
                <a:spcPct val="150000"/>
              </a:lnSpc>
              <a:buFontTx/>
              <a:buChar char="•"/>
            </a:pPr>
            <a:r>
              <a:rPr lang="zh-CN" altLang="en-US" sz="3200" b="1" smtClean="0"/>
              <a:t>简单的输入输出语句</a:t>
            </a:r>
          </a:p>
          <a:p>
            <a:pPr>
              <a:lnSpc>
                <a:spcPct val="150000"/>
              </a:lnSpc>
              <a:buFontTx/>
              <a:buChar char="•"/>
            </a:pPr>
            <a:r>
              <a:rPr lang="zh-CN" altLang="en-US" sz="3200" b="1" smtClean="0"/>
              <a:t>程序执行控制语句</a:t>
            </a:r>
            <a:endParaRPr lang="zh-CN" altLang="en-US" sz="3200" b="1" dirty="0" smtClean="0"/>
          </a:p>
        </p:txBody>
      </p:sp>
    </p:spTree>
    <p:extLst>
      <p:ext uri="{BB962C8B-B14F-4D97-AF65-F5344CB8AC3E}">
        <p14:creationId xmlns:p14="http://schemas.microsoft.com/office/powerpoint/2010/main" val="40966953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19672" y="764704"/>
            <a:ext cx="5759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spcBef>
                <a:spcPct val="50000"/>
              </a:spcBef>
            </a:pPr>
            <a:r>
              <a:rPr lang="zh-CN" altLang="en-US" sz="3200" b="1" dirty="0">
                <a:solidFill>
                  <a:srgbClr val="333399"/>
                </a:solidFill>
              </a:rPr>
              <a:t>程序执行控制语句</a:t>
            </a:r>
            <a:r>
              <a:rPr lang="zh-TW" altLang="en-US" sz="3200" b="1" dirty="0">
                <a:solidFill>
                  <a:srgbClr val="333399"/>
                </a:solidFill>
              </a:rPr>
              <a:t> </a:t>
            </a:r>
          </a:p>
        </p:txBody>
      </p:sp>
      <p:sp>
        <p:nvSpPr>
          <p:cNvPr id="5" name="Text Box 5"/>
          <p:cNvSpPr txBox="1">
            <a:spLocks noChangeArrowheads="1"/>
          </p:cNvSpPr>
          <p:nvPr/>
        </p:nvSpPr>
        <p:spPr bwMode="auto">
          <a:xfrm>
            <a:off x="971550" y="2276475"/>
            <a:ext cx="69850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solidFill>
                  <a:srgbClr val="FF0000"/>
                </a:solidFill>
                <a:latin typeface="Times New Roman" pitchFamily="18" charset="0"/>
              </a:rPr>
              <a:t>STOP 〔N〕    </a:t>
            </a:r>
            <a:r>
              <a:rPr lang="zh-CN" altLang="en-US" sz="2400" b="1" dirty="0"/>
              <a:t>程序终止运行</a:t>
            </a:r>
          </a:p>
          <a:p>
            <a:pPr eaLnBrk="1" hangingPunct="1">
              <a:spcBef>
                <a:spcPct val="50000"/>
              </a:spcBef>
            </a:pPr>
            <a:r>
              <a:rPr lang="en-US" altLang="zh-CN" sz="2800" b="1" dirty="0">
                <a:solidFill>
                  <a:srgbClr val="FF0000"/>
                </a:solidFill>
                <a:latin typeface="Times New Roman" pitchFamily="18" charset="0"/>
              </a:rPr>
              <a:t>PAUSE 〔N〕</a:t>
            </a:r>
            <a:r>
              <a:rPr lang="en-US" altLang="zh-CN" b="1" dirty="0"/>
              <a:t>  </a:t>
            </a:r>
            <a:r>
              <a:rPr lang="zh-CN" altLang="en-US" sz="2400" b="1" dirty="0"/>
              <a:t>程序暂时停止运行，按回车恢复</a:t>
            </a:r>
          </a:p>
          <a:p>
            <a:pPr eaLnBrk="1" hangingPunct="1">
              <a:spcBef>
                <a:spcPct val="50000"/>
              </a:spcBef>
            </a:pPr>
            <a:r>
              <a:rPr lang="en-US" altLang="zh-CN" sz="2800" b="1" dirty="0">
                <a:solidFill>
                  <a:srgbClr val="FF0000"/>
                </a:solidFill>
                <a:latin typeface="Times New Roman" pitchFamily="18" charset="0"/>
              </a:rPr>
              <a:t>END                  </a:t>
            </a:r>
            <a:r>
              <a:rPr lang="zh-CN" altLang="en-US" sz="2400" b="1" dirty="0"/>
              <a:t>结束本程序单元运行</a:t>
            </a:r>
          </a:p>
        </p:txBody>
      </p:sp>
    </p:spTree>
    <p:extLst>
      <p:ext uri="{BB962C8B-B14F-4D97-AF65-F5344CB8AC3E}">
        <p14:creationId xmlns:p14="http://schemas.microsoft.com/office/powerpoint/2010/main" val="2807809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42988" y="580172"/>
            <a:ext cx="4392612" cy="519112"/>
          </a:xfrm>
          <a:prstGeom prst="rect">
            <a:avLst/>
          </a:prstGeom>
          <a:noFill/>
          <a:ln w="9525" algn="ctr">
            <a:noFill/>
            <a:miter lim="800000"/>
            <a:headEnd/>
            <a:tailEnd/>
          </a:ln>
          <a:effectLst/>
        </p:spPr>
        <p:txBody>
          <a:bodyPr anchor="ctr">
            <a:spAutoFit/>
          </a:bodyPr>
          <a:lstStyle/>
          <a:p>
            <a:pPr>
              <a:defRPr/>
            </a:pPr>
            <a:r>
              <a:rPr lang="zh-CN" altLang="en-US" sz="2800" b="1" dirty="0">
                <a:solidFill>
                  <a:srgbClr val="333399"/>
                </a:solidFill>
                <a:effectLst>
                  <a:outerShdw blurRad="38100" dist="38100" dir="2700000" algn="tl">
                    <a:srgbClr val="C0C0C0"/>
                  </a:outerShdw>
                </a:effectLst>
              </a:rPr>
              <a:t>本次内容总结：</a:t>
            </a:r>
          </a:p>
        </p:txBody>
      </p:sp>
      <p:sp>
        <p:nvSpPr>
          <p:cNvPr id="5" name="Text Box 5"/>
          <p:cNvSpPr txBox="1">
            <a:spLocks noChangeArrowheads="1"/>
          </p:cNvSpPr>
          <p:nvPr/>
        </p:nvSpPr>
        <p:spPr bwMode="auto">
          <a:xfrm>
            <a:off x="1187624" y="1700808"/>
            <a:ext cx="5543550"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AutoNum type="arabicPeriod"/>
            </a:pPr>
            <a:r>
              <a:rPr lang="zh-CN" altLang="en-US" sz="2800" b="1" dirty="0"/>
              <a:t>一个简单程序的运行</a:t>
            </a:r>
          </a:p>
          <a:p>
            <a:pPr eaLnBrk="1" hangingPunct="1">
              <a:spcBef>
                <a:spcPct val="50000"/>
              </a:spcBef>
              <a:buFontTx/>
              <a:buAutoNum type="arabicPeriod"/>
            </a:pPr>
            <a:r>
              <a:rPr lang="zh-CN" altLang="en-US" sz="2800" b="1" dirty="0"/>
              <a:t> 输入输出</a:t>
            </a:r>
          </a:p>
          <a:p>
            <a:pPr eaLnBrk="1" hangingPunct="1">
              <a:spcBef>
                <a:spcPct val="50000"/>
              </a:spcBef>
              <a:buFontTx/>
              <a:buAutoNum type="arabicPeriod"/>
            </a:pPr>
            <a:r>
              <a:rPr lang="zh-CN" altLang="en-US" sz="2800" b="1" dirty="0"/>
              <a:t> 数据的声明</a:t>
            </a:r>
          </a:p>
          <a:p>
            <a:pPr eaLnBrk="1" hangingPunct="1">
              <a:spcBef>
                <a:spcPct val="50000"/>
              </a:spcBef>
              <a:buFontTx/>
              <a:buAutoNum type="arabicPeriod"/>
            </a:pPr>
            <a:r>
              <a:rPr lang="zh-CN" altLang="en-US" sz="2800" b="1" dirty="0"/>
              <a:t> 函数的使用</a:t>
            </a:r>
          </a:p>
          <a:p>
            <a:pPr eaLnBrk="1" hangingPunct="1">
              <a:spcBef>
                <a:spcPct val="50000"/>
              </a:spcBef>
              <a:buFontTx/>
              <a:buAutoNum type="arabicPeriod"/>
            </a:pPr>
            <a:r>
              <a:rPr lang="zh-CN" altLang="en-US" sz="2800" b="1" dirty="0"/>
              <a:t> 运算符与表达式</a:t>
            </a:r>
          </a:p>
          <a:p>
            <a:pPr eaLnBrk="1" hangingPunct="1">
              <a:spcBef>
                <a:spcPct val="50000"/>
              </a:spcBef>
              <a:buFontTx/>
              <a:buAutoNum type="arabicPeriod"/>
            </a:pPr>
            <a:r>
              <a:rPr lang="zh-CN" altLang="en-US" sz="2800" b="1" dirty="0"/>
              <a:t> 赋值语句</a:t>
            </a:r>
          </a:p>
        </p:txBody>
      </p:sp>
    </p:spTree>
    <p:extLst>
      <p:ext uri="{BB962C8B-B14F-4D97-AF65-F5344CB8AC3E}">
        <p14:creationId xmlns:p14="http://schemas.microsoft.com/office/powerpoint/2010/main" val="22777890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288" y="404813"/>
            <a:ext cx="83534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dirty="0"/>
              <a:t>关于提交作业：</a:t>
            </a:r>
          </a:p>
          <a:p>
            <a:pPr eaLnBrk="1" hangingPunct="1">
              <a:spcBef>
                <a:spcPct val="50000"/>
              </a:spcBef>
            </a:pPr>
            <a:r>
              <a:rPr lang="en-US" altLang="zh-CN" sz="2000" b="1" dirty="0"/>
              <a:t>1. </a:t>
            </a:r>
            <a:r>
              <a:rPr lang="zh-CN" altLang="en-US" sz="2000" b="1" dirty="0"/>
              <a:t>将已经运行通过的若干</a:t>
            </a:r>
            <a:r>
              <a:rPr lang="en-US" altLang="zh-CN" sz="2000" b="1" dirty="0"/>
              <a:t>Fortran</a:t>
            </a:r>
            <a:r>
              <a:rPr lang="zh-CN" altLang="en-US" sz="2000" b="1" dirty="0"/>
              <a:t>源文件：  *</a:t>
            </a:r>
            <a:r>
              <a:rPr lang="en-US" altLang="zh-CN" sz="2000" b="1" dirty="0">
                <a:solidFill>
                  <a:srgbClr val="0033CC"/>
                </a:solidFill>
              </a:rPr>
              <a:t>.f90</a:t>
            </a:r>
            <a:r>
              <a:rPr lang="en-US" altLang="zh-CN" sz="2000" b="1" dirty="0"/>
              <a:t> </a:t>
            </a:r>
            <a:r>
              <a:rPr lang="zh-CN" altLang="en-US" sz="2000" b="1" dirty="0"/>
              <a:t>（或者*</a:t>
            </a:r>
            <a:r>
              <a:rPr lang="en-US" altLang="zh-CN" sz="2000" b="1" dirty="0">
                <a:solidFill>
                  <a:srgbClr val="0033CC"/>
                </a:solidFill>
              </a:rPr>
              <a:t>.for</a:t>
            </a:r>
            <a:r>
              <a:rPr lang="zh-CN" altLang="en-US" sz="2000" b="1" dirty="0"/>
              <a:t>）文件压缩</a:t>
            </a:r>
          </a:p>
          <a:p>
            <a:pPr eaLnBrk="1" hangingPunct="1">
              <a:spcBef>
                <a:spcPct val="50000"/>
              </a:spcBef>
            </a:pPr>
            <a:r>
              <a:rPr lang="en-US" altLang="zh-CN" sz="2000" b="1" dirty="0"/>
              <a:t>2. </a:t>
            </a:r>
            <a:r>
              <a:rPr lang="zh-CN" altLang="en-US" sz="2000" b="1" dirty="0"/>
              <a:t>压缩文件名请自己命名为： </a:t>
            </a:r>
            <a:r>
              <a:rPr lang="en-US" altLang="zh-CN" sz="2000" b="1" dirty="0"/>
              <a:t>“</a:t>
            </a:r>
            <a:r>
              <a:rPr lang="zh-CN" altLang="en-US" sz="2000" b="1" dirty="0">
                <a:solidFill>
                  <a:srgbClr val="0033CC"/>
                </a:solidFill>
              </a:rPr>
              <a:t>学号</a:t>
            </a:r>
            <a:r>
              <a:rPr lang="en-US" altLang="zh-CN" sz="2000" b="1" dirty="0">
                <a:solidFill>
                  <a:srgbClr val="0033CC"/>
                </a:solidFill>
              </a:rPr>
              <a:t>_1 </a:t>
            </a:r>
            <a:r>
              <a:rPr lang="en-US" altLang="zh-CN" sz="2000" b="1" dirty="0"/>
              <a:t>”</a:t>
            </a:r>
            <a:r>
              <a:rPr lang="zh-CN" altLang="en-US" sz="2000" b="1" dirty="0"/>
              <a:t>（</a:t>
            </a:r>
            <a:r>
              <a:rPr lang="en-US" altLang="zh-CN" sz="2000" b="1" dirty="0"/>
              <a:t>_?   </a:t>
            </a:r>
            <a:r>
              <a:rPr lang="zh-CN" altLang="en-US" sz="2000" b="1" dirty="0"/>
              <a:t>为第？次作业）</a:t>
            </a:r>
            <a:endParaRPr lang="en-US" altLang="zh-CN" sz="2000" b="1" dirty="0">
              <a:solidFill>
                <a:srgbClr val="0033CC"/>
              </a:solidFill>
            </a:endParaRPr>
          </a:p>
          <a:p>
            <a:pPr eaLnBrk="1" hangingPunct="1">
              <a:spcBef>
                <a:spcPct val="50000"/>
              </a:spcBef>
            </a:pPr>
            <a:r>
              <a:rPr lang="en-US" altLang="zh-CN" sz="2000" b="1" dirty="0"/>
              <a:t>3. </a:t>
            </a:r>
            <a:r>
              <a:rPr lang="zh-CN" altLang="en-US" sz="2000" b="1" dirty="0"/>
              <a:t>将文件以附件发送到邮箱： </a:t>
            </a:r>
            <a:r>
              <a:rPr lang="en-US" altLang="zh-CN" sz="2000" b="1" dirty="0">
                <a:solidFill>
                  <a:srgbClr val="FF0000"/>
                </a:solidFill>
              </a:rPr>
              <a:t>fortran_sysu@163.com </a:t>
            </a:r>
            <a:endParaRPr lang="zh-CN" altLang="en-US" sz="2000" b="1" dirty="0">
              <a:solidFill>
                <a:srgbClr val="FF0000"/>
              </a:solidFill>
            </a:endParaRPr>
          </a:p>
        </p:txBody>
      </p:sp>
      <p:pic>
        <p:nvPicPr>
          <p:cNvPr id="5" name="Picture 7" descr="C:\Users\wtm\AppData\Roaming\Tencent\Users\364321342\QQ\WinTemp\RichOle\RS`MWM4AA8XR$8VFADO1M5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276475"/>
            <a:ext cx="3382962"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燕尾形箭头 5"/>
          <p:cNvSpPr/>
          <p:nvPr/>
        </p:nvSpPr>
        <p:spPr>
          <a:xfrm>
            <a:off x="4067175" y="2565400"/>
            <a:ext cx="792163" cy="215900"/>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 name="Picture 8" descr="C:\Users\wtm\AppData\Roaming\Tencent\Users\364321342\QQ\WinTemp\RichOle\G86PYU~YWP[CQMF~S8}CY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420938"/>
            <a:ext cx="2352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5172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68312" y="764704"/>
            <a:ext cx="8353425"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600" b="1" dirty="0"/>
              <a:t>关于作业：</a:t>
            </a:r>
          </a:p>
          <a:p>
            <a:pPr eaLnBrk="1" hangingPunct="1">
              <a:spcBef>
                <a:spcPct val="50000"/>
              </a:spcBef>
            </a:pPr>
            <a:r>
              <a:rPr lang="en-US" altLang="zh-CN" sz="3600" b="1" dirty="0"/>
              <a:t>1. </a:t>
            </a:r>
            <a:r>
              <a:rPr lang="zh-CN" altLang="en-US" sz="3600" b="1" dirty="0"/>
              <a:t>文件名</a:t>
            </a:r>
            <a:r>
              <a:rPr lang="en-US" altLang="zh-CN" sz="3600" b="1" dirty="0"/>
              <a:t>——</a:t>
            </a:r>
            <a:r>
              <a:rPr lang="zh-CN" altLang="en-US" sz="3600" b="1" dirty="0"/>
              <a:t>尽量用以英文字母开头的、包含英文以及英文书写状态下的数字和下划线等其它符号）</a:t>
            </a:r>
          </a:p>
          <a:p>
            <a:pPr eaLnBrk="1" hangingPunct="1">
              <a:spcBef>
                <a:spcPct val="50000"/>
              </a:spcBef>
            </a:pPr>
            <a:r>
              <a:rPr lang="en-US" altLang="zh-CN" sz="3600" b="1" dirty="0"/>
              <a:t>2. </a:t>
            </a:r>
            <a:r>
              <a:rPr lang="zh-CN" altLang="en-US" sz="3600" b="1" dirty="0"/>
              <a:t>源文件书写方式及其注释</a:t>
            </a:r>
            <a:r>
              <a:rPr lang="en-US" altLang="zh-CN" sz="3600" b="1" dirty="0"/>
              <a:t>——</a:t>
            </a:r>
            <a:r>
              <a:rPr lang="zh-CN" altLang="en-US" sz="3600" b="1" dirty="0"/>
              <a:t>养成好的习惯，自由格式下亦书写可读性强的脚本</a:t>
            </a:r>
            <a:endParaRPr lang="zh-CN" altLang="en-US" sz="3600" b="1" dirty="0">
              <a:solidFill>
                <a:schemeClr val="folHlink"/>
              </a:solidFill>
            </a:endParaRPr>
          </a:p>
          <a:p>
            <a:pPr eaLnBrk="1" hangingPunct="1">
              <a:spcBef>
                <a:spcPct val="50000"/>
              </a:spcBef>
            </a:pPr>
            <a:r>
              <a:rPr lang="en-US" altLang="zh-CN" sz="3600" b="1" dirty="0"/>
              <a:t>3. </a:t>
            </a:r>
            <a:r>
              <a:rPr lang="zh-CN" altLang="en-US" sz="3600" b="1" dirty="0"/>
              <a:t>严格按照语法。上课及作业时适当做笔记</a:t>
            </a:r>
          </a:p>
        </p:txBody>
      </p:sp>
    </p:spTree>
    <p:extLst>
      <p:ext uri="{BB962C8B-B14F-4D97-AF65-F5344CB8AC3E}">
        <p14:creationId xmlns:p14="http://schemas.microsoft.com/office/powerpoint/2010/main" val="3060114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5671"/>
            <a:ext cx="8229600" cy="990600"/>
          </a:xfrm>
        </p:spPr>
        <p:txBody>
          <a:bodyPr/>
          <a:lstStyle/>
          <a:p>
            <a:pPr eaLnBrk="1" hangingPunct="1"/>
            <a:r>
              <a:rPr lang="zh-CN" altLang="en-US" sz="3600" b="1" dirty="0" smtClean="0">
                <a:solidFill>
                  <a:srgbClr val="333399"/>
                </a:solidFill>
              </a:rPr>
              <a:t>数据的概念</a:t>
            </a:r>
          </a:p>
        </p:txBody>
      </p:sp>
      <p:sp>
        <p:nvSpPr>
          <p:cNvPr id="5" name="Rectangle 3"/>
          <p:cNvSpPr txBox="1">
            <a:spLocks noChangeArrowheads="1"/>
          </p:cNvSpPr>
          <p:nvPr/>
        </p:nvSpPr>
        <p:spPr>
          <a:xfrm>
            <a:off x="395536" y="1125538"/>
            <a:ext cx="7940675" cy="489585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30000"/>
              </a:lnSpc>
              <a:buFont typeface="Wingdings" pitchFamily="2" charset="2"/>
              <a:buNone/>
            </a:pPr>
            <a:r>
              <a:rPr lang="zh-CN" altLang="en-US" sz="3200" b="1" dirty="0" smtClean="0"/>
              <a:t>  从</a:t>
            </a:r>
            <a:r>
              <a:rPr lang="zh-CN" altLang="en-US" sz="3200" b="1" dirty="0" smtClean="0">
                <a:solidFill>
                  <a:srgbClr val="FF0000"/>
                </a:solidFill>
              </a:rPr>
              <a:t>表现形式</a:t>
            </a:r>
            <a:r>
              <a:rPr lang="zh-CN" altLang="en-US" sz="3200" b="1" dirty="0" smtClean="0"/>
              <a:t>上：常量、变量、表达式、函数等</a:t>
            </a:r>
          </a:p>
          <a:p>
            <a:pPr>
              <a:lnSpc>
                <a:spcPct val="130000"/>
              </a:lnSpc>
              <a:buFont typeface="Wingdings" pitchFamily="2" charset="2"/>
              <a:buNone/>
            </a:pPr>
            <a:r>
              <a:rPr lang="zh-CN" altLang="en-US" sz="3200" b="1" dirty="0" smtClean="0"/>
              <a:t>  从</a:t>
            </a:r>
            <a:r>
              <a:rPr lang="zh-CN" altLang="en-US" sz="3200" b="1" dirty="0" smtClean="0">
                <a:solidFill>
                  <a:srgbClr val="FF0000"/>
                </a:solidFill>
              </a:rPr>
              <a:t>数据类型</a:t>
            </a:r>
            <a:r>
              <a:rPr lang="zh-CN" altLang="en-US" sz="3200" b="1" dirty="0" smtClean="0"/>
              <a:t>上：整型、实型、字符型、复型和逻辑型等基本类型，以及数组、结构体等复杂的数据类型</a:t>
            </a:r>
          </a:p>
          <a:p>
            <a:pPr>
              <a:lnSpc>
                <a:spcPct val="130000"/>
              </a:lnSpc>
              <a:spcBef>
                <a:spcPct val="50000"/>
              </a:spcBef>
              <a:buFont typeface="Wingdings" pitchFamily="2" charset="2"/>
              <a:buNone/>
            </a:pPr>
            <a:r>
              <a:rPr lang="zh-CN" altLang="en-US" sz="3200" b="1" dirty="0" smtClean="0"/>
              <a:t>   每一种数据类型决定该类型数据在计算机中的存储方式和作用于其上的操作。</a:t>
            </a:r>
          </a:p>
        </p:txBody>
      </p:sp>
    </p:spTree>
    <p:extLst>
      <p:ext uri="{BB962C8B-B14F-4D97-AF65-F5344CB8AC3E}">
        <p14:creationId xmlns:p14="http://schemas.microsoft.com/office/powerpoint/2010/main" val="1294747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457200" y="277813"/>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 typeface="Arial" charset="0"/>
              <a:buNone/>
            </a:pPr>
            <a:r>
              <a:rPr lang="en-US" altLang="zh-CN" sz="3400" b="1">
                <a:solidFill>
                  <a:srgbClr val="333399"/>
                </a:solidFill>
                <a:latin typeface="Garamond" pitchFamily="18" charset="0"/>
              </a:rPr>
              <a:t>FORTRAN</a:t>
            </a:r>
            <a:r>
              <a:rPr lang="zh-CN" altLang="en-US" sz="3400" b="1">
                <a:solidFill>
                  <a:srgbClr val="333399"/>
                </a:solidFill>
                <a:latin typeface="Garamond" pitchFamily="18" charset="0"/>
              </a:rPr>
              <a:t>常量</a:t>
            </a:r>
          </a:p>
        </p:txBody>
      </p:sp>
      <p:sp>
        <p:nvSpPr>
          <p:cNvPr id="5" name="Rectangle 5"/>
          <p:cNvSpPr>
            <a:spLocks noChangeArrowheads="1"/>
          </p:cNvSpPr>
          <p:nvPr/>
        </p:nvSpPr>
        <p:spPr bwMode="auto">
          <a:xfrm>
            <a:off x="611188" y="1412875"/>
            <a:ext cx="7993062"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40000"/>
              </a:spcBef>
              <a:spcAft>
                <a:spcPct val="20000"/>
              </a:spcAft>
            </a:pPr>
            <a:r>
              <a:rPr lang="zh-CN" altLang="en-US" sz="2800" b="1" dirty="0">
                <a:solidFill>
                  <a:srgbClr val="FF0000"/>
                </a:solidFill>
              </a:rPr>
              <a:t>常量：其值始终不变的一些量。</a:t>
            </a:r>
          </a:p>
          <a:p>
            <a:pPr marL="342900" indent="-342900" algn="just">
              <a:lnSpc>
                <a:spcPct val="110000"/>
              </a:lnSpc>
              <a:spcBef>
                <a:spcPct val="40000"/>
              </a:spcBef>
              <a:spcAft>
                <a:spcPct val="20000"/>
              </a:spcAft>
            </a:pPr>
            <a:r>
              <a:rPr lang="zh-CN" altLang="en-US" sz="2400" b="1" dirty="0"/>
              <a:t>六种：整型，实型，双精度型，复型，逻辑型，字符型</a:t>
            </a:r>
          </a:p>
          <a:p>
            <a:pPr marL="342900" indent="-342900" algn="just">
              <a:lnSpc>
                <a:spcPct val="110000"/>
              </a:lnSpc>
              <a:spcBef>
                <a:spcPct val="40000"/>
              </a:spcBef>
              <a:spcAft>
                <a:spcPct val="20000"/>
              </a:spcAft>
            </a:pPr>
            <a:r>
              <a:rPr lang="zh-CN" altLang="en-US" sz="2800" b="1" dirty="0">
                <a:solidFill>
                  <a:srgbClr val="333399"/>
                </a:solidFill>
              </a:rPr>
              <a:t>直接常量：</a:t>
            </a:r>
            <a:r>
              <a:rPr lang="zh-CN" altLang="en-US" sz="2800" b="1" dirty="0"/>
              <a:t>数据本身是一个常量</a:t>
            </a:r>
          </a:p>
          <a:p>
            <a:pPr marL="342900" indent="-342900" algn="just">
              <a:lnSpc>
                <a:spcPct val="110000"/>
              </a:lnSpc>
              <a:spcBef>
                <a:spcPct val="40000"/>
              </a:spcBef>
              <a:spcAft>
                <a:spcPct val="20000"/>
              </a:spcAft>
            </a:pPr>
            <a:r>
              <a:rPr lang="zh-CN" altLang="en-US" sz="2800" b="1" dirty="0">
                <a:solidFill>
                  <a:srgbClr val="333399"/>
                </a:solidFill>
              </a:rPr>
              <a:t>符号常量：</a:t>
            </a:r>
            <a:r>
              <a:rPr lang="zh-CN" altLang="en-US" sz="2800" b="1" dirty="0"/>
              <a:t>用一个标识符来表示一个常量</a:t>
            </a:r>
          </a:p>
          <a:p>
            <a:pPr marL="342900" indent="-342900" algn="just">
              <a:lnSpc>
                <a:spcPct val="110000"/>
              </a:lnSpc>
              <a:spcBef>
                <a:spcPct val="40000"/>
              </a:spcBef>
              <a:spcAft>
                <a:spcPct val="20000"/>
              </a:spcAft>
            </a:pPr>
            <a:endParaRPr lang="zh-CN" altLang="en-US" sz="2800" b="1" dirty="0"/>
          </a:p>
          <a:p>
            <a:pPr marL="342900" indent="-342900" algn="just">
              <a:lnSpc>
                <a:spcPct val="110000"/>
              </a:lnSpc>
              <a:spcBef>
                <a:spcPct val="40000"/>
              </a:spcBef>
              <a:spcAft>
                <a:spcPct val="20000"/>
              </a:spcAft>
            </a:pPr>
            <a:endParaRPr lang="en-US" altLang="zh-CN" sz="2800" b="1" dirty="0"/>
          </a:p>
        </p:txBody>
      </p:sp>
    </p:spTree>
    <p:extLst>
      <p:ext uri="{BB962C8B-B14F-4D97-AF65-F5344CB8AC3E}">
        <p14:creationId xmlns:p14="http://schemas.microsoft.com/office/powerpoint/2010/main" val="165622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57200" y="277813"/>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 typeface="Arial" charset="0"/>
              <a:buNone/>
            </a:pPr>
            <a:r>
              <a:rPr lang="en-US" altLang="zh-CN" sz="3400" b="1" dirty="0">
                <a:solidFill>
                  <a:srgbClr val="333399"/>
                </a:solidFill>
                <a:latin typeface="Garamond" pitchFamily="18" charset="0"/>
              </a:rPr>
              <a:t>FORTRAN</a:t>
            </a:r>
            <a:r>
              <a:rPr lang="zh-CN" altLang="en-US" sz="3400" b="1" dirty="0">
                <a:solidFill>
                  <a:srgbClr val="333399"/>
                </a:solidFill>
                <a:latin typeface="Garamond" pitchFamily="18" charset="0"/>
              </a:rPr>
              <a:t>常量</a:t>
            </a:r>
          </a:p>
        </p:txBody>
      </p:sp>
      <p:sp>
        <p:nvSpPr>
          <p:cNvPr id="5" name="Rectangle 2"/>
          <p:cNvSpPr>
            <a:spLocks noChangeArrowheads="1"/>
          </p:cNvSpPr>
          <p:nvPr/>
        </p:nvSpPr>
        <p:spPr bwMode="auto">
          <a:xfrm>
            <a:off x="726566" y="1327150"/>
            <a:ext cx="7993062"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lnSpc>
                <a:spcPct val="110000"/>
              </a:lnSpc>
              <a:spcBef>
                <a:spcPct val="20000"/>
              </a:spcBef>
              <a:spcAft>
                <a:spcPct val="20000"/>
              </a:spcAft>
            </a:pPr>
            <a:r>
              <a:rPr lang="zh-CN" altLang="en-US" sz="2800" b="1" dirty="0"/>
              <a:t>不同类型的常量有不同的表示方法： </a:t>
            </a:r>
          </a:p>
          <a:p>
            <a:pPr marL="342900" indent="-342900" algn="just">
              <a:lnSpc>
                <a:spcPct val="110000"/>
              </a:lnSpc>
              <a:spcBef>
                <a:spcPct val="20000"/>
              </a:spcBef>
              <a:spcAft>
                <a:spcPct val="20000"/>
              </a:spcAft>
            </a:pPr>
            <a:r>
              <a:rPr lang="zh-CN" altLang="en-US" sz="2800" b="1" dirty="0">
                <a:solidFill>
                  <a:srgbClr val="FF9933"/>
                </a:solidFill>
              </a:rPr>
              <a:t>整型常量</a:t>
            </a:r>
            <a:r>
              <a:rPr lang="zh-CN" altLang="en-US" sz="2800" b="1" dirty="0"/>
              <a:t> ：正数、负数和</a:t>
            </a:r>
            <a:r>
              <a:rPr lang="en-US" altLang="zh-CN" sz="2800" b="1" dirty="0"/>
              <a:t>0</a:t>
            </a:r>
            <a:r>
              <a:rPr lang="zh-CN" altLang="en-US" sz="2800" b="1" dirty="0"/>
              <a:t>（也称整数）</a:t>
            </a:r>
          </a:p>
          <a:p>
            <a:pPr marL="342900" indent="-342900" algn="just">
              <a:lnSpc>
                <a:spcPct val="110000"/>
              </a:lnSpc>
              <a:spcBef>
                <a:spcPct val="20000"/>
              </a:spcBef>
              <a:spcAft>
                <a:spcPct val="20000"/>
              </a:spcAft>
            </a:pPr>
            <a:r>
              <a:rPr lang="zh-CN" altLang="en-US" sz="2400" b="1" dirty="0"/>
              <a:t>常数中不允许加入逗号，</a:t>
            </a:r>
          </a:p>
          <a:p>
            <a:pPr marL="342900" indent="-342900" algn="just">
              <a:lnSpc>
                <a:spcPct val="110000"/>
              </a:lnSpc>
              <a:spcBef>
                <a:spcPct val="20000"/>
              </a:spcBef>
              <a:spcAft>
                <a:spcPct val="20000"/>
              </a:spcAft>
            </a:pPr>
            <a:r>
              <a:rPr lang="zh-CN" altLang="en-US" sz="2400" b="1" dirty="0"/>
              <a:t>如：</a:t>
            </a:r>
            <a:r>
              <a:rPr lang="en-US" altLang="zh-CN" sz="2400" b="1" dirty="0"/>
              <a:t>12000</a:t>
            </a:r>
            <a:r>
              <a:rPr lang="zh-CN" altLang="en-US" sz="2400" b="1" dirty="0"/>
              <a:t>，不能写作：</a:t>
            </a:r>
            <a:r>
              <a:rPr lang="en-US" altLang="zh-CN" sz="2400" b="1" dirty="0"/>
              <a:t>12,000</a:t>
            </a:r>
          </a:p>
          <a:p>
            <a:pPr marL="342900" indent="-342900" algn="just">
              <a:lnSpc>
                <a:spcPct val="110000"/>
              </a:lnSpc>
              <a:spcBef>
                <a:spcPct val="20000"/>
              </a:spcBef>
              <a:spcAft>
                <a:spcPct val="20000"/>
              </a:spcAft>
            </a:pPr>
            <a:r>
              <a:rPr lang="zh-CN" altLang="en-US" sz="2400" b="1" dirty="0"/>
              <a:t>一般用</a:t>
            </a:r>
            <a:r>
              <a:rPr lang="en-US" altLang="zh-CN" sz="2400" b="1" dirty="0"/>
              <a:t>2</a:t>
            </a:r>
            <a:r>
              <a:rPr lang="zh-CN" altLang="en-US" sz="2400" b="1" dirty="0"/>
              <a:t>个字节（</a:t>
            </a:r>
            <a:r>
              <a:rPr lang="en-US" altLang="zh-CN" sz="2400" b="1" dirty="0"/>
              <a:t>16</a:t>
            </a:r>
            <a:r>
              <a:rPr lang="zh-CN" altLang="en-US" sz="2400" b="1" dirty="0"/>
              <a:t>位）或</a:t>
            </a:r>
            <a:r>
              <a:rPr lang="en-US" altLang="zh-CN" sz="2400" b="1" dirty="0"/>
              <a:t>4</a:t>
            </a:r>
            <a:r>
              <a:rPr lang="zh-CN" altLang="en-US" sz="2400" b="1" dirty="0"/>
              <a:t>个字节（</a:t>
            </a:r>
            <a:r>
              <a:rPr lang="en-US" altLang="zh-CN" sz="2400" b="1" dirty="0"/>
              <a:t>32</a:t>
            </a:r>
            <a:r>
              <a:rPr lang="zh-CN" altLang="en-US" sz="2400" b="1" dirty="0"/>
              <a:t>位）来存储，其中一位存储数值的符号，其余为数本身，则：</a:t>
            </a:r>
          </a:p>
          <a:p>
            <a:pPr marL="342900" indent="-342900" algn="just">
              <a:lnSpc>
                <a:spcPct val="110000"/>
              </a:lnSpc>
              <a:spcBef>
                <a:spcPct val="20000"/>
              </a:spcBef>
              <a:spcAft>
                <a:spcPct val="20000"/>
              </a:spcAft>
            </a:pPr>
            <a:r>
              <a:rPr lang="en-US" altLang="zh-CN" sz="2400" b="1" dirty="0"/>
              <a:t>2</a:t>
            </a:r>
            <a:r>
              <a:rPr lang="zh-CN" altLang="en-US" sz="2400" b="1" dirty="0"/>
              <a:t>个字节存储，整数范围：</a:t>
            </a:r>
            <a:r>
              <a:rPr lang="en-US" altLang="zh-CN" sz="2400" b="1" dirty="0"/>
              <a:t>-32768~32767</a:t>
            </a:r>
          </a:p>
          <a:p>
            <a:pPr marL="342900" indent="-342900" algn="just">
              <a:lnSpc>
                <a:spcPct val="110000"/>
              </a:lnSpc>
              <a:spcBef>
                <a:spcPct val="20000"/>
              </a:spcBef>
              <a:spcAft>
                <a:spcPct val="20000"/>
              </a:spcAft>
            </a:pPr>
            <a:r>
              <a:rPr lang="en-US" altLang="zh-CN" sz="2400" b="1" dirty="0"/>
              <a:t>4</a:t>
            </a:r>
            <a:r>
              <a:rPr lang="zh-CN" altLang="en-US" sz="2400" b="1" dirty="0"/>
              <a:t>个字节存储，整数范围：</a:t>
            </a:r>
            <a:r>
              <a:rPr lang="en-US" altLang="zh-CN" sz="2400" b="1" dirty="0"/>
              <a:t>-2</a:t>
            </a:r>
            <a:r>
              <a:rPr lang="en-US" altLang="zh-CN" sz="2400" b="1" baseline="30000" dirty="0"/>
              <a:t>31</a:t>
            </a:r>
            <a:r>
              <a:rPr lang="en-US" altLang="zh-CN" sz="2400" b="1" dirty="0"/>
              <a:t>~ 2</a:t>
            </a:r>
            <a:r>
              <a:rPr lang="en-US" altLang="zh-CN" sz="2400" b="1" baseline="30000" dirty="0"/>
              <a:t>31</a:t>
            </a:r>
            <a:r>
              <a:rPr lang="en-US" altLang="zh-CN" sz="2400" b="1" dirty="0"/>
              <a:t>-1</a:t>
            </a:r>
          </a:p>
        </p:txBody>
      </p:sp>
    </p:spTree>
    <p:extLst>
      <p:ext uri="{BB962C8B-B14F-4D97-AF65-F5344CB8AC3E}">
        <p14:creationId xmlns:p14="http://schemas.microsoft.com/office/powerpoint/2010/main" val="8192311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1233</TotalTime>
  <Words>3227</Words>
  <Application>Microsoft Office PowerPoint</Application>
  <PresentationFormat>全屏显示(4:3)</PresentationFormat>
  <Paragraphs>413</Paragraphs>
  <Slides>63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65" baseType="lpstr">
      <vt:lpstr>平衡</vt:lpstr>
      <vt:lpstr>公式</vt:lpstr>
      <vt:lpstr>四、顺序结构程序设计</vt:lpstr>
      <vt:lpstr>三种基本结构 </vt:lpstr>
      <vt:lpstr>PowerPoint 演示文稿</vt:lpstr>
      <vt:lpstr>PowerPoint 演示文稿</vt:lpstr>
      <vt:lpstr>PowerPoint 演示文稿</vt:lpstr>
      <vt:lpstr>主要内容：</vt:lpstr>
      <vt:lpstr>数据的概念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四、顺序结构程序设计</dc:title>
  <dc:creator>sysu</dc:creator>
  <cp:lastModifiedBy>sysu</cp:lastModifiedBy>
  <cp:revision>108</cp:revision>
  <dcterms:created xsi:type="dcterms:W3CDTF">2015-06-15T09:08:03Z</dcterms:created>
  <dcterms:modified xsi:type="dcterms:W3CDTF">2016-09-05T09:43:58Z</dcterms:modified>
</cp:coreProperties>
</file>