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2" r:id="rId29"/>
    <p:sldId id="283" r:id="rId30"/>
    <p:sldId id="284" r:id="rId31"/>
    <p:sldId id="285" r:id="rId32"/>
    <p:sldId id="286" r:id="rId33"/>
    <p:sldId id="287" r:id="rId34"/>
    <p:sldId id="288" r:id="rId35"/>
    <p:sldId id="289" r:id="rId36"/>
    <p:sldId id="290" r:id="rId37"/>
    <p:sldId id="291" r:id="rId38"/>
    <p:sldId id="292" r:id="rId39"/>
    <p:sldId id="323" r:id="rId40"/>
    <p:sldId id="324" r:id="rId41"/>
    <p:sldId id="293" r:id="rId42"/>
    <p:sldId id="294" r:id="rId43"/>
    <p:sldId id="295" r:id="rId44"/>
    <p:sldId id="296" r:id="rId45"/>
    <p:sldId id="297" r:id="rId46"/>
    <p:sldId id="298" r:id="rId47"/>
    <p:sldId id="299" r:id="rId48"/>
    <p:sldId id="300"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21" r:id="rId66"/>
    <p:sldId id="325" r:id="rId67"/>
    <p:sldId id="326" r:id="rId68"/>
    <p:sldId id="318" r:id="rId69"/>
    <p:sldId id="301" r:id="rId70"/>
    <p:sldId id="319" r:id="rId71"/>
    <p:sldId id="327" r:id="rId72"/>
    <p:sldId id="328"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0A837-14C3-42FD-B08E-71FE653B617F}" type="datetimeFigureOut">
              <a:rPr lang="zh-CN" altLang="en-US" smtClean="0"/>
              <a:t>2016/10/13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063E75-C2D8-49F4-9A86-F599DDB32825}" type="slidenum">
              <a:rPr lang="zh-CN" altLang="en-US" smtClean="0"/>
              <a:t>‹#›</a:t>
            </a:fld>
            <a:endParaRPr lang="zh-CN" altLang="en-US"/>
          </a:p>
        </p:txBody>
      </p:sp>
    </p:spTree>
    <p:extLst>
      <p:ext uri="{BB962C8B-B14F-4D97-AF65-F5344CB8AC3E}">
        <p14:creationId xmlns:p14="http://schemas.microsoft.com/office/powerpoint/2010/main" val="120532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63E75-C2D8-49F4-9A86-F599DDB32825}" type="slidenum">
              <a:rPr lang="zh-CN" altLang="en-US" smtClean="0"/>
              <a:t>35</a:t>
            </a:fld>
            <a:endParaRPr lang="zh-CN" altLang="en-US"/>
          </a:p>
        </p:txBody>
      </p:sp>
    </p:spTree>
    <p:extLst>
      <p:ext uri="{BB962C8B-B14F-4D97-AF65-F5344CB8AC3E}">
        <p14:creationId xmlns:p14="http://schemas.microsoft.com/office/powerpoint/2010/main" val="6761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12D35FED-CEBE-46AA-83F8-F8103F8ABED6}" type="datetimeFigureOut">
              <a:rPr lang="zh-CN" altLang="en-US" smtClean="0"/>
              <a:t>2016/10/13</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90D9C76-5DE9-441E-8D74-D825EA185FA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2D35FED-CEBE-46AA-83F8-F8103F8ABED6}"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0D9C76-5DE9-441E-8D74-D825EA185FA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2D35FED-CEBE-46AA-83F8-F8103F8ABED6}"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0D9C76-5DE9-441E-8D74-D825EA185F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12D35FED-CEBE-46AA-83F8-F8103F8ABED6}" type="datetimeFigureOut">
              <a:rPr lang="zh-CN" altLang="en-US" smtClean="0"/>
              <a:t>2016/10/13</a:t>
            </a:fld>
            <a:endParaRPr lang="zh-CN" altLang="en-US"/>
          </a:p>
        </p:txBody>
      </p:sp>
      <p:sp>
        <p:nvSpPr>
          <p:cNvPr id="9" name="灯片编号占位符 8"/>
          <p:cNvSpPr>
            <a:spLocks noGrp="1"/>
          </p:cNvSpPr>
          <p:nvPr>
            <p:ph type="sldNum" sz="quarter" idx="15"/>
          </p:nvPr>
        </p:nvSpPr>
        <p:spPr/>
        <p:txBody>
          <a:bodyPr rtlCol="0"/>
          <a:lstStyle/>
          <a:p>
            <a:fld id="{C90D9C76-5DE9-441E-8D74-D825EA185FA3}"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12D35FED-CEBE-46AA-83F8-F8103F8ABED6}" type="datetimeFigureOut">
              <a:rPr lang="zh-CN" altLang="en-US" smtClean="0"/>
              <a:t>2016/10/13</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C90D9C76-5DE9-441E-8D74-D825EA185FA3}"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12D35FED-CEBE-46AA-83F8-F8103F8ABED6}"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0D9C76-5DE9-441E-8D74-D825EA185FA3}"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12D35FED-CEBE-46AA-83F8-F8103F8ABED6}" type="datetimeFigureOut">
              <a:rPr lang="zh-CN" altLang="en-US" smtClean="0"/>
              <a:t>2016/10/13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0D9C76-5DE9-441E-8D74-D825EA185FA3}"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12D35FED-CEBE-46AA-83F8-F8103F8ABED6}" type="datetimeFigureOut">
              <a:rPr lang="zh-CN" altLang="en-US" smtClean="0"/>
              <a:t>2016/10/13</a:t>
            </a:fld>
            <a:endParaRPr lang="zh-CN" altLang="en-US"/>
          </a:p>
        </p:txBody>
      </p:sp>
      <p:sp>
        <p:nvSpPr>
          <p:cNvPr id="7" name="灯片编号占位符 6"/>
          <p:cNvSpPr>
            <a:spLocks noGrp="1"/>
          </p:cNvSpPr>
          <p:nvPr>
            <p:ph type="sldNum" sz="quarter" idx="11"/>
          </p:nvPr>
        </p:nvSpPr>
        <p:spPr/>
        <p:txBody>
          <a:bodyPr rtlCol="0"/>
          <a:lstStyle/>
          <a:p>
            <a:fld id="{C90D9C76-5DE9-441E-8D74-D825EA185FA3}"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D35FED-CEBE-46AA-83F8-F8103F8ABED6}" type="datetimeFigureOut">
              <a:rPr lang="zh-CN" altLang="en-US" smtClean="0"/>
              <a:t>2016/10/13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0D9C76-5DE9-441E-8D74-D825EA185F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12D35FED-CEBE-46AA-83F8-F8103F8ABED6}" type="datetimeFigureOut">
              <a:rPr lang="zh-CN" altLang="en-US" smtClean="0"/>
              <a:t>2016/10/13</a:t>
            </a:fld>
            <a:endParaRPr lang="zh-CN" altLang="en-US"/>
          </a:p>
        </p:txBody>
      </p:sp>
      <p:sp>
        <p:nvSpPr>
          <p:cNvPr id="22" name="灯片编号占位符 21"/>
          <p:cNvSpPr>
            <a:spLocks noGrp="1"/>
          </p:cNvSpPr>
          <p:nvPr>
            <p:ph type="sldNum" sz="quarter" idx="15"/>
          </p:nvPr>
        </p:nvSpPr>
        <p:spPr/>
        <p:txBody>
          <a:bodyPr rtlCol="0"/>
          <a:lstStyle/>
          <a:p>
            <a:fld id="{C90D9C76-5DE9-441E-8D74-D825EA185FA3}"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12D35FED-CEBE-46AA-83F8-F8103F8ABED6}" type="datetimeFigureOut">
              <a:rPr lang="zh-CN" altLang="en-US" smtClean="0"/>
              <a:t>2016/10/13</a:t>
            </a:fld>
            <a:endParaRPr lang="zh-CN" altLang="en-US"/>
          </a:p>
        </p:txBody>
      </p:sp>
      <p:sp>
        <p:nvSpPr>
          <p:cNvPr id="18" name="灯片编号占位符 17"/>
          <p:cNvSpPr>
            <a:spLocks noGrp="1"/>
          </p:cNvSpPr>
          <p:nvPr>
            <p:ph type="sldNum" sz="quarter" idx="11"/>
          </p:nvPr>
        </p:nvSpPr>
        <p:spPr/>
        <p:txBody>
          <a:bodyPr rtlCol="0"/>
          <a:lstStyle/>
          <a:p>
            <a:fld id="{C90D9C76-5DE9-441E-8D74-D825EA185FA3}"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2D35FED-CEBE-46AA-83F8-F8103F8ABED6}" type="datetimeFigureOut">
              <a:rPr lang="zh-CN" altLang="en-US" smtClean="0"/>
              <a:t>2016/10/13</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90D9C76-5DE9-441E-8D74-D825EA185F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47.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4" Type="http://schemas.openxmlformats.org/officeDocument/2006/relationships/image" Target="../media/image51.wmf"/></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0.wmf"/><Relationship Id="rId4"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5" Type="http://schemas.openxmlformats.org/officeDocument/2006/relationships/image" Target="../media/image65.wmf"/><Relationship Id="rId4" Type="http://schemas.openxmlformats.org/officeDocument/2006/relationships/image" Target="../media/image64.w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1800" y="620688"/>
            <a:ext cx="6172200" cy="1894362"/>
          </a:xfrm>
        </p:spPr>
        <p:txBody>
          <a:bodyPr>
            <a:normAutofit/>
          </a:bodyPr>
          <a:lstStyle/>
          <a:p>
            <a:r>
              <a:rPr lang="zh-CN" altLang="en-US" sz="4800" dirty="0"/>
              <a:t>七、数组</a:t>
            </a:r>
          </a:p>
        </p:txBody>
      </p:sp>
      <p:sp>
        <p:nvSpPr>
          <p:cNvPr id="3" name="副标题 2"/>
          <p:cNvSpPr>
            <a:spLocks noGrp="1"/>
          </p:cNvSpPr>
          <p:nvPr>
            <p:ph type="subTitle" idx="1"/>
          </p:nvPr>
        </p:nvSpPr>
        <p:spPr>
          <a:xfrm>
            <a:off x="2195736" y="4077072"/>
            <a:ext cx="6172200" cy="1371600"/>
          </a:xfrm>
        </p:spPr>
        <p:txBody>
          <a:bodyPr>
            <a:normAutofit/>
          </a:bodyPr>
          <a:lstStyle/>
          <a:p>
            <a:pPr algn="ctr"/>
            <a:r>
              <a:rPr lang="zh-CN" altLang="en-US" sz="2400" smtClean="0"/>
              <a:t>中山大学大气学科学院</a:t>
            </a:r>
            <a:endParaRPr lang="en-US" altLang="zh-CN" sz="2400" dirty="0" smtClean="0"/>
          </a:p>
          <a:p>
            <a:pPr algn="ctr"/>
            <a:endParaRPr lang="en-US" altLang="zh-CN" sz="2400" dirty="0"/>
          </a:p>
          <a:p>
            <a:pPr algn="ctr"/>
            <a:r>
              <a:rPr lang="zh-CN" altLang="en-US" sz="2400" dirty="0" smtClean="0"/>
              <a:t>陆 希</a:t>
            </a:r>
            <a:endParaRPr lang="zh-CN" altLang="en-US" sz="2400" dirty="0"/>
          </a:p>
        </p:txBody>
      </p:sp>
    </p:spTree>
    <p:extLst>
      <p:ext uri="{BB962C8B-B14F-4D97-AF65-F5344CB8AC3E}">
        <p14:creationId xmlns:p14="http://schemas.microsoft.com/office/powerpoint/2010/main" val="421370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971550" y="1196975"/>
            <a:ext cx="7570788" cy="43211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609600" indent="-609600">
              <a:spcBef>
                <a:spcPct val="40000"/>
              </a:spcBef>
              <a:buFont typeface="Arial" charset="0"/>
              <a:buChar char="♦"/>
            </a:pPr>
            <a:r>
              <a:rPr lang="zh-CN" altLang="en-US" sz="3400" b="1" smtClean="0">
                <a:solidFill>
                  <a:srgbClr val="0033CC"/>
                </a:solidFill>
              </a:rPr>
              <a:t>数组定义</a:t>
            </a:r>
            <a:r>
              <a:rPr lang="zh-CN" altLang="en-US" sz="3400" b="1" smtClean="0"/>
              <a:t>（基本使用）</a:t>
            </a:r>
            <a:endParaRPr lang="zh-CN" altLang="en-US" b="1" smtClean="0"/>
          </a:p>
          <a:p>
            <a:pPr marL="609600" indent="-609600">
              <a:spcBef>
                <a:spcPct val="40000"/>
              </a:spcBef>
              <a:buFont typeface="Arial" charset="0"/>
              <a:buChar char="♦"/>
            </a:pPr>
            <a:r>
              <a:rPr lang="zh-CN" altLang="en-US" sz="3400" b="1" smtClean="0">
                <a:solidFill>
                  <a:srgbClr val="0033CC"/>
                </a:solidFill>
              </a:rPr>
              <a:t>数组赋值与运算</a:t>
            </a:r>
            <a:r>
              <a:rPr lang="zh-CN" altLang="en-US" sz="3400" b="1" smtClean="0"/>
              <a:t>（内容设置）</a:t>
            </a:r>
            <a:endParaRPr lang="zh-CN" altLang="en-US" b="1" smtClean="0"/>
          </a:p>
          <a:p>
            <a:pPr marL="609600" indent="-609600">
              <a:spcBef>
                <a:spcPct val="40000"/>
              </a:spcBef>
              <a:buFont typeface="Arial" charset="0"/>
              <a:buChar char="♦"/>
            </a:pPr>
            <a:r>
              <a:rPr lang="zh-CN" altLang="en-US" sz="3400" b="1" smtClean="0">
                <a:solidFill>
                  <a:srgbClr val="0033CC"/>
                </a:solidFill>
              </a:rPr>
              <a:t>数组的保存规则</a:t>
            </a:r>
          </a:p>
          <a:p>
            <a:pPr marL="609600" indent="-609600">
              <a:spcBef>
                <a:spcPct val="40000"/>
              </a:spcBef>
              <a:buFont typeface="Arial" charset="0"/>
              <a:buChar char="♦"/>
            </a:pPr>
            <a:r>
              <a:rPr lang="zh-CN" altLang="en-US" sz="3400" b="1" smtClean="0">
                <a:solidFill>
                  <a:srgbClr val="0033CC"/>
                </a:solidFill>
              </a:rPr>
              <a:t>可变大小的数组及其它</a:t>
            </a:r>
          </a:p>
          <a:p>
            <a:pPr marL="609600" indent="-609600">
              <a:spcBef>
                <a:spcPct val="40000"/>
              </a:spcBef>
              <a:buFont typeface="Arial" charset="0"/>
              <a:buChar char="♦"/>
            </a:pPr>
            <a:r>
              <a:rPr lang="zh-CN" altLang="en-US" sz="3400" b="1" smtClean="0">
                <a:solidFill>
                  <a:srgbClr val="0033CC"/>
                </a:solidFill>
              </a:rPr>
              <a:t>数组的应用</a:t>
            </a:r>
            <a:endParaRPr lang="zh-CN" altLang="en-US" sz="3400" b="1" dirty="0" smtClean="0">
              <a:solidFill>
                <a:srgbClr val="0033CC"/>
              </a:solidFill>
            </a:endParaRPr>
          </a:p>
        </p:txBody>
      </p:sp>
    </p:spTree>
    <p:extLst>
      <p:ext uri="{BB962C8B-B14F-4D97-AF65-F5344CB8AC3E}">
        <p14:creationId xmlns:p14="http://schemas.microsoft.com/office/powerpoint/2010/main" val="419598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27088" y="765175"/>
            <a:ext cx="76327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spcBef>
                <a:spcPct val="50000"/>
              </a:spcBef>
              <a:buClrTx/>
              <a:buSzTx/>
              <a:buFontTx/>
              <a:buNone/>
            </a:pPr>
            <a:r>
              <a:rPr lang="zh-CN" altLang="en-US" sz="2800" dirty="0"/>
              <a:t>数组是科学和工程计算问题中常见的向量和矩阵的反映和概括。数组在</a:t>
            </a:r>
            <a:r>
              <a:rPr lang="en-US" altLang="zh-TW" sz="2800" dirty="0"/>
              <a:t>FORTRAN</a:t>
            </a:r>
            <a:r>
              <a:rPr lang="zh-CN" altLang="en-US" sz="2800" dirty="0"/>
              <a:t>程序中有着重要的意义，在批量大的情况下，如果不利用数组就失去了计算机的优越性</a:t>
            </a:r>
            <a:r>
              <a:rPr lang="zh-TW" altLang="en-US" sz="1800" dirty="0"/>
              <a:t> </a:t>
            </a:r>
            <a:r>
              <a:rPr lang="zh-CN" altLang="en-US" sz="1800" dirty="0"/>
              <a:t>。</a:t>
            </a:r>
          </a:p>
        </p:txBody>
      </p:sp>
      <p:sp>
        <p:nvSpPr>
          <p:cNvPr id="5" name="Text Box 5"/>
          <p:cNvSpPr txBox="1">
            <a:spLocks noChangeArrowheads="1"/>
          </p:cNvSpPr>
          <p:nvPr/>
        </p:nvSpPr>
        <p:spPr bwMode="auto">
          <a:xfrm>
            <a:off x="971550" y="3500438"/>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t>数组是另一种使用内存的方法，配置一大块内存空间，用以存储一批数据。</a:t>
            </a:r>
          </a:p>
        </p:txBody>
      </p:sp>
    </p:spTree>
    <p:extLst>
      <p:ext uri="{BB962C8B-B14F-4D97-AF65-F5344CB8AC3E}">
        <p14:creationId xmlns:p14="http://schemas.microsoft.com/office/powerpoint/2010/main" val="409611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213" y="1052513"/>
            <a:ext cx="77168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统计</a:t>
            </a:r>
            <a:r>
              <a:rPr kumimoji="1" lang="en-US" altLang="zh-CN" sz="2000" b="1" dirty="0">
                <a:solidFill>
                  <a:srgbClr val="008000"/>
                </a:solidFill>
                <a:latin typeface="宋体" charset="-122"/>
              </a:rPr>
              <a:t>100</a:t>
            </a:r>
            <a:r>
              <a:rPr kumimoji="1" lang="zh-CN" altLang="en-US" sz="2000" b="1" dirty="0">
                <a:solidFill>
                  <a:srgbClr val="008000"/>
                </a:solidFill>
                <a:latin typeface="宋体" charset="-122"/>
              </a:rPr>
              <a:t>年内月平均温度及高于平均温度的月数。</a:t>
            </a:r>
          </a:p>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统计学校</a:t>
            </a:r>
            <a:r>
              <a:rPr kumimoji="1" lang="en-US" altLang="zh-CN" sz="2000" b="1" dirty="0">
                <a:solidFill>
                  <a:srgbClr val="008000"/>
                </a:solidFill>
                <a:latin typeface="宋体" charset="-122"/>
              </a:rPr>
              <a:t>1500</a:t>
            </a:r>
            <a:r>
              <a:rPr kumimoji="1" lang="zh-CN" altLang="en-US" sz="2000" b="1" dirty="0">
                <a:solidFill>
                  <a:srgbClr val="008000"/>
                </a:solidFill>
                <a:latin typeface="宋体" charset="-122"/>
              </a:rPr>
              <a:t>名学生的平均身高及大于平均身高的男女生人数。</a:t>
            </a:r>
          </a:p>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统计某商场近</a:t>
            </a:r>
            <a:r>
              <a:rPr kumimoji="1" lang="en-US" altLang="zh-CN" sz="2000" b="1" dirty="0">
                <a:solidFill>
                  <a:srgbClr val="008000"/>
                </a:solidFill>
                <a:latin typeface="宋体" charset="-122"/>
              </a:rPr>
              <a:t>10</a:t>
            </a:r>
            <a:r>
              <a:rPr kumimoji="1" lang="zh-CN" altLang="en-US" sz="2000" b="1" dirty="0">
                <a:solidFill>
                  <a:srgbClr val="008000"/>
                </a:solidFill>
                <a:latin typeface="宋体" charset="-122"/>
              </a:rPr>
              <a:t>年月平均销售额及高于平均销售额的月份。</a:t>
            </a:r>
          </a:p>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求解</a:t>
            </a:r>
            <a:r>
              <a:rPr kumimoji="1" lang="en-US" altLang="zh-CN" sz="2000" b="1" dirty="0">
                <a:solidFill>
                  <a:srgbClr val="008000"/>
                </a:solidFill>
                <a:latin typeface="宋体" charset="-122"/>
              </a:rPr>
              <a:t>100</a:t>
            </a:r>
            <a:r>
              <a:rPr kumimoji="1" lang="zh-CN" altLang="en-US" sz="2000" b="1" dirty="0">
                <a:solidFill>
                  <a:srgbClr val="008000"/>
                </a:solidFill>
                <a:latin typeface="宋体" charset="-122"/>
              </a:rPr>
              <a:t>元一次方程组。</a:t>
            </a:r>
          </a:p>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求解高阶微分方程。</a:t>
            </a:r>
          </a:p>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计算</a:t>
            </a:r>
            <a:r>
              <a:rPr kumimoji="1" lang="en-US" altLang="zh-CN" sz="2000" b="1" dirty="0">
                <a:solidFill>
                  <a:srgbClr val="008000"/>
                </a:solidFill>
                <a:latin typeface="宋体" charset="-122"/>
              </a:rPr>
              <a:t>50</a:t>
            </a:r>
            <a:r>
              <a:rPr kumimoji="1" lang="en-US" altLang="zh-CN" sz="2000" b="1" dirty="0">
                <a:solidFill>
                  <a:srgbClr val="008000"/>
                </a:solidFill>
                <a:latin typeface="宋体" charset="-122"/>
                <a:sym typeface="Symbol" pitchFamily="18" charset="2"/>
              </a:rPr>
              <a:t></a:t>
            </a:r>
            <a:r>
              <a:rPr kumimoji="1" lang="en-US" altLang="zh-CN" sz="2000" b="1" dirty="0">
                <a:solidFill>
                  <a:srgbClr val="008000"/>
                </a:solidFill>
                <a:latin typeface="宋体" charset="-122"/>
              </a:rPr>
              <a:t>50</a:t>
            </a:r>
            <a:r>
              <a:rPr kumimoji="1" lang="zh-CN" altLang="en-US" sz="2000" b="1" dirty="0">
                <a:solidFill>
                  <a:srgbClr val="008000"/>
                </a:solidFill>
                <a:latin typeface="宋体" charset="-122"/>
              </a:rPr>
              <a:t>阶矩阵的转置矩阵。</a:t>
            </a:r>
          </a:p>
          <a:p>
            <a:pPr algn="just" eaLnBrk="1" hangingPunct="1">
              <a:lnSpc>
                <a:spcPct val="90000"/>
              </a:lnSpc>
              <a:spcBef>
                <a:spcPct val="50000"/>
              </a:spcBef>
              <a:buClr>
                <a:schemeClr val="hlink"/>
              </a:buClr>
              <a:buSzPct val="75000"/>
              <a:buFont typeface="Wingdings" pitchFamily="2" charset="2"/>
              <a:buChar char="l"/>
            </a:pPr>
            <a:r>
              <a:rPr kumimoji="1" lang="zh-CN" altLang="en-US" sz="2000" b="1" dirty="0">
                <a:solidFill>
                  <a:srgbClr val="008000"/>
                </a:solidFill>
                <a:latin typeface="宋体" charset="-122"/>
              </a:rPr>
              <a:t>对某班</a:t>
            </a:r>
            <a:r>
              <a:rPr kumimoji="1" lang="en-US" altLang="zh-CN" sz="2000" b="1" dirty="0">
                <a:solidFill>
                  <a:srgbClr val="008000"/>
                </a:solidFill>
                <a:latin typeface="宋体" charset="-122"/>
              </a:rPr>
              <a:t>30</a:t>
            </a:r>
            <a:r>
              <a:rPr kumimoji="1" lang="zh-CN" altLang="en-US" sz="2000" b="1" dirty="0">
                <a:solidFill>
                  <a:srgbClr val="008000"/>
                </a:solidFill>
                <a:latin typeface="宋体" charset="-122"/>
              </a:rPr>
              <a:t>名学生的学习成绩进行排序处理。 </a:t>
            </a:r>
          </a:p>
          <a:p>
            <a:pPr eaLnBrk="1" hangingPunct="1">
              <a:lnSpc>
                <a:spcPct val="90000"/>
              </a:lnSpc>
              <a:spcBef>
                <a:spcPct val="50000"/>
              </a:spcBef>
              <a:buSzPct val="75000"/>
              <a:buFontTx/>
              <a:buNone/>
            </a:pPr>
            <a:r>
              <a:rPr kumimoji="1" lang="zh-CN" altLang="en-US" sz="2000" b="1" dirty="0">
                <a:latin typeface="宋体" charset="-122"/>
              </a:rPr>
              <a:t>    以上问题都要涉及几十、几百、几千</a:t>
            </a:r>
            <a:r>
              <a:rPr kumimoji="1" lang="en-US" altLang="zh-CN" sz="2000" b="1" dirty="0">
                <a:latin typeface="宋体" charset="-122"/>
              </a:rPr>
              <a:t>,</a:t>
            </a:r>
            <a:r>
              <a:rPr kumimoji="1" lang="zh-CN" altLang="en-US" sz="2000" b="1" dirty="0">
                <a:latin typeface="宋体" charset="-122"/>
              </a:rPr>
              <a:t>甚至上万个数据</a:t>
            </a:r>
            <a:r>
              <a:rPr kumimoji="1" lang="en-US" altLang="zh-CN" sz="2000" b="1" dirty="0">
                <a:latin typeface="宋体" charset="-122"/>
              </a:rPr>
              <a:t>,</a:t>
            </a:r>
            <a:r>
              <a:rPr kumimoji="1" lang="zh-CN" altLang="en-US" sz="2000" b="1" dirty="0">
                <a:latin typeface="宋体" charset="-122"/>
              </a:rPr>
              <a:t>如果在程序中采用简单的内部数据类型和变量来求解这类问题</a:t>
            </a:r>
            <a:r>
              <a:rPr kumimoji="1" lang="en-US" altLang="zh-CN" sz="2000" b="1" dirty="0">
                <a:latin typeface="宋体" charset="-122"/>
              </a:rPr>
              <a:t>,</a:t>
            </a:r>
            <a:r>
              <a:rPr kumimoji="1" lang="zh-CN" altLang="en-US" sz="2000" b="1" dirty="0">
                <a:latin typeface="宋体" charset="-122"/>
              </a:rPr>
              <a:t>其难度将大大增加</a:t>
            </a:r>
            <a:r>
              <a:rPr kumimoji="1" lang="en-US" altLang="zh-CN" sz="2000" b="1" dirty="0">
                <a:latin typeface="宋体" charset="-122"/>
              </a:rPr>
              <a:t>,</a:t>
            </a:r>
            <a:r>
              <a:rPr kumimoji="1" lang="zh-CN" altLang="en-US" sz="2000" b="1" dirty="0">
                <a:latin typeface="宋体" charset="-122"/>
              </a:rPr>
              <a:t>甚至无法设计和编写程序。 </a:t>
            </a:r>
          </a:p>
          <a:p>
            <a:pPr eaLnBrk="1" hangingPunct="1">
              <a:lnSpc>
                <a:spcPct val="90000"/>
              </a:lnSpc>
              <a:spcBef>
                <a:spcPct val="50000"/>
              </a:spcBef>
              <a:buSzPct val="75000"/>
              <a:buFontTx/>
              <a:buNone/>
            </a:pPr>
            <a:r>
              <a:rPr kumimoji="1" lang="zh-CN" altLang="en-US" sz="2000" b="1" dirty="0">
                <a:latin typeface="宋体" charset="-122"/>
              </a:rPr>
              <a:t> </a:t>
            </a:r>
          </a:p>
        </p:txBody>
      </p:sp>
    </p:spTree>
    <p:extLst>
      <p:ext uri="{BB962C8B-B14F-4D97-AF65-F5344CB8AC3E}">
        <p14:creationId xmlns:p14="http://schemas.microsoft.com/office/powerpoint/2010/main" val="373729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620713" y="625475"/>
            <a:ext cx="8153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SzPct val="75000"/>
              <a:buFont typeface="Monotype Sorts" pitchFamily="2" charset="2"/>
              <a:buNone/>
            </a:pPr>
            <a:r>
              <a:rPr kumimoji="1" lang="en-US" altLang="zh-CN" sz="1800" b="1" dirty="0">
                <a:solidFill>
                  <a:srgbClr val="008000"/>
                </a:solidFill>
                <a:latin typeface="宋体" charset="-122"/>
              </a:rPr>
              <a:t>!</a:t>
            </a:r>
            <a:r>
              <a:rPr kumimoji="1" lang="zh-CN" altLang="en-US" sz="1800" b="1" dirty="0">
                <a:solidFill>
                  <a:srgbClr val="008000"/>
                </a:solidFill>
                <a:latin typeface="宋体" charset="-122"/>
              </a:rPr>
              <a:t>统计</a:t>
            </a:r>
            <a:r>
              <a:rPr kumimoji="1" lang="en-US" altLang="zh-CN" sz="1800" b="1" dirty="0">
                <a:solidFill>
                  <a:srgbClr val="008000"/>
                </a:solidFill>
                <a:latin typeface="宋体" charset="-122"/>
              </a:rPr>
              <a:t>3</a:t>
            </a:r>
            <a:r>
              <a:rPr kumimoji="1" lang="zh-CN" altLang="en-US" sz="1800" b="1" dirty="0">
                <a:solidFill>
                  <a:srgbClr val="008000"/>
                </a:solidFill>
                <a:latin typeface="宋体" charset="-122"/>
              </a:rPr>
              <a:t>个数的平均值及大于平均值的数据个数</a:t>
            </a:r>
            <a:r>
              <a:rPr kumimoji="1" lang="zh-CN" altLang="en-US" sz="1800" b="1" dirty="0">
                <a:solidFill>
                  <a:srgbClr val="008000"/>
                </a:solidFill>
                <a:latin typeface="宋体" charset="-122"/>
                <a:cs typeface="Times New Roman" pitchFamily="18" charset="0"/>
              </a:rPr>
              <a:t>。</a:t>
            </a:r>
            <a:r>
              <a:rPr kumimoji="1" lang="zh-CN" altLang="en-US" sz="1800" b="1" dirty="0">
                <a:solidFill>
                  <a:srgbClr val="008000"/>
                </a:solidFill>
                <a:latin typeface="宋体" charset="-122"/>
              </a:rPr>
              <a:t>使用普通变量和顺序结构实现。</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PROGRAM  example1</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REAL a1,a2,a3,sum,av</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INTEGER  </a:t>
            </a:r>
            <a:r>
              <a:rPr kumimoji="1" lang="en-US" altLang="zh-CN" sz="1800" b="1" dirty="0" err="1">
                <a:solidFill>
                  <a:srgbClr val="0033CC"/>
                </a:solidFill>
                <a:latin typeface="宋体" charset="-122"/>
              </a:rPr>
              <a:t>num</a:t>
            </a: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READ *,a1,a2,a3</a:t>
            </a:r>
            <a:r>
              <a:rPr kumimoji="1" lang="en-US" altLang="zh-CN" sz="1800" b="1" dirty="0">
                <a:solidFill>
                  <a:srgbClr val="FF0000"/>
                </a:solidFill>
                <a:latin typeface="宋体" charset="-122"/>
              </a:rPr>
              <a:t>           !</a:t>
            </a:r>
            <a:r>
              <a:rPr kumimoji="1" lang="zh-CN" altLang="en-US" sz="1800" b="1" dirty="0">
                <a:solidFill>
                  <a:srgbClr val="FF0000"/>
                </a:solidFill>
                <a:latin typeface="宋体" charset="-122"/>
              </a:rPr>
              <a:t>输入</a:t>
            </a:r>
            <a:r>
              <a:rPr kumimoji="1" lang="en-US" altLang="zh-CN" sz="1800" b="1" dirty="0">
                <a:solidFill>
                  <a:srgbClr val="FF0000"/>
                </a:solidFill>
                <a:latin typeface="宋体" charset="-122"/>
              </a:rPr>
              <a:t>3</a:t>
            </a:r>
            <a:r>
              <a:rPr kumimoji="1" lang="zh-CN" altLang="en-US" sz="1800" b="1" dirty="0">
                <a:solidFill>
                  <a:srgbClr val="FF0000"/>
                </a:solidFill>
                <a:latin typeface="宋体" charset="-122"/>
              </a:rPr>
              <a:t>个数</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sum=a1+a2+a3 </a:t>
            </a:r>
            <a:r>
              <a:rPr kumimoji="1" lang="zh-CN" altLang="en-US" sz="1800" b="1" dirty="0">
                <a:solidFill>
                  <a:srgbClr val="0033CC"/>
                </a:solidFill>
                <a:latin typeface="宋体" charset="-122"/>
              </a:rPr>
              <a: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=sum/3</a:t>
            </a:r>
            <a:r>
              <a:rPr kumimoji="1" lang="en-US" altLang="zh-CN" sz="1800" b="1" dirty="0">
                <a:solidFill>
                  <a:srgbClr val="FF0000"/>
                </a:solidFill>
                <a:latin typeface="宋体" charset="-122"/>
              </a:rPr>
              <a:t>   !</a:t>
            </a:r>
            <a:r>
              <a:rPr kumimoji="1" lang="zh-CN" altLang="en-US" sz="1800" b="1" dirty="0">
                <a:solidFill>
                  <a:srgbClr val="FF0000"/>
                </a:solidFill>
                <a:latin typeface="宋体" charset="-122"/>
              </a:rPr>
              <a:t>求</a:t>
            </a:r>
            <a:r>
              <a:rPr kumimoji="1" lang="en-US" altLang="zh-CN" sz="1800" b="1" dirty="0">
                <a:solidFill>
                  <a:srgbClr val="FF0000"/>
                </a:solidFill>
                <a:latin typeface="宋体" charset="-122"/>
              </a:rPr>
              <a:t>3</a:t>
            </a:r>
            <a:r>
              <a:rPr kumimoji="1" lang="zh-CN" altLang="en-US" sz="1800" b="1" dirty="0">
                <a:solidFill>
                  <a:srgbClr val="FF0000"/>
                </a:solidFill>
                <a:latin typeface="宋体" charset="-122"/>
              </a:rPr>
              <a:t>个数之和，计算平均值</a:t>
            </a:r>
          </a:p>
          <a:p>
            <a:pPr eaLnBrk="1" hangingPunct="1">
              <a:spcBef>
                <a:spcPct val="50000"/>
              </a:spcBef>
              <a:buSzPct val="75000"/>
              <a:buFont typeface="Monotype Sorts" pitchFamily="2" charset="2"/>
              <a:buNone/>
            </a:pP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=0</a:t>
            </a:r>
            <a:r>
              <a:rPr kumimoji="1" lang="en-US" altLang="zh-CN" sz="1800" b="1" dirty="0">
                <a:solidFill>
                  <a:srgbClr val="FF0000"/>
                </a:solidFill>
                <a:latin typeface="宋体" charset="-122"/>
              </a:rPr>
              <a:t>                     !</a:t>
            </a:r>
            <a:r>
              <a:rPr kumimoji="1" lang="zh-CN" altLang="en-US" sz="1800" b="1" dirty="0">
                <a:solidFill>
                  <a:srgbClr val="FF0000"/>
                </a:solidFill>
                <a:latin typeface="宋体" charset="-122"/>
              </a:rPr>
              <a:t>赋初值</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IF (a1&gt;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=num+1</a:t>
            </a:r>
            <a:r>
              <a:rPr kumimoji="1" lang="en-US" altLang="zh-CN" sz="1800" b="1" dirty="0">
                <a:solidFill>
                  <a:srgbClr val="FF0000"/>
                </a:solidFill>
                <a:latin typeface="宋体" charset="-122"/>
              </a:rPr>
              <a:t>      !</a:t>
            </a:r>
            <a:r>
              <a:rPr kumimoji="1" lang="zh-CN" altLang="en-US" sz="1800" b="1" dirty="0">
                <a:solidFill>
                  <a:srgbClr val="FF0000"/>
                </a:solidFill>
                <a:latin typeface="宋体" charset="-122"/>
              </a:rPr>
              <a:t>统计大于平均值的数据个数</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IF (a2&gt;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=num+1</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IF (a3&gt;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=num+1</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PRINT *,</a:t>
            </a:r>
            <a:r>
              <a:rPr kumimoji="1" lang="en-US" altLang="zh-CN" sz="1800" b="1" dirty="0">
                <a:solidFill>
                  <a:srgbClr val="0033CC"/>
                </a:solidFill>
                <a:latin typeface="Times New Roman" pitchFamily="18" charset="0"/>
              </a:rPr>
              <a:t>‘</a:t>
            </a:r>
            <a:r>
              <a:rPr kumimoji="1" lang="zh-CN" altLang="en-US" sz="1800" b="1" dirty="0">
                <a:solidFill>
                  <a:srgbClr val="0033CC"/>
                </a:solidFill>
                <a:latin typeface="宋体" charset="-122"/>
              </a:rPr>
              <a:t>平均值为：</a:t>
            </a:r>
            <a:r>
              <a:rPr kumimoji="1" lang="zh-CN" altLang="en-US" sz="1800" b="1" dirty="0">
                <a:solidFill>
                  <a:srgbClr val="0033CC"/>
                </a:solidFill>
                <a:latin typeface="Times New Roman" pitchFamily="18" charset="0"/>
              </a:rPr>
              <a:t>’</a:t>
            </a:r>
            <a:r>
              <a:rPr kumimoji="1" lang="en-US" altLang="zh-CN" sz="1800" b="1" dirty="0">
                <a:solidFill>
                  <a:srgbClr val="0033CC"/>
                </a:solidFill>
                <a:latin typeface="宋体" charset="-122"/>
              </a:rPr>
              <a:t>,</a:t>
            </a:r>
            <a:r>
              <a:rPr kumimoji="1" lang="en-US" altLang="zh-CN" sz="1800" b="1" dirty="0" err="1">
                <a:solidFill>
                  <a:srgbClr val="0033CC"/>
                </a:solidFill>
                <a:latin typeface="宋体" charset="-122"/>
              </a:rPr>
              <a:t>av</a:t>
            </a:r>
            <a:r>
              <a:rPr kumimoji="1" lang="en-US" altLang="zh-CN" sz="1800" b="1" dirty="0">
                <a:solidFill>
                  <a:srgbClr val="FF0000"/>
                </a:solidFill>
                <a:latin typeface="宋体" charset="-122"/>
              </a:rPr>
              <a:t>          !</a:t>
            </a:r>
            <a:r>
              <a:rPr kumimoji="1" lang="zh-CN" altLang="en-US" sz="1800" b="1" dirty="0">
                <a:solidFill>
                  <a:srgbClr val="FF0000"/>
                </a:solidFill>
                <a:latin typeface="宋体" charset="-122"/>
              </a:rPr>
              <a:t>输出平均值</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PRINT *,'</a:t>
            </a:r>
            <a:r>
              <a:rPr kumimoji="1" lang="zh-CN" altLang="en-US" sz="1800" b="1" dirty="0">
                <a:solidFill>
                  <a:srgbClr val="0033CC"/>
                </a:solidFill>
                <a:latin typeface="宋体" charset="-122"/>
              </a:rPr>
              <a:t>大于平均值的数据个数为：</a:t>
            </a:r>
            <a:r>
              <a:rPr kumimoji="1" lang="en-US" altLang="zh-CN" sz="1800" b="1" dirty="0">
                <a:solidFill>
                  <a:srgbClr val="0033CC"/>
                </a:solidFill>
                <a:latin typeface="宋体" charset="-122"/>
              </a:rPr>
              <a:t>',</a:t>
            </a:r>
            <a:r>
              <a:rPr kumimoji="1" lang="en-US" altLang="zh-CN" sz="1800" b="1" dirty="0" err="1">
                <a:solidFill>
                  <a:srgbClr val="0033CC"/>
                </a:solidFill>
                <a:latin typeface="宋体" charset="-122"/>
              </a:rPr>
              <a:t>num</a:t>
            </a:r>
            <a:r>
              <a:rPr kumimoji="1" lang="en-US" altLang="zh-CN" sz="1800" b="1" dirty="0">
                <a:solidFill>
                  <a:srgbClr val="FF0000"/>
                </a:solidFill>
                <a:latin typeface="宋体" charset="-122"/>
              </a:rPr>
              <a:t>  !</a:t>
            </a:r>
            <a:r>
              <a:rPr kumimoji="1" lang="zh-CN" altLang="en-US" sz="1800" b="1" dirty="0">
                <a:solidFill>
                  <a:srgbClr val="FF0000"/>
                </a:solidFill>
                <a:latin typeface="宋体" charset="-122"/>
              </a:rPr>
              <a:t>输出大于平均值的数据个数</a:t>
            </a:r>
          </a:p>
          <a:p>
            <a:pPr algn="just" eaLnBrk="1" hangingPunct="1">
              <a:spcBef>
                <a:spcPct val="50000"/>
              </a:spcBef>
              <a:buSzPct val="75000"/>
              <a:buFont typeface="Monotype Sorts" pitchFamily="2" charset="2"/>
              <a:buNone/>
            </a:pPr>
            <a:r>
              <a:rPr kumimoji="1" lang="en-US" altLang="zh-CN" sz="1800" b="1" dirty="0">
                <a:solidFill>
                  <a:srgbClr val="0033CC"/>
                </a:solidFill>
                <a:latin typeface="宋体" charset="-122"/>
                <a:cs typeface="Times New Roman" pitchFamily="18" charset="0"/>
              </a:rPr>
              <a:t>END </a:t>
            </a:r>
          </a:p>
        </p:txBody>
      </p:sp>
    </p:spTree>
    <p:extLst>
      <p:ext uri="{BB962C8B-B14F-4D97-AF65-F5344CB8AC3E}">
        <p14:creationId xmlns:p14="http://schemas.microsoft.com/office/powerpoint/2010/main" val="9944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611188" y="765175"/>
            <a:ext cx="8153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SzPct val="75000"/>
              <a:buFont typeface="Monotype Sorts" pitchFamily="2" charset="2"/>
              <a:buNone/>
            </a:pPr>
            <a:r>
              <a:rPr kumimoji="1" lang="en-US" altLang="zh-CN" sz="1800" b="1" dirty="0">
                <a:solidFill>
                  <a:srgbClr val="008000"/>
                </a:solidFill>
                <a:latin typeface="宋体" charset="-122"/>
              </a:rPr>
              <a:t>!</a:t>
            </a:r>
            <a:r>
              <a:rPr kumimoji="1" lang="zh-CN" altLang="en-US" sz="1800" b="1" dirty="0">
                <a:solidFill>
                  <a:srgbClr val="008000"/>
                </a:solidFill>
                <a:latin typeface="宋体" charset="-122"/>
              </a:rPr>
              <a:t>统计</a:t>
            </a:r>
            <a:r>
              <a:rPr kumimoji="1" lang="en-US" altLang="zh-CN" sz="1800" b="1" dirty="0">
                <a:solidFill>
                  <a:srgbClr val="008000"/>
                </a:solidFill>
                <a:latin typeface="宋体" charset="-122"/>
              </a:rPr>
              <a:t>15</a:t>
            </a:r>
            <a:r>
              <a:rPr kumimoji="1" lang="zh-CN" altLang="en-US" sz="1800" b="1" dirty="0">
                <a:solidFill>
                  <a:srgbClr val="008000"/>
                </a:solidFill>
                <a:latin typeface="宋体" charset="-122"/>
              </a:rPr>
              <a:t>个数的平均值及大于平均值的数据个数</a:t>
            </a:r>
            <a:r>
              <a:rPr kumimoji="1" lang="zh-CN" altLang="en-US" sz="1800" b="1" dirty="0">
                <a:solidFill>
                  <a:srgbClr val="008000"/>
                </a:solidFill>
                <a:latin typeface="宋体" charset="-122"/>
                <a:cs typeface="Times New Roman" pitchFamily="18" charset="0"/>
              </a:rPr>
              <a:t>。</a:t>
            </a:r>
            <a:r>
              <a:rPr kumimoji="1" lang="zh-CN" altLang="en-US" sz="1800" b="1" dirty="0">
                <a:solidFill>
                  <a:srgbClr val="008000"/>
                </a:solidFill>
                <a:latin typeface="宋体" charset="-122"/>
              </a:rPr>
              <a:t>使用普通变量和顺序结构实现。</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PROGRAM  example2</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REAL a1,a2,a3,a4,a5,a6,a7,a8,a9,a10,a11,a12,a13,a14,a15,sum,av</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INTEGER  </a:t>
            </a:r>
            <a:r>
              <a:rPr kumimoji="1" lang="en-US" altLang="zh-CN" sz="1800" b="1" dirty="0" err="1">
                <a:solidFill>
                  <a:srgbClr val="0033CC"/>
                </a:solidFill>
                <a:latin typeface="宋体" charset="-122"/>
              </a:rPr>
              <a:t>num</a:t>
            </a: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READ *,a1,a2,a3,a4,a5,a6,a7,a8,aa9,a10,a11,a12,a13,a14,a15</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sum=a1+a2+a3+a4+a5+a6+a7+a8+a9+a10+a11+a12+a13+a14+a15</a:t>
            </a:r>
          </a:p>
          <a:p>
            <a:pPr eaLnBrk="1" hangingPunct="1">
              <a:spcBef>
                <a:spcPct val="50000"/>
              </a:spcBef>
              <a:buSzPct val="75000"/>
              <a:buFont typeface="Monotype Sorts" pitchFamily="2" charset="2"/>
              <a:buNone/>
            </a:pP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=sum/15;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=0                     </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IF (a1&gt;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=num+1      </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IF (a2&gt;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=num+1</a:t>
            </a:r>
          </a:p>
          <a:p>
            <a:pPr eaLnBrk="1" hangingPunct="1">
              <a:spcBef>
                <a:spcPct val="50000"/>
              </a:spcBef>
              <a:buSzPct val="75000"/>
              <a:buFont typeface="Monotype Sorts" pitchFamily="2" charset="2"/>
              <a:buNone/>
            </a:pP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IF (a15&gt;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a:t>
            </a:r>
            <a:r>
              <a:rPr kumimoji="1" lang="en-US" altLang="zh-CN" sz="1800" b="1" dirty="0" err="1">
                <a:solidFill>
                  <a:srgbClr val="0033CC"/>
                </a:solidFill>
                <a:latin typeface="宋体" charset="-122"/>
              </a:rPr>
              <a:t>num</a:t>
            </a:r>
            <a:r>
              <a:rPr kumimoji="1" lang="en-US" altLang="zh-CN" sz="1800" b="1" dirty="0">
                <a:solidFill>
                  <a:srgbClr val="0033CC"/>
                </a:solidFill>
                <a:latin typeface="宋体" charset="-122"/>
              </a:rPr>
              <a:t>=num+1</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PRINT *,'</a:t>
            </a:r>
            <a:r>
              <a:rPr kumimoji="1" lang="zh-CN" altLang="en-US" sz="1800" b="1" dirty="0">
                <a:solidFill>
                  <a:srgbClr val="0033CC"/>
                </a:solidFill>
                <a:latin typeface="宋体" charset="-122"/>
              </a:rPr>
              <a:t>平均值为：</a:t>
            </a:r>
            <a:r>
              <a:rPr kumimoji="1" lang="en-US" altLang="zh-CN" sz="1800" b="1" dirty="0">
                <a:solidFill>
                  <a:srgbClr val="0033CC"/>
                </a:solidFill>
                <a:latin typeface="宋体" charset="-122"/>
              </a:rPr>
              <a:t>',</a:t>
            </a: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  PRINT *,'</a:t>
            </a:r>
            <a:r>
              <a:rPr kumimoji="1" lang="zh-CN" altLang="en-US" sz="1800" b="1" dirty="0">
                <a:solidFill>
                  <a:srgbClr val="0033CC"/>
                </a:solidFill>
                <a:latin typeface="宋体" charset="-122"/>
              </a:rPr>
              <a:t>大于平均值的数据个数：</a:t>
            </a:r>
            <a:r>
              <a:rPr kumimoji="1" lang="en-US" altLang="zh-CN" sz="1800" b="1" dirty="0">
                <a:solidFill>
                  <a:srgbClr val="0033CC"/>
                </a:solidFill>
                <a:latin typeface="宋体" charset="-122"/>
              </a:rPr>
              <a:t>',</a:t>
            </a:r>
            <a:r>
              <a:rPr kumimoji="1" lang="en-US" altLang="zh-CN" sz="1800" b="1" dirty="0" err="1">
                <a:solidFill>
                  <a:srgbClr val="0033CC"/>
                </a:solidFill>
                <a:latin typeface="宋体" charset="-122"/>
              </a:rPr>
              <a:t>num</a:t>
            </a: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cs typeface="Times New Roman" pitchFamily="18" charset="0"/>
              </a:rPr>
              <a:t>END</a:t>
            </a:r>
            <a:r>
              <a:rPr kumimoji="1" lang="en-US" altLang="zh-CN" sz="1800" b="1" dirty="0">
                <a:solidFill>
                  <a:srgbClr val="0033CC"/>
                </a:solidFill>
                <a:latin typeface="宋体" charset="-122"/>
              </a:rPr>
              <a:t> </a:t>
            </a:r>
          </a:p>
        </p:txBody>
      </p:sp>
    </p:spTree>
    <p:extLst>
      <p:ext uri="{BB962C8B-B14F-4D97-AF65-F5344CB8AC3E}">
        <p14:creationId xmlns:p14="http://schemas.microsoft.com/office/powerpoint/2010/main" val="382672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468313" y="620713"/>
            <a:ext cx="8305800" cy="5410200"/>
            <a:chOff x="288" y="528"/>
            <a:chExt cx="5232" cy="3408"/>
          </a:xfrm>
        </p:grpSpPr>
        <p:sp>
          <p:nvSpPr>
            <p:cNvPr id="5" name="Rectangle 5"/>
            <p:cNvSpPr>
              <a:spLocks noChangeArrowheads="1"/>
            </p:cNvSpPr>
            <p:nvPr/>
          </p:nvSpPr>
          <p:spPr bwMode="auto">
            <a:xfrm>
              <a:off x="288" y="528"/>
              <a:ext cx="5184" cy="3408"/>
            </a:xfrm>
            <a:prstGeom prst="rect">
              <a:avLst/>
            </a:prstGeom>
            <a:solidFill>
              <a:srgbClr val="FFFFEB"/>
            </a:solidFill>
            <a:ln w="9525">
              <a:solidFill>
                <a:schemeClr val="tx1"/>
              </a:solidFill>
              <a:miter lim="800000"/>
              <a:headEnd/>
              <a:tailEnd/>
            </a:ln>
            <a:effectLst>
              <a:outerShdw dist="89803" dir="2700000" algn="ctr" rotWithShape="0">
                <a:schemeClr val="tx1"/>
              </a:outerShdw>
            </a:effec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6" name="Text Box 6"/>
            <p:cNvSpPr txBox="1">
              <a:spLocks noChangeArrowheads="1"/>
            </p:cNvSpPr>
            <p:nvPr/>
          </p:nvSpPr>
          <p:spPr bwMode="auto">
            <a:xfrm>
              <a:off x="384" y="576"/>
              <a:ext cx="5136" cy="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SzPct val="75000"/>
                <a:buFont typeface="Monotype Sorts" pitchFamily="2" charset="2"/>
                <a:buNone/>
              </a:pPr>
              <a:r>
                <a:rPr kumimoji="1" lang="en-US" altLang="zh-CN" sz="1800" b="1" dirty="0">
                  <a:solidFill>
                    <a:srgbClr val="008000"/>
                  </a:solidFill>
                  <a:latin typeface="宋体" charset="-122"/>
                </a:rPr>
                <a:t>!</a:t>
              </a:r>
              <a:r>
                <a:rPr kumimoji="1" lang="zh-CN" altLang="en-US" sz="1800" b="1" dirty="0">
                  <a:solidFill>
                    <a:srgbClr val="008000"/>
                  </a:solidFill>
                  <a:latin typeface="宋体" charset="-122"/>
                </a:rPr>
                <a:t>统计</a:t>
              </a:r>
              <a:r>
                <a:rPr kumimoji="1" lang="en-US" altLang="zh-CN" sz="1800" b="1" dirty="0">
                  <a:solidFill>
                    <a:srgbClr val="008000"/>
                  </a:solidFill>
                  <a:latin typeface="宋体" charset="-122"/>
                </a:rPr>
                <a:t>15</a:t>
              </a:r>
              <a:r>
                <a:rPr kumimoji="1" lang="zh-CN" altLang="en-US" sz="1800" b="1" dirty="0">
                  <a:solidFill>
                    <a:srgbClr val="008000"/>
                  </a:solidFill>
                  <a:latin typeface="宋体" charset="-122"/>
                </a:rPr>
                <a:t>个数的平均值及大于平均值的数据个数</a:t>
              </a:r>
              <a:r>
                <a:rPr kumimoji="1" lang="zh-CN" altLang="en-US" sz="1800" b="1" dirty="0">
                  <a:solidFill>
                    <a:srgbClr val="008000"/>
                  </a:solidFill>
                  <a:latin typeface="宋体" charset="-122"/>
                  <a:cs typeface="Times New Roman" pitchFamily="18" charset="0"/>
                </a:rPr>
                <a:t>。</a:t>
              </a:r>
              <a:r>
                <a:rPr kumimoji="1" lang="zh-CN" altLang="en-US" sz="1800" b="1" dirty="0">
                  <a:solidFill>
                    <a:srgbClr val="008000"/>
                  </a:solidFill>
                  <a:latin typeface="宋体" charset="-122"/>
                </a:rPr>
                <a:t>使用普通变量和循环结构实现。</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PROGRAM  example3</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REAL </a:t>
              </a:r>
              <a:r>
                <a:rPr kumimoji="1" lang="en-US" altLang="zh-CN" sz="1800" b="1" dirty="0" err="1">
                  <a:solidFill>
                    <a:srgbClr val="0033CC"/>
                  </a:solidFill>
                  <a:latin typeface="宋体" charset="-122"/>
                </a:rPr>
                <a:t>a,sum,av</a:t>
              </a: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INTEGER  </a:t>
              </a:r>
              <a:r>
                <a:rPr kumimoji="1" lang="en-US" altLang="zh-CN" sz="1800" b="1" dirty="0" err="1">
                  <a:solidFill>
                    <a:srgbClr val="0033CC"/>
                  </a:solidFill>
                  <a:latin typeface="宋体" charset="-122"/>
                </a:rPr>
                <a:t>num</a:t>
              </a: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sum=0.0</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DO </a:t>
              </a:r>
              <a:r>
                <a:rPr kumimoji="1" lang="en-US" altLang="zh-CN" sz="1800" b="1" dirty="0" err="1">
                  <a:solidFill>
                    <a:srgbClr val="0033CC"/>
                  </a:solidFill>
                  <a:latin typeface="宋体" charset="-122"/>
                </a:rPr>
                <a:t>i</a:t>
              </a:r>
              <a:r>
                <a:rPr kumimoji="1" lang="en-US" altLang="zh-CN" sz="1800" b="1" dirty="0">
                  <a:solidFill>
                    <a:srgbClr val="0033CC"/>
                  </a:solidFill>
                  <a:latin typeface="宋体" charset="-122"/>
                </a:rPr>
                <a:t>=1,15</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  READ *,a</a:t>
              </a: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  sum=</a:t>
              </a:r>
              <a:r>
                <a:rPr kumimoji="1" lang="en-US" altLang="zh-CN" sz="1800" b="1" dirty="0" err="1">
                  <a:solidFill>
                    <a:srgbClr val="0033CC"/>
                  </a:solidFill>
                  <a:latin typeface="宋体" charset="-122"/>
                </a:rPr>
                <a:t>sum+a</a:t>
              </a: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33CC"/>
                  </a:solidFill>
                  <a:latin typeface="宋体" charset="-122"/>
                </a:rPr>
                <a:t>ENDDO        </a:t>
              </a:r>
            </a:p>
            <a:p>
              <a:pPr eaLnBrk="1" hangingPunct="1">
                <a:spcBef>
                  <a:spcPct val="50000"/>
                </a:spcBef>
                <a:buSzPct val="75000"/>
                <a:buFont typeface="Monotype Sorts" pitchFamily="2" charset="2"/>
                <a:buNone/>
              </a:pPr>
              <a:r>
                <a:rPr kumimoji="1" lang="en-US" altLang="zh-CN" sz="1800" b="1" dirty="0" err="1">
                  <a:solidFill>
                    <a:srgbClr val="0033CC"/>
                  </a:solidFill>
                  <a:latin typeface="宋体" charset="-122"/>
                </a:rPr>
                <a:t>av</a:t>
              </a:r>
              <a:r>
                <a:rPr kumimoji="1" lang="en-US" altLang="zh-CN" sz="1800" b="1" dirty="0">
                  <a:solidFill>
                    <a:srgbClr val="0033CC"/>
                  </a:solidFill>
                  <a:latin typeface="宋体" charset="-122"/>
                </a:rPr>
                <a:t>=sum/15</a:t>
              </a:r>
            </a:p>
            <a:p>
              <a:pPr eaLnBrk="1" hangingPunct="1">
                <a:spcBef>
                  <a:spcPct val="50000"/>
                </a:spcBef>
                <a:buSzPct val="75000"/>
                <a:buFont typeface="Monotype Sorts" pitchFamily="2" charset="2"/>
                <a:buNone/>
              </a:pPr>
              <a:endParaRPr kumimoji="1" lang="en-US" altLang="zh-CN" sz="1800" b="1" dirty="0">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dirty="0">
                  <a:solidFill>
                    <a:srgbClr val="008000"/>
                  </a:solidFill>
                  <a:latin typeface="宋体" charset="-122"/>
                </a:rPr>
                <a:t>!</a:t>
              </a:r>
              <a:r>
                <a:rPr kumimoji="1" lang="zh-CN" altLang="en-US" sz="1800" b="1" dirty="0">
                  <a:solidFill>
                    <a:srgbClr val="008000"/>
                  </a:solidFill>
                  <a:latin typeface="宋体" charset="-122"/>
                </a:rPr>
                <a:t>该程序虽然变量比较少，程序比较短，但数据被输入两遍。</a:t>
              </a:r>
            </a:p>
          </p:txBody>
        </p:sp>
        <p:sp>
          <p:nvSpPr>
            <p:cNvPr id="7" name="Text Box 7"/>
            <p:cNvSpPr txBox="1">
              <a:spLocks noChangeArrowheads="1"/>
            </p:cNvSpPr>
            <p:nvPr/>
          </p:nvSpPr>
          <p:spPr bwMode="auto">
            <a:xfrm>
              <a:off x="2496" y="828"/>
              <a:ext cx="2880" cy="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SzPct val="75000"/>
                <a:buFont typeface="Monotype Sorts" pitchFamily="2" charset="2"/>
                <a:buNone/>
              </a:pPr>
              <a:r>
                <a:rPr kumimoji="1" lang="en-US" altLang="zh-CN" sz="1800" b="1">
                  <a:solidFill>
                    <a:srgbClr val="0033CC"/>
                  </a:solidFill>
                  <a:latin typeface="宋体" charset="-122"/>
                </a:rPr>
                <a:t>num=0</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DO i=1,15</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  READ *,a</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  IF (a&gt;av) num=num+1</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ENDDO        </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PRINT *,'</a:t>
              </a:r>
              <a:r>
                <a:rPr kumimoji="1" lang="zh-CN" altLang="en-US" sz="1800" b="1">
                  <a:solidFill>
                    <a:srgbClr val="0033CC"/>
                  </a:solidFill>
                  <a:latin typeface="宋体" charset="-122"/>
                </a:rPr>
                <a:t>平均值为：</a:t>
              </a:r>
              <a:r>
                <a:rPr kumimoji="1" lang="en-US" altLang="zh-CN" sz="1800" b="1">
                  <a:solidFill>
                    <a:srgbClr val="0033CC"/>
                  </a:solidFill>
                  <a:latin typeface="宋体" charset="-122"/>
                </a:rPr>
                <a:t>',av</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PRINT *,'</a:t>
              </a:r>
              <a:r>
                <a:rPr kumimoji="1" lang="zh-CN" altLang="en-US" sz="1800" b="1">
                  <a:solidFill>
                    <a:srgbClr val="0033CC"/>
                  </a:solidFill>
                  <a:latin typeface="宋体" charset="-122"/>
                </a:rPr>
                <a:t>大于平均值的数据个数为：</a:t>
              </a:r>
              <a:r>
                <a:rPr kumimoji="1" lang="en-US" altLang="zh-CN" sz="1800" b="1">
                  <a:solidFill>
                    <a:srgbClr val="0033CC"/>
                  </a:solidFill>
                  <a:latin typeface="宋体" charset="-122"/>
                </a:rPr>
                <a:t>',num</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cs typeface="Times New Roman" pitchFamily="18" charset="0"/>
                </a:rPr>
                <a:t>END </a:t>
              </a:r>
            </a:p>
          </p:txBody>
        </p:sp>
        <p:sp>
          <p:nvSpPr>
            <p:cNvPr id="8" name="Line 8"/>
            <p:cNvSpPr>
              <a:spLocks noChangeShapeType="1"/>
            </p:cNvSpPr>
            <p:nvPr/>
          </p:nvSpPr>
          <p:spPr bwMode="auto">
            <a:xfrm>
              <a:off x="2112" y="912"/>
              <a:ext cx="0" cy="21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Line 9"/>
            <p:cNvSpPr>
              <a:spLocks noChangeShapeType="1"/>
            </p:cNvSpPr>
            <p:nvPr/>
          </p:nvSpPr>
          <p:spPr bwMode="auto">
            <a:xfrm>
              <a:off x="672" y="816"/>
              <a:ext cx="412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10"/>
            <p:cNvSpPr>
              <a:spLocks noChangeShapeType="1"/>
            </p:cNvSpPr>
            <p:nvPr/>
          </p:nvSpPr>
          <p:spPr bwMode="auto">
            <a:xfrm>
              <a:off x="624" y="3216"/>
              <a:ext cx="412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81538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468313" y="549275"/>
            <a:ext cx="8305800" cy="5410200"/>
            <a:chOff x="288" y="528"/>
            <a:chExt cx="5232" cy="3408"/>
          </a:xfrm>
        </p:grpSpPr>
        <p:sp>
          <p:nvSpPr>
            <p:cNvPr id="5" name="Rectangle 5"/>
            <p:cNvSpPr>
              <a:spLocks noChangeArrowheads="1"/>
            </p:cNvSpPr>
            <p:nvPr/>
          </p:nvSpPr>
          <p:spPr bwMode="auto">
            <a:xfrm>
              <a:off x="288" y="528"/>
              <a:ext cx="5184" cy="3408"/>
            </a:xfrm>
            <a:prstGeom prst="rect">
              <a:avLst/>
            </a:prstGeom>
            <a:solidFill>
              <a:srgbClr val="FFFFEB"/>
            </a:solidFill>
            <a:ln w="9525">
              <a:solidFill>
                <a:schemeClr val="tx1"/>
              </a:solidFill>
              <a:miter lim="800000"/>
              <a:headEnd/>
              <a:tailEnd/>
            </a:ln>
            <a:effectLst>
              <a:outerShdw dist="89803" dir="2700000" algn="ctr" rotWithShape="0">
                <a:schemeClr val="tx1"/>
              </a:outerShdw>
            </a:effec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6" name="Text Box 6"/>
            <p:cNvSpPr txBox="1">
              <a:spLocks noChangeArrowheads="1"/>
            </p:cNvSpPr>
            <p:nvPr/>
          </p:nvSpPr>
          <p:spPr bwMode="auto">
            <a:xfrm>
              <a:off x="384" y="576"/>
              <a:ext cx="5136" cy="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SzPct val="75000"/>
                <a:buFont typeface="Monotype Sorts" pitchFamily="2" charset="2"/>
                <a:buNone/>
              </a:pPr>
              <a:r>
                <a:rPr kumimoji="1" lang="en-US" altLang="zh-CN" sz="1800" b="1">
                  <a:solidFill>
                    <a:srgbClr val="008000"/>
                  </a:solidFill>
                  <a:latin typeface="宋体" charset="-122"/>
                </a:rPr>
                <a:t>!</a:t>
              </a:r>
              <a:r>
                <a:rPr kumimoji="1" lang="zh-CN" altLang="en-US" sz="1800" b="1">
                  <a:solidFill>
                    <a:srgbClr val="008000"/>
                  </a:solidFill>
                  <a:latin typeface="宋体" charset="-122"/>
                </a:rPr>
                <a:t>统计</a:t>
              </a:r>
              <a:r>
                <a:rPr kumimoji="1" lang="en-US" altLang="zh-CN" sz="1800" b="1">
                  <a:solidFill>
                    <a:srgbClr val="008000"/>
                  </a:solidFill>
                  <a:latin typeface="宋体" charset="-122"/>
                </a:rPr>
                <a:t>15</a:t>
              </a:r>
              <a:r>
                <a:rPr kumimoji="1" lang="zh-CN" altLang="en-US" sz="1800" b="1">
                  <a:solidFill>
                    <a:srgbClr val="008000"/>
                  </a:solidFill>
                  <a:latin typeface="宋体" charset="-122"/>
                </a:rPr>
                <a:t>个数的平均值及大于平均值的数据个数</a:t>
              </a:r>
              <a:r>
                <a:rPr kumimoji="1" lang="zh-CN" altLang="en-US" sz="1800" b="1">
                  <a:solidFill>
                    <a:srgbClr val="008000"/>
                  </a:solidFill>
                  <a:latin typeface="宋体" charset="-122"/>
                  <a:cs typeface="Times New Roman" pitchFamily="18" charset="0"/>
                </a:rPr>
                <a:t>。</a:t>
              </a:r>
              <a:r>
                <a:rPr kumimoji="1" lang="zh-CN" altLang="en-US" sz="1800" b="1">
                  <a:solidFill>
                    <a:srgbClr val="008000"/>
                  </a:solidFill>
                  <a:latin typeface="宋体" charset="-122"/>
                </a:rPr>
                <a:t>使用数组和循环结构实现。</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PROGRAM  example4</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PARAMETER(max_num=20)</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REAL a(max_num),sum,av</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INTEGER  num</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sum=0.0</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DO i=1,max_num</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  READ *,a(i)</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  sum=sum+a(i)</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ENDDO        </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av=sum/max_num</a:t>
              </a:r>
            </a:p>
            <a:p>
              <a:pPr eaLnBrk="1" hangingPunct="1">
                <a:spcBef>
                  <a:spcPct val="50000"/>
                </a:spcBef>
                <a:buSzPct val="75000"/>
                <a:buFont typeface="Monotype Sorts" pitchFamily="2" charset="2"/>
                <a:buNone/>
              </a:pPr>
              <a:endParaRPr kumimoji="1" lang="en-US" altLang="zh-CN" sz="1800" b="1">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a:solidFill>
                    <a:srgbClr val="008000"/>
                  </a:solidFill>
                  <a:latin typeface="宋体" charset="-122"/>
                </a:rPr>
                <a:t>!</a:t>
              </a:r>
              <a:r>
                <a:rPr kumimoji="1" lang="zh-CN" altLang="en-US" sz="1800" b="1">
                  <a:solidFill>
                    <a:srgbClr val="008000"/>
                  </a:solidFill>
                  <a:latin typeface="宋体" charset="-122"/>
                </a:rPr>
                <a:t>该程序变量少，程序短，数据输入一遍。</a:t>
              </a:r>
            </a:p>
          </p:txBody>
        </p:sp>
        <p:sp>
          <p:nvSpPr>
            <p:cNvPr id="7" name="Text Box 7"/>
            <p:cNvSpPr txBox="1">
              <a:spLocks noChangeArrowheads="1"/>
            </p:cNvSpPr>
            <p:nvPr/>
          </p:nvSpPr>
          <p:spPr bwMode="auto">
            <a:xfrm>
              <a:off x="2496" y="828"/>
              <a:ext cx="2880" cy="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SzPct val="75000"/>
                <a:buFont typeface="Monotype Sorts" pitchFamily="2" charset="2"/>
                <a:buNone/>
              </a:pPr>
              <a:r>
                <a:rPr kumimoji="1" lang="en-US" altLang="zh-CN" sz="1800" b="1">
                  <a:solidFill>
                    <a:srgbClr val="0033CC"/>
                  </a:solidFill>
                  <a:latin typeface="宋体" charset="-122"/>
                </a:rPr>
                <a:t>num=0</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DO i=1,max_num</a:t>
              </a:r>
            </a:p>
            <a:p>
              <a:pPr eaLnBrk="1" hangingPunct="1">
                <a:spcBef>
                  <a:spcPct val="50000"/>
                </a:spcBef>
                <a:buSzPct val="75000"/>
                <a:buFont typeface="Monotype Sorts" pitchFamily="2" charset="2"/>
                <a:buNone/>
              </a:pPr>
              <a:endParaRPr kumimoji="1" lang="en-US" altLang="zh-CN" sz="1800" b="1">
                <a:solidFill>
                  <a:srgbClr val="0033CC"/>
                </a:solidFill>
                <a:latin typeface="宋体" charset="-122"/>
              </a:endParaRP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  IF (a(i)&gt;av) num=num+1</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ENDDO        </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PRINT *,'</a:t>
              </a:r>
              <a:r>
                <a:rPr kumimoji="1" lang="zh-CN" altLang="en-US" sz="1800" b="1">
                  <a:solidFill>
                    <a:srgbClr val="0033CC"/>
                  </a:solidFill>
                  <a:latin typeface="宋体" charset="-122"/>
                </a:rPr>
                <a:t>平均值为：</a:t>
              </a:r>
              <a:r>
                <a:rPr kumimoji="1" lang="en-US" altLang="zh-CN" sz="1800" b="1">
                  <a:solidFill>
                    <a:srgbClr val="0033CC"/>
                  </a:solidFill>
                  <a:latin typeface="宋体" charset="-122"/>
                </a:rPr>
                <a:t>',av</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rPr>
                <a:t>PRINT *,'</a:t>
              </a:r>
              <a:r>
                <a:rPr kumimoji="1" lang="zh-CN" altLang="en-US" sz="1800" b="1">
                  <a:solidFill>
                    <a:srgbClr val="0033CC"/>
                  </a:solidFill>
                  <a:latin typeface="宋体" charset="-122"/>
                </a:rPr>
                <a:t>大于平均值的数据个数为：</a:t>
              </a:r>
              <a:r>
                <a:rPr kumimoji="1" lang="en-US" altLang="zh-CN" sz="1800" b="1">
                  <a:solidFill>
                    <a:srgbClr val="0033CC"/>
                  </a:solidFill>
                  <a:latin typeface="宋体" charset="-122"/>
                </a:rPr>
                <a:t>',num</a:t>
              </a:r>
            </a:p>
            <a:p>
              <a:pPr eaLnBrk="1" hangingPunct="1">
                <a:spcBef>
                  <a:spcPct val="50000"/>
                </a:spcBef>
                <a:buSzPct val="75000"/>
                <a:buFont typeface="Monotype Sorts" pitchFamily="2" charset="2"/>
                <a:buNone/>
              </a:pPr>
              <a:r>
                <a:rPr kumimoji="1" lang="en-US" altLang="zh-CN" sz="1800" b="1">
                  <a:solidFill>
                    <a:srgbClr val="0033CC"/>
                  </a:solidFill>
                  <a:latin typeface="宋体" charset="-122"/>
                  <a:cs typeface="Times New Roman" pitchFamily="18" charset="0"/>
                </a:rPr>
                <a:t>END </a:t>
              </a:r>
            </a:p>
          </p:txBody>
        </p:sp>
        <p:sp>
          <p:nvSpPr>
            <p:cNvPr id="8" name="Line 8"/>
            <p:cNvSpPr>
              <a:spLocks noChangeShapeType="1"/>
            </p:cNvSpPr>
            <p:nvPr/>
          </p:nvSpPr>
          <p:spPr bwMode="auto">
            <a:xfrm>
              <a:off x="2256" y="1056"/>
              <a:ext cx="0" cy="21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Line 9"/>
            <p:cNvSpPr>
              <a:spLocks noChangeShapeType="1"/>
            </p:cNvSpPr>
            <p:nvPr/>
          </p:nvSpPr>
          <p:spPr bwMode="auto">
            <a:xfrm>
              <a:off x="672" y="816"/>
              <a:ext cx="412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10"/>
            <p:cNvSpPr>
              <a:spLocks noChangeShapeType="1"/>
            </p:cNvSpPr>
            <p:nvPr/>
          </p:nvSpPr>
          <p:spPr bwMode="auto">
            <a:xfrm>
              <a:off x="624" y="3504"/>
              <a:ext cx="412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176883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YSK}6JUCN5[O25DVG_M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38200"/>
            <a:ext cx="43529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6X@XLVDF@3O85R}YUT7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836613"/>
            <a:ext cx="352901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250825" y="188913"/>
            <a:ext cx="774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1800" dirty="0"/>
              <a:t>输入四个数</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zh-CN" altLang="en-US" sz="1800" dirty="0"/>
              <a:t>，请按照由小到大顺序将这四个数排序后输出出来 </a:t>
            </a:r>
          </a:p>
        </p:txBody>
      </p:sp>
      <p:sp>
        <p:nvSpPr>
          <p:cNvPr id="7" name="Line 7"/>
          <p:cNvSpPr>
            <a:spLocks noChangeShapeType="1"/>
          </p:cNvSpPr>
          <p:nvPr/>
        </p:nvSpPr>
        <p:spPr bwMode="auto">
          <a:xfrm>
            <a:off x="4500563" y="692150"/>
            <a:ext cx="0" cy="554513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9"/>
          <p:cNvSpPr txBox="1">
            <a:spLocks noChangeArrowheads="1"/>
          </p:cNvSpPr>
          <p:nvPr/>
        </p:nvSpPr>
        <p:spPr bwMode="auto">
          <a:xfrm>
            <a:off x="755650" y="6237288"/>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solidFill>
                  <a:srgbClr val="FF3300"/>
                </a:solidFill>
              </a:rPr>
              <a:t>如果是</a:t>
            </a:r>
            <a:r>
              <a:rPr lang="en-US" altLang="zh-CN" sz="2400" dirty="0">
                <a:solidFill>
                  <a:srgbClr val="FF3300"/>
                </a:solidFill>
              </a:rPr>
              <a:t>10</a:t>
            </a:r>
            <a:r>
              <a:rPr lang="zh-CN" altLang="en-US" sz="2400" dirty="0">
                <a:solidFill>
                  <a:srgbClr val="FF3300"/>
                </a:solidFill>
              </a:rPr>
              <a:t>个数比较大小呢？</a:t>
            </a:r>
          </a:p>
        </p:txBody>
      </p:sp>
    </p:spTree>
    <p:extLst>
      <p:ext uri="{BB962C8B-B14F-4D97-AF65-F5344CB8AC3E}">
        <p14:creationId xmlns:p14="http://schemas.microsoft.com/office/powerpoint/2010/main" val="407221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755650" y="40481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 typeface="Arial" charset="0"/>
              <a:buChar char="♦"/>
            </a:pPr>
            <a:r>
              <a:rPr lang="en-US" altLang="zh-CN" sz="2800" b="1" dirty="0">
                <a:solidFill>
                  <a:srgbClr val="0033CC"/>
                </a:solidFill>
              </a:rPr>
              <a:t> </a:t>
            </a:r>
            <a:r>
              <a:rPr lang="zh-CN" altLang="en-US" sz="2800" b="1" dirty="0">
                <a:solidFill>
                  <a:srgbClr val="0033CC"/>
                </a:solidFill>
              </a:rPr>
              <a:t>数组定义</a:t>
            </a:r>
          </a:p>
        </p:txBody>
      </p:sp>
      <p:sp>
        <p:nvSpPr>
          <p:cNvPr id="5" name="Text Box 5"/>
          <p:cNvSpPr txBox="1">
            <a:spLocks noChangeArrowheads="1"/>
          </p:cNvSpPr>
          <p:nvPr/>
        </p:nvSpPr>
        <p:spPr bwMode="auto">
          <a:xfrm>
            <a:off x="684213" y="908050"/>
            <a:ext cx="7848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spcBef>
                <a:spcPct val="50000"/>
              </a:spcBef>
              <a:buClrTx/>
              <a:buSzTx/>
              <a:buFontTx/>
              <a:buNone/>
            </a:pPr>
            <a:r>
              <a:rPr lang="zh-CN" altLang="en-US" sz="2400" b="1" dirty="0">
                <a:solidFill>
                  <a:srgbClr val="FF3300"/>
                </a:solidFill>
              </a:rPr>
              <a:t>数组是类型相同的一组标量数据的有序集合</a:t>
            </a:r>
            <a:r>
              <a:rPr lang="zh-CN" altLang="en-US" sz="2400" b="1" dirty="0"/>
              <a:t>，</a:t>
            </a:r>
            <a:r>
              <a:rPr lang="zh-CN" altLang="en-US" sz="2400" dirty="0"/>
              <a:t>即要求这些数据都必须类型相同，并按某种确定方式排列</a:t>
            </a:r>
            <a:r>
              <a:rPr lang="zh-CN" altLang="en-US" sz="2400" b="1" dirty="0"/>
              <a:t>。</a:t>
            </a:r>
          </a:p>
          <a:p>
            <a:pPr eaLnBrk="1" hangingPunct="1">
              <a:lnSpc>
                <a:spcPct val="90000"/>
              </a:lnSpc>
              <a:spcBef>
                <a:spcPct val="50000"/>
              </a:spcBef>
              <a:buClr>
                <a:schemeClr val="hlink"/>
              </a:buClr>
              <a:buSzPct val="75000"/>
              <a:buFont typeface="Wingdings" pitchFamily="2" charset="2"/>
              <a:buNone/>
            </a:pPr>
            <a:r>
              <a:rPr lang="zh-CN" altLang="en-US" sz="2000" b="1" dirty="0"/>
              <a:t>任何一组类型相同且有序的数据都可使用数组存储。</a:t>
            </a:r>
          </a:p>
          <a:p>
            <a:pPr algn="just" eaLnBrk="1" hangingPunct="1">
              <a:spcBef>
                <a:spcPct val="50000"/>
              </a:spcBef>
              <a:buClrTx/>
              <a:buSzTx/>
              <a:buFontTx/>
              <a:buNone/>
            </a:pPr>
            <a:r>
              <a:rPr lang="zh-CN" altLang="en-US" sz="2400" b="1" dirty="0"/>
              <a:t>向量是一维数组，矩阵可看成是二维数组。</a:t>
            </a:r>
          </a:p>
          <a:p>
            <a:pPr algn="just" eaLnBrk="1" hangingPunct="1">
              <a:spcBef>
                <a:spcPct val="50000"/>
              </a:spcBef>
              <a:buClrTx/>
              <a:buSzTx/>
              <a:buFontTx/>
              <a:buNone/>
            </a:pPr>
            <a:r>
              <a:rPr lang="zh-CN" altLang="en-US" sz="2400" b="1" dirty="0">
                <a:solidFill>
                  <a:srgbClr val="0033CC"/>
                </a:solidFill>
              </a:rPr>
              <a:t>类型</a:t>
            </a:r>
            <a:r>
              <a:rPr lang="zh-CN" altLang="en-US" sz="2400" b="1" dirty="0"/>
              <a:t>可以是整型、实型、双精度型、逻辑型等任何一种。</a:t>
            </a:r>
            <a:r>
              <a:rPr lang="zh-TW" altLang="en-US" sz="2400" b="1" dirty="0"/>
              <a:t> </a:t>
            </a:r>
            <a:endParaRPr lang="zh-TW" altLang="zh-CN" sz="2400" b="1" dirty="0"/>
          </a:p>
          <a:p>
            <a:pPr algn="just" eaLnBrk="1" hangingPunct="1">
              <a:spcBef>
                <a:spcPct val="50000"/>
              </a:spcBef>
              <a:buClrTx/>
              <a:buSzTx/>
              <a:buFontTx/>
              <a:buNone/>
            </a:pPr>
            <a:endParaRPr lang="en-US" altLang="zh-CN" sz="2400" b="1" dirty="0"/>
          </a:p>
        </p:txBody>
      </p:sp>
      <p:grpSp>
        <p:nvGrpSpPr>
          <p:cNvPr id="6" name="Group 18"/>
          <p:cNvGrpSpPr>
            <a:grpSpLocks/>
          </p:cNvGrpSpPr>
          <p:nvPr/>
        </p:nvGrpSpPr>
        <p:grpSpPr bwMode="auto">
          <a:xfrm>
            <a:off x="827088" y="3371057"/>
            <a:ext cx="7443787" cy="862012"/>
            <a:chOff x="567" y="2024"/>
            <a:chExt cx="4689" cy="543"/>
          </a:xfrm>
        </p:grpSpPr>
        <p:sp>
          <p:nvSpPr>
            <p:cNvPr id="7" name="Text Box 15"/>
            <p:cNvSpPr txBox="1">
              <a:spLocks noChangeArrowheads="1"/>
            </p:cNvSpPr>
            <p:nvPr/>
          </p:nvSpPr>
          <p:spPr bwMode="auto">
            <a:xfrm>
              <a:off x="567" y="2024"/>
              <a:ext cx="1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a:t>声明方法：</a:t>
              </a:r>
            </a:p>
          </p:txBody>
        </p:sp>
        <p:pic>
          <p:nvPicPr>
            <p:cNvPr id="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2296"/>
              <a:ext cx="414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724400"/>
            <a:ext cx="583247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2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a:grpSpLocks/>
          </p:cNvGrpSpPr>
          <p:nvPr/>
        </p:nvGrpSpPr>
        <p:grpSpPr bwMode="auto">
          <a:xfrm>
            <a:off x="611560" y="1322387"/>
            <a:ext cx="7489825" cy="2035175"/>
            <a:chOff x="567" y="618"/>
            <a:chExt cx="4718" cy="1282"/>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618"/>
              <a:ext cx="4718"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 y="1616"/>
              <a:ext cx="127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222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dirty="0" smtClean="0"/>
              <a:t>复习</a:t>
            </a:r>
            <a:r>
              <a:rPr lang="en-US" altLang="zh-CN" sz="3200" dirty="0" smtClean="0"/>
              <a:t>—</a:t>
            </a:r>
            <a:r>
              <a:rPr lang="zh-CN" altLang="en-US" sz="3200" b="1" dirty="0">
                <a:solidFill>
                  <a:srgbClr val="0033CC"/>
                </a:solidFill>
              </a:rPr>
              <a:t>数据类型和属性</a:t>
            </a:r>
            <a:r>
              <a:rPr lang="zh-CN" altLang="en-US" sz="2800" b="1" dirty="0">
                <a:solidFill>
                  <a:srgbClr val="0033CC"/>
                </a:solidFill>
              </a:rPr>
              <a:t/>
            </a:r>
            <a:br>
              <a:rPr lang="zh-CN" altLang="en-US" sz="2800" b="1" dirty="0">
                <a:solidFill>
                  <a:srgbClr val="0033CC"/>
                </a:solidFill>
              </a:rPr>
            </a:br>
            <a:endParaRPr lang="zh-CN" altLang="en-US" dirty="0"/>
          </a:p>
        </p:txBody>
      </p:sp>
      <p:sp>
        <p:nvSpPr>
          <p:cNvPr id="4" name="Text Box 5"/>
          <p:cNvSpPr txBox="1">
            <a:spLocks noGrp="1" noChangeArrowheads="1"/>
          </p:cNvSpPr>
          <p:nvPr>
            <p:ph sz="quarter" idx="1"/>
          </p:nvPr>
        </p:nvSpPr>
        <p:spPr bwMode="auto">
          <a:xfrm>
            <a:off x="467544" y="1124744"/>
            <a:ext cx="7467600" cy="487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t>一般形式：</a:t>
            </a:r>
          </a:p>
          <a:p>
            <a:pPr eaLnBrk="1" hangingPunct="1">
              <a:spcBef>
                <a:spcPct val="50000"/>
              </a:spcBef>
            </a:pPr>
            <a:r>
              <a:rPr lang="zh-CN" altLang="en-US" sz="2000" b="1" dirty="0">
                <a:solidFill>
                  <a:srgbClr val="FF3300"/>
                </a:solidFill>
              </a:rPr>
              <a:t>类型说明</a:t>
            </a:r>
            <a:r>
              <a:rPr lang="en-US" altLang="zh-CN" sz="2000" b="1" dirty="0"/>
              <a:t>【</a:t>
            </a:r>
            <a:r>
              <a:rPr lang="zh-CN" altLang="en-US" sz="2000" b="1" dirty="0">
                <a:solidFill>
                  <a:srgbClr val="FF3300"/>
                </a:solidFill>
              </a:rPr>
              <a:t>（种别说明）</a:t>
            </a:r>
            <a:r>
              <a:rPr lang="en-US" altLang="zh-CN" sz="2000" b="1" dirty="0"/>
              <a:t>】【</a:t>
            </a:r>
            <a:r>
              <a:rPr lang="zh-CN" altLang="en-US" sz="2000" b="1" dirty="0">
                <a:solidFill>
                  <a:srgbClr val="FF3300"/>
                </a:solidFill>
              </a:rPr>
              <a:t>，属性说明表</a:t>
            </a:r>
            <a:r>
              <a:rPr lang="en-US" altLang="zh-CN" sz="2000" b="1" dirty="0"/>
              <a:t>】 :: </a:t>
            </a:r>
            <a:r>
              <a:rPr lang="zh-CN" altLang="en-US" sz="2000" b="1" dirty="0"/>
              <a:t>变量名表</a:t>
            </a:r>
            <a:r>
              <a:rPr lang="en-US" altLang="zh-CN" sz="2000" b="1" dirty="0"/>
              <a:t>【=</a:t>
            </a:r>
            <a:r>
              <a:rPr lang="zh-CN" altLang="en-US" sz="2000" b="1" dirty="0"/>
              <a:t>初值</a:t>
            </a:r>
            <a:r>
              <a:rPr lang="en-US" altLang="zh-CN" sz="2000" b="1" dirty="0"/>
              <a:t>】</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9" y="2422525"/>
            <a:ext cx="50403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755650" y="3284538"/>
            <a:ext cx="7920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3300"/>
                </a:solidFill>
              </a:rPr>
              <a:t>类型说明，</a:t>
            </a:r>
            <a:r>
              <a:rPr lang="zh-CN" altLang="en-US" b="1" dirty="0"/>
              <a:t>五种，三种数值型：整数型、实数型、复数型</a:t>
            </a:r>
          </a:p>
          <a:p>
            <a:pPr eaLnBrk="1" hangingPunct="1"/>
            <a:r>
              <a:rPr lang="zh-CN" altLang="en-US" b="1" dirty="0"/>
              <a:t>                             两种非数值型：字符型，逻辑型</a:t>
            </a:r>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149725"/>
            <a:ext cx="201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589588"/>
            <a:ext cx="2016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34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I1B`ZA2UANC@R$FYN52M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052513"/>
            <a:ext cx="372268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250825" y="188913"/>
            <a:ext cx="774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1800" dirty="0"/>
              <a:t>输入四个数</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zh-CN" altLang="en-US" sz="1800" dirty="0"/>
              <a:t>，请按照由小到大顺序将这四个数排序后输出出来 </a:t>
            </a:r>
          </a:p>
        </p:txBody>
      </p:sp>
    </p:spTree>
    <p:extLst>
      <p:ext uri="{BB962C8B-B14F-4D97-AF65-F5344CB8AC3E}">
        <p14:creationId xmlns:p14="http://schemas.microsoft.com/office/powerpoint/2010/main" val="62752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539750" y="476250"/>
            <a:ext cx="80645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TW" altLang="en-US" sz="2400" b="1" dirty="0">
                <a:latin typeface="宋体" charset="-122"/>
              </a:rPr>
              <a:t>组成数组的每一个元素称为</a:t>
            </a:r>
            <a:r>
              <a:rPr lang="zh-TW" altLang="en-US" sz="2400" b="1" dirty="0">
                <a:solidFill>
                  <a:srgbClr val="FF3300"/>
                </a:solidFill>
                <a:latin typeface="宋体" charset="-122"/>
              </a:rPr>
              <a:t>数组元素</a:t>
            </a:r>
            <a:r>
              <a:rPr lang="zh-TW" altLang="en-US" sz="2400" dirty="0">
                <a:latin typeface="宋体" charset="-122"/>
              </a:rPr>
              <a:t> </a:t>
            </a:r>
            <a:endParaRPr lang="zh-TW" altLang="zh-CN" sz="2400" dirty="0">
              <a:latin typeface="宋体" charset="-122"/>
            </a:endParaRPr>
          </a:p>
          <a:p>
            <a:pPr eaLnBrk="1" hangingPunct="1">
              <a:spcBef>
                <a:spcPct val="50000"/>
              </a:spcBef>
              <a:buClrTx/>
              <a:buSzTx/>
              <a:buFontTx/>
              <a:buNone/>
            </a:pPr>
            <a:r>
              <a:rPr lang="zh-CN" altLang="en-US" sz="2400" b="1" dirty="0">
                <a:latin typeface="宋体" charset="-122"/>
              </a:rPr>
              <a:t>数组的维数称为</a:t>
            </a:r>
            <a:r>
              <a:rPr lang="zh-CN" altLang="en-US" sz="2400" b="1" dirty="0">
                <a:solidFill>
                  <a:srgbClr val="FF3300"/>
                </a:solidFill>
                <a:latin typeface="宋体" charset="-122"/>
              </a:rPr>
              <a:t>秩</a:t>
            </a:r>
            <a:r>
              <a:rPr lang="en-US" altLang="zh-TW" sz="2400" b="1" dirty="0">
                <a:latin typeface="宋体" charset="-122"/>
              </a:rPr>
              <a:t>(rank)</a:t>
            </a:r>
            <a:r>
              <a:rPr lang="zh-CN" altLang="en-US" sz="2400" b="1" dirty="0">
                <a:latin typeface="宋体" charset="-122"/>
              </a:rPr>
              <a:t>，</a:t>
            </a:r>
            <a:r>
              <a:rPr lang="en-US" altLang="zh-TW" sz="2400" dirty="0">
                <a:latin typeface="宋体" charset="-122"/>
              </a:rPr>
              <a:t>F90</a:t>
            </a:r>
            <a:r>
              <a:rPr lang="zh-CN" altLang="en-US" sz="2400" dirty="0">
                <a:latin typeface="宋体" charset="-122"/>
              </a:rPr>
              <a:t>规定数组最多可以有</a:t>
            </a:r>
            <a:r>
              <a:rPr lang="en-US" altLang="zh-TW" sz="2400" dirty="0">
                <a:latin typeface="宋体" charset="-122"/>
              </a:rPr>
              <a:t>7</a:t>
            </a:r>
            <a:r>
              <a:rPr lang="zh-CN" altLang="en-US" sz="2400" dirty="0">
                <a:latin typeface="宋体" charset="-122"/>
              </a:rPr>
              <a:t>维；</a:t>
            </a:r>
            <a:r>
              <a:rPr lang="zh-TW" altLang="en-US" sz="2400" dirty="0">
                <a:latin typeface="宋体" charset="-122"/>
              </a:rPr>
              <a:t> </a:t>
            </a:r>
            <a:endParaRPr lang="zh-TW" altLang="zh-CN" sz="2400" dirty="0">
              <a:latin typeface="宋体" charset="-122"/>
            </a:endParaRPr>
          </a:p>
          <a:p>
            <a:pPr eaLnBrk="1" hangingPunct="1">
              <a:spcBef>
                <a:spcPct val="50000"/>
              </a:spcBef>
              <a:buClrTx/>
              <a:buSzTx/>
              <a:buFontTx/>
              <a:buNone/>
            </a:pPr>
            <a:r>
              <a:rPr lang="zh-CN" altLang="en-US" sz="2400" b="1" dirty="0">
                <a:latin typeface="宋体" charset="-122"/>
              </a:rPr>
              <a:t>在某一维中元素的个数称为该维的</a:t>
            </a:r>
            <a:r>
              <a:rPr lang="zh-CN" altLang="en-US" sz="2400" b="1" dirty="0">
                <a:solidFill>
                  <a:srgbClr val="FF3300"/>
                </a:solidFill>
                <a:latin typeface="宋体" charset="-122"/>
              </a:rPr>
              <a:t>长度</a:t>
            </a:r>
            <a:r>
              <a:rPr lang="en-US" altLang="zh-TW" sz="2400" b="1" dirty="0">
                <a:latin typeface="宋体" charset="-122"/>
              </a:rPr>
              <a:t>(extent)</a:t>
            </a:r>
            <a:r>
              <a:rPr lang="zh-CN" altLang="en-US" sz="2400" b="1" dirty="0">
                <a:latin typeface="宋体" charset="-122"/>
              </a:rPr>
              <a:t>；</a:t>
            </a:r>
          </a:p>
          <a:p>
            <a:pPr eaLnBrk="1" hangingPunct="1">
              <a:spcBef>
                <a:spcPct val="50000"/>
              </a:spcBef>
              <a:buClrTx/>
              <a:buSzTx/>
              <a:buFontTx/>
              <a:buNone/>
            </a:pPr>
            <a:r>
              <a:rPr lang="zh-CN" altLang="en-US" sz="2400" b="1" dirty="0">
                <a:latin typeface="宋体" charset="-122"/>
              </a:rPr>
              <a:t>数组中所有元素的个数称为数组的</a:t>
            </a:r>
            <a:r>
              <a:rPr lang="zh-CN" altLang="en-US" sz="2400" b="1" dirty="0">
                <a:solidFill>
                  <a:srgbClr val="FF3300"/>
                </a:solidFill>
                <a:latin typeface="宋体" charset="-122"/>
              </a:rPr>
              <a:t>大小</a:t>
            </a:r>
            <a:r>
              <a:rPr lang="en-US" altLang="zh-TW" sz="2400" b="1" dirty="0">
                <a:latin typeface="宋体" charset="-122"/>
              </a:rPr>
              <a:t>(size)</a:t>
            </a:r>
            <a:r>
              <a:rPr lang="zh-CN" altLang="en-US" sz="2400" b="1" dirty="0">
                <a:latin typeface="宋体" charset="-122"/>
              </a:rPr>
              <a:t>，</a:t>
            </a:r>
            <a:r>
              <a:rPr lang="zh-CN" altLang="en-US" sz="2400" dirty="0">
                <a:latin typeface="宋体" charset="-122"/>
              </a:rPr>
              <a:t>它等于各维的长度的乘积，数组的大小可以为</a:t>
            </a:r>
            <a:r>
              <a:rPr lang="en-US" altLang="zh-TW" sz="2400" dirty="0">
                <a:latin typeface="宋体" charset="-122"/>
              </a:rPr>
              <a:t>0</a:t>
            </a:r>
            <a:r>
              <a:rPr lang="zh-CN" altLang="en-US" sz="2400" dirty="0">
                <a:latin typeface="宋体" charset="-122"/>
              </a:rPr>
              <a:t>。</a:t>
            </a:r>
          </a:p>
          <a:p>
            <a:pPr eaLnBrk="1" hangingPunct="1">
              <a:spcBef>
                <a:spcPct val="50000"/>
              </a:spcBef>
              <a:buClrTx/>
              <a:buSzTx/>
              <a:buFontTx/>
              <a:buNone/>
            </a:pPr>
            <a:r>
              <a:rPr lang="zh-CN" altLang="en-US" sz="2400" b="1" dirty="0">
                <a:latin typeface="宋体" charset="-122"/>
              </a:rPr>
              <a:t>数组的</a:t>
            </a:r>
            <a:r>
              <a:rPr lang="zh-CN" altLang="en-US" sz="2400" b="1" dirty="0">
                <a:solidFill>
                  <a:srgbClr val="FF3300"/>
                </a:solidFill>
                <a:latin typeface="宋体" charset="-122"/>
              </a:rPr>
              <a:t>形状</a:t>
            </a:r>
            <a:r>
              <a:rPr lang="en-US" altLang="zh-TW" sz="2400" b="1" dirty="0">
                <a:latin typeface="宋体" charset="-122"/>
              </a:rPr>
              <a:t>(shape)</a:t>
            </a:r>
            <a:r>
              <a:rPr lang="zh-CN" altLang="en-US" sz="2400" b="1" dirty="0">
                <a:latin typeface="宋体" charset="-122"/>
              </a:rPr>
              <a:t>取决于秩和每一维的长度</a:t>
            </a:r>
          </a:p>
        </p:txBody>
      </p:sp>
      <p:sp>
        <p:nvSpPr>
          <p:cNvPr id="5" name="Text Box 6"/>
          <p:cNvSpPr txBox="1">
            <a:spLocks noChangeArrowheads="1"/>
          </p:cNvSpPr>
          <p:nvPr/>
        </p:nvSpPr>
        <p:spPr bwMode="auto">
          <a:xfrm>
            <a:off x="611188" y="3860800"/>
            <a:ext cx="80645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t>每一</a:t>
            </a:r>
            <a:r>
              <a:rPr lang="zh-CN" altLang="en-US" sz="2400" b="1" dirty="0">
                <a:solidFill>
                  <a:srgbClr val="FF3300"/>
                </a:solidFill>
              </a:rPr>
              <a:t>维</a:t>
            </a:r>
            <a:r>
              <a:rPr lang="zh-CN" altLang="en-US" sz="2400" b="1" dirty="0"/>
              <a:t>的大小都由一个下界和一个上界来指定，之间以冒号分开，即下界</a:t>
            </a:r>
            <a:r>
              <a:rPr lang="en-US" altLang="zh-TW" sz="2400" b="1" dirty="0"/>
              <a:t>:</a:t>
            </a:r>
            <a:r>
              <a:rPr lang="zh-CN" altLang="en-US" sz="2400" b="1" dirty="0"/>
              <a:t>上界</a:t>
            </a:r>
            <a:r>
              <a:rPr lang="zh-TW" altLang="en-US" sz="1800" dirty="0"/>
              <a:t> </a:t>
            </a:r>
          </a:p>
          <a:p>
            <a:pPr algn="just" eaLnBrk="1" hangingPunct="1">
              <a:spcBef>
                <a:spcPct val="50000"/>
              </a:spcBef>
              <a:buClrTx/>
              <a:buSzTx/>
              <a:buFontTx/>
              <a:buNone/>
            </a:pPr>
            <a:r>
              <a:rPr lang="zh-CN" altLang="en-US" sz="2400" b="1" dirty="0"/>
              <a:t>维界表达式是整型的数学表达式，维界值可以是正、负或零，但维上界必须大于维下界的值。维长＝上界</a:t>
            </a:r>
            <a:r>
              <a:rPr lang="en-US" altLang="zh-TW" sz="2400" b="1" dirty="0"/>
              <a:t>-</a:t>
            </a:r>
            <a:r>
              <a:rPr lang="zh-CN" altLang="en-US" sz="2400" b="1" dirty="0"/>
              <a:t>下界</a:t>
            </a:r>
            <a:r>
              <a:rPr lang="en-US" altLang="zh-TW" sz="2400" b="1" dirty="0"/>
              <a:t>+1</a:t>
            </a:r>
            <a:r>
              <a:rPr lang="zh-CN" altLang="en-US" sz="2400" b="1" dirty="0"/>
              <a:t>。声明数组时</a:t>
            </a:r>
            <a:r>
              <a:rPr lang="zh-CN" altLang="en-US" sz="2400" b="1" dirty="0">
                <a:solidFill>
                  <a:srgbClr val="FF3300"/>
                </a:solidFill>
              </a:rPr>
              <a:t>下界可以省略，此时维下界为默认值</a:t>
            </a:r>
            <a:r>
              <a:rPr lang="en-US" altLang="zh-TW" sz="2400" b="1" dirty="0">
                <a:solidFill>
                  <a:srgbClr val="FF3300"/>
                </a:solidFill>
              </a:rPr>
              <a:t>1</a:t>
            </a:r>
            <a:r>
              <a:rPr lang="en-US" altLang="zh-TW" sz="2400" b="1" dirty="0"/>
              <a:t> </a:t>
            </a:r>
            <a:endParaRPr lang="en-US" altLang="zh-CN" sz="2400" b="1" dirty="0"/>
          </a:p>
        </p:txBody>
      </p:sp>
    </p:spTree>
    <p:extLst>
      <p:ext uri="{BB962C8B-B14F-4D97-AF65-F5344CB8AC3E}">
        <p14:creationId xmlns:p14="http://schemas.microsoft.com/office/powerpoint/2010/main" val="332629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755576" y="345169"/>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t>声明方法（严谨）：</a:t>
            </a: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75612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92375"/>
            <a:ext cx="72009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942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684213" y="404813"/>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t>数组（元素）的引用：</a:t>
            </a:r>
          </a:p>
        </p:txBody>
      </p:sp>
      <p:sp>
        <p:nvSpPr>
          <p:cNvPr id="5" name="Rectangle 7"/>
          <p:cNvSpPr>
            <a:spLocks noChangeArrowheads="1"/>
          </p:cNvSpPr>
          <p:nvPr/>
        </p:nvSpPr>
        <p:spPr bwMode="auto">
          <a:xfrm>
            <a:off x="827088" y="1196975"/>
            <a:ext cx="86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dirty="0"/>
              <a:t>例</a:t>
            </a:r>
            <a:r>
              <a:rPr lang="en-US" altLang="zh-CN" sz="2400" b="1" dirty="0"/>
              <a:t>:</a:t>
            </a:r>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268413"/>
            <a:ext cx="47529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900113" y="2060575"/>
            <a:ext cx="6767512"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dirty="0" err="1"/>
              <a:t>uwnd</a:t>
            </a:r>
            <a:r>
              <a:rPr lang="en-US" altLang="zh-CN" sz="2400" dirty="0"/>
              <a:t>    </a:t>
            </a:r>
            <a:r>
              <a:rPr lang="zh-CN" altLang="en-US" sz="2400" dirty="0"/>
              <a:t>数组名称，</a:t>
            </a:r>
            <a:r>
              <a:rPr lang="zh-TW" altLang="en-US" sz="2400" dirty="0"/>
              <a:t>指整个数组</a:t>
            </a:r>
            <a:r>
              <a:rPr lang="zh-TW" altLang="en-US" sz="1800" dirty="0"/>
              <a:t> </a:t>
            </a:r>
            <a:endParaRPr lang="zh-CN" altLang="en-US" sz="2400" dirty="0"/>
          </a:p>
          <a:p>
            <a:pPr eaLnBrk="1" hangingPunct="1">
              <a:spcBef>
                <a:spcPct val="50000"/>
              </a:spcBef>
              <a:buClrTx/>
              <a:buSzTx/>
              <a:buFontTx/>
              <a:buNone/>
            </a:pPr>
            <a:r>
              <a:rPr lang="en-US" altLang="zh-CN" sz="2400" dirty="0" err="1"/>
              <a:t>uwnd</a:t>
            </a:r>
            <a:r>
              <a:rPr lang="zh-CN" altLang="en-US" sz="2400" dirty="0"/>
              <a:t>（</a:t>
            </a:r>
            <a:r>
              <a:rPr lang="en-US" altLang="zh-CN" sz="2400" dirty="0"/>
              <a:t>2</a:t>
            </a:r>
            <a:r>
              <a:rPr lang="zh-CN" altLang="en-US" sz="2400" dirty="0"/>
              <a:t>）     指定下标，确切指定一个元素</a:t>
            </a:r>
          </a:p>
          <a:p>
            <a:pPr eaLnBrk="1" hangingPunct="1">
              <a:spcBef>
                <a:spcPct val="50000"/>
              </a:spcBef>
              <a:buClrTx/>
              <a:buSzTx/>
              <a:buFontTx/>
              <a:buNone/>
            </a:pPr>
            <a:r>
              <a:rPr lang="en-US" altLang="zh-CN" sz="2400" dirty="0" err="1"/>
              <a:t>uwnd</a:t>
            </a:r>
            <a:r>
              <a:rPr lang="zh-CN" altLang="en-US" sz="2400" dirty="0"/>
              <a:t>（</a:t>
            </a:r>
            <a:r>
              <a:rPr lang="en-US" altLang="zh-CN" sz="2400" dirty="0"/>
              <a:t>7:10</a:t>
            </a:r>
            <a:r>
              <a:rPr lang="zh-CN" altLang="en-US" sz="2400" dirty="0"/>
              <a:t>）  引用数组的一部分元素</a:t>
            </a:r>
          </a:p>
          <a:p>
            <a:pPr eaLnBrk="1" hangingPunct="1">
              <a:spcBef>
                <a:spcPct val="50000"/>
              </a:spcBef>
              <a:buClrTx/>
              <a:buSzTx/>
              <a:buFontTx/>
              <a:buNone/>
            </a:pPr>
            <a:r>
              <a:rPr lang="en-US" altLang="zh-CN" sz="2400" dirty="0" err="1"/>
              <a:t>uwnd</a:t>
            </a:r>
            <a:r>
              <a:rPr lang="en-US" altLang="zh-CN" sz="2400" dirty="0"/>
              <a:t> </a:t>
            </a:r>
            <a:r>
              <a:rPr lang="zh-CN" altLang="en-US" sz="2400" dirty="0"/>
              <a:t>（</a:t>
            </a:r>
            <a:r>
              <a:rPr lang="en-US" altLang="zh-CN" sz="2400" dirty="0"/>
              <a:t>1:359:2</a:t>
            </a:r>
            <a:r>
              <a:rPr lang="zh-CN" altLang="en-US" sz="2400" dirty="0"/>
              <a:t>） 引用数组的部分元素</a:t>
            </a:r>
          </a:p>
          <a:p>
            <a:pPr eaLnBrk="1" hangingPunct="1">
              <a:spcBef>
                <a:spcPct val="50000"/>
              </a:spcBef>
              <a:buClrTx/>
              <a:buSzTx/>
              <a:buFontTx/>
              <a:buNone/>
            </a:pPr>
            <a:r>
              <a:rPr lang="zh-CN" altLang="en-US" sz="2000" dirty="0"/>
              <a:t>（ 三元下标，分别表示：下界、上界和步长。三元下标只能算一个下标）</a:t>
            </a:r>
          </a:p>
          <a:p>
            <a:pPr eaLnBrk="1" hangingPunct="1">
              <a:spcBef>
                <a:spcPct val="50000"/>
              </a:spcBef>
              <a:buClrTx/>
              <a:buSzTx/>
              <a:buFontTx/>
              <a:buNone/>
            </a:pPr>
            <a:endParaRPr lang="en-US" altLang="zh-CN" sz="2400" dirty="0"/>
          </a:p>
        </p:txBody>
      </p:sp>
    </p:spTree>
    <p:extLst>
      <p:ext uri="{BB962C8B-B14F-4D97-AF65-F5344CB8AC3E}">
        <p14:creationId xmlns:p14="http://schemas.microsoft.com/office/powerpoint/2010/main" val="3898230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04813"/>
            <a:ext cx="6696075"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122149" y="2708920"/>
            <a:ext cx="5256584" cy="523220"/>
          </a:xfrm>
          <a:prstGeom prst="rect">
            <a:avLst/>
          </a:prstGeom>
          <a:noFill/>
        </p:spPr>
        <p:txBody>
          <a:bodyPr wrap="square" rtlCol="0">
            <a:spAutoFit/>
          </a:bodyPr>
          <a:lstStyle/>
          <a:p>
            <a:r>
              <a:rPr lang="zh-CN" altLang="en-US" sz="2800" dirty="0" smtClean="0"/>
              <a:t>写出各步骤</a:t>
            </a:r>
            <a:r>
              <a:rPr lang="en-US" altLang="zh-CN" sz="2800" dirty="0" smtClean="0"/>
              <a:t>id </a:t>
            </a:r>
            <a:r>
              <a:rPr lang="zh-CN" altLang="en-US" sz="2800" dirty="0" smtClean="0"/>
              <a:t>的值？</a:t>
            </a:r>
            <a:endParaRPr lang="zh-CN" altLang="en-US" sz="28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89040"/>
            <a:ext cx="7848600"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01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684213" y="404813"/>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t>数组片段：</a:t>
            </a:r>
          </a:p>
        </p:txBody>
      </p:sp>
      <p:sp>
        <p:nvSpPr>
          <p:cNvPr id="5" name="Text Box 11"/>
          <p:cNvSpPr txBox="1">
            <a:spLocks noChangeArrowheads="1"/>
          </p:cNvSpPr>
          <p:nvPr/>
        </p:nvSpPr>
        <p:spPr bwMode="auto">
          <a:xfrm>
            <a:off x="684213" y="957263"/>
            <a:ext cx="7920037"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spcBef>
                <a:spcPct val="30000"/>
              </a:spcBef>
              <a:buClrTx/>
              <a:buSzTx/>
              <a:buFontTx/>
              <a:buNone/>
            </a:pPr>
            <a:r>
              <a:rPr lang="zh-CN" altLang="en-US" sz="2400" dirty="0"/>
              <a:t>数组片段是数组所有元素集合的一个子集。</a:t>
            </a:r>
          </a:p>
          <a:p>
            <a:pPr algn="just" eaLnBrk="1" hangingPunct="1">
              <a:spcBef>
                <a:spcPct val="30000"/>
              </a:spcBef>
              <a:buClrTx/>
              <a:buSzTx/>
              <a:buFontTx/>
              <a:buNone/>
            </a:pPr>
            <a:r>
              <a:rPr lang="zh-CN" altLang="en-US" sz="2400" dirty="0"/>
              <a:t>数组片段的元素可以是数组中任意的元素，它们不需连续或遵循某个规则。</a:t>
            </a:r>
          </a:p>
          <a:p>
            <a:pPr algn="just" eaLnBrk="1" hangingPunct="1">
              <a:spcBef>
                <a:spcPct val="30000"/>
              </a:spcBef>
              <a:buClrTx/>
              <a:buSzTx/>
              <a:buFontTx/>
              <a:buNone/>
            </a:pPr>
            <a:r>
              <a:rPr lang="zh-CN" altLang="en-US" sz="2400" dirty="0"/>
              <a:t>数组中的所有元素和片段的数据类型和种别都相同。</a:t>
            </a:r>
          </a:p>
          <a:p>
            <a:pPr algn="just" eaLnBrk="1" hangingPunct="1">
              <a:spcBef>
                <a:spcPct val="30000"/>
              </a:spcBef>
              <a:buClrTx/>
              <a:buSzTx/>
              <a:buFontTx/>
              <a:buNone/>
            </a:pPr>
            <a:r>
              <a:rPr lang="zh-CN" altLang="en-US" sz="2400" dirty="0"/>
              <a:t>如果指定数组的所有下标则得到的是数组元素</a:t>
            </a:r>
            <a:r>
              <a:rPr lang="en-US" altLang="zh-TW" sz="2400" dirty="0"/>
              <a:t>(</a:t>
            </a:r>
            <a:r>
              <a:rPr lang="zh-CN" altLang="en-US" sz="2400" dirty="0"/>
              <a:t>即标量</a:t>
            </a:r>
            <a:r>
              <a:rPr lang="en-US" altLang="zh-TW" sz="2400" dirty="0"/>
              <a:t>)</a:t>
            </a:r>
            <a:r>
              <a:rPr lang="zh-CN" altLang="en-US" sz="2400" dirty="0"/>
              <a:t>，如果只指定部分下标则结果是部分数组元素的集合，即数组片段，</a:t>
            </a:r>
            <a:r>
              <a:rPr lang="zh-CN" altLang="en-US" sz="2400" dirty="0">
                <a:solidFill>
                  <a:srgbClr val="FF3300"/>
                </a:solidFill>
              </a:rPr>
              <a:t>数组片段本身也是数组</a:t>
            </a:r>
            <a:r>
              <a:rPr lang="zh-CN" altLang="en-US" sz="2400" dirty="0"/>
              <a:t>。</a:t>
            </a:r>
            <a:r>
              <a:rPr lang="zh-TW" altLang="en-US" sz="1800" dirty="0"/>
              <a:t> </a:t>
            </a:r>
            <a:endParaRPr lang="zh-CN" altLang="en-US" sz="1800" dirty="0"/>
          </a:p>
        </p:txBody>
      </p:sp>
      <p:sp>
        <p:nvSpPr>
          <p:cNvPr id="6" name="Text Box 12"/>
          <p:cNvSpPr txBox="1">
            <a:spLocks noChangeArrowheads="1"/>
          </p:cNvSpPr>
          <p:nvPr/>
        </p:nvSpPr>
        <p:spPr bwMode="auto">
          <a:xfrm>
            <a:off x="827088" y="4437063"/>
            <a:ext cx="74898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t>例：</a:t>
            </a:r>
            <a:r>
              <a:rPr lang="en-US" altLang="zh-TW" sz="2400" dirty="0"/>
              <a:t>REAL A(2,3,4)</a:t>
            </a:r>
            <a:endParaRPr lang="en-US" altLang="zh-CN" sz="2400" dirty="0"/>
          </a:p>
          <a:p>
            <a:pPr eaLnBrk="1" hangingPunct="1">
              <a:spcBef>
                <a:spcPct val="50000"/>
              </a:spcBef>
              <a:buClrTx/>
              <a:buSzTx/>
              <a:buFontTx/>
              <a:buNone/>
            </a:pPr>
            <a:r>
              <a:rPr lang="en-US" altLang="zh-CN" sz="2400" dirty="0"/>
              <a:t>     </a:t>
            </a:r>
            <a:r>
              <a:rPr lang="zh-CN" altLang="en-US" sz="2400" dirty="0"/>
              <a:t>则  </a:t>
            </a:r>
            <a:r>
              <a:rPr lang="en-US" altLang="zh-TW" sz="2400" dirty="0"/>
              <a:t>A(1,2,3)</a:t>
            </a:r>
            <a:r>
              <a:rPr lang="en-US" altLang="zh-CN" sz="2400" dirty="0"/>
              <a:t>  </a:t>
            </a:r>
            <a:r>
              <a:rPr lang="zh-CN" altLang="en-US" sz="2400" dirty="0"/>
              <a:t>是数组元素， </a:t>
            </a:r>
          </a:p>
          <a:p>
            <a:pPr eaLnBrk="1" hangingPunct="1">
              <a:spcBef>
                <a:spcPct val="50000"/>
              </a:spcBef>
              <a:buClrTx/>
              <a:buSzTx/>
              <a:buFontTx/>
              <a:buNone/>
            </a:pPr>
            <a:r>
              <a:rPr lang="zh-CN" altLang="en-US" sz="2400" dirty="0"/>
              <a:t>     而  </a:t>
            </a:r>
            <a:r>
              <a:rPr lang="en-US" altLang="zh-TW" sz="2400" dirty="0"/>
              <a:t>A(1:2,2,2),</a:t>
            </a:r>
            <a:r>
              <a:rPr lang="en-US" altLang="zh-CN" sz="2400" dirty="0"/>
              <a:t>   </a:t>
            </a:r>
            <a:r>
              <a:rPr lang="en-US" altLang="zh-TW" sz="2400" dirty="0"/>
              <a:t>A(1,1,4:2:-1)</a:t>
            </a:r>
            <a:r>
              <a:rPr lang="en-US" altLang="zh-CN" sz="2400" dirty="0"/>
              <a:t>  </a:t>
            </a:r>
            <a:r>
              <a:rPr lang="zh-CN" altLang="en-US" sz="2400" dirty="0"/>
              <a:t>都是数组片段</a:t>
            </a:r>
            <a:r>
              <a:rPr lang="zh-TW" altLang="en-US" sz="2400" dirty="0"/>
              <a:t> </a:t>
            </a:r>
            <a:endParaRPr lang="zh-CN" altLang="en-US" sz="2400" dirty="0"/>
          </a:p>
        </p:txBody>
      </p:sp>
    </p:spTree>
    <p:extLst>
      <p:ext uri="{BB962C8B-B14F-4D97-AF65-F5344CB8AC3E}">
        <p14:creationId xmlns:p14="http://schemas.microsoft.com/office/powerpoint/2010/main" val="3916025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755650" y="40481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 typeface="Arial" charset="0"/>
              <a:buChar char="♦"/>
            </a:pPr>
            <a:r>
              <a:rPr lang="en-US" altLang="zh-CN" sz="2800" b="1" dirty="0">
                <a:solidFill>
                  <a:srgbClr val="0033CC"/>
                </a:solidFill>
              </a:rPr>
              <a:t> </a:t>
            </a:r>
            <a:r>
              <a:rPr lang="zh-CN" altLang="en-US" sz="2800" b="1" dirty="0">
                <a:solidFill>
                  <a:srgbClr val="0033CC"/>
                </a:solidFill>
              </a:rPr>
              <a:t>数组赋值与运算</a:t>
            </a:r>
          </a:p>
        </p:txBody>
      </p:sp>
      <p:sp>
        <p:nvSpPr>
          <p:cNvPr id="5" name="Text Box 4"/>
          <p:cNvSpPr txBox="1">
            <a:spLocks noChangeArrowheads="1"/>
          </p:cNvSpPr>
          <p:nvPr/>
        </p:nvSpPr>
        <p:spPr bwMode="auto">
          <a:xfrm>
            <a:off x="1042988" y="1052513"/>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b="1" dirty="0">
                <a:solidFill>
                  <a:srgbClr val="0033CC"/>
                </a:solidFill>
              </a:rPr>
              <a:t>赋初值</a:t>
            </a:r>
          </a:p>
        </p:txBody>
      </p:sp>
      <p:sp>
        <p:nvSpPr>
          <p:cNvPr id="6" name="Text Box 6"/>
          <p:cNvSpPr txBox="1">
            <a:spLocks noChangeArrowheads="1"/>
          </p:cNvSpPr>
          <p:nvPr/>
        </p:nvSpPr>
        <p:spPr bwMode="auto">
          <a:xfrm>
            <a:off x="827088" y="1700213"/>
            <a:ext cx="734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dirty="0">
                <a:solidFill>
                  <a:srgbClr val="FF3300"/>
                </a:solidFill>
              </a:rPr>
              <a:t>1</a:t>
            </a:r>
            <a:r>
              <a:rPr lang="zh-CN" altLang="en-US" sz="2400" dirty="0">
                <a:solidFill>
                  <a:srgbClr val="FF3300"/>
                </a:solidFill>
              </a:rPr>
              <a:t>、用</a:t>
            </a:r>
            <a:r>
              <a:rPr lang="en-US" altLang="zh-CN" sz="2400" dirty="0">
                <a:solidFill>
                  <a:srgbClr val="FF3300"/>
                </a:solidFill>
              </a:rPr>
              <a:t>DATA</a:t>
            </a:r>
            <a:r>
              <a:rPr lang="zh-CN" altLang="en-US" sz="2400" dirty="0">
                <a:solidFill>
                  <a:srgbClr val="FF3300"/>
                </a:solidFill>
              </a:rPr>
              <a:t>赋初值</a:t>
            </a:r>
            <a:r>
              <a:rPr lang="zh-CN" altLang="en-US" sz="2400" dirty="0"/>
              <a:t>：</a:t>
            </a:r>
            <a:r>
              <a:rPr lang="en-US" altLang="zh-CN" sz="2400" dirty="0"/>
              <a:t>data  </a:t>
            </a:r>
            <a:r>
              <a:rPr lang="en-US" altLang="zh-CN" sz="2400" dirty="0" err="1"/>
              <a:t>var</a:t>
            </a:r>
            <a:r>
              <a:rPr lang="en-US" altLang="zh-CN" sz="2400" dirty="0"/>
              <a:t> /……/</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50003"/>
            <a:ext cx="468153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293096"/>
            <a:ext cx="5257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724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48680"/>
            <a:ext cx="5760640" cy="19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71600" y="2924944"/>
            <a:ext cx="6408712" cy="2062103"/>
          </a:xfrm>
          <a:prstGeom prst="rect">
            <a:avLst/>
          </a:prstGeom>
          <a:noFill/>
        </p:spPr>
        <p:txBody>
          <a:bodyPr wrap="square" rtlCol="0">
            <a:spAutoFit/>
          </a:bodyPr>
          <a:lstStyle/>
          <a:p>
            <a:pPr algn="just"/>
            <a:r>
              <a:rPr lang="zh-CN" altLang="en-US" sz="3200" dirty="0" smtClean="0">
                <a:latin typeface="+mn-ea"/>
              </a:rPr>
              <a:t>这是一个“隐含式”循环，</a:t>
            </a:r>
            <a:r>
              <a:rPr lang="en-US" altLang="zh-CN" sz="3200" dirty="0" smtClean="0">
                <a:latin typeface="+mn-ea"/>
              </a:rPr>
              <a:t>I</a:t>
            </a:r>
            <a:r>
              <a:rPr lang="zh-CN" altLang="en-US" sz="3200" dirty="0" smtClean="0">
                <a:latin typeface="+mn-ea"/>
              </a:rPr>
              <a:t>会从</a:t>
            </a:r>
            <a:r>
              <a:rPr lang="en-US" altLang="zh-CN" sz="3200" dirty="0" smtClean="0">
                <a:latin typeface="+mn-ea"/>
              </a:rPr>
              <a:t>2</a:t>
            </a:r>
            <a:r>
              <a:rPr lang="zh-CN" altLang="en-US" sz="3200" dirty="0" smtClean="0">
                <a:latin typeface="+mn-ea"/>
              </a:rPr>
              <a:t>增加到</a:t>
            </a:r>
            <a:r>
              <a:rPr lang="en-US" altLang="zh-CN" sz="3200" dirty="0" smtClean="0">
                <a:latin typeface="+mn-ea"/>
              </a:rPr>
              <a:t>4</a:t>
            </a:r>
            <a:r>
              <a:rPr lang="zh-CN" altLang="en-US" sz="3200" dirty="0" smtClean="0">
                <a:latin typeface="+mn-ea"/>
              </a:rPr>
              <a:t>，依照顺序到后面取数字，初始值设定结果为</a:t>
            </a:r>
            <a:r>
              <a:rPr lang="en-US" altLang="zh-CN" sz="3200" dirty="0" smtClean="0">
                <a:latin typeface="+mn-ea"/>
              </a:rPr>
              <a:t>A(2)=2, A(3)=3, A(4)=4, A(1)</a:t>
            </a:r>
            <a:r>
              <a:rPr lang="zh-CN" altLang="en-US" sz="3200" dirty="0" smtClean="0">
                <a:latin typeface="+mn-ea"/>
              </a:rPr>
              <a:t>和</a:t>
            </a:r>
            <a:r>
              <a:rPr lang="en-US" altLang="zh-CN" sz="3200" dirty="0" smtClean="0">
                <a:latin typeface="+mn-ea"/>
              </a:rPr>
              <a:t>A(5)</a:t>
            </a:r>
            <a:r>
              <a:rPr lang="zh-CN" altLang="en-US" sz="3200" dirty="0" smtClean="0">
                <a:latin typeface="+mn-ea"/>
              </a:rPr>
              <a:t>没有设定。</a:t>
            </a:r>
            <a:endParaRPr lang="zh-CN" altLang="en-US" sz="3200" dirty="0">
              <a:latin typeface="+mn-ea"/>
            </a:endParaRPr>
          </a:p>
        </p:txBody>
      </p:sp>
    </p:spTree>
    <p:extLst>
      <p:ext uri="{BB962C8B-B14F-4D97-AF65-F5344CB8AC3E}">
        <p14:creationId xmlns:p14="http://schemas.microsoft.com/office/powerpoint/2010/main" val="6832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20" y="548680"/>
            <a:ext cx="7848872" cy="3554819"/>
          </a:xfrm>
          <a:prstGeom prst="rect">
            <a:avLst/>
          </a:prstGeom>
          <a:noFill/>
        </p:spPr>
        <p:txBody>
          <a:bodyPr wrap="square" rtlCol="0">
            <a:spAutoFit/>
          </a:bodyPr>
          <a:lstStyle/>
          <a:p>
            <a:pPr>
              <a:lnSpc>
                <a:spcPct val="150000"/>
              </a:lnSpc>
            </a:pPr>
            <a:r>
              <a:rPr lang="zh-CN" altLang="en-US" dirty="0" smtClean="0"/>
              <a:t>隐含的循环省略了</a:t>
            </a:r>
            <a:r>
              <a:rPr lang="zh-CN" altLang="en-US" dirty="0"/>
              <a:t>“</a:t>
            </a:r>
            <a:r>
              <a:rPr lang="en-US" altLang="zh-CN" dirty="0" smtClean="0"/>
              <a:t>DO”</a:t>
            </a:r>
            <a:r>
              <a:rPr lang="zh-CN" altLang="en-US" dirty="0" smtClean="0"/>
              <a:t>的描述，除了应用在声明的初值设置，还可以应用到其他的程序代码中，比如输出命令</a:t>
            </a:r>
            <a:endParaRPr lang="en-US" altLang="zh-CN" dirty="0" smtClean="0"/>
          </a:p>
          <a:p>
            <a:pPr>
              <a:lnSpc>
                <a:spcPct val="150000"/>
              </a:lnSpc>
            </a:pPr>
            <a:r>
              <a:rPr lang="en-US" altLang="zh-CN" dirty="0" smtClean="0"/>
              <a:t>write(*,*) (a(i), I=2,4)</a:t>
            </a:r>
          </a:p>
          <a:p>
            <a:pPr>
              <a:lnSpc>
                <a:spcPct val="150000"/>
              </a:lnSpc>
            </a:pPr>
            <a:r>
              <a:rPr lang="zh-CN" altLang="en-US" dirty="0" smtClean="0"/>
              <a:t>！显示</a:t>
            </a:r>
            <a:r>
              <a:rPr lang="en-US" altLang="zh-CN" dirty="0" smtClean="0"/>
              <a:t>a(2),a(3),a(4)</a:t>
            </a:r>
            <a:r>
              <a:rPr lang="zh-CN" altLang="en-US" dirty="0" smtClean="0"/>
              <a:t>的值</a:t>
            </a:r>
            <a:endParaRPr lang="en-US" altLang="zh-CN" dirty="0" smtClean="0"/>
          </a:p>
          <a:p>
            <a:endParaRPr lang="en-US" altLang="zh-CN" dirty="0"/>
          </a:p>
          <a:p>
            <a:pPr>
              <a:lnSpc>
                <a:spcPct val="150000"/>
              </a:lnSpc>
            </a:pPr>
            <a:r>
              <a:rPr lang="zh-CN" altLang="en-US" dirty="0" smtClean="0"/>
              <a:t>隐含循环，只要在后面多加一个数字，同样可以改变计数器的累加数值，默认值为</a:t>
            </a:r>
            <a:r>
              <a:rPr lang="en-US" altLang="zh-CN" dirty="0" smtClean="0"/>
              <a:t>1</a:t>
            </a:r>
          </a:p>
          <a:p>
            <a:pPr>
              <a:lnSpc>
                <a:spcPct val="150000"/>
              </a:lnSpc>
            </a:pPr>
            <a:r>
              <a:rPr lang="en-US" altLang="zh-CN" dirty="0" smtClean="0"/>
              <a:t>(A(I),I=2,10,2)</a:t>
            </a:r>
          </a:p>
          <a:p>
            <a:endParaRPr lang="zh-CN" altLang="en-US" dirty="0"/>
          </a:p>
        </p:txBody>
      </p:sp>
      <p:sp>
        <p:nvSpPr>
          <p:cNvPr id="5" name="TextBox 4"/>
          <p:cNvSpPr txBox="1"/>
          <p:nvPr/>
        </p:nvSpPr>
        <p:spPr>
          <a:xfrm>
            <a:off x="198757" y="3907504"/>
            <a:ext cx="5976664" cy="369332"/>
          </a:xfrm>
          <a:prstGeom prst="rect">
            <a:avLst/>
          </a:prstGeom>
          <a:noFill/>
        </p:spPr>
        <p:txBody>
          <a:bodyPr wrap="square" rtlCol="0">
            <a:spAutoFit/>
          </a:bodyPr>
          <a:lstStyle/>
          <a:p>
            <a:r>
              <a:rPr lang="zh-CN" altLang="en-US" dirty="0" smtClean="0"/>
              <a:t>！循环执行</a:t>
            </a:r>
            <a:r>
              <a:rPr lang="en-US" altLang="zh-CN" dirty="0" smtClean="0"/>
              <a:t>5</a:t>
            </a:r>
            <a:r>
              <a:rPr lang="zh-CN" altLang="en-US" dirty="0" smtClean="0"/>
              <a:t>次，</a:t>
            </a:r>
            <a:r>
              <a:rPr lang="en-US" altLang="zh-CN" dirty="0" smtClean="0"/>
              <a:t>I </a:t>
            </a:r>
            <a:r>
              <a:rPr lang="zh-CN" altLang="en-US" dirty="0" smtClean="0"/>
              <a:t>分别为</a:t>
            </a:r>
            <a:r>
              <a:rPr lang="en-US" altLang="zh-CN" dirty="0" smtClean="0"/>
              <a:t>2</a:t>
            </a:r>
            <a:r>
              <a:rPr lang="zh-CN" altLang="en-US" dirty="0" smtClean="0"/>
              <a:t>，</a:t>
            </a:r>
            <a:r>
              <a:rPr lang="en-US" altLang="zh-CN" dirty="0" smtClean="0"/>
              <a:t>4</a:t>
            </a:r>
            <a:r>
              <a:rPr lang="zh-CN" altLang="en-US" dirty="0" smtClean="0"/>
              <a:t>，</a:t>
            </a:r>
            <a:r>
              <a:rPr lang="en-US" altLang="zh-CN" dirty="0" smtClean="0"/>
              <a:t>6</a:t>
            </a:r>
            <a:r>
              <a:rPr lang="zh-CN" altLang="en-US" dirty="0" smtClean="0"/>
              <a:t>，</a:t>
            </a:r>
            <a:r>
              <a:rPr lang="en-US" altLang="zh-CN" dirty="0" smtClean="0"/>
              <a:t>8</a:t>
            </a:r>
            <a:r>
              <a:rPr lang="zh-CN" altLang="en-US" dirty="0" smtClean="0"/>
              <a:t>，</a:t>
            </a:r>
            <a:r>
              <a:rPr lang="en-US" altLang="zh-CN" dirty="0" smtClean="0"/>
              <a:t>10</a:t>
            </a:r>
            <a:endParaRPr lang="zh-CN" altLang="en-US" dirty="0"/>
          </a:p>
        </p:txBody>
      </p:sp>
      <p:sp>
        <p:nvSpPr>
          <p:cNvPr id="7" name="TextBox 6"/>
          <p:cNvSpPr txBox="1"/>
          <p:nvPr/>
        </p:nvSpPr>
        <p:spPr>
          <a:xfrm>
            <a:off x="219790" y="4437112"/>
            <a:ext cx="7592570" cy="1200329"/>
          </a:xfrm>
          <a:prstGeom prst="rect">
            <a:avLst/>
          </a:prstGeom>
          <a:noFill/>
        </p:spPr>
        <p:txBody>
          <a:bodyPr wrap="square" rtlCol="0">
            <a:spAutoFit/>
          </a:bodyPr>
          <a:lstStyle/>
          <a:p>
            <a:pPr>
              <a:lnSpc>
                <a:spcPct val="150000"/>
              </a:lnSpc>
            </a:pPr>
            <a:r>
              <a:rPr lang="zh-CN" altLang="en-US" dirty="0" smtClean="0"/>
              <a:t>隐含式循环也可以是多层嵌套的，所以也可以应用在多维数组上</a:t>
            </a:r>
            <a:endParaRPr lang="en-US" altLang="zh-CN" dirty="0" smtClean="0"/>
          </a:p>
          <a:p>
            <a:pPr>
              <a:lnSpc>
                <a:spcPct val="150000"/>
              </a:lnSpc>
            </a:pPr>
            <a:r>
              <a:rPr lang="en-US" altLang="zh-CN" dirty="0" smtClean="0"/>
              <a:t>DATA ( ( A(I,J), I=1,2), J=1,2) /1,2,3,4/</a:t>
            </a:r>
          </a:p>
          <a:p>
            <a:endParaRPr lang="en-US" altLang="zh-CN" dirty="0" smtClean="0"/>
          </a:p>
        </p:txBody>
      </p:sp>
      <p:sp>
        <p:nvSpPr>
          <p:cNvPr id="8" name="TextBox 7"/>
          <p:cNvSpPr txBox="1"/>
          <p:nvPr/>
        </p:nvSpPr>
        <p:spPr>
          <a:xfrm>
            <a:off x="351157" y="5452775"/>
            <a:ext cx="5976664" cy="646331"/>
          </a:xfrm>
          <a:prstGeom prst="rect">
            <a:avLst/>
          </a:prstGeom>
          <a:noFill/>
        </p:spPr>
        <p:txBody>
          <a:bodyPr wrap="square" rtlCol="0">
            <a:spAutoFit/>
          </a:bodyPr>
          <a:lstStyle/>
          <a:p>
            <a:r>
              <a:rPr lang="en-US" altLang="zh-CN" dirty="0" smtClean="0"/>
              <a:t>!</a:t>
            </a:r>
            <a:r>
              <a:rPr lang="zh-CN" altLang="en-US" dirty="0" smtClean="0"/>
              <a:t>里面括号循环会先执行，设置结果为</a:t>
            </a:r>
            <a:endParaRPr lang="en-US" altLang="zh-CN" dirty="0" smtClean="0"/>
          </a:p>
          <a:p>
            <a:r>
              <a:rPr lang="en-US" altLang="zh-CN" dirty="0" smtClean="0"/>
              <a:t>!A(1,1)=1, A(2,1)=2,A(1,2)=3,A(2,2)=4</a:t>
            </a:r>
            <a:endParaRPr lang="zh-CN" altLang="en-US" dirty="0"/>
          </a:p>
        </p:txBody>
      </p:sp>
    </p:spTree>
    <p:extLst>
      <p:ext uri="{BB962C8B-B14F-4D97-AF65-F5344CB8AC3E}">
        <p14:creationId xmlns:p14="http://schemas.microsoft.com/office/powerpoint/2010/main" val="63294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611188" y="549275"/>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b="1" dirty="0">
                <a:solidFill>
                  <a:srgbClr val="FF3300"/>
                </a:solidFill>
              </a:rPr>
              <a:t>2</a:t>
            </a:r>
            <a:r>
              <a:rPr lang="zh-CN" altLang="en-US" sz="2400" b="1" dirty="0">
                <a:solidFill>
                  <a:srgbClr val="FF3300"/>
                </a:solidFill>
              </a:rPr>
              <a:t>、在声明变量时直接赋值</a:t>
            </a:r>
            <a:r>
              <a:rPr lang="zh-CN" altLang="en-US" sz="2400" b="1" dirty="0"/>
              <a:t>（</a:t>
            </a:r>
            <a:r>
              <a:rPr lang="zh-CN" altLang="en-US" sz="2400" b="1" dirty="0">
                <a:solidFill>
                  <a:schemeClr val="folHlink"/>
                </a:solidFill>
              </a:rPr>
              <a:t>必须一次给齐所有初值</a:t>
            </a:r>
            <a:r>
              <a:rPr lang="zh-CN" altLang="en-US" sz="2400" b="1" dirty="0"/>
              <a:t>）</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341438"/>
            <a:ext cx="58324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060848"/>
            <a:ext cx="60483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115616" y="3501008"/>
            <a:ext cx="6121400" cy="584775"/>
          </a:xfrm>
          <a:prstGeom prst="rect">
            <a:avLst/>
          </a:prstGeom>
          <a:noFill/>
        </p:spPr>
        <p:txBody>
          <a:bodyPr wrap="square" rtlCol="0">
            <a:spAutoFit/>
          </a:bodyPr>
          <a:lstStyle/>
          <a:p>
            <a:r>
              <a:rPr lang="en-US" altLang="zh-CN" sz="3200" dirty="0" smtClean="0"/>
              <a:t>a(1)=1, a(2-4)=2, a(5)=5</a:t>
            </a:r>
            <a:endParaRPr lang="zh-CN" altLang="en-US" sz="3200" dirty="0"/>
          </a:p>
        </p:txBody>
      </p:sp>
    </p:spTree>
    <p:extLst>
      <p:ext uri="{BB962C8B-B14F-4D97-AF65-F5344CB8AC3E}">
        <p14:creationId xmlns:p14="http://schemas.microsoft.com/office/powerpoint/2010/main" val="791884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84212" y="260648"/>
            <a:ext cx="7920037"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FF3300"/>
                </a:solidFill>
              </a:rPr>
              <a:t>种别说明，</a:t>
            </a:r>
            <a:r>
              <a:rPr lang="en-US" altLang="zh-CN" b="1" dirty="0"/>
              <a:t>F90</a:t>
            </a:r>
            <a:r>
              <a:rPr lang="zh-CN" altLang="en-US" b="1" dirty="0"/>
              <a:t>的新概念。一个数据，不仅有一个类型，在同一类型下还可分若干种别，种别值确定了数据的大小范围和精度。有了种别说明后，程序更易于移植。因为在不同的计算机系统上，同一种变量类型可以有不同的精度，因此当程序在另一种机子上运行时可能会出现溢出。规定种别则可以避免这种现象出现。</a:t>
            </a:r>
          </a:p>
          <a:p>
            <a:pPr eaLnBrk="1" hangingPunct="1"/>
            <a:endParaRPr lang="zh-CN" altLang="en-US" b="1" dirty="0"/>
          </a:p>
          <a:p>
            <a:pPr eaLnBrk="1" hangingPunct="1"/>
            <a:r>
              <a:rPr lang="zh-CN" altLang="en-US" b="1" dirty="0"/>
              <a:t>一个数据通常在内存中占有一个存储单元。对整型数而言，如果该变量在程序中使用值范围很小，则只需半个存储单元，如果变量的整数变化范围很大，则存储时有必要占两个内存单元。实型数更复杂，除了存储的数值范围大小不同外，要求精度也会不同，有的只要</a:t>
            </a:r>
            <a:r>
              <a:rPr lang="en-US" altLang="zh-CN" b="1" dirty="0"/>
              <a:t>8</a:t>
            </a:r>
            <a:r>
              <a:rPr lang="zh-CN" altLang="en-US" b="1" dirty="0"/>
              <a:t>为有效值即可，有的则可能要</a:t>
            </a:r>
            <a:r>
              <a:rPr lang="en-US" altLang="zh-CN" b="1" dirty="0"/>
              <a:t>24</a:t>
            </a:r>
            <a:r>
              <a:rPr lang="zh-CN" altLang="en-US" b="1" dirty="0"/>
              <a:t>位有效值，因此所要求的存储单元数量不同，为了提高效率，节约内存，按照该变量表达的值范围与表达的精度范围，把同一类划分成几个种别，不同种别分配不同数目的内存单元。</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221163"/>
            <a:ext cx="82804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805488"/>
            <a:ext cx="30972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12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548680"/>
            <a:ext cx="7272808" cy="255454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a:t>
            </a:r>
            <a:r>
              <a:rPr lang="en-US" altLang="zh-CN" sz="3200" dirty="0" smtClean="0">
                <a:latin typeface="Times New Roman" panose="02020603050405020304" pitchFamily="18" charset="0"/>
                <a:cs typeface="Times New Roman" panose="02020603050405020304" pitchFamily="18" charset="0"/>
              </a:rPr>
              <a:t>nteger :: I</a:t>
            </a:r>
          </a:p>
          <a:p>
            <a:r>
              <a:rPr lang="en-US" altLang="zh-CN" sz="3200" dirty="0">
                <a:latin typeface="Times New Roman" panose="02020603050405020304" pitchFamily="18" charset="0"/>
                <a:cs typeface="Times New Roman" panose="02020603050405020304" pitchFamily="18" charset="0"/>
              </a:rPr>
              <a:t>i</a:t>
            </a:r>
            <a:r>
              <a:rPr lang="en-US" altLang="zh-CN" sz="3200" dirty="0" smtClean="0">
                <a:latin typeface="Times New Roman" panose="02020603050405020304" pitchFamily="18" charset="0"/>
                <a:cs typeface="Times New Roman" panose="02020603050405020304" pitchFamily="18" charset="0"/>
              </a:rPr>
              <a:t>nteger:: a(5)=(/(I,I=1,5)/)</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a(1)=1, a(2)=2, a(3)=3, a(4)=4, a(5)=5</a:t>
            </a:r>
          </a:p>
          <a:p>
            <a:endParaRPr lang="zh-CN" altLang="en-US" sz="3200" dirty="0">
              <a:latin typeface="Times New Roman" panose="02020603050405020304" pitchFamily="18" charset="0"/>
              <a:cs typeface="Times New Roman" panose="02020603050405020304" pitchFamily="18" charset="0"/>
            </a:endParaRPr>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84984"/>
            <a:ext cx="5472112"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3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088" y="692150"/>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a:t>其它赋值举例：</a:t>
            </a:r>
          </a:p>
        </p:txBody>
      </p:sp>
      <p:sp>
        <p:nvSpPr>
          <p:cNvPr id="5" name="Text Box 3"/>
          <p:cNvSpPr txBox="1">
            <a:spLocks noChangeArrowheads="1"/>
          </p:cNvSpPr>
          <p:nvPr/>
        </p:nvSpPr>
        <p:spPr bwMode="auto">
          <a:xfrm>
            <a:off x="827088" y="1341438"/>
            <a:ext cx="6337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dirty="0"/>
              <a:t>C1=(/4,8,7,6/)			! </a:t>
            </a:r>
            <a:r>
              <a:rPr lang="zh-CN" altLang="en-US" sz="2000" dirty="0"/>
              <a:t>标量表示</a:t>
            </a:r>
          </a:p>
          <a:p>
            <a:pPr eaLnBrk="1" hangingPunct="1">
              <a:spcBef>
                <a:spcPct val="0"/>
              </a:spcBef>
              <a:buClrTx/>
              <a:buSzTx/>
              <a:buFontTx/>
              <a:buNone/>
            </a:pPr>
            <a:r>
              <a:rPr lang="en-US" altLang="zh-CN" sz="2000" dirty="0"/>
              <a:t>C2=(/</a:t>
            </a:r>
            <a:r>
              <a:rPr lang="en-US" altLang="zh-CN" sz="2000" dirty="0" smtClean="0"/>
              <a:t>B(1:5</a:t>
            </a:r>
            <a:r>
              <a:rPr lang="en-US" altLang="zh-CN" sz="2000" dirty="0"/>
              <a:t>),</a:t>
            </a:r>
            <a:r>
              <a:rPr lang="en-US" altLang="zh-CN" sz="2000" dirty="0" smtClean="0"/>
              <a:t>B(7:9</a:t>
            </a:r>
            <a:r>
              <a:rPr lang="en-US" altLang="zh-CN" sz="2000" dirty="0"/>
              <a:t>)/)	              ! </a:t>
            </a:r>
            <a:r>
              <a:rPr lang="zh-CN" altLang="en-US" sz="2000" dirty="0"/>
              <a:t>数组表示</a:t>
            </a:r>
          </a:p>
          <a:p>
            <a:pPr eaLnBrk="1" hangingPunct="1">
              <a:spcBef>
                <a:spcPct val="0"/>
              </a:spcBef>
              <a:buClrTx/>
              <a:buSzTx/>
              <a:buFontTx/>
              <a:buNone/>
            </a:pPr>
            <a:r>
              <a:rPr lang="en-US" altLang="zh-CN" sz="2000" dirty="0"/>
              <a:t>C3=(/(I,I=1,4)/)			! </a:t>
            </a:r>
            <a:r>
              <a:rPr lang="zh-CN" altLang="en-US" sz="2000" dirty="0"/>
              <a:t>隐</a:t>
            </a:r>
            <a:r>
              <a:rPr lang="en-US" altLang="zh-CN" sz="2000" dirty="0"/>
              <a:t>DO</a:t>
            </a:r>
            <a:r>
              <a:rPr lang="zh-CN" altLang="en-US" sz="2000" dirty="0"/>
              <a:t>循环</a:t>
            </a:r>
          </a:p>
          <a:p>
            <a:pPr eaLnBrk="1" hangingPunct="1">
              <a:spcBef>
                <a:spcPct val="0"/>
              </a:spcBef>
              <a:buClrTx/>
              <a:buSzTx/>
              <a:buFontTx/>
              <a:buNone/>
            </a:pPr>
            <a:r>
              <a:rPr lang="en-US" altLang="zh-CN" sz="2000" dirty="0"/>
              <a:t>C4=(/4,A(1:5),(I,I=1,4),7/)	! </a:t>
            </a:r>
            <a:r>
              <a:rPr lang="zh-CN" altLang="en-US" sz="2000" dirty="0"/>
              <a:t>混合表示</a:t>
            </a:r>
          </a:p>
        </p:txBody>
      </p:sp>
      <p:sp>
        <p:nvSpPr>
          <p:cNvPr id="6" name="Text Box 4"/>
          <p:cNvSpPr txBox="1">
            <a:spLocks noChangeArrowheads="1"/>
          </p:cNvSpPr>
          <p:nvPr/>
        </p:nvSpPr>
        <p:spPr bwMode="auto">
          <a:xfrm>
            <a:off x="900113" y="2852738"/>
            <a:ext cx="6696075" cy="10160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dirty="0"/>
              <a:t>INTEGER C(4)     </a:t>
            </a:r>
            <a:r>
              <a:rPr lang="zh-CN" altLang="en-US" sz="2000" dirty="0"/>
              <a:t>！可以用方括号代替括号和斜线，等价</a:t>
            </a:r>
            <a:r>
              <a:rPr lang="zh-TW" altLang="en-US" sz="1800" dirty="0"/>
              <a:t> </a:t>
            </a:r>
            <a:endParaRPr lang="zh-CN" altLang="en-US" sz="2000" dirty="0"/>
          </a:p>
          <a:p>
            <a:pPr eaLnBrk="1" hangingPunct="1">
              <a:spcBef>
                <a:spcPct val="0"/>
              </a:spcBef>
              <a:buClrTx/>
              <a:buSzTx/>
              <a:buFontTx/>
              <a:buNone/>
            </a:pPr>
            <a:r>
              <a:rPr lang="en-US" altLang="zh-CN" sz="2000" dirty="0"/>
              <a:t>C=(/4,8,7,6/)         </a:t>
            </a:r>
            <a:r>
              <a:rPr lang="zh-CN" altLang="en-US" sz="2000" dirty="0"/>
              <a:t>！</a:t>
            </a:r>
            <a:r>
              <a:rPr lang="en-US" altLang="zh-CN" sz="2000" dirty="0"/>
              <a:t>(/</a:t>
            </a:r>
            <a:r>
              <a:rPr lang="zh-CN" altLang="en-US" sz="2000" dirty="0"/>
              <a:t>之间不能有空格</a:t>
            </a:r>
          </a:p>
          <a:p>
            <a:pPr eaLnBrk="1" hangingPunct="1">
              <a:spcBef>
                <a:spcPct val="0"/>
              </a:spcBef>
              <a:buClrTx/>
              <a:buSzTx/>
              <a:buFontTx/>
              <a:buNone/>
            </a:pPr>
            <a:r>
              <a:rPr lang="en-US" altLang="zh-CN" sz="2000" dirty="0"/>
              <a:t>C=[4,8,7,6]           </a:t>
            </a:r>
            <a:r>
              <a:rPr lang="zh-CN" altLang="en-US" sz="2000" dirty="0"/>
              <a:t>！与上等价</a:t>
            </a:r>
          </a:p>
        </p:txBody>
      </p:sp>
      <p:sp>
        <p:nvSpPr>
          <p:cNvPr id="7" name="Text Box 5"/>
          <p:cNvSpPr txBox="1">
            <a:spLocks noChangeArrowheads="1"/>
          </p:cNvSpPr>
          <p:nvPr/>
        </p:nvSpPr>
        <p:spPr bwMode="auto">
          <a:xfrm>
            <a:off x="900113" y="4076700"/>
            <a:ext cx="6696075" cy="10160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dirty="0"/>
              <a:t>INTEGER D(3)               </a:t>
            </a:r>
            <a:r>
              <a:rPr lang="zh-CN" altLang="en-US" sz="2000" dirty="0"/>
              <a:t>！下面两种格式等价</a:t>
            </a:r>
          </a:p>
          <a:p>
            <a:pPr eaLnBrk="1" hangingPunct="1">
              <a:spcBef>
                <a:spcPct val="0"/>
              </a:spcBef>
              <a:buClrTx/>
              <a:buSzTx/>
              <a:buFontTx/>
              <a:buNone/>
            </a:pPr>
            <a:r>
              <a:rPr lang="en-US" altLang="zh-CN" sz="2000" dirty="0"/>
              <a:t>D=(/1:5:2/)		! </a:t>
            </a:r>
            <a:r>
              <a:rPr lang="zh-CN" altLang="en-US" sz="2000" dirty="0"/>
              <a:t>三元下标格式</a:t>
            </a:r>
          </a:p>
          <a:p>
            <a:pPr eaLnBrk="1" hangingPunct="1">
              <a:spcBef>
                <a:spcPct val="0"/>
              </a:spcBef>
              <a:buClrTx/>
              <a:buSzTx/>
              <a:buFontTx/>
              <a:buNone/>
            </a:pPr>
            <a:r>
              <a:rPr lang="en-US" altLang="zh-CN" sz="2000" dirty="0"/>
              <a:t>D=(/(I,I=1,5,2)/)		! </a:t>
            </a:r>
            <a:r>
              <a:rPr lang="zh-CN" altLang="en-US" sz="2000" dirty="0"/>
              <a:t>隐</a:t>
            </a:r>
            <a:r>
              <a:rPr lang="en-US" altLang="zh-CN" sz="2000" dirty="0"/>
              <a:t>DO</a:t>
            </a:r>
            <a:r>
              <a:rPr lang="zh-CN" altLang="en-US" sz="2000" dirty="0"/>
              <a:t>循环格式</a:t>
            </a:r>
          </a:p>
        </p:txBody>
      </p:sp>
    </p:spTree>
    <p:extLst>
      <p:ext uri="{BB962C8B-B14F-4D97-AF65-F5344CB8AC3E}">
        <p14:creationId xmlns:p14="http://schemas.microsoft.com/office/powerpoint/2010/main" val="194291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11188" y="260350"/>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数组的运算</a:t>
            </a:r>
          </a:p>
        </p:txBody>
      </p:sp>
      <p:sp>
        <p:nvSpPr>
          <p:cNvPr id="5" name="Text Box 3"/>
          <p:cNvSpPr txBox="1">
            <a:spLocks noChangeArrowheads="1"/>
          </p:cNvSpPr>
          <p:nvPr/>
        </p:nvSpPr>
        <p:spPr bwMode="auto">
          <a:xfrm>
            <a:off x="2771775" y="260350"/>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基本运算</a:t>
            </a:r>
            <a:r>
              <a:rPr lang="zh-TW" altLang="en-US" sz="2400" dirty="0">
                <a:solidFill>
                  <a:srgbClr val="0033CC"/>
                </a:solidFill>
              </a:rPr>
              <a:t> </a:t>
            </a:r>
            <a:endParaRPr lang="zh-CN" altLang="en-US" sz="2400" dirty="0">
              <a:solidFill>
                <a:srgbClr val="0033CC"/>
              </a:solidFill>
            </a:endParaRPr>
          </a:p>
        </p:txBody>
      </p:sp>
      <p:sp>
        <p:nvSpPr>
          <p:cNvPr id="6" name="Text Box 4"/>
          <p:cNvSpPr txBox="1">
            <a:spLocks noChangeArrowheads="1"/>
          </p:cNvSpPr>
          <p:nvPr/>
        </p:nvSpPr>
        <p:spPr bwMode="auto">
          <a:xfrm>
            <a:off x="755650" y="1125538"/>
            <a:ext cx="7775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140000"/>
              </a:lnSpc>
              <a:spcBef>
                <a:spcPct val="50000"/>
              </a:spcBef>
              <a:buClrTx/>
              <a:buSzTx/>
              <a:buFontTx/>
              <a:buNone/>
            </a:pPr>
            <a:r>
              <a:rPr lang="zh-CN" altLang="en-US" sz="2000" b="1" dirty="0">
                <a:solidFill>
                  <a:srgbClr val="0033CC"/>
                </a:solidFill>
              </a:rPr>
              <a:t>允许把整个数组或数组片段作为一个单独的对象进行运算</a:t>
            </a:r>
            <a:r>
              <a:rPr lang="zh-CN" altLang="en-US" sz="2000" b="1" dirty="0"/>
              <a:t>。所有的算术运算符</a:t>
            </a:r>
            <a:r>
              <a:rPr lang="en-US" altLang="zh-TW" sz="2000" b="1" dirty="0"/>
              <a:t>(+</a:t>
            </a:r>
            <a:r>
              <a:rPr lang="zh-CN" altLang="en-US" sz="2000" b="1" dirty="0"/>
              <a:t>，</a:t>
            </a:r>
            <a:r>
              <a:rPr lang="en-US" altLang="zh-TW" sz="2000" b="1" dirty="0"/>
              <a:t>-</a:t>
            </a:r>
            <a:r>
              <a:rPr lang="zh-CN" altLang="en-US" sz="2000" b="1" dirty="0"/>
              <a:t>，</a:t>
            </a:r>
            <a:r>
              <a:rPr lang="zh-TW" altLang="en-US" sz="2000" b="1" dirty="0"/>
              <a:t>*</a:t>
            </a:r>
            <a:r>
              <a:rPr lang="zh-CN" altLang="en-US" sz="2000" b="1" dirty="0"/>
              <a:t>，</a:t>
            </a:r>
            <a:r>
              <a:rPr lang="en-US" altLang="zh-TW" sz="2000" b="1" dirty="0"/>
              <a:t>/</a:t>
            </a:r>
            <a:r>
              <a:rPr lang="zh-CN" altLang="en-US" sz="2000" b="1" dirty="0"/>
              <a:t>，</a:t>
            </a:r>
            <a:r>
              <a:rPr lang="zh-TW" altLang="en-US" sz="2000" b="1" dirty="0"/>
              <a:t>**</a:t>
            </a:r>
            <a:r>
              <a:rPr lang="en-US" altLang="zh-TW" sz="2000" b="1" dirty="0"/>
              <a:t>)</a:t>
            </a:r>
            <a:r>
              <a:rPr lang="zh-CN" altLang="en-US" sz="2000" b="1" dirty="0"/>
              <a:t>、逻辑运算符</a:t>
            </a:r>
            <a:r>
              <a:rPr lang="en-US" altLang="zh-TW" sz="2000" b="1" dirty="0"/>
              <a:t>(</a:t>
            </a:r>
            <a:r>
              <a:rPr lang="zh-CN" altLang="en-US" sz="2000" b="1" dirty="0"/>
              <a:t>如</a:t>
            </a:r>
            <a:r>
              <a:rPr lang="en-US" altLang="zh-TW" sz="2000" b="1" dirty="0"/>
              <a:t>.AND.</a:t>
            </a:r>
            <a:r>
              <a:rPr lang="zh-CN" altLang="en-US" sz="2000" b="1" dirty="0"/>
              <a:t>，</a:t>
            </a:r>
            <a:r>
              <a:rPr lang="en-US" altLang="zh-TW" sz="2000" b="1" dirty="0"/>
              <a:t>.OR.</a:t>
            </a:r>
            <a:r>
              <a:rPr lang="zh-CN" altLang="en-US" sz="2000" b="1" dirty="0"/>
              <a:t>，</a:t>
            </a:r>
            <a:r>
              <a:rPr lang="en-US" altLang="zh-TW" sz="2000" b="1" dirty="0"/>
              <a:t>.NOT.)</a:t>
            </a:r>
            <a:r>
              <a:rPr lang="zh-CN" altLang="en-US" sz="2000" b="1" dirty="0"/>
              <a:t>和所有关系运算符</a:t>
            </a:r>
            <a:r>
              <a:rPr lang="en-US" altLang="zh-TW" sz="2000" b="1" dirty="0"/>
              <a:t>(</a:t>
            </a:r>
            <a:r>
              <a:rPr lang="zh-CN" altLang="en-US" sz="2000" b="1" dirty="0"/>
              <a:t>如</a:t>
            </a:r>
            <a:r>
              <a:rPr lang="en-US" altLang="zh-TW" sz="2000" b="1" dirty="0"/>
              <a:t>.LT.</a:t>
            </a:r>
            <a:r>
              <a:rPr lang="zh-CN" altLang="en-US" sz="2000" b="1" dirty="0"/>
              <a:t>，</a:t>
            </a:r>
            <a:r>
              <a:rPr lang="en-US" altLang="zh-TW" sz="2000" b="1" dirty="0"/>
              <a:t>.EQ.</a:t>
            </a:r>
            <a:r>
              <a:rPr lang="zh-CN" altLang="en-US" sz="2000" b="1" dirty="0"/>
              <a:t>，</a:t>
            </a:r>
            <a:r>
              <a:rPr lang="en-US" altLang="zh-TW" sz="2000" b="1" dirty="0"/>
              <a:t>.GT.)</a:t>
            </a:r>
            <a:r>
              <a:rPr lang="zh-CN" altLang="en-US" sz="2000" b="1" dirty="0"/>
              <a:t>，以及许多内在函数都可以接受数组名称作为参数并对数组元素逐一运算。</a:t>
            </a:r>
            <a:r>
              <a:rPr lang="zh-TW" altLang="en-US" sz="1800" dirty="0"/>
              <a:t> </a:t>
            </a:r>
            <a:endParaRPr lang="zh-CN" altLang="en-US" sz="1800" dirty="0"/>
          </a:p>
        </p:txBody>
      </p:sp>
      <p:sp>
        <p:nvSpPr>
          <p:cNvPr id="7" name="Text Box 5"/>
          <p:cNvSpPr txBox="1">
            <a:spLocks noChangeArrowheads="1"/>
          </p:cNvSpPr>
          <p:nvPr/>
        </p:nvSpPr>
        <p:spPr bwMode="auto">
          <a:xfrm>
            <a:off x="900113" y="306863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t>例：</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213100"/>
            <a:ext cx="7056438"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53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11188" y="549275"/>
            <a:ext cx="7632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b="1" dirty="0"/>
              <a:t>使用数组名作为参数的内在函数称为基本内在函数，例</a:t>
            </a:r>
            <a:r>
              <a:rPr lang="zh-TW" altLang="en-US" sz="2000" dirty="0"/>
              <a:t> </a:t>
            </a:r>
            <a:r>
              <a:rPr lang="zh-CN" altLang="en-US" sz="2000" dirty="0"/>
              <a:t>：</a:t>
            </a:r>
          </a:p>
        </p:txBody>
      </p:sp>
      <p:sp>
        <p:nvSpPr>
          <p:cNvPr id="5" name="Text Box 4"/>
          <p:cNvSpPr txBox="1">
            <a:spLocks noChangeArrowheads="1"/>
          </p:cNvSpPr>
          <p:nvPr/>
        </p:nvSpPr>
        <p:spPr bwMode="auto">
          <a:xfrm>
            <a:off x="755650" y="1052513"/>
            <a:ext cx="61928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dirty="0"/>
              <a:t>REAL A(5),B(5),C(5)</a:t>
            </a:r>
          </a:p>
          <a:p>
            <a:pPr eaLnBrk="1" hangingPunct="1">
              <a:spcBef>
                <a:spcPct val="0"/>
              </a:spcBef>
              <a:buClrTx/>
              <a:buSzTx/>
              <a:buFontTx/>
              <a:buNone/>
            </a:pPr>
            <a:r>
              <a:rPr lang="en-US" altLang="zh-CN" sz="2000" dirty="0"/>
              <a:t>INTEGER D(5)</a:t>
            </a:r>
          </a:p>
          <a:p>
            <a:pPr eaLnBrk="1" hangingPunct="1">
              <a:spcBef>
                <a:spcPct val="0"/>
              </a:spcBef>
              <a:buClrTx/>
              <a:buSzTx/>
              <a:buFontTx/>
              <a:buNone/>
            </a:pPr>
            <a:r>
              <a:rPr lang="en-US" altLang="zh-CN" sz="2000" dirty="0"/>
              <a:t>DATA PI/3.14159265/</a:t>
            </a:r>
          </a:p>
          <a:p>
            <a:pPr eaLnBrk="1" hangingPunct="1">
              <a:spcBef>
                <a:spcPct val="0"/>
              </a:spcBef>
              <a:buClrTx/>
              <a:buSzTx/>
              <a:buFontTx/>
              <a:buNone/>
            </a:pPr>
            <a:r>
              <a:rPr lang="en-US" altLang="zh-CN" sz="2000" dirty="0"/>
              <a:t>A=(/(REAL(</a:t>
            </a:r>
            <a:r>
              <a:rPr lang="en-US" altLang="zh-CN" sz="2000" b="1" dirty="0">
                <a:latin typeface="Batang" pitchFamily="18" charset="-127"/>
                <a:ea typeface="Batang" pitchFamily="18" charset="-127"/>
              </a:rPr>
              <a:t>I</a:t>
            </a:r>
            <a:r>
              <a:rPr lang="en-US" altLang="zh-CN" sz="2000" dirty="0"/>
              <a:t>)*PI / 180., </a:t>
            </a:r>
            <a:r>
              <a:rPr lang="en-US" altLang="zh-CN" sz="2000" b="1" dirty="0">
                <a:latin typeface="Batang" pitchFamily="18" charset="-127"/>
                <a:ea typeface="Batang" pitchFamily="18" charset="-127"/>
              </a:rPr>
              <a:t>I</a:t>
            </a:r>
            <a:r>
              <a:rPr lang="en-US" altLang="zh-CN" sz="2000" dirty="0"/>
              <a:t>=1,5)/)</a:t>
            </a:r>
          </a:p>
          <a:p>
            <a:pPr eaLnBrk="1" hangingPunct="1">
              <a:spcBef>
                <a:spcPct val="0"/>
              </a:spcBef>
              <a:buClrTx/>
              <a:buSzTx/>
              <a:buFontTx/>
              <a:buNone/>
            </a:pPr>
            <a:r>
              <a:rPr lang="en-US" altLang="zh-CN" sz="2000" dirty="0"/>
              <a:t>B=COS(A); C=SQRT(A); D=CEILING(A*180.)</a:t>
            </a:r>
          </a:p>
        </p:txBody>
      </p:sp>
      <p:sp>
        <p:nvSpPr>
          <p:cNvPr id="6" name="Text Box 5"/>
          <p:cNvSpPr txBox="1">
            <a:spLocks noChangeArrowheads="1"/>
          </p:cNvSpPr>
          <p:nvPr/>
        </p:nvSpPr>
        <p:spPr bwMode="auto">
          <a:xfrm>
            <a:off x="539750" y="2924175"/>
            <a:ext cx="7993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b="1" dirty="0">
                <a:solidFill>
                  <a:srgbClr val="FF3300"/>
                </a:solidFill>
              </a:rPr>
              <a:t>当两个以上数组出现在赋值语句或表达式中时，数组的形状应该相同</a:t>
            </a:r>
            <a:r>
              <a:rPr lang="en-US" altLang="zh-TW" sz="2000" b="1" dirty="0"/>
              <a:t>(</a:t>
            </a:r>
            <a:r>
              <a:rPr lang="zh-CN" altLang="en-US" sz="2000" b="1" dirty="0"/>
              <a:t>称为相容</a:t>
            </a:r>
            <a:r>
              <a:rPr lang="en-US" altLang="zh-TW" sz="2000" b="1" dirty="0"/>
              <a:t>)</a:t>
            </a:r>
            <a:r>
              <a:rPr lang="zh-CN" altLang="en-US" sz="2000" b="1" dirty="0"/>
              <a:t>。</a:t>
            </a:r>
            <a:r>
              <a:rPr lang="zh-TW" altLang="en-US" sz="2000" b="1" dirty="0"/>
              <a:t> </a:t>
            </a:r>
            <a:endParaRPr lang="zh-CN" altLang="en-US" sz="2000" b="1" dirty="0"/>
          </a:p>
        </p:txBody>
      </p:sp>
      <p:sp>
        <p:nvSpPr>
          <p:cNvPr id="7" name="Text Box 6"/>
          <p:cNvSpPr txBox="1">
            <a:spLocks noChangeArrowheads="1"/>
          </p:cNvSpPr>
          <p:nvPr/>
        </p:nvSpPr>
        <p:spPr bwMode="auto">
          <a:xfrm>
            <a:off x="1042988" y="3789363"/>
            <a:ext cx="59769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例：</a:t>
            </a:r>
            <a:r>
              <a:rPr lang="en-US" altLang="zh-TW" sz="2000" dirty="0"/>
              <a:t>A(2,3)</a:t>
            </a:r>
            <a:r>
              <a:rPr lang="zh-CN" altLang="en-US" sz="2000" dirty="0"/>
              <a:t>，</a:t>
            </a:r>
            <a:r>
              <a:rPr lang="en-US" altLang="zh-TW" sz="2000" dirty="0"/>
              <a:t>B(2,3)</a:t>
            </a:r>
            <a:r>
              <a:rPr lang="zh-CN" altLang="en-US" sz="2000" dirty="0"/>
              <a:t>，</a:t>
            </a:r>
            <a:r>
              <a:rPr lang="en-US" altLang="zh-TW" sz="2000" dirty="0"/>
              <a:t>C(2:3,6:8) </a:t>
            </a:r>
            <a:r>
              <a:rPr lang="zh-CN" altLang="en-US" sz="2000" dirty="0"/>
              <a:t>相容；</a:t>
            </a:r>
          </a:p>
          <a:p>
            <a:pPr eaLnBrk="1" hangingPunct="1">
              <a:spcBef>
                <a:spcPct val="50000"/>
              </a:spcBef>
              <a:buClrTx/>
              <a:buSzTx/>
              <a:buFontTx/>
              <a:buNone/>
            </a:pPr>
            <a:r>
              <a:rPr lang="zh-CN" altLang="en-US" sz="1800" dirty="0"/>
              <a:t> </a:t>
            </a:r>
            <a:r>
              <a:rPr lang="zh-CN" altLang="en-US" sz="2000" dirty="0"/>
              <a:t>而  </a:t>
            </a:r>
            <a:r>
              <a:rPr lang="en-US" altLang="zh-TW" sz="2000" dirty="0"/>
              <a:t>D(4,5)</a:t>
            </a:r>
            <a:r>
              <a:rPr lang="zh-CN" altLang="en-US" sz="2000" dirty="0"/>
              <a:t>，</a:t>
            </a:r>
            <a:r>
              <a:rPr lang="en-US" altLang="zh-TW" sz="2000" dirty="0"/>
              <a:t>E(5,4)</a:t>
            </a:r>
            <a:r>
              <a:rPr lang="zh-CN" altLang="en-US" sz="2000" dirty="0"/>
              <a:t>，</a:t>
            </a:r>
            <a:r>
              <a:rPr lang="en-US" altLang="zh-TW" sz="2000" dirty="0"/>
              <a:t>F(5,2,2) </a:t>
            </a:r>
            <a:r>
              <a:rPr lang="en-US" altLang="zh-CN" sz="2000" dirty="0"/>
              <a:t> </a:t>
            </a:r>
            <a:r>
              <a:rPr lang="zh-CN" altLang="en-US" sz="2000" dirty="0"/>
              <a:t>则不相容</a:t>
            </a:r>
          </a:p>
        </p:txBody>
      </p:sp>
      <p:sp>
        <p:nvSpPr>
          <p:cNvPr id="8" name="Text Box 7"/>
          <p:cNvSpPr txBox="1">
            <a:spLocks noChangeArrowheads="1"/>
          </p:cNvSpPr>
          <p:nvPr/>
        </p:nvSpPr>
        <p:spPr bwMode="auto">
          <a:xfrm>
            <a:off x="611188" y="4868863"/>
            <a:ext cx="7345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b="1" dirty="0">
                <a:solidFill>
                  <a:srgbClr val="FF3300"/>
                </a:solidFill>
              </a:rPr>
              <a:t>如果数组片段指定的部分相容，也可用于表达式和赋值</a:t>
            </a:r>
            <a:endParaRPr lang="zh-CN" altLang="en-US" sz="1800" b="1" dirty="0">
              <a:solidFill>
                <a:srgbClr val="FF3300"/>
              </a:solidFill>
            </a:endParaRPr>
          </a:p>
        </p:txBody>
      </p:sp>
      <p:sp>
        <p:nvSpPr>
          <p:cNvPr id="9" name="Text Box 8"/>
          <p:cNvSpPr txBox="1">
            <a:spLocks noChangeArrowheads="1"/>
          </p:cNvSpPr>
          <p:nvPr/>
        </p:nvSpPr>
        <p:spPr bwMode="auto">
          <a:xfrm>
            <a:off x="1187450" y="5445125"/>
            <a:ext cx="48244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t>例：</a:t>
            </a:r>
            <a:r>
              <a:rPr lang="en-US" altLang="zh-CN" sz="2000" dirty="0"/>
              <a:t>REAL A(5), B(4,7)</a:t>
            </a:r>
          </a:p>
          <a:p>
            <a:pPr eaLnBrk="1" hangingPunct="1">
              <a:spcBef>
                <a:spcPct val="0"/>
              </a:spcBef>
              <a:buClrTx/>
              <a:buSzTx/>
              <a:buFontTx/>
              <a:buNone/>
            </a:pPr>
            <a:r>
              <a:rPr lang="en-US" altLang="zh-CN" sz="2000" dirty="0"/>
              <a:t>A=20.;  B=5.;   A=A-B(2,1:5)</a:t>
            </a:r>
          </a:p>
        </p:txBody>
      </p:sp>
    </p:spTree>
    <p:extLst>
      <p:ext uri="{BB962C8B-B14F-4D97-AF65-F5344CB8AC3E}">
        <p14:creationId xmlns:p14="http://schemas.microsoft.com/office/powerpoint/2010/main" val="765530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11188" y="260350"/>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数组的运算</a:t>
            </a:r>
          </a:p>
        </p:txBody>
      </p:sp>
      <p:sp>
        <p:nvSpPr>
          <p:cNvPr id="3" name="Text Box 2"/>
          <p:cNvSpPr txBox="1">
            <a:spLocks noChangeArrowheads="1"/>
          </p:cNvSpPr>
          <p:nvPr/>
        </p:nvSpPr>
        <p:spPr bwMode="auto">
          <a:xfrm>
            <a:off x="2555776" y="56197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数组与数组 </a:t>
            </a:r>
          </a:p>
        </p:txBody>
      </p:sp>
      <p:sp>
        <p:nvSpPr>
          <p:cNvPr id="5" name="Text Box 4"/>
          <p:cNvSpPr txBox="1">
            <a:spLocks noChangeArrowheads="1"/>
          </p:cNvSpPr>
          <p:nvPr/>
        </p:nvSpPr>
        <p:spPr bwMode="auto">
          <a:xfrm>
            <a:off x="683319" y="1019175"/>
            <a:ext cx="7777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b="1" dirty="0"/>
              <a:t>两个数组作算术操作的结果仍是一个形状相同的数组，它的每个位置上元素的值是参与操作的相同位置上一对元素操作后的结果值</a:t>
            </a:r>
            <a:r>
              <a:rPr lang="zh-TW" altLang="en-US" sz="2000" b="1" dirty="0"/>
              <a:t> </a:t>
            </a:r>
            <a:endParaRPr lang="zh-CN" altLang="en-US" sz="2000" b="1" dirty="0"/>
          </a:p>
        </p:txBody>
      </p:sp>
      <p:sp>
        <p:nvSpPr>
          <p:cNvPr id="6" name="Text Box 5"/>
          <p:cNvSpPr txBox="1">
            <a:spLocks noChangeArrowheads="1"/>
          </p:cNvSpPr>
          <p:nvPr/>
        </p:nvSpPr>
        <p:spPr bwMode="auto">
          <a:xfrm>
            <a:off x="827088" y="1771650"/>
            <a:ext cx="720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例如有数组</a:t>
            </a:r>
            <a:r>
              <a:rPr lang="en-US" altLang="zh-CN" sz="2000" dirty="0"/>
              <a:t>A</a:t>
            </a:r>
            <a:r>
              <a:rPr lang="zh-CN" altLang="en-US" sz="2000" dirty="0"/>
              <a:t>、数组</a:t>
            </a:r>
            <a:r>
              <a:rPr lang="en-US" altLang="zh-CN" sz="2000" dirty="0"/>
              <a:t>B</a:t>
            </a:r>
            <a:r>
              <a:rPr lang="zh-CN" altLang="en-US" sz="2000" dirty="0"/>
              <a:t>，形状如下：</a:t>
            </a:r>
          </a:p>
        </p:txBody>
      </p:sp>
      <p:sp>
        <p:nvSpPr>
          <p:cNvPr id="8" name="Text Box 7"/>
          <p:cNvSpPr txBox="1">
            <a:spLocks noChangeArrowheads="1"/>
          </p:cNvSpPr>
          <p:nvPr/>
        </p:nvSpPr>
        <p:spPr bwMode="auto">
          <a:xfrm>
            <a:off x="755650" y="3573463"/>
            <a:ext cx="6192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t>则执行赋值语句</a:t>
            </a:r>
            <a:r>
              <a:rPr lang="en-US" altLang="zh-CN" sz="2000" dirty="0"/>
              <a:t>C=A+B</a:t>
            </a:r>
            <a:r>
              <a:rPr lang="zh-CN" altLang="en-US" sz="2000" dirty="0"/>
              <a:t>后，数组</a:t>
            </a:r>
            <a:r>
              <a:rPr lang="en-US" altLang="zh-CN" sz="2000" dirty="0"/>
              <a:t>C</a:t>
            </a:r>
            <a:r>
              <a:rPr lang="zh-CN" altLang="en-US" sz="2000" dirty="0"/>
              <a:t>的值即为：</a:t>
            </a:r>
          </a:p>
        </p:txBody>
      </p:sp>
      <p:sp>
        <p:nvSpPr>
          <p:cNvPr id="11" name="Text Box 9"/>
          <p:cNvSpPr txBox="1">
            <a:spLocks noChangeArrowheads="1"/>
          </p:cNvSpPr>
          <p:nvPr/>
        </p:nvSpPr>
        <p:spPr bwMode="auto">
          <a:xfrm>
            <a:off x="360894" y="5301208"/>
            <a:ext cx="81375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1800" dirty="0"/>
              <a:t>对于其它内部操作，如</a:t>
            </a:r>
            <a:r>
              <a:rPr lang="en-US" altLang="zh-TW" sz="1800" dirty="0"/>
              <a:t>+</a:t>
            </a:r>
            <a:r>
              <a:rPr lang="zh-CN" altLang="en-US" sz="1800" dirty="0"/>
              <a:t>、</a:t>
            </a:r>
            <a:r>
              <a:rPr lang="en-US" altLang="zh-TW" sz="1800" dirty="0"/>
              <a:t>-</a:t>
            </a:r>
            <a:r>
              <a:rPr lang="zh-CN" altLang="en-US" sz="1800" dirty="0"/>
              <a:t>、</a:t>
            </a:r>
            <a:r>
              <a:rPr lang="zh-TW" altLang="en-US" sz="1800" dirty="0"/>
              <a:t>*</a:t>
            </a:r>
            <a:r>
              <a:rPr lang="zh-CN" altLang="en-US" sz="1800" dirty="0"/>
              <a:t>、</a:t>
            </a:r>
            <a:r>
              <a:rPr lang="en-US" altLang="zh-TW" sz="1800" dirty="0"/>
              <a:t>/</a:t>
            </a:r>
            <a:r>
              <a:rPr lang="zh-CN" altLang="en-US" sz="1800" dirty="0"/>
              <a:t>、</a:t>
            </a:r>
            <a:r>
              <a:rPr lang="zh-TW" altLang="en-US" sz="1800" dirty="0"/>
              <a:t>**</a:t>
            </a:r>
            <a:r>
              <a:rPr lang="zh-CN" altLang="en-US" sz="1800" dirty="0"/>
              <a:t>等，操作结果也是一个形状相同的数组。其每个位置上的元素值是参与操作的数组相同位置（而非下标）上的一对元素作相同操作的结果</a:t>
            </a:r>
            <a:r>
              <a:rPr lang="zh-TW" altLang="en-US" sz="1800" dirty="0"/>
              <a:t> </a:t>
            </a:r>
            <a:r>
              <a:rPr lang="zh-CN" altLang="en-US" sz="1800" dirty="0"/>
              <a:t>。</a:t>
            </a:r>
          </a:p>
        </p:txBody>
      </p:sp>
      <p:pic>
        <p:nvPicPr>
          <p:cNvPr id="1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203450"/>
            <a:ext cx="56165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4022725"/>
            <a:ext cx="58324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707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60350"/>
            <a:ext cx="7604125" cy="58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107504" y="4286250"/>
            <a:ext cx="1296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1800" b="1" dirty="0"/>
              <a:t>相当于？</a:t>
            </a:r>
          </a:p>
        </p:txBody>
      </p:sp>
      <p:sp>
        <p:nvSpPr>
          <p:cNvPr id="6" name="Line 6"/>
          <p:cNvSpPr>
            <a:spLocks noChangeShapeType="1"/>
          </p:cNvSpPr>
          <p:nvPr/>
        </p:nvSpPr>
        <p:spPr bwMode="auto">
          <a:xfrm>
            <a:off x="2411413" y="4437063"/>
            <a:ext cx="180022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3311525" y="5004409"/>
            <a:ext cx="2087562"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Tree>
    <p:extLst>
      <p:ext uri="{BB962C8B-B14F-4D97-AF65-F5344CB8AC3E}">
        <p14:creationId xmlns:p14="http://schemas.microsoft.com/office/powerpoint/2010/main" val="1025031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7544" y="332921"/>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数组与标量 </a:t>
            </a:r>
          </a:p>
        </p:txBody>
      </p:sp>
      <p:sp>
        <p:nvSpPr>
          <p:cNvPr id="5" name="Text Box 4"/>
          <p:cNvSpPr txBox="1">
            <a:spLocks noChangeArrowheads="1"/>
          </p:cNvSpPr>
          <p:nvPr/>
        </p:nvSpPr>
        <p:spPr bwMode="auto">
          <a:xfrm>
            <a:off x="611212" y="889455"/>
            <a:ext cx="777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t>数组表达式允许数组与标量作算术运算</a:t>
            </a:r>
            <a:r>
              <a:rPr lang="zh-TW" altLang="en-US" sz="2400" dirty="0"/>
              <a:t> </a:t>
            </a:r>
            <a:endParaRPr lang="zh-CN" altLang="en-US" sz="2400" dirty="0"/>
          </a:p>
        </p:txBody>
      </p:sp>
      <p:sp>
        <p:nvSpPr>
          <p:cNvPr id="6" name="Text Box 5"/>
          <p:cNvSpPr txBox="1">
            <a:spLocks noChangeArrowheads="1"/>
          </p:cNvSpPr>
          <p:nvPr/>
        </p:nvSpPr>
        <p:spPr bwMode="auto">
          <a:xfrm>
            <a:off x="755650" y="1780268"/>
            <a:ext cx="720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例：当</a:t>
            </a:r>
            <a:r>
              <a:rPr lang="en-US" altLang="zh-TW" sz="2000" dirty="0"/>
              <a:t>A</a:t>
            </a:r>
            <a:r>
              <a:rPr lang="zh-CN" altLang="en-US" sz="2000" dirty="0"/>
              <a:t>、</a:t>
            </a:r>
            <a:r>
              <a:rPr lang="en-US" altLang="zh-TW" sz="2000" dirty="0"/>
              <a:t>B</a:t>
            </a:r>
            <a:r>
              <a:rPr lang="zh-CN" altLang="en-US" sz="2000" dirty="0"/>
              <a:t>为形状相同的数组时，赋值语句</a:t>
            </a:r>
            <a:r>
              <a:rPr lang="en-US" altLang="zh-TW" sz="2000" dirty="0"/>
              <a:t>A=B+2</a:t>
            </a:r>
            <a:r>
              <a:rPr lang="zh-CN" altLang="en-US" sz="2000" dirty="0"/>
              <a:t>是合法的</a:t>
            </a:r>
            <a:r>
              <a:rPr lang="zh-TW" altLang="en-US" sz="1800" dirty="0"/>
              <a:t> </a:t>
            </a:r>
            <a:r>
              <a:rPr lang="zh-CN" altLang="en-US" sz="1800" dirty="0"/>
              <a:t>。</a:t>
            </a:r>
          </a:p>
        </p:txBody>
      </p:sp>
      <p:pic>
        <p:nvPicPr>
          <p:cNvPr id="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2636838"/>
            <a:ext cx="493236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755650" y="4005263"/>
            <a:ext cx="7345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t>即：</a:t>
            </a:r>
            <a:r>
              <a:rPr lang="zh-CN" altLang="en-US" sz="2000" dirty="0">
                <a:solidFill>
                  <a:srgbClr val="0033CC"/>
                </a:solidFill>
              </a:rPr>
              <a:t>数组与标量操作相当于数组内每一元素与该标量操作</a:t>
            </a:r>
            <a:r>
              <a:rPr lang="zh-CN" altLang="en-US" sz="2000" dirty="0"/>
              <a:t>。</a:t>
            </a:r>
            <a:r>
              <a:rPr lang="zh-TW" altLang="en-US" sz="1800" dirty="0"/>
              <a:t> </a:t>
            </a:r>
            <a:endParaRPr lang="zh-CN" altLang="en-US" sz="1800" dirty="0"/>
          </a:p>
        </p:txBody>
      </p:sp>
    </p:spTree>
    <p:extLst>
      <p:ext uri="{BB962C8B-B14F-4D97-AF65-F5344CB8AC3E}">
        <p14:creationId xmlns:p14="http://schemas.microsoft.com/office/powerpoint/2010/main" val="1315047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771775" y="33337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数组内在函数 </a:t>
            </a:r>
          </a:p>
        </p:txBody>
      </p:sp>
      <p:sp>
        <p:nvSpPr>
          <p:cNvPr id="5" name="Text Box 4"/>
          <p:cNvSpPr txBox="1">
            <a:spLocks noChangeArrowheads="1"/>
          </p:cNvSpPr>
          <p:nvPr/>
        </p:nvSpPr>
        <p:spPr bwMode="auto">
          <a:xfrm>
            <a:off x="635844" y="1412776"/>
            <a:ext cx="7993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数组表达式中允许对数组求基本函数，其函数值仍是一个形状相同的数组，它的每个位置上的元素值就是被操作数组对应位置元素取该函数值</a:t>
            </a:r>
            <a:r>
              <a:rPr lang="zh-TW" altLang="en-US" sz="1800" dirty="0"/>
              <a:t> </a:t>
            </a:r>
            <a:endParaRPr lang="zh-CN" altLang="en-US" sz="1800" dirty="0"/>
          </a:p>
        </p:txBody>
      </p:sp>
      <p:sp>
        <p:nvSpPr>
          <p:cNvPr id="6" name="Text Box 5"/>
          <p:cNvSpPr txBox="1">
            <a:spLocks noChangeArrowheads="1"/>
          </p:cNvSpPr>
          <p:nvPr/>
        </p:nvSpPr>
        <p:spPr bwMode="auto">
          <a:xfrm>
            <a:off x="611188" y="3429000"/>
            <a:ext cx="755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例：</a:t>
            </a:r>
            <a:r>
              <a:rPr lang="en-US" altLang="zh-TW" sz="2000" dirty="0"/>
              <a:t>A</a:t>
            </a:r>
            <a:r>
              <a:rPr lang="zh-CN" altLang="en-US" sz="2000" dirty="0"/>
              <a:t>、</a:t>
            </a:r>
            <a:r>
              <a:rPr lang="en-US" altLang="zh-TW" sz="2000" dirty="0"/>
              <a:t>B</a:t>
            </a:r>
            <a:r>
              <a:rPr lang="zh-CN" altLang="en-US" sz="2000" dirty="0"/>
              <a:t>为形状相同的一维数组，则语句</a:t>
            </a:r>
            <a:r>
              <a:rPr lang="en-US" altLang="zh-TW" sz="2000" dirty="0"/>
              <a:t>B=SQRT(A)</a:t>
            </a:r>
            <a:r>
              <a:rPr lang="zh-CN" altLang="en-US" sz="2000" dirty="0"/>
              <a:t>表示：</a:t>
            </a:r>
            <a:r>
              <a:rPr lang="en-US" altLang="zh-TW" sz="2000" dirty="0"/>
              <a:t>B(1)=SQRT(A(1))</a:t>
            </a:r>
            <a:r>
              <a:rPr lang="zh-CN" altLang="en-US" sz="2000" dirty="0"/>
              <a:t>、</a:t>
            </a:r>
            <a:r>
              <a:rPr lang="en-US" altLang="zh-TW" sz="2000" dirty="0"/>
              <a:t>B(2)=SQRT(A(2)),</a:t>
            </a:r>
            <a:r>
              <a:rPr lang="en-US" altLang="zh-CN" sz="2000" dirty="0"/>
              <a:t>…</a:t>
            </a:r>
            <a:r>
              <a:rPr lang="zh-CN" altLang="en-US" sz="2000" dirty="0"/>
              <a:t>。</a:t>
            </a:r>
            <a:r>
              <a:rPr lang="zh-TW" altLang="en-US" sz="1800" dirty="0"/>
              <a:t> </a:t>
            </a:r>
            <a:endParaRPr lang="zh-CN" altLang="en-US" sz="1800" dirty="0"/>
          </a:p>
        </p:txBody>
      </p:sp>
    </p:spTree>
    <p:extLst>
      <p:ext uri="{BB962C8B-B14F-4D97-AF65-F5344CB8AC3E}">
        <p14:creationId xmlns:p14="http://schemas.microsoft.com/office/powerpoint/2010/main" val="204687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12" y="1700808"/>
            <a:ext cx="25209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10" y="3717032"/>
            <a:ext cx="6985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51520" y="332656"/>
            <a:ext cx="1944216" cy="584775"/>
          </a:xfrm>
          <a:prstGeom prst="rect">
            <a:avLst/>
          </a:prstGeom>
          <a:noFill/>
        </p:spPr>
        <p:txBody>
          <a:bodyPr wrap="square" rtlCol="0">
            <a:spAutoFit/>
          </a:bodyPr>
          <a:lstStyle/>
          <a:p>
            <a:r>
              <a:rPr lang="zh-CN" altLang="en-US" sz="3200" dirty="0" smtClean="0"/>
              <a:t>例 </a:t>
            </a:r>
            <a:r>
              <a:rPr lang="en-US" altLang="zh-CN" sz="3200" dirty="0" smtClean="0"/>
              <a:t>2</a:t>
            </a:r>
            <a:endParaRPr lang="zh-CN" altLang="en-US" sz="3200" dirty="0"/>
          </a:p>
        </p:txBody>
      </p:sp>
    </p:spTree>
    <p:extLst>
      <p:ext uri="{BB962C8B-B14F-4D97-AF65-F5344CB8AC3E}">
        <p14:creationId xmlns:p14="http://schemas.microsoft.com/office/powerpoint/2010/main" val="1731632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7544" y="10477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smtClean="0">
                <a:solidFill>
                  <a:srgbClr val="0033CC"/>
                </a:solidFill>
              </a:rPr>
              <a:t>对部分数组的操作 </a:t>
            </a:r>
            <a:endParaRPr lang="zh-CN" altLang="en-US" sz="2400" b="1" dirty="0">
              <a:solidFill>
                <a:srgbClr val="0033CC"/>
              </a:solidFill>
            </a:endParaRPr>
          </a:p>
        </p:txBody>
      </p:sp>
      <p:sp>
        <p:nvSpPr>
          <p:cNvPr id="5" name="TextBox 4"/>
          <p:cNvSpPr txBox="1"/>
          <p:nvPr/>
        </p:nvSpPr>
        <p:spPr>
          <a:xfrm>
            <a:off x="467544" y="940078"/>
            <a:ext cx="2592288" cy="369332"/>
          </a:xfrm>
          <a:prstGeom prst="rect">
            <a:avLst/>
          </a:prstGeom>
          <a:noFill/>
        </p:spPr>
        <p:txBody>
          <a:bodyPr wrap="square" rtlCol="0">
            <a:spAutoFit/>
          </a:bodyPr>
          <a:lstStyle/>
          <a:p>
            <a:r>
              <a:rPr lang="en-US" altLang="zh-CN" dirty="0" smtClean="0"/>
              <a:t>a(3:5)=5</a:t>
            </a:r>
            <a:endParaRPr lang="zh-CN" altLang="en-US" dirty="0"/>
          </a:p>
        </p:txBody>
      </p:sp>
      <p:sp>
        <p:nvSpPr>
          <p:cNvPr id="6" name="TextBox 5"/>
          <p:cNvSpPr txBox="1"/>
          <p:nvPr/>
        </p:nvSpPr>
        <p:spPr>
          <a:xfrm>
            <a:off x="502930" y="1461810"/>
            <a:ext cx="6661358" cy="369332"/>
          </a:xfrm>
          <a:prstGeom prst="rect">
            <a:avLst/>
          </a:prstGeom>
          <a:noFill/>
        </p:spPr>
        <p:txBody>
          <a:bodyPr wrap="square" rtlCol="0">
            <a:spAutoFit/>
          </a:bodyPr>
          <a:lstStyle/>
          <a:p>
            <a:r>
              <a:rPr lang="zh-CN" altLang="en-US" dirty="0" smtClean="0"/>
              <a:t>把</a:t>
            </a:r>
            <a:r>
              <a:rPr lang="en-US" altLang="zh-CN" dirty="0" smtClean="0"/>
              <a:t>a(3),a(4),a(5)</a:t>
            </a:r>
            <a:r>
              <a:rPr lang="zh-CN" altLang="en-US" dirty="0" smtClean="0"/>
              <a:t>的内容设置为</a:t>
            </a:r>
            <a:r>
              <a:rPr lang="en-US" altLang="zh-CN" dirty="0" smtClean="0"/>
              <a:t>5</a:t>
            </a:r>
            <a:r>
              <a:rPr lang="zh-CN" altLang="en-US" dirty="0" smtClean="0"/>
              <a:t>，其他值不变。</a:t>
            </a:r>
            <a:endParaRPr lang="zh-CN" altLang="en-US" dirty="0"/>
          </a:p>
        </p:txBody>
      </p:sp>
      <p:sp>
        <p:nvSpPr>
          <p:cNvPr id="7" name="TextBox 6"/>
          <p:cNvSpPr txBox="1"/>
          <p:nvPr/>
        </p:nvSpPr>
        <p:spPr>
          <a:xfrm>
            <a:off x="609700" y="1988840"/>
            <a:ext cx="2592288" cy="369332"/>
          </a:xfrm>
          <a:prstGeom prst="rect">
            <a:avLst/>
          </a:prstGeom>
          <a:noFill/>
        </p:spPr>
        <p:txBody>
          <a:bodyPr wrap="square" rtlCol="0">
            <a:spAutoFit/>
          </a:bodyPr>
          <a:lstStyle/>
          <a:p>
            <a:r>
              <a:rPr lang="en-US" altLang="zh-CN" dirty="0" smtClean="0"/>
              <a:t>a(3:)=5</a:t>
            </a:r>
            <a:endParaRPr lang="zh-CN" altLang="en-US" dirty="0"/>
          </a:p>
        </p:txBody>
      </p:sp>
      <p:sp>
        <p:nvSpPr>
          <p:cNvPr id="8" name="TextBox 7"/>
          <p:cNvSpPr txBox="1"/>
          <p:nvPr/>
        </p:nvSpPr>
        <p:spPr>
          <a:xfrm>
            <a:off x="502930" y="2492896"/>
            <a:ext cx="6489104" cy="369332"/>
          </a:xfrm>
          <a:prstGeom prst="rect">
            <a:avLst/>
          </a:prstGeom>
          <a:noFill/>
        </p:spPr>
        <p:txBody>
          <a:bodyPr wrap="square" rtlCol="0">
            <a:spAutoFit/>
          </a:bodyPr>
          <a:lstStyle/>
          <a:p>
            <a:r>
              <a:rPr lang="zh-CN" altLang="en-US" dirty="0" smtClean="0"/>
              <a:t>把</a:t>
            </a:r>
            <a:r>
              <a:rPr lang="en-US" altLang="zh-CN" dirty="0" smtClean="0"/>
              <a:t>a(3)</a:t>
            </a:r>
            <a:r>
              <a:rPr lang="zh-CN" altLang="en-US" dirty="0" smtClean="0"/>
              <a:t>之后的元素内容都设置为</a:t>
            </a:r>
            <a:r>
              <a:rPr lang="en-US" altLang="zh-CN" dirty="0" smtClean="0"/>
              <a:t>5</a:t>
            </a:r>
            <a:r>
              <a:rPr lang="zh-CN" altLang="en-US" dirty="0" smtClean="0"/>
              <a:t>，其他值不变。</a:t>
            </a:r>
            <a:endParaRPr lang="zh-CN" altLang="en-US" dirty="0"/>
          </a:p>
        </p:txBody>
      </p:sp>
      <p:sp>
        <p:nvSpPr>
          <p:cNvPr id="9" name="TextBox 8"/>
          <p:cNvSpPr txBox="1"/>
          <p:nvPr/>
        </p:nvSpPr>
        <p:spPr>
          <a:xfrm>
            <a:off x="609700" y="3068960"/>
            <a:ext cx="2592288" cy="369332"/>
          </a:xfrm>
          <a:prstGeom prst="rect">
            <a:avLst/>
          </a:prstGeom>
          <a:noFill/>
        </p:spPr>
        <p:txBody>
          <a:bodyPr wrap="square" rtlCol="0">
            <a:spAutoFit/>
          </a:bodyPr>
          <a:lstStyle/>
          <a:p>
            <a:r>
              <a:rPr lang="en-US" altLang="zh-CN" dirty="0" smtClean="0"/>
              <a:t>a(3:5)=/</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a:t>
            </a:r>
            <a:endParaRPr lang="zh-CN" altLang="en-US" dirty="0"/>
          </a:p>
        </p:txBody>
      </p:sp>
      <p:sp>
        <p:nvSpPr>
          <p:cNvPr id="10" name="TextBox 9"/>
          <p:cNvSpPr txBox="1"/>
          <p:nvPr/>
        </p:nvSpPr>
        <p:spPr>
          <a:xfrm>
            <a:off x="496253" y="3623656"/>
            <a:ext cx="6489104" cy="369332"/>
          </a:xfrm>
          <a:prstGeom prst="rect">
            <a:avLst/>
          </a:prstGeom>
          <a:noFill/>
        </p:spPr>
        <p:txBody>
          <a:bodyPr wrap="square" rtlCol="0">
            <a:spAutoFit/>
          </a:bodyPr>
          <a:lstStyle/>
          <a:p>
            <a:r>
              <a:rPr lang="en-US" altLang="zh-CN" dirty="0" smtClean="0"/>
              <a:t>a(3)=3, a(4)=4, a(5)=5, </a:t>
            </a:r>
            <a:r>
              <a:rPr lang="zh-CN" altLang="en-US" dirty="0" smtClean="0"/>
              <a:t>其他值不变</a:t>
            </a:r>
            <a:endParaRPr lang="zh-CN" altLang="en-US" dirty="0"/>
          </a:p>
        </p:txBody>
      </p:sp>
      <p:sp>
        <p:nvSpPr>
          <p:cNvPr id="11" name="TextBox 10"/>
          <p:cNvSpPr txBox="1"/>
          <p:nvPr/>
        </p:nvSpPr>
        <p:spPr>
          <a:xfrm>
            <a:off x="759423" y="4204284"/>
            <a:ext cx="2592288" cy="369332"/>
          </a:xfrm>
          <a:prstGeom prst="rect">
            <a:avLst/>
          </a:prstGeom>
          <a:noFill/>
        </p:spPr>
        <p:txBody>
          <a:bodyPr wrap="square" rtlCol="0">
            <a:spAutoFit/>
          </a:bodyPr>
          <a:lstStyle/>
          <a:p>
            <a:r>
              <a:rPr lang="en-US" altLang="zh-CN" dirty="0" smtClean="0"/>
              <a:t>a(1:3)=b(4:6)</a:t>
            </a:r>
            <a:endParaRPr lang="zh-CN" altLang="en-US" dirty="0"/>
          </a:p>
        </p:txBody>
      </p:sp>
      <p:sp>
        <p:nvSpPr>
          <p:cNvPr id="12" name="TextBox 11"/>
          <p:cNvSpPr txBox="1"/>
          <p:nvPr/>
        </p:nvSpPr>
        <p:spPr>
          <a:xfrm>
            <a:off x="589057" y="4725144"/>
            <a:ext cx="6489104" cy="369332"/>
          </a:xfrm>
          <a:prstGeom prst="rect">
            <a:avLst/>
          </a:prstGeom>
          <a:noFill/>
        </p:spPr>
        <p:txBody>
          <a:bodyPr wrap="square" rtlCol="0">
            <a:spAutoFit/>
          </a:bodyPr>
          <a:lstStyle/>
          <a:p>
            <a:r>
              <a:rPr lang="en-US" altLang="zh-CN" dirty="0" smtClean="0"/>
              <a:t>a(1)=b(4), a(2)=b(5), a(3)=b(6)</a:t>
            </a:r>
            <a:endParaRPr lang="zh-CN" altLang="en-US" dirty="0"/>
          </a:p>
        </p:txBody>
      </p:sp>
      <p:sp>
        <p:nvSpPr>
          <p:cNvPr id="13" name="TextBox 12"/>
          <p:cNvSpPr txBox="1"/>
          <p:nvPr/>
        </p:nvSpPr>
        <p:spPr>
          <a:xfrm>
            <a:off x="744170" y="5373216"/>
            <a:ext cx="2592288" cy="369332"/>
          </a:xfrm>
          <a:prstGeom prst="rect">
            <a:avLst/>
          </a:prstGeom>
          <a:noFill/>
        </p:spPr>
        <p:txBody>
          <a:bodyPr wrap="square" rtlCol="0">
            <a:spAutoFit/>
          </a:bodyPr>
          <a:lstStyle/>
          <a:p>
            <a:r>
              <a:rPr lang="en-US" altLang="zh-CN" dirty="0" smtClean="0"/>
              <a:t>a(1:5:2)=3</a:t>
            </a:r>
            <a:endParaRPr lang="zh-CN" altLang="en-US" dirty="0"/>
          </a:p>
        </p:txBody>
      </p:sp>
      <p:sp>
        <p:nvSpPr>
          <p:cNvPr id="14" name="TextBox 13"/>
          <p:cNvSpPr txBox="1"/>
          <p:nvPr/>
        </p:nvSpPr>
        <p:spPr>
          <a:xfrm>
            <a:off x="502930" y="5877272"/>
            <a:ext cx="6489104" cy="369332"/>
          </a:xfrm>
          <a:prstGeom prst="rect">
            <a:avLst/>
          </a:prstGeom>
          <a:noFill/>
        </p:spPr>
        <p:txBody>
          <a:bodyPr wrap="square" rtlCol="0">
            <a:spAutoFit/>
          </a:bodyPr>
          <a:lstStyle/>
          <a:p>
            <a:r>
              <a:rPr lang="en-US" altLang="zh-CN" dirty="0" smtClean="0"/>
              <a:t>a(1)=3, a(3)=</a:t>
            </a:r>
            <a:r>
              <a:rPr lang="en-US" altLang="zh-CN" dirty="0"/>
              <a:t>3</a:t>
            </a:r>
            <a:r>
              <a:rPr lang="en-US" altLang="zh-CN" dirty="0" smtClean="0"/>
              <a:t>, a(5)=3</a:t>
            </a:r>
            <a:endParaRPr lang="zh-CN" altLang="en-US" dirty="0"/>
          </a:p>
        </p:txBody>
      </p:sp>
    </p:spTree>
    <p:extLst>
      <p:ext uri="{BB962C8B-B14F-4D97-AF65-F5344CB8AC3E}">
        <p14:creationId xmlns:p14="http://schemas.microsoft.com/office/powerpoint/2010/main" val="1681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33375"/>
            <a:ext cx="1511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8413"/>
            <a:ext cx="7920038"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469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940078"/>
            <a:ext cx="2592288" cy="369332"/>
          </a:xfrm>
          <a:prstGeom prst="rect">
            <a:avLst/>
          </a:prstGeom>
          <a:noFill/>
        </p:spPr>
        <p:txBody>
          <a:bodyPr wrap="square" rtlCol="0">
            <a:spAutoFit/>
          </a:bodyPr>
          <a:lstStyle/>
          <a:p>
            <a:r>
              <a:rPr lang="en-US" altLang="zh-CN" dirty="0" smtClean="0"/>
              <a:t>a(1:10)=a(10:1:-1)</a:t>
            </a:r>
            <a:endParaRPr lang="zh-CN" altLang="en-US" dirty="0"/>
          </a:p>
        </p:txBody>
      </p:sp>
      <p:sp>
        <p:nvSpPr>
          <p:cNvPr id="5" name="TextBox 4"/>
          <p:cNvSpPr txBox="1"/>
          <p:nvPr/>
        </p:nvSpPr>
        <p:spPr>
          <a:xfrm>
            <a:off x="502930" y="1461810"/>
            <a:ext cx="6661358" cy="369332"/>
          </a:xfrm>
          <a:prstGeom prst="rect">
            <a:avLst/>
          </a:prstGeom>
          <a:noFill/>
        </p:spPr>
        <p:txBody>
          <a:bodyPr wrap="square" rtlCol="0">
            <a:spAutoFit/>
          </a:bodyPr>
          <a:lstStyle/>
          <a:p>
            <a:r>
              <a:rPr lang="zh-CN" altLang="en-US" dirty="0" smtClean="0"/>
              <a:t>使用类似隐含式循环的方法把</a:t>
            </a:r>
            <a:r>
              <a:rPr lang="en-US" altLang="zh-CN" dirty="0" smtClean="0"/>
              <a:t>a(1~10)</a:t>
            </a:r>
            <a:r>
              <a:rPr lang="zh-CN" altLang="en-US" dirty="0" smtClean="0"/>
              <a:t>的内容给翻转。</a:t>
            </a:r>
            <a:endParaRPr lang="zh-CN" altLang="en-US" dirty="0"/>
          </a:p>
        </p:txBody>
      </p:sp>
      <p:sp>
        <p:nvSpPr>
          <p:cNvPr id="6" name="TextBox 5"/>
          <p:cNvSpPr txBox="1"/>
          <p:nvPr/>
        </p:nvSpPr>
        <p:spPr>
          <a:xfrm>
            <a:off x="598013" y="1868543"/>
            <a:ext cx="2592288" cy="369332"/>
          </a:xfrm>
          <a:prstGeom prst="rect">
            <a:avLst/>
          </a:prstGeom>
          <a:noFill/>
        </p:spPr>
        <p:txBody>
          <a:bodyPr wrap="square" rtlCol="0">
            <a:spAutoFit/>
          </a:bodyPr>
          <a:lstStyle/>
          <a:p>
            <a:r>
              <a:rPr lang="en-US" altLang="zh-CN" dirty="0" smtClean="0"/>
              <a:t>a(:)=b(:,2)</a:t>
            </a:r>
            <a:endParaRPr lang="zh-CN" altLang="en-US" dirty="0"/>
          </a:p>
        </p:txBody>
      </p:sp>
      <p:sp>
        <p:nvSpPr>
          <p:cNvPr id="7" name="TextBox 6"/>
          <p:cNvSpPr txBox="1"/>
          <p:nvPr/>
        </p:nvSpPr>
        <p:spPr>
          <a:xfrm>
            <a:off x="598013" y="2348880"/>
            <a:ext cx="6661358" cy="369332"/>
          </a:xfrm>
          <a:prstGeom prst="rect">
            <a:avLst/>
          </a:prstGeom>
          <a:noFill/>
        </p:spPr>
        <p:txBody>
          <a:bodyPr wrap="square" rtlCol="0">
            <a:spAutoFit/>
          </a:bodyPr>
          <a:lstStyle/>
          <a:p>
            <a:r>
              <a:rPr lang="en-US" altLang="zh-CN" dirty="0" smtClean="0"/>
              <a:t>a(i)=b(i,2), </a:t>
            </a:r>
            <a:r>
              <a:rPr lang="zh-CN" altLang="en-US" dirty="0" smtClean="0"/>
              <a:t>其中</a:t>
            </a:r>
            <a:r>
              <a:rPr lang="en-US" altLang="zh-CN" dirty="0" smtClean="0"/>
              <a:t>i</a:t>
            </a:r>
            <a:r>
              <a:rPr lang="zh-CN" altLang="en-US" dirty="0" smtClean="0"/>
              <a:t>为数组范围内的任意数</a:t>
            </a:r>
            <a:endParaRPr lang="zh-CN" altLang="en-US" dirty="0"/>
          </a:p>
        </p:txBody>
      </p:sp>
      <p:sp>
        <p:nvSpPr>
          <p:cNvPr id="9" name="TextBox 8"/>
          <p:cNvSpPr txBox="1"/>
          <p:nvPr/>
        </p:nvSpPr>
        <p:spPr>
          <a:xfrm>
            <a:off x="735160" y="2852936"/>
            <a:ext cx="2592288" cy="369332"/>
          </a:xfrm>
          <a:prstGeom prst="rect">
            <a:avLst/>
          </a:prstGeom>
          <a:noFill/>
        </p:spPr>
        <p:txBody>
          <a:bodyPr wrap="square" rtlCol="0">
            <a:spAutoFit/>
          </a:bodyPr>
          <a:lstStyle/>
          <a:p>
            <a:r>
              <a:rPr lang="en-US" altLang="zh-CN" dirty="0" smtClean="0"/>
              <a:t>a(:,:)=b(:,:,1)</a:t>
            </a:r>
            <a:endParaRPr lang="zh-CN" altLang="en-US" dirty="0"/>
          </a:p>
        </p:txBody>
      </p:sp>
      <p:sp>
        <p:nvSpPr>
          <p:cNvPr id="10" name="TextBox 9"/>
          <p:cNvSpPr txBox="1"/>
          <p:nvPr/>
        </p:nvSpPr>
        <p:spPr>
          <a:xfrm>
            <a:off x="741276" y="3400481"/>
            <a:ext cx="6661358" cy="369332"/>
          </a:xfrm>
          <a:prstGeom prst="rect">
            <a:avLst/>
          </a:prstGeom>
          <a:noFill/>
        </p:spPr>
        <p:txBody>
          <a:bodyPr wrap="square" rtlCol="0">
            <a:spAutoFit/>
          </a:bodyPr>
          <a:lstStyle/>
          <a:p>
            <a:r>
              <a:rPr lang="en-US" altLang="zh-CN" dirty="0" smtClean="0"/>
              <a:t>a(</a:t>
            </a:r>
            <a:r>
              <a:rPr lang="en-US" altLang="zh-CN" dirty="0" err="1"/>
              <a:t>i</a:t>
            </a:r>
            <a:r>
              <a:rPr lang="en-US" altLang="zh-CN" dirty="0" err="1" smtClean="0"/>
              <a:t>,j</a:t>
            </a:r>
            <a:r>
              <a:rPr lang="en-US" altLang="zh-CN" dirty="0" smtClean="0"/>
              <a:t>)=b(i,j,1), </a:t>
            </a:r>
            <a:r>
              <a:rPr lang="zh-CN" altLang="en-US" dirty="0" smtClean="0"/>
              <a:t>其中</a:t>
            </a:r>
            <a:r>
              <a:rPr lang="en-US" altLang="zh-CN" dirty="0" err="1"/>
              <a:t>i</a:t>
            </a:r>
            <a:r>
              <a:rPr lang="en-US" altLang="zh-CN" dirty="0" err="1" smtClean="0"/>
              <a:t>,j</a:t>
            </a:r>
            <a:r>
              <a:rPr lang="zh-CN" altLang="en-US" dirty="0" smtClean="0"/>
              <a:t>为数组范围内的任意数</a:t>
            </a:r>
            <a:endParaRPr lang="zh-CN" altLang="en-US" dirty="0"/>
          </a:p>
        </p:txBody>
      </p:sp>
    </p:spTree>
    <p:extLst>
      <p:ext uri="{BB962C8B-B14F-4D97-AF65-F5344CB8AC3E}">
        <p14:creationId xmlns:p14="http://schemas.microsoft.com/office/powerpoint/2010/main" val="271148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3610"/>
            <a:ext cx="1944216" cy="584775"/>
          </a:xfrm>
          <a:prstGeom prst="rect">
            <a:avLst/>
          </a:prstGeom>
          <a:noFill/>
        </p:spPr>
        <p:txBody>
          <a:bodyPr wrap="square" rtlCol="0">
            <a:spAutoFit/>
          </a:bodyPr>
          <a:lstStyle/>
          <a:p>
            <a:r>
              <a:rPr lang="zh-CN" altLang="en-US" sz="3200" dirty="0" smtClean="0"/>
              <a:t>例 </a:t>
            </a:r>
            <a:r>
              <a:rPr lang="en-US" altLang="zh-CN" sz="3200" dirty="0"/>
              <a:t>3</a:t>
            </a:r>
            <a:endParaRPr lang="zh-CN" altLang="en-US" sz="3200" dirty="0"/>
          </a:p>
        </p:txBody>
      </p:sp>
      <p:sp>
        <p:nvSpPr>
          <p:cNvPr id="6" name="TextBox 5"/>
          <p:cNvSpPr txBox="1"/>
          <p:nvPr/>
        </p:nvSpPr>
        <p:spPr>
          <a:xfrm>
            <a:off x="2987824" y="3140968"/>
            <a:ext cx="864096" cy="369332"/>
          </a:xfrm>
          <a:prstGeom prst="rect">
            <a:avLst/>
          </a:prstGeom>
          <a:noFill/>
        </p:spPr>
        <p:txBody>
          <a:bodyPr wrap="square" rtlCol="0">
            <a:spAutoFit/>
          </a:bodyPr>
          <a:lstStyle/>
          <a:p>
            <a:endParaRPr lang="zh-CN" altLang="en-US" dirty="0"/>
          </a:p>
        </p:txBody>
      </p:sp>
      <p:sp>
        <p:nvSpPr>
          <p:cNvPr id="7" name="TextBox 6"/>
          <p:cNvSpPr txBox="1"/>
          <p:nvPr/>
        </p:nvSpPr>
        <p:spPr>
          <a:xfrm>
            <a:off x="1224326" y="548680"/>
            <a:ext cx="6624736" cy="147732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nteger, parameter :: row=2</a:t>
            </a:r>
          </a:p>
          <a:p>
            <a:r>
              <a:rPr lang="en-US" altLang="zh-CN" sz="2400" dirty="0">
                <a:latin typeface="Times New Roman" panose="02020603050405020304" pitchFamily="18" charset="0"/>
                <a:cs typeface="Times New Roman" panose="02020603050405020304" pitchFamily="18" charset="0"/>
              </a:rPr>
              <a:t>integer, parameter :: </a:t>
            </a:r>
            <a:r>
              <a:rPr lang="en-US" altLang="zh-CN" sz="2400" dirty="0" smtClean="0">
                <a:latin typeface="Times New Roman" panose="02020603050405020304" pitchFamily="18" charset="0"/>
                <a:cs typeface="Times New Roman" panose="02020603050405020304" pitchFamily="18" charset="0"/>
              </a:rPr>
              <a:t>col=2</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integer :: a(2,2)=(/1,2,3,4/)</a:t>
            </a:r>
          </a:p>
          <a:p>
            <a:endParaRPr lang="zh-CN" altLang="en-US" dirty="0"/>
          </a:p>
        </p:txBody>
      </p:sp>
      <p:sp>
        <p:nvSpPr>
          <p:cNvPr id="8" name="TextBox 7"/>
          <p:cNvSpPr txBox="1"/>
          <p:nvPr/>
        </p:nvSpPr>
        <p:spPr>
          <a:xfrm>
            <a:off x="971600" y="1795175"/>
            <a:ext cx="576064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 a(1,1)=1, a(2,1)=2, a(1,2)=3, a(2,2)=4 </a:t>
            </a:r>
            <a:endParaRPr lang="zh-CN" alt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80310" y="2256840"/>
            <a:ext cx="6768752" cy="6001643"/>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integer </a:t>
            </a:r>
            <a:r>
              <a:rPr lang="en-US" altLang="zh-CN" sz="2400" dirty="0" smtClean="0">
                <a:latin typeface="Times New Roman" panose="02020603050405020304" pitchFamily="18" charset="0"/>
                <a:cs typeface="Times New Roman" panose="02020603050405020304" pitchFamily="18" charset="0"/>
              </a:rPr>
              <a:t>:: b(4)=(/5,6,7,8/)</a:t>
            </a:r>
          </a:p>
          <a:p>
            <a:r>
              <a:rPr lang="en-US" altLang="zh-CN" sz="2400" dirty="0">
                <a:latin typeface="Times New Roman" panose="02020603050405020304" pitchFamily="18" charset="0"/>
                <a:cs typeface="Times New Roman" panose="02020603050405020304" pitchFamily="18" charset="0"/>
              </a:rPr>
              <a:t> integer </a:t>
            </a:r>
            <a:r>
              <a:rPr lang="en-US" altLang="zh-CN" sz="2400" dirty="0" smtClean="0">
                <a:latin typeface="Times New Roman" panose="02020603050405020304" pitchFamily="18" charset="0"/>
                <a:cs typeface="Times New Roman" panose="02020603050405020304" pitchFamily="18" charset="0"/>
              </a:rPr>
              <a:t>:: c(2)</a:t>
            </a:r>
          </a:p>
          <a:p>
            <a:r>
              <a:rPr lang="en-US" altLang="zh-CN" sz="2400" dirty="0" smtClean="0">
                <a:latin typeface="Times New Roman" panose="02020603050405020304" pitchFamily="18" charset="0"/>
                <a:cs typeface="Times New Roman" panose="02020603050405020304" pitchFamily="18" charset="0"/>
              </a:rPr>
              <a:t>write(*,*) a</a:t>
            </a:r>
          </a:p>
          <a:p>
            <a:r>
              <a:rPr lang="en-US" altLang="zh-CN" sz="2400" dirty="0">
                <a:latin typeface="Times New Roman" panose="02020603050405020304" pitchFamily="18" charset="0"/>
                <a:cs typeface="Times New Roman" panose="02020603050405020304" pitchFamily="18" charset="0"/>
              </a:rPr>
              <a:t>w</a:t>
            </a:r>
            <a:r>
              <a:rPr lang="en-US" altLang="zh-CN" sz="2400" dirty="0" smtClean="0">
                <a:latin typeface="Times New Roman" panose="02020603050405020304" pitchFamily="18" charset="0"/>
                <a:cs typeface="Times New Roman" panose="02020603050405020304" pitchFamily="18" charset="0"/>
              </a:rPr>
              <a:t>rite(*,*) a(:,1) </a:t>
            </a:r>
            <a:r>
              <a:rPr lang="zh-CN" altLang="en-US" sz="2400" dirty="0" smtClean="0">
                <a:latin typeface="Times New Roman" panose="02020603050405020304" pitchFamily="18" charset="0"/>
                <a:cs typeface="Times New Roman" panose="02020603050405020304" pitchFamily="18" charset="0"/>
              </a:rPr>
              <a:t>！显示</a:t>
            </a:r>
            <a:r>
              <a:rPr lang="en-US" altLang="zh-CN" sz="2400" dirty="0" smtClean="0">
                <a:latin typeface="Times New Roman" panose="02020603050405020304" pitchFamily="18" charset="0"/>
                <a:cs typeface="Times New Roman" panose="02020603050405020304" pitchFamily="18" charset="0"/>
              </a:rPr>
              <a:t>a(1,1), a(2,1)</a:t>
            </a:r>
          </a:p>
          <a:p>
            <a:r>
              <a:rPr lang="en-US" altLang="zh-CN" sz="2400" dirty="0" smtClean="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c(1)=a(1,1), c(2)=a(2,1)</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write(*,*) c</a:t>
            </a:r>
          </a:p>
          <a:p>
            <a:r>
              <a:rPr lang="en-US" altLang="zh-CN" sz="2400" dirty="0" smtClean="0">
                <a:latin typeface="Times New Roman" panose="02020603050405020304" pitchFamily="18" charset="0"/>
                <a:cs typeface="Times New Roman" panose="02020603050405020304" pitchFamily="18" charset="0"/>
              </a:rPr>
              <a:t>c=a(2,:)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c(1)=a(2,1), c(2)=a(2,2)</a:t>
            </a:r>
          </a:p>
          <a:p>
            <a:r>
              <a:rPr lang="en-US" altLang="zh-CN" sz="2400" dirty="0">
                <a:latin typeface="Times New Roman" panose="02020603050405020304" pitchFamily="18" charset="0"/>
                <a:cs typeface="Times New Roman" panose="02020603050405020304" pitchFamily="18" charset="0"/>
              </a:rPr>
              <a:t>w</a:t>
            </a:r>
            <a:r>
              <a:rPr lang="en-US" altLang="zh-CN" sz="2400" dirty="0" smtClean="0">
                <a:latin typeface="Times New Roman" panose="02020603050405020304" pitchFamily="18" charset="0"/>
                <a:cs typeface="Times New Roman" panose="02020603050405020304" pitchFamily="18" charset="0"/>
              </a:rPr>
              <a:t>rite(*,*)  c</a:t>
            </a:r>
          </a:p>
          <a:p>
            <a:r>
              <a:rPr lang="en-US" altLang="zh-CN" sz="2400" dirty="0">
                <a:latin typeface="Times New Roman" panose="02020603050405020304" pitchFamily="18" charset="0"/>
                <a:cs typeface="Times New Roman" panose="02020603050405020304" pitchFamily="18" charset="0"/>
              </a:rPr>
              <a:t>write</a:t>
            </a:r>
            <a:r>
              <a:rPr lang="en-US" altLang="zh-CN" sz="2400" dirty="0" smtClean="0">
                <a:latin typeface="Times New Roman" panose="02020603050405020304" pitchFamily="18" charset="0"/>
                <a:cs typeface="Times New Roman" panose="02020603050405020304" pitchFamily="18" charset="0"/>
              </a:rPr>
              <a:t>(*,*) c(2:1:-1)  !</a:t>
            </a:r>
            <a:r>
              <a:rPr lang="zh-CN" altLang="en-US" sz="2400" dirty="0" smtClean="0">
                <a:latin typeface="Times New Roman" panose="02020603050405020304" pitchFamily="18" charset="0"/>
                <a:cs typeface="Times New Roman" panose="02020603050405020304" pitchFamily="18" charset="0"/>
              </a:rPr>
              <a:t>显示</a:t>
            </a:r>
            <a:r>
              <a:rPr lang="en-US" altLang="zh-CN" sz="2400" dirty="0" smtClean="0">
                <a:latin typeface="Times New Roman" panose="02020603050405020304" pitchFamily="18" charset="0"/>
                <a:cs typeface="Times New Roman" panose="02020603050405020304" pitchFamily="18" charset="0"/>
              </a:rPr>
              <a:t>c(2), c(1)</a:t>
            </a:r>
          </a:p>
          <a:p>
            <a:r>
              <a:rPr lang="en-US" altLang="zh-CN" sz="2400" dirty="0" smtClean="0">
                <a:latin typeface="Times New Roman" panose="02020603050405020304" pitchFamily="18" charset="0"/>
                <a:cs typeface="Times New Roman" panose="02020603050405020304" pitchFamily="18" charset="0"/>
              </a:rPr>
              <a:t>c=b(1:4:2) !c(1)=b(1), c(2)=b(3)</a:t>
            </a:r>
          </a:p>
          <a:p>
            <a:r>
              <a:rPr lang="en-US" altLang="zh-CN" sz="2400" dirty="0">
                <a:latin typeface="Times New Roman" panose="02020603050405020304" pitchFamily="18" charset="0"/>
                <a:cs typeface="Times New Roman" panose="02020603050405020304" pitchFamily="18" charset="0"/>
              </a:rPr>
              <a:t>write(*,*)  c</a:t>
            </a: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65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55650" y="404813"/>
            <a:ext cx="5903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b="1" dirty="0">
                <a:solidFill>
                  <a:srgbClr val="0033CC"/>
                </a:solidFill>
                <a:latin typeface="Times New Roman" pitchFamily="18" charset="0"/>
              </a:rPr>
              <a:t>WHERE </a:t>
            </a:r>
            <a:r>
              <a:rPr lang="zh-CN" altLang="en-US" sz="2400" b="1" dirty="0">
                <a:solidFill>
                  <a:srgbClr val="0033CC"/>
                </a:solidFill>
                <a:latin typeface="Times New Roman" pitchFamily="18" charset="0"/>
              </a:rPr>
              <a:t>命令</a:t>
            </a:r>
            <a:r>
              <a:rPr lang="zh-CN" altLang="en-US" sz="2400" b="1" dirty="0">
                <a:solidFill>
                  <a:schemeClr val="folHlink"/>
                </a:solidFill>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95</a:t>
            </a:r>
            <a:r>
              <a:rPr lang="zh-CN" altLang="en-US" sz="2400" b="1" dirty="0">
                <a:latin typeface="Times New Roman" pitchFamily="18" charset="0"/>
              </a:rPr>
              <a:t>新添）</a:t>
            </a:r>
          </a:p>
        </p:txBody>
      </p:sp>
      <p:sp>
        <p:nvSpPr>
          <p:cNvPr id="5" name="Text Box 5"/>
          <p:cNvSpPr txBox="1">
            <a:spLocks noChangeArrowheads="1"/>
          </p:cNvSpPr>
          <p:nvPr/>
        </p:nvSpPr>
        <p:spPr bwMode="auto">
          <a:xfrm>
            <a:off x="755650" y="908050"/>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t>通过逻辑判断来使用数组的一部分元素</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34" y="1549401"/>
            <a:ext cx="6624637"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p:nvSpPr>
        <p:spPr bwMode="auto">
          <a:xfrm>
            <a:off x="1763713" y="4797425"/>
            <a:ext cx="2016125" cy="11525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963433"/>
            <a:ext cx="2881313" cy="6207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712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613" y="631031"/>
            <a:ext cx="6264275" cy="588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908175" y="3573463"/>
            <a:ext cx="2519363" cy="25193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567354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549275"/>
            <a:ext cx="669607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p:nvSpPr>
        <p:spPr bwMode="auto">
          <a:xfrm>
            <a:off x="2411413" y="4868863"/>
            <a:ext cx="4465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多重判断</a:t>
            </a:r>
          </a:p>
        </p:txBody>
      </p:sp>
      <p:sp>
        <p:nvSpPr>
          <p:cNvPr id="6" name="Line 5"/>
          <p:cNvSpPr>
            <a:spLocks noChangeShapeType="1"/>
          </p:cNvSpPr>
          <p:nvPr/>
        </p:nvSpPr>
        <p:spPr bwMode="auto">
          <a:xfrm>
            <a:off x="1403350" y="981075"/>
            <a:ext cx="10810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1555750" y="2060848"/>
            <a:ext cx="10810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a:off x="1555750" y="4060825"/>
            <a:ext cx="10810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5"/>
          <p:cNvSpPr>
            <a:spLocks noChangeShapeType="1"/>
          </p:cNvSpPr>
          <p:nvPr/>
        </p:nvSpPr>
        <p:spPr bwMode="auto">
          <a:xfrm>
            <a:off x="1870302" y="3140968"/>
            <a:ext cx="10810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00226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6913562"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671864" y="1557338"/>
            <a:ext cx="2232025" cy="2447925"/>
          </a:xfrm>
          <a:prstGeom prst="rect">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4041653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55650" y="188913"/>
            <a:ext cx="532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b="1" dirty="0">
                <a:solidFill>
                  <a:srgbClr val="0033CC"/>
                </a:solidFill>
                <a:latin typeface="Times New Roman" pitchFamily="18" charset="0"/>
              </a:rPr>
              <a:t>FORALL </a:t>
            </a:r>
            <a:r>
              <a:rPr lang="zh-CN" altLang="en-US" sz="2400" b="1" dirty="0">
                <a:solidFill>
                  <a:srgbClr val="0033CC"/>
                </a:solidFill>
                <a:latin typeface="Times New Roman" pitchFamily="18" charset="0"/>
              </a:rPr>
              <a:t>命令</a:t>
            </a:r>
            <a:r>
              <a:rPr lang="zh-CN" altLang="en-US" sz="2400" b="1" dirty="0">
                <a:solidFill>
                  <a:schemeClr val="folHlink"/>
                </a:solidFill>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95</a:t>
            </a:r>
            <a:r>
              <a:rPr lang="zh-CN" altLang="en-US" sz="2400" b="1" dirty="0">
                <a:latin typeface="Times New Roman" pitchFamily="18" charset="0"/>
              </a:rPr>
              <a:t>新添）</a:t>
            </a:r>
          </a:p>
        </p:txBody>
      </p:sp>
      <p:sp>
        <p:nvSpPr>
          <p:cNvPr id="5" name="Text Box 3"/>
          <p:cNvSpPr txBox="1">
            <a:spLocks noChangeArrowheads="1"/>
          </p:cNvSpPr>
          <p:nvPr/>
        </p:nvSpPr>
        <p:spPr bwMode="auto">
          <a:xfrm>
            <a:off x="755650" y="692150"/>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dirty="0"/>
              <a:t>隐含式循环使用数组的方法</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84729"/>
            <a:ext cx="612140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1278274" y="3140968"/>
            <a:ext cx="2160588" cy="11525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445767"/>
            <a:ext cx="2087563" cy="5429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1332930" y="5563054"/>
            <a:ext cx="2160587" cy="11525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949950"/>
            <a:ext cx="3024188" cy="4318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032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60350"/>
            <a:ext cx="74168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168525"/>
            <a:ext cx="59753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62768"/>
            <a:ext cx="78486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090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12875"/>
            <a:ext cx="87852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056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68313" y="333375"/>
            <a:ext cx="8351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TW" sz="2000" b="1" dirty="0">
                <a:solidFill>
                  <a:srgbClr val="0033CC"/>
                </a:solidFill>
              </a:rPr>
              <a:t>F90</a:t>
            </a:r>
            <a:r>
              <a:rPr lang="zh-CN" altLang="en-US" sz="2000" b="1" dirty="0">
                <a:solidFill>
                  <a:srgbClr val="0033CC"/>
                </a:solidFill>
              </a:rPr>
              <a:t>中增加了许多新的数组专用内在函数，使得数组的运算更加灵活方便</a:t>
            </a:r>
            <a:r>
              <a:rPr lang="zh-TW" altLang="en-US" sz="2000" b="1" dirty="0">
                <a:solidFill>
                  <a:srgbClr val="0033CC"/>
                </a:solidFill>
              </a:rPr>
              <a:t> </a:t>
            </a:r>
            <a:endParaRPr lang="zh-CN" altLang="en-US" sz="2000" b="1" dirty="0">
              <a:solidFill>
                <a:srgbClr val="0033CC"/>
              </a:solidFill>
            </a:endParaRPr>
          </a:p>
        </p:txBody>
      </p:sp>
      <p:sp>
        <p:nvSpPr>
          <p:cNvPr id="5" name="Text Box 2"/>
          <p:cNvSpPr txBox="1">
            <a:spLocks noChangeArrowheads="1"/>
          </p:cNvSpPr>
          <p:nvPr/>
        </p:nvSpPr>
        <p:spPr bwMode="auto">
          <a:xfrm>
            <a:off x="395288" y="1052513"/>
            <a:ext cx="8388350"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1800" b="1" dirty="0"/>
              <a:t>矩阵乘积函数：</a:t>
            </a:r>
            <a:r>
              <a:rPr lang="en-US" altLang="zh-TW" sz="1800" b="1" dirty="0"/>
              <a:t>MATMUL(A,B) </a:t>
            </a:r>
            <a:endParaRPr lang="en-US" altLang="zh-CN" sz="1800" b="1" dirty="0"/>
          </a:p>
          <a:p>
            <a:pPr eaLnBrk="1" hangingPunct="1">
              <a:spcBef>
                <a:spcPct val="50000"/>
              </a:spcBef>
              <a:buClrTx/>
              <a:buSzTx/>
              <a:buFontTx/>
              <a:buNone/>
            </a:pPr>
            <a:r>
              <a:rPr lang="zh-CN" altLang="en-US" sz="1800" b="1" dirty="0"/>
              <a:t>向量点乘函数：</a:t>
            </a:r>
            <a:r>
              <a:rPr lang="en-US" altLang="zh-TW" sz="1800" b="1" dirty="0"/>
              <a:t>DOT_PRODUCT(A,B) </a:t>
            </a:r>
            <a:endParaRPr lang="en-US" altLang="zh-CN" sz="1800" b="1" dirty="0"/>
          </a:p>
          <a:p>
            <a:pPr eaLnBrk="1" hangingPunct="1">
              <a:spcBef>
                <a:spcPct val="50000"/>
              </a:spcBef>
              <a:buClrTx/>
              <a:buSzTx/>
              <a:buFontTx/>
              <a:buNone/>
            </a:pPr>
            <a:r>
              <a:rPr lang="zh-CN" altLang="en-US" sz="1800" b="1" dirty="0"/>
              <a:t>元素求和函数：</a:t>
            </a:r>
            <a:r>
              <a:rPr lang="en-US" altLang="zh-TW" sz="1800" b="1" dirty="0"/>
              <a:t>SUM(ARRAY[,DIM][,MASK]) </a:t>
            </a:r>
            <a:endParaRPr lang="en-US" altLang="zh-CN" sz="1800" b="1" dirty="0"/>
          </a:p>
          <a:p>
            <a:pPr eaLnBrk="1" hangingPunct="1">
              <a:spcBef>
                <a:spcPct val="50000"/>
              </a:spcBef>
              <a:buClrTx/>
              <a:buSzTx/>
              <a:buFontTx/>
              <a:buNone/>
            </a:pPr>
            <a:r>
              <a:rPr lang="zh-CN" altLang="en-US" sz="1800" b="1" dirty="0"/>
              <a:t>元素连乘求积函数：</a:t>
            </a:r>
            <a:r>
              <a:rPr lang="en-US" altLang="zh-TW" sz="1800" b="1" dirty="0"/>
              <a:t>PRODUCT(ARRAY[,DIM][,MASK]) </a:t>
            </a:r>
            <a:endParaRPr lang="en-US" altLang="zh-CN" sz="1800" b="1" dirty="0"/>
          </a:p>
          <a:p>
            <a:pPr eaLnBrk="1" hangingPunct="1">
              <a:spcBef>
                <a:spcPct val="50000"/>
              </a:spcBef>
              <a:buClrTx/>
              <a:buSzTx/>
              <a:buFontTx/>
              <a:buNone/>
            </a:pPr>
            <a:r>
              <a:rPr lang="zh-CN" altLang="en-US" sz="1800" b="1" dirty="0"/>
              <a:t>数组查询函数：包括</a:t>
            </a:r>
            <a:r>
              <a:rPr lang="en-US" altLang="zh-TW" sz="1800" b="1" dirty="0"/>
              <a:t>SIZE</a:t>
            </a:r>
            <a:r>
              <a:rPr lang="zh-CN" altLang="en-US" sz="1800" b="1" dirty="0"/>
              <a:t>、</a:t>
            </a:r>
            <a:r>
              <a:rPr lang="en-US" altLang="zh-TW" sz="1800" b="1" dirty="0"/>
              <a:t>SHAPE</a:t>
            </a:r>
            <a:r>
              <a:rPr lang="zh-CN" altLang="en-US" sz="1800" b="1" dirty="0"/>
              <a:t>、</a:t>
            </a:r>
            <a:r>
              <a:rPr lang="en-US" altLang="zh-TW" sz="1800" b="1" dirty="0"/>
              <a:t>ALLOCATED</a:t>
            </a:r>
            <a:r>
              <a:rPr lang="zh-CN" altLang="en-US" sz="1800" b="1" dirty="0"/>
              <a:t>、</a:t>
            </a:r>
            <a:r>
              <a:rPr lang="en-US" altLang="zh-TW" sz="1800" b="1" dirty="0"/>
              <a:t>LBOUND</a:t>
            </a:r>
            <a:r>
              <a:rPr lang="zh-CN" altLang="en-US" sz="1800" b="1" dirty="0"/>
              <a:t>和</a:t>
            </a:r>
            <a:r>
              <a:rPr lang="en-US" altLang="zh-TW" sz="1800" b="1" dirty="0"/>
              <a:t>UBOUND</a:t>
            </a:r>
            <a:r>
              <a:rPr lang="zh-CN" altLang="en-US" sz="1800" b="1" dirty="0"/>
              <a:t>函数</a:t>
            </a:r>
            <a:r>
              <a:rPr lang="zh-TW" altLang="en-US" sz="1800" b="1" dirty="0"/>
              <a:t> </a:t>
            </a:r>
            <a:endParaRPr lang="zh-TW" altLang="zh-CN" sz="1800" b="1" dirty="0"/>
          </a:p>
          <a:p>
            <a:pPr eaLnBrk="1" hangingPunct="1">
              <a:spcBef>
                <a:spcPct val="50000"/>
              </a:spcBef>
              <a:buClrTx/>
              <a:buSzTx/>
              <a:buFontTx/>
              <a:buNone/>
            </a:pPr>
            <a:r>
              <a:rPr lang="zh-CN" altLang="en-US" sz="1800" b="1" dirty="0"/>
              <a:t>数组的构造函数：包括</a:t>
            </a:r>
            <a:r>
              <a:rPr lang="en-US" altLang="zh-TW" sz="1800" b="1" dirty="0"/>
              <a:t>MERGE</a:t>
            </a:r>
            <a:r>
              <a:rPr lang="zh-CN" altLang="en-US" sz="1800" b="1" dirty="0"/>
              <a:t>、</a:t>
            </a:r>
            <a:r>
              <a:rPr lang="en-US" altLang="zh-TW" sz="1800" b="1" dirty="0"/>
              <a:t>PACK</a:t>
            </a:r>
            <a:r>
              <a:rPr lang="zh-CN" altLang="en-US" sz="1800" b="1" dirty="0"/>
              <a:t>，</a:t>
            </a:r>
            <a:r>
              <a:rPr lang="en-US" altLang="zh-TW" sz="1800" b="1" dirty="0"/>
              <a:t>UNPACK</a:t>
            </a:r>
            <a:r>
              <a:rPr lang="zh-CN" altLang="en-US" sz="1800" b="1" dirty="0"/>
              <a:t>和</a:t>
            </a:r>
            <a:r>
              <a:rPr lang="en-US" altLang="zh-TW" sz="1800" b="1" dirty="0"/>
              <a:t>SPREAD</a:t>
            </a:r>
            <a:r>
              <a:rPr lang="zh-CN" altLang="en-US" sz="1800" b="1" dirty="0"/>
              <a:t>函数</a:t>
            </a:r>
            <a:r>
              <a:rPr lang="zh-TW" altLang="en-US" sz="1800" b="1" dirty="0"/>
              <a:t> </a:t>
            </a:r>
            <a:endParaRPr lang="zh-TW" altLang="zh-CN" sz="1800" b="1" dirty="0"/>
          </a:p>
          <a:p>
            <a:pPr eaLnBrk="1" hangingPunct="1">
              <a:spcBef>
                <a:spcPct val="50000"/>
              </a:spcBef>
              <a:buClrTx/>
              <a:buSzTx/>
              <a:buFontTx/>
              <a:buNone/>
            </a:pPr>
            <a:r>
              <a:rPr lang="zh-CN" altLang="en-US" sz="1800" b="1" dirty="0"/>
              <a:t>数组重构形函数：</a:t>
            </a:r>
            <a:r>
              <a:rPr lang="en-US" altLang="zh-TW" sz="1800" b="1" dirty="0"/>
              <a:t>RESHAPE(SOURCE,SHAPE[,PAD][,ORDER]) </a:t>
            </a:r>
            <a:endParaRPr lang="en-US" altLang="zh-CN" sz="1800" b="1" dirty="0"/>
          </a:p>
          <a:p>
            <a:pPr eaLnBrk="1" hangingPunct="1">
              <a:spcBef>
                <a:spcPct val="50000"/>
              </a:spcBef>
              <a:buClrTx/>
              <a:buSzTx/>
              <a:buFontTx/>
              <a:buNone/>
            </a:pPr>
            <a:r>
              <a:rPr lang="zh-CN" altLang="en-US" sz="1800" b="1" dirty="0"/>
              <a:t>数组运算函数：包括</a:t>
            </a:r>
            <a:r>
              <a:rPr lang="en-US" altLang="zh-TW" sz="1800" b="1" dirty="0"/>
              <a:t>TRANSPOSE</a:t>
            </a:r>
            <a:r>
              <a:rPr lang="zh-CN" altLang="en-US" sz="1800" b="1" dirty="0"/>
              <a:t>、</a:t>
            </a:r>
            <a:r>
              <a:rPr lang="en-US" altLang="zh-TW" sz="1800" b="1" dirty="0"/>
              <a:t>EOSHIFT</a:t>
            </a:r>
            <a:r>
              <a:rPr lang="zh-CN" altLang="en-US" sz="1800" b="1" dirty="0"/>
              <a:t>和</a:t>
            </a:r>
            <a:r>
              <a:rPr lang="en-US" altLang="zh-TW" sz="1800" b="1" dirty="0"/>
              <a:t>CSHIFT</a:t>
            </a:r>
            <a:r>
              <a:rPr lang="zh-CN" altLang="en-US" sz="1800" b="1" dirty="0"/>
              <a:t>三个函数</a:t>
            </a:r>
            <a:r>
              <a:rPr lang="zh-TW" altLang="en-US" sz="1800" b="1" dirty="0"/>
              <a:t> </a:t>
            </a:r>
            <a:endParaRPr lang="zh-TW" altLang="zh-CN" sz="1800" b="1" dirty="0"/>
          </a:p>
          <a:p>
            <a:pPr eaLnBrk="1" hangingPunct="1">
              <a:spcBef>
                <a:spcPct val="50000"/>
              </a:spcBef>
              <a:buClrTx/>
              <a:buSzTx/>
              <a:buFontTx/>
              <a:buNone/>
            </a:pPr>
            <a:r>
              <a:rPr lang="zh-CN" altLang="en-US" sz="1800" b="1" dirty="0"/>
              <a:t>数组定位函数：有</a:t>
            </a:r>
            <a:r>
              <a:rPr lang="en-US" altLang="zh-TW" sz="1800" b="1" dirty="0"/>
              <a:t>MAXLOC</a:t>
            </a:r>
            <a:r>
              <a:rPr lang="zh-CN" altLang="en-US" sz="1800" b="1" dirty="0"/>
              <a:t>和</a:t>
            </a:r>
            <a:r>
              <a:rPr lang="en-US" altLang="zh-TW" sz="1800" b="1" dirty="0"/>
              <a:t>MINLOC</a:t>
            </a:r>
            <a:r>
              <a:rPr lang="zh-CN" altLang="en-US" sz="1800" b="1" dirty="0"/>
              <a:t>两个函数</a:t>
            </a:r>
            <a:r>
              <a:rPr lang="zh-TW" altLang="en-US" sz="1800" b="1" dirty="0"/>
              <a:t> </a:t>
            </a:r>
            <a:endParaRPr lang="zh-TW" altLang="zh-CN" sz="1800" b="1" dirty="0"/>
          </a:p>
          <a:p>
            <a:pPr eaLnBrk="1" hangingPunct="1">
              <a:spcBef>
                <a:spcPct val="50000"/>
              </a:spcBef>
              <a:buClrTx/>
              <a:buSzTx/>
              <a:buFontTx/>
              <a:buNone/>
            </a:pPr>
            <a:endParaRPr lang="en-US" altLang="zh-CN" sz="1800" b="1" dirty="0"/>
          </a:p>
        </p:txBody>
      </p:sp>
      <p:sp>
        <p:nvSpPr>
          <p:cNvPr id="6" name="Text Box 4"/>
          <p:cNvSpPr txBox="1">
            <a:spLocks noChangeArrowheads="1"/>
          </p:cNvSpPr>
          <p:nvPr/>
        </p:nvSpPr>
        <p:spPr bwMode="auto">
          <a:xfrm>
            <a:off x="611188" y="5516563"/>
            <a:ext cx="612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TW" sz="2000" b="1" i="0" u="none" strike="noStrike" kern="0" cap="none" spc="0" normalizeH="0" baseline="0" noProof="0" smtClean="0">
                <a:ln>
                  <a:noFill/>
                </a:ln>
                <a:solidFill>
                  <a:srgbClr val="000000"/>
                </a:solidFill>
                <a:effectLst/>
                <a:uLnTx/>
                <a:uFillTx/>
                <a:latin typeface="Arial" charset="0"/>
                <a:ea typeface="宋体" charset="-122"/>
              </a:rPr>
              <a:t>F90</a:t>
            </a:r>
            <a:r>
              <a:rPr kumimoji="0" lang="zh-CN" altLang="en-US" sz="2000" b="1" i="0" u="none" strike="noStrike" kern="0" cap="none" spc="0" normalizeH="0" baseline="0" noProof="0" smtClean="0">
                <a:ln>
                  <a:noFill/>
                </a:ln>
                <a:solidFill>
                  <a:srgbClr val="000000"/>
                </a:solidFill>
                <a:effectLst/>
                <a:uLnTx/>
                <a:uFillTx/>
                <a:latin typeface="Arial" charset="0"/>
                <a:ea typeface="宋体" charset="-122"/>
              </a:rPr>
              <a:t>数组运算内在函数表</a:t>
            </a:r>
            <a:r>
              <a:rPr kumimoji="0" lang="zh-TW" altLang="en-US" sz="1800" b="1" i="0" u="none" strike="noStrike" kern="0" cap="none" spc="0" normalizeH="0" baseline="0" noProof="0" smtClean="0">
                <a:ln>
                  <a:noFill/>
                </a:ln>
                <a:solidFill>
                  <a:srgbClr val="000000"/>
                </a:solidFill>
                <a:effectLst/>
                <a:uLnTx/>
                <a:uFillTx/>
                <a:latin typeface="Arial" charset="0"/>
                <a:ea typeface="宋体" charset="-122"/>
              </a:rPr>
              <a:t> </a:t>
            </a:r>
            <a:endParaRPr kumimoji="0" lang="zh-CN" altLang="en-US" sz="1800" b="1" i="0" u="none" strike="noStrike" kern="0" cap="none" spc="0" normalizeH="0" baseline="0" noProof="0" smtClean="0">
              <a:ln>
                <a:noFill/>
              </a:ln>
              <a:solidFill>
                <a:srgbClr val="000000"/>
              </a:solidFill>
              <a:effectLst/>
              <a:uLnTx/>
              <a:uFillTx/>
              <a:latin typeface="Arial" charset="0"/>
              <a:ea typeface="宋体" charset="-122"/>
            </a:endParaRPr>
          </a:p>
        </p:txBody>
      </p:sp>
    </p:spTree>
    <p:extLst>
      <p:ext uri="{BB962C8B-B14F-4D97-AF65-F5344CB8AC3E}">
        <p14:creationId xmlns:p14="http://schemas.microsoft.com/office/powerpoint/2010/main" val="4290357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0188"/>
            <a:ext cx="8207375" cy="595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171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395288" y="404813"/>
          <a:ext cx="8640762" cy="5684839"/>
        </p:xfrm>
        <a:graphic>
          <a:graphicData uri="http://schemas.openxmlformats.org/drawingml/2006/table">
            <a:tbl>
              <a:tblPr/>
              <a:tblGrid>
                <a:gridCol w="3671887"/>
                <a:gridCol w="4968875"/>
              </a:tblGrid>
              <a:tr h="35054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函数名称</a:t>
                      </a:r>
                      <a:endParaRPr kumimoji="0" lang="zh-CN" altLang="en-US" sz="1700" b="0" i="0" u="none" strike="noStrike" cap="none" normalizeH="0" baseline="0" dirty="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描述</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ALL(mask[,dim])</a:t>
                      </a:r>
                      <a:endParaRPr kumimoji="0" lang="en-US" altLang="zh-CN" sz="1700" b="0" i="0" u="none" strike="noStrike" cap="none" normalizeH="0" baseline="0" dirty="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判断全部数组值在指定维上是否都满足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的条件</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ANY(mask[,dim])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判断是否有数组值在指定维上满足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的条件</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COUNT(mask[,dim])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统计在指定维上满足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的条件的元素个数</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CSHIFT(array,shift[,dim])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进行指定维上的循环替换</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DOT_PRODUCT(vector_a,vector_b)</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进行两个向量的点乘</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0963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EOSHIFT(array,shift[,boundary][,dim])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在指定维上替换掉数组末端，复制边界值到数组末尾</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LBOUND(array[,dim])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返回指定维上的下界</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MATMUL(matrix_a,matrix_b)</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进行两个矩阵</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二维数组</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的乘积</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0963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MAXLOC(array[,dim][,mask])</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返回数组的全部元素或指定维元素当满足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条件的最大值的位置</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MAXVAL(array[,dim][,mask])</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返回在指定维上满足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条件的最大值</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MERGE(tsource,fsource,mask)</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按</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条件组合两个数组</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0963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MINLOC(array[,dim][,mask])</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返回数组的全部元素或指定维元素当满足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条件的最小值的位置</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5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MINVAL(array[,dim][,mask])</a:t>
                      </a:r>
                      <a:endParaRPr kumimoji="0" lang="en-US" altLang="zh-CN" sz="1700" b="0" i="0" u="none" strike="noStrike" cap="none" normalizeH="0" baseline="0" dirty="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返回在指定维上满足</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条件的最小值</a:t>
                      </a:r>
                      <a:endParaRPr kumimoji="0" lang="zh-CN" altLang="en-US" sz="1700" b="0" i="0" u="none" strike="noStrike" cap="none" normalizeH="0" baseline="0" dirty="0" smtClean="0">
                        <a:ln>
                          <a:noFill/>
                        </a:ln>
                        <a:solidFill>
                          <a:schemeClr val="tx1"/>
                        </a:solidFill>
                        <a:effectLst/>
                        <a:latin typeface="Arial" charset="0"/>
                        <a:ea typeface="宋体" pitchFamily="2" charset="-122"/>
                      </a:endParaRPr>
                    </a:p>
                  </a:txBody>
                  <a:tcPr marT="45723" marB="4572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340939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468313" y="1196975"/>
          <a:ext cx="8424862" cy="3764060"/>
        </p:xfrm>
        <a:graphic>
          <a:graphicData uri="http://schemas.openxmlformats.org/drawingml/2006/table">
            <a:tbl>
              <a:tblPr/>
              <a:tblGrid>
                <a:gridCol w="3168650"/>
                <a:gridCol w="5256212"/>
              </a:tblGrid>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PACK(</a:t>
                      </a:r>
                      <a:r>
                        <a:rPr kumimoji="0" lang="en-US" altLang="zh-CN" sz="17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array,mask</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[,vector])</a:t>
                      </a:r>
                      <a:endParaRPr kumimoji="0" lang="en-US" altLang="zh-CN" sz="1700" b="0" i="0" u="none" strike="noStrike" cap="none" normalizeH="0" baseline="0" dirty="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使用</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条件把一个数组压缩至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vector</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大小的向量</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PRODUCT(array[,dim][,mask])</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返回在指定维上满足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条件的元素的乘积</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0956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RESHAPE(source,shape[,pad][,order])</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使用顺序</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order</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和补充</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pad</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数组元素来改变数组形状</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SHAPE(source)</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返回数组的形状</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SIZE(array[,dim])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返回数组在指定维上的长度</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SPREAD(source,dim,ncopies)</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通过增加一维来复制数组</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SUM(array[,dim][,mask])</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返回在指定维上满足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条件的元素的和</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TRANSPOSE(matrix)</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转置二维数组</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UBOUND(array[,dim])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返回指定维上的上界</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350489">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UNPACK(vector,mask,field)</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把向量在</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mask</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条件下填充</a:t>
                      </a:r>
                      <a:r>
                        <a:rPr kumimoji="0" lang="en-US" altLang="zh-CN"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field</a:t>
                      </a:r>
                      <a:r>
                        <a:rPr kumimoji="0" lang="zh-CN" altLang="en-US" sz="17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的元素解压至数组</a:t>
                      </a:r>
                      <a:endParaRPr kumimoji="0" lang="zh-CN" altLang="en-US" sz="1700" b="0" i="0" u="none" strike="noStrike" cap="none" normalizeH="0" baseline="0" dirty="0" smtClean="0">
                        <a:ln>
                          <a:noFill/>
                        </a:ln>
                        <a:solidFill>
                          <a:schemeClr val="tx1"/>
                        </a:solidFill>
                        <a:effectLst/>
                        <a:latin typeface="Arial" charset="0"/>
                        <a:ea typeface="宋体" pitchFamily="2" charset="-122"/>
                      </a:endParaRPr>
                    </a:p>
                  </a:txBody>
                  <a:tcPr marT="45709" marB="45709"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650842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数组分</a:t>
            </a:r>
            <a:r>
              <a:rPr lang="zh-CN" altLang="en-US" dirty="0" smtClean="0">
                <a:solidFill>
                  <a:srgbClr val="FF0000"/>
                </a:solidFill>
              </a:rPr>
              <a:t>静态数组</a:t>
            </a:r>
            <a:r>
              <a:rPr lang="zh-CN" altLang="en-US" dirty="0" smtClean="0"/>
              <a:t>和</a:t>
            </a:r>
            <a:r>
              <a:rPr lang="zh-CN" altLang="en-US" dirty="0" smtClean="0">
                <a:solidFill>
                  <a:srgbClr val="FF0000"/>
                </a:solidFill>
              </a:rPr>
              <a:t>动态数组</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smtClean="0"/>
              <a:t>静态数组：在编译时分配存储单元，运行时数组大小不能改变。</a:t>
            </a:r>
            <a:endParaRPr lang="en-US" altLang="zh-CN" dirty="0" smtClean="0"/>
          </a:p>
          <a:p>
            <a:pPr marL="0" indent="0">
              <a:buNone/>
            </a:pPr>
            <a:r>
              <a:rPr lang="en-US" altLang="zh-CN" dirty="0"/>
              <a:t> </a:t>
            </a:r>
            <a:r>
              <a:rPr lang="en-US" altLang="zh-CN" dirty="0" smtClean="0"/>
              <a:t>   integer mum(5) ! </a:t>
            </a:r>
            <a:r>
              <a:rPr lang="zh-CN" altLang="en-US" dirty="0" smtClean="0"/>
              <a:t>在编译时分配</a:t>
            </a:r>
            <a:r>
              <a:rPr lang="en-US" altLang="zh-CN" dirty="0" smtClean="0"/>
              <a:t>5</a:t>
            </a:r>
            <a:r>
              <a:rPr lang="zh-CN" altLang="en-US" dirty="0" smtClean="0"/>
              <a:t>个数组元素存储单  元（</a:t>
            </a:r>
            <a:r>
              <a:rPr lang="en-US" altLang="zh-CN" dirty="0" smtClean="0"/>
              <a:t>20</a:t>
            </a:r>
            <a:r>
              <a:rPr lang="zh-CN" altLang="en-US" dirty="0" smtClean="0"/>
              <a:t>字节）</a:t>
            </a:r>
            <a:endParaRPr lang="en-US" altLang="zh-CN" dirty="0" smtClean="0"/>
          </a:p>
          <a:p>
            <a:r>
              <a:rPr lang="zh-CN" altLang="en-US" dirty="0" smtClean="0"/>
              <a:t>动态数组：在程序运行时分配存储单元，运行时数字大小可改变。</a:t>
            </a:r>
            <a:endParaRPr lang="en-US" altLang="zh-CN" dirty="0" smtClean="0"/>
          </a:p>
          <a:p>
            <a:pPr marL="0" indent="0">
              <a:buNone/>
            </a:pPr>
            <a:r>
              <a:rPr lang="en-US" altLang="zh-CN" dirty="0"/>
              <a:t> </a:t>
            </a:r>
            <a:r>
              <a:rPr lang="en-US" altLang="zh-CN" dirty="0" smtClean="0"/>
              <a:t>integer, </a:t>
            </a:r>
            <a:r>
              <a:rPr lang="en-US" altLang="zh-CN" dirty="0" err="1" smtClean="0"/>
              <a:t>allocatble</a:t>
            </a:r>
            <a:r>
              <a:rPr lang="en-US" altLang="zh-CN" dirty="0" smtClean="0"/>
              <a:t> :: </a:t>
            </a:r>
            <a:r>
              <a:rPr lang="en-US" altLang="zh-CN" dirty="0" err="1" smtClean="0"/>
              <a:t>num</a:t>
            </a:r>
            <a:r>
              <a:rPr lang="en-US" altLang="zh-CN" dirty="0" smtClean="0"/>
              <a:t>(:) ! </a:t>
            </a:r>
            <a:r>
              <a:rPr lang="zh-CN" altLang="en-US" dirty="0" smtClean="0"/>
              <a:t>在编译时不分配存储单元</a:t>
            </a:r>
            <a:endParaRPr lang="en-US" altLang="zh-CN" dirty="0" smtClean="0"/>
          </a:p>
          <a:p>
            <a:pPr marL="0" indent="0">
              <a:buNone/>
            </a:pPr>
            <a:r>
              <a:rPr lang="en-US" altLang="zh-CN" dirty="0"/>
              <a:t> </a:t>
            </a:r>
            <a:r>
              <a:rPr lang="en-US" altLang="zh-CN" dirty="0" smtClean="0"/>
              <a:t>allocate (</a:t>
            </a:r>
            <a:r>
              <a:rPr lang="en-US" altLang="zh-CN" dirty="0" err="1" smtClean="0"/>
              <a:t>num</a:t>
            </a:r>
            <a:r>
              <a:rPr lang="en-US" altLang="zh-CN" dirty="0" smtClean="0"/>
              <a:t>(5))  ! </a:t>
            </a:r>
            <a:r>
              <a:rPr lang="zh-CN" altLang="en-US" dirty="0" smtClean="0"/>
              <a:t>在运行时</a:t>
            </a:r>
            <a:r>
              <a:rPr lang="zh-CN" altLang="en-US" dirty="0"/>
              <a:t>分配</a:t>
            </a:r>
            <a:r>
              <a:rPr lang="en-US" altLang="zh-CN" dirty="0"/>
              <a:t>5</a:t>
            </a:r>
            <a:r>
              <a:rPr lang="zh-CN" altLang="en-US" dirty="0"/>
              <a:t>个数组元素存储单  元（</a:t>
            </a:r>
            <a:r>
              <a:rPr lang="en-US" altLang="zh-CN" dirty="0"/>
              <a:t>20</a:t>
            </a:r>
            <a:r>
              <a:rPr lang="zh-CN" altLang="en-US" dirty="0"/>
              <a:t>字节）</a:t>
            </a:r>
            <a:endParaRPr lang="en-US" altLang="zh-CN" dirty="0"/>
          </a:p>
          <a:p>
            <a:pPr marL="0" indent="0">
              <a:buNone/>
            </a:pPr>
            <a:endParaRPr lang="zh-CN" altLang="en-US" dirty="0"/>
          </a:p>
        </p:txBody>
      </p:sp>
    </p:spTree>
    <p:extLst>
      <p:ext uri="{BB962C8B-B14F-4D97-AF65-F5344CB8AC3E}">
        <p14:creationId xmlns:p14="http://schemas.microsoft.com/office/powerpoint/2010/main" val="21024754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71550" y="404813"/>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可变大小的数组（动态数组）</a:t>
            </a:r>
          </a:p>
        </p:txBody>
      </p:sp>
      <p:sp>
        <p:nvSpPr>
          <p:cNvPr id="5" name="Text Box 3"/>
          <p:cNvSpPr txBox="1">
            <a:spLocks noChangeArrowheads="1"/>
          </p:cNvSpPr>
          <p:nvPr/>
        </p:nvSpPr>
        <p:spPr bwMode="auto">
          <a:xfrm>
            <a:off x="684213" y="1052513"/>
            <a:ext cx="7848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数组可以是静态的也可以是动态的。</a:t>
            </a:r>
            <a:r>
              <a:rPr lang="zh-CN" altLang="en-US" sz="2000" b="1" dirty="0">
                <a:solidFill>
                  <a:srgbClr val="0033CC"/>
                </a:solidFill>
              </a:rPr>
              <a:t>如果数组是静态的，则在编译时就被分配了固定的储存空间，并且直到程序退出时才被释放</a:t>
            </a:r>
            <a:r>
              <a:rPr lang="zh-CN" altLang="en-US" sz="2000" dirty="0"/>
              <a:t>。程序运行时静态数组的大小不能改变。静态数组的缺陷是，即使数组已经使用完毕，它仍占据着内存空间，浪费了系统资源。在给定的计算机内存资源情况下，耗费了其他数组可以利用的内存，并且超过资源的数组将导致程序执行错误。因此，</a:t>
            </a:r>
            <a:r>
              <a:rPr lang="en-US" altLang="zh-TW" sz="2000" dirty="0">
                <a:solidFill>
                  <a:srgbClr val="0033CC"/>
                </a:solidFill>
              </a:rPr>
              <a:t>F90</a:t>
            </a:r>
            <a:r>
              <a:rPr lang="zh-CN" altLang="en-US" sz="2000" dirty="0">
                <a:solidFill>
                  <a:srgbClr val="0033CC"/>
                </a:solidFill>
              </a:rPr>
              <a:t>增加了动态的数组功能，动态数组的储存在程序运行当中是可以分配、改变和释放的</a:t>
            </a:r>
            <a:r>
              <a:rPr lang="zh-TW" altLang="en-US" sz="2000" dirty="0"/>
              <a:t> </a:t>
            </a:r>
            <a:endParaRPr lang="zh-CN" altLang="en-US" sz="2000" dirty="0"/>
          </a:p>
        </p:txBody>
      </p:sp>
      <p:sp>
        <p:nvSpPr>
          <p:cNvPr id="6" name="Text Box 5"/>
          <p:cNvSpPr txBox="1">
            <a:spLocks noChangeArrowheads="1"/>
          </p:cNvSpPr>
          <p:nvPr/>
        </p:nvSpPr>
        <p:spPr bwMode="auto">
          <a:xfrm>
            <a:off x="755650" y="3644900"/>
            <a:ext cx="7848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000" dirty="0"/>
              <a:t>动态数组只有两种：可分配数组和自动数组。自动数组和可分配数组很类似，区别在于当程序开始或结束时，自动数组会自动分配和释放内存。</a:t>
            </a:r>
            <a:r>
              <a:rPr lang="zh-CN" altLang="en-US" sz="2000" dirty="0">
                <a:solidFill>
                  <a:srgbClr val="0033CC"/>
                </a:solidFill>
              </a:rPr>
              <a:t>当用户分配动态存储空间时，数组的大小是在运行时而不是在编译时确定的</a:t>
            </a:r>
            <a:r>
              <a:rPr lang="zh-CN" altLang="en-US" sz="2000" dirty="0"/>
              <a:t>。动态分配可以用于标量和任何类型的数组。</a:t>
            </a:r>
            <a:r>
              <a:rPr lang="zh-CN" altLang="en-US" sz="2000" b="1" dirty="0">
                <a:solidFill>
                  <a:srgbClr val="0033CC"/>
                </a:solidFill>
              </a:rPr>
              <a:t>当用户给数组指定了可分配属性时并没有立即分配内存，而是直到使用</a:t>
            </a:r>
            <a:r>
              <a:rPr lang="en-US" altLang="zh-TW" sz="2000" b="1" dirty="0">
                <a:solidFill>
                  <a:srgbClr val="0033CC"/>
                </a:solidFill>
              </a:rPr>
              <a:t>ALLOCATE</a:t>
            </a:r>
            <a:r>
              <a:rPr lang="zh-CN" altLang="en-US" sz="2000" b="1" dirty="0">
                <a:solidFill>
                  <a:srgbClr val="0033CC"/>
                </a:solidFill>
              </a:rPr>
              <a:t>语句后才分配。随后还可以用</a:t>
            </a:r>
            <a:r>
              <a:rPr lang="en-US" altLang="zh-TW" sz="2000" b="1" dirty="0">
                <a:solidFill>
                  <a:srgbClr val="0033CC"/>
                </a:solidFill>
              </a:rPr>
              <a:t>DEALLOCATE</a:t>
            </a:r>
            <a:r>
              <a:rPr lang="zh-CN" altLang="en-US" sz="2000" b="1" dirty="0">
                <a:solidFill>
                  <a:srgbClr val="0033CC"/>
                </a:solidFill>
              </a:rPr>
              <a:t>语句释放内存空间</a:t>
            </a:r>
            <a:r>
              <a:rPr lang="zh-CN" altLang="en-US" sz="2000" dirty="0"/>
              <a:t>，这时数组可以以其它形状或目的来使用</a:t>
            </a:r>
            <a:r>
              <a:rPr lang="zh-TW" altLang="en-US" sz="1800" dirty="0"/>
              <a:t> </a:t>
            </a:r>
            <a:endParaRPr lang="zh-CN" altLang="en-US" sz="1800" dirty="0"/>
          </a:p>
        </p:txBody>
      </p:sp>
    </p:spTree>
    <p:extLst>
      <p:ext uri="{BB962C8B-B14F-4D97-AF65-F5344CB8AC3E}">
        <p14:creationId xmlns:p14="http://schemas.microsoft.com/office/powerpoint/2010/main" val="36483733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351838" cy="631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5"/>
          <p:cNvSpPr>
            <a:spLocks noChangeShapeType="1"/>
          </p:cNvSpPr>
          <p:nvPr/>
        </p:nvSpPr>
        <p:spPr bwMode="auto">
          <a:xfrm>
            <a:off x="1116013" y="2133600"/>
            <a:ext cx="424815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1083130" y="4293096"/>
            <a:ext cx="424815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20330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55650" y="549275"/>
            <a:ext cx="7993063"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130000"/>
              </a:lnSpc>
              <a:spcBef>
                <a:spcPct val="50000"/>
              </a:spcBef>
              <a:buClrTx/>
              <a:buSzTx/>
              <a:buFontTx/>
              <a:buNone/>
            </a:pPr>
            <a:r>
              <a:rPr lang="zh-CN" altLang="en-US" sz="2000" b="1" dirty="0"/>
              <a:t>错误状态可以由</a:t>
            </a:r>
            <a:r>
              <a:rPr lang="en-US" altLang="zh-TW" sz="2000" b="1" dirty="0"/>
              <a:t>ALLOCATE</a:t>
            </a:r>
            <a:r>
              <a:rPr lang="zh-CN" altLang="en-US" sz="2000" b="1" dirty="0"/>
              <a:t>语句中的</a:t>
            </a:r>
            <a:r>
              <a:rPr lang="en-US" altLang="zh-TW" sz="2000" b="1" dirty="0"/>
              <a:t>STAT</a:t>
            </a:r>
            <a:r>
              <a:rPr lang="zh-CN" altLang="en-US" sz="2000" b="1" dirty="0"/>
              <a:t>值获得。如果指定</a:t>
            </a:r>
            <a:r>
              <a:rPr lang="en-US" altLang="zh-TW" sz="2000" b="1" dirty="0"/>
              <a:t>STAT</a:t>
            </a:r>
            <a:r>
              <a:rPr lang="zh-CN" altLang="en-US" sz="2000" b="1" dirty="0"/>
              <a:t>选项，语句的成功执行时将返回</a:t>
            </a:r>
            <a:r>
              <a:rPr lang="en-US" altLang="zh-TW" sz="2000" b="1" dirty="0"/>
              <a:t>0</a:t>
            </a:r>
            <a:r>
              <a:rPr lang="zh-CN" altLang="en-US" sz="2000" b="1" dirty="0"/>
              <a:t>，否则返回正值。若未指定</a:t>
            </a:r>
            <a:r>
              <a:rPr lang="en-US" altLang="zh-TW" sz="2000" b="1" dirty="0"/>
              <a:t>STAT</a:t>
            </a:r>
            <a:r>
              <a:rPr lang="zh-CN" altLang="en-US" sz="2000" b="1" dirty="0"/>
              <a:t>选项且出现错误时，程序将中止执行</a:t>
            </a:r>
            <a:r>
              <a:rPr lang="zh-TW" altLang="en-US" sz="2000" b="1" dirty="0"/>
              <a:t> </a:t>
            </a:r>
            <a:endParaRPr lang="zh-CN" altLang="en-US" sz="2000" b="1" dirty="0"/>
          </a:p>
        </p:txBody>
      </p:sp>
      <p:sp>
        <p:nvSpPr>
          <p:cNvPr id="5" name="Text Box 7"/>
          <p:cNvSpPr txBox="1">
            <a:spLocks noChangeArrowheads="1"/>
          </p:cNvSpPr>
          <p:nvPr/>
        </p:nvSpPr>
        <p:spPr bwMode="auto">
          <a:xfrm>
            <a:off x="900113" y="2276475"/>
            <a:ext cx="77755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t>例：</a:t>
            </a:r>
          </a:p>
          <a:p>
            <a:pPr eaLnBrk="1" hangingPunct="1">
              <a:buClrTx/>
              <a:buSzTx/>
              <a:buFontTx/>
              <a:buNone/>
            </a:pPr>
            <a:r>
              <a:rPr lang="en-US" altLang="zh-CN" sz="2000" dirty="0"/>
              <a:t>INTEGER, ALLOCATABLE :: A(:),B(:)</a:t>
            </a:r>
          </a:p>
          <a:p>
            <a:pPr eaLnBrk="1" hangingPunct="1">
              <a:buClrTx/>
              <a:buSzTx/>
              <a:buFontTx/>
              <a:buNone/>
            </a:pPr>
            <a:r>
              <a:rPr lang="en-US" altLang="zh-CN" sz="2000" dirty="0"/>
              <a:t>INTEGER ERR_MESSAGE</a:t>
            </a:r>
          </a:p>
          <a:p>
            <a:pPr eaLnBrk="1" hangingPunct="1">
              <a:buClrTx/>
              <a:buSzTx/>
              <a:buFontTx/>
              <a:buNone/>
            </a:pPr>
            <a:r>
              <a:rPr lang="en-US" altLang="zh-CN" sz="2000" dirty="0"/>
              <a:t>ALLOCATE(A(10:25),B(SIZE(A)),STAT=ERR_MESSAGE)</a:t>
            </a:r>
          </a:p>
          <a:p>
            <a:pPr eaLnBrk="1" hangingPunct="1">
              <a:buClrTx/>
              <a:buSzTx/>
              <a:buFontTx/>
              <a:buNone/>
            </a:pPr>
            <a:r>
              <a:rPr lang="en-US" altLang="zh-CN" sz="2000" dirty="0"/>
              <a:t>IF(ERR_MESSAGE.NE.0) PRINT *,'ALLOCATION ERROR'</a:t>
            </a:r>
          </a:p>
        </p:txBody>
      </p:sp>
    </p:spTree>
    <p:extLst>
      <p:ext uri="{BB962C8B-B14F-4D97-AF65-F5344CB8AC3E}">
        <p14:creationId xmlns:p14="http://schemas.microsoft.com/office/powerpoint/2010/main" val="490592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981075"/>
            <a:ext cx="79200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053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00113" y="333375"/>
            <a:ext cx="554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TW" sz="2000" b="1" dirty="0">
                <a:solidFill>
                  <a:srgbClr val="0033CC"/>
                </a:solidFill>
              </a:rPr>
              <a:t>DEALLOCATE</a:t>
            </a:r>
            <a:r>
              <a:rPr lang="zh-CN" altLang="en-US" sz="2000" b="1" dirty="0"/>
              <a:t>语句用来释放已分配数组的内存</a:t>
            </a:r>
            <a:r>
              <a:rPr lang="zh-TW" altLang="en-US" sz="1800" dirty="0"/>
              <a:t> </a:t>
            </a:r>
          </a:p>
        </p:txBody>
      </p:sp>
      <p:sp>
        <p:nvSpPr>
          <p:cNvPr id="5" name="Text Box 5"/>
          <p:cNvSpPr txBox="1">
            <a:spLocks noChangeArrowheads="1"/>
          </p:cNvSpPr>
          <p:nvPr/>
        </p:nvSpPr>
        <p:spPr bwMode="auto">
          <a:xfrm>
            <a:off x="900113" y="692150"/>
            <a:ext cx="74168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buClrTx/>
              <a:buSzTx/>
              <a:buFontTx/>
              <a:buNone/>
            </a:pPr>
            <a:r>
              <a:rPr lang="zh-CN" altLang="en-US" sz="2000" dirty="0"/>
              <a:t>例：</a:t>
            </a:r>
          </a:p>
          <a:p>
            <a:pPr eaLnBrk="1" hangingPunct="1">
              <a:buClrTx/>
              <a:buSzTx/>
              <a:buFontTx/>
              <a:buNone/>
            </a:pPr>
            <a:endParaRPr lang="zh-CN" altLang="en-US" sz="2000" dirty="0"/>
          </a:p>
          <a:p>
            <a:pPr eaLnBrk="1" hangingPunct="1">
              <a:buClrTx/>
              <a:buSzTx/>
              <a:buFontTx/>
              <a:buNone/>
            </a:pPr>
            <a:endParaRPr lang="zh-CN" altLang="en-US" sz="2000" dirty="0"/>
          </a:p>
          <a:p>
            <a:pPr eaLnBrk="1" hangingPunct="1">
              <a:buClrTx/>
              <a:buSzTx/>
              <a:buFontTx/>
              <a:buNone/>
            </a:pPr>
            <a:endParaRPr lang="zh-CN" altLang="en-US" sz="2000" dirty="0"/>
          </a:p>
          <a:p>
            <a:pPr eaLnBrk="1" hangingPunct="1">
              <a:buClrTx/>
              <a:buSzTx/>
              <a:buFontTx/>
              <a:buNone/>
            </a:pPr>
            <a:endParaRPr lang="zh-CN" altLang="en-US" sz="2000" dirty="0"/>
          </a:p>
          <a:p>
            <a:pPr eaLnBrk="1" hangingPunct="1">
              <a:buClrTx/>
              <a:buSzTx/>
              <a:buFontTx/>
              <a:buNone/>
            </a:pPr>
            <a:r>
              <a:rPr lang="zh-CN" altLang="en-US" sz="2000" dirty="0"/>
              <a:t>例：</a:t>
            </a:r>
          </a:p>
          <a:p>
            <a:pPr eaLnBrk="1" hangingPunct="1">
              <a:buClrTx/>
              <a:buSzTx/>
              <a:buFontTx/>
              <a:buNone/>
            </a:pPr>
            <a:endParaRPr lang="zh-CN" altLang="en-US" sz="2000" dirty="0"/>
          </a:p>
          <a:p>
            <a:pPr eaLnBrk="1" hangingPunct="1">
              <a:buClrTx/>
              <a:buSzTx/>
              <a:buFontTx/>
              <a:buNone/>
            </a:pPr>
            <a:endParaRPr lang="zh-CN" altLang="en-US" sz="2000" dirty="0"/>
          </a:p>
          <a:p>
            <a:pPr eaLnBrk="1" hangingPunct="1">
              <a:buClrTx/>
              <a:buSzTx/>
              <a:buFontTx/>
              <a:buNone/>
            </a:pPr>
            <a:endParaRPr lang="zh-CN" altLang="en-US" sz="2000" dirty="0"/>
          </a:p>
          <a:p>
            <a:pPr eaLnBrk="1" hangingPunct="1">
              <a:buClrTx/>
              <a:buSzTx/>
              <a:buFontTx/>
              <a:buNone/>
            </a:pPr>
            <a:endParaRPr lang="en-US" altLang="zh-CN" sz="2000"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082013"/>
            <a:ext cx="65532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85" y="2852936"/>
            <a:ext cx="5689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684213" y="4581525"/>
            <a:ext cx="7704137"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130000"/>
              </a:lnSpc>
              <a:spcBef>
                <a:spcPct val="50000"/>
              </a:spcBef>
              <a:buClrTx/>
              <a:buSzTx/>
              <a:buFontTx/>
              <a:buNone/>
            </a:pPr>
            <a:r>
              <a:rPr lang="zh-CN" altLang="en-US" sz="2000" b="1" dirty="0"/>
              <a:t>只有被</a:t>
            </a:r>
            <a:r>
              <a:rPr lang="en-US" altLang="zh-TW" sz="2000" b="1" dirty="0"/>
              <a:t>ALLOCATE</a:t>
            </a:r>
            <a:r>
              <a:rPr lang="zh-CN" altLang="en-US" sz="2000" b="1" dirty="0"/>
              <a:t>语句分配的内存空间才可以被</a:t>
            </a:r>
            <a:r>
              <a:rPr lang="en-US" altLang="zh-TW" sz="2000" b="1" dirty="0"/>
              <a:t>DEALLOCATE</a:t>
            </a:r>
            <a:r>
              <a:rPr lang="zh-CN" altLang="en-US" sz="2000" b="1" dirty="0"/>
              <a:t>语句释放，否则产生运行错误。可以使用</a:t>
            </a:r>
            <a:r>
              <a:rPr lang="en-US" altLang="zh-TW" sz="2000" b="1" dirty="0">
                <a:solidFill>
                  <a:srgbClr val="0033CC"/>
                </a:solidFill>
              </a:rPr>
              <a:t>ALLOCATED</a:t>
            </a:r>
            <a:r>
              <a:rPr lang="zh-CN" altLang="en-US" sz="2000" b="1" dirty="0"/>
              <a:t>语句判断数组是否被分配，错误状态可以由</a:t>
            </a:r>
            <a:r>
              <a:rPr lang="en-US" altLang="zh-TW" sz="2000" b="1" dirty="0"/>
              <a:t>ALLOCATE</a:t>
            </a:r>
            <a:r>
              <a:rPr lang="zh-CN" altLang="en-US" sz="2000" b="1" dirty="0"/>
              <a:t>语句中的</a:t>
            </a:r>
            <a:r>
              <a:rPr lang="en-US" altLang="zh-TW" sz="2000" b="1" dirty="0"/>
              <a:t>STAT</a:t>
            </a:r>
            <a:r>
              <a:rPr lang="zh-CN" altLang="en-US" sz="2000" b="1" dirty="0"/>
              <a:t>值获得</a:t>
            </a:r>
            <a:r>
              <a:rPr lang="zh-TW" altLang="en-US" sz="2000" b="1" dirty="0"/>
              <a:t> </a:t>
            </a:r>
            <a:endParaRPr lang="zh-CN" altLang="en-US" sz="2000" b="1" dirty="0"/>
          </a:p>
        </p:txBody>
      </p:sp>
    </p:spTree>
    <p:extLst>
      <p:ext uri="{BB962C8B-B14F-4D97-AF65-F5344CB8AC3E}">
        <p14:creationId xmlns:p14="http://schemas.microsoft.com/office/powerpoint/2010/main" val="1262484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560" y="404664"/>
            <a:ext cx="7848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40000"/>
              </a:spcBef>
              <a:buClrTx/>
              <a:buSzTx/>
              <a:buFontTx/>
              <a:buNone/>
            </a:pPr>
            <a:r>
              <a:rPr lang="zh-CN" altLang="en-US" sz="2000" dirty="0"/>
              <a:t>用内在函数</a:t>
            </a:r>
            <a:r>
              <a:rPr lang="en-US" altLang="zh-TW" sz="2000" dirty="0">
                <a:solidFill>
                  <a:srgbClr val="0033CC"/>
                </a:solidFill>
              </a:rPr>
              <a:t>ALLOCATED</a:t>
            </a:r>
            <a:r>
              <a:rPr lang="zh-CN" altLang="en-US" sz="2000" dirty="0"/>
              <a:t>来判断一个数组是否已被分配。它的形式为：</a:t>
            </a:r>
          </a:p>
          <a:p>
            <a:pPr eaLnBrk="1" hangingPunct="1">
              <a:spcBef>
                <a:spcPct val="40000"/>
              </a:spcBef>
              <a:buClrTx/>
              <a:buSzTx/>
              <a:buFontTx/>
              <a:buNone/>
            </a:pPr>
            <a:r>
              <a:rPr lang="en-US" altLang="zh-TW" sz="2000" dirty="0"/>
              <a:t>ALLOCATED(</a:t>
            </a:r>
            <a:r>
              <a:rPr lang="zh-CN" altLang="en-US" sz="2000" dirty="0"/>
              <a:t>数组名</a:t>
            </a:r>
            <a:r>
              <a:rPr lang="en-US" altLang="zh-TW" sz="2000" dirty="0"/>
              <a:t>)</a:t>
            </a:r>
            <a:endParaRPr lang="en-US" altLang="zh-CN" sz="2000" dirty="0"/>
          </a:p>
          <a:p>
            <a:pPr eaLnBrk="1" hangingPunct="1">
              <a:spcBef>
                <a:spcPct val="40000"/>
              </a:spcBef>
              <a:buClrTx/>
              <a:buSzTx/>
              <a:buFontTx/>
              <a:buNone/>
            </a:pPr>
            <a:r>
              <a:rPr lang="zh-CN" altLang="en-US" sz="2000" dirty="0"/>
              <a:t>返回值是逻辑标量，已被分配时为真，现在还未被分配时为假，当数组的分配状态未定义时它也是未定义的</a:t>
            </a:r>
            <a:r>
              <a:rPr lang="zh-TW" altLang="en-US" sz="2000" dirty="0"/>
              <a:t> </a:t>
            </a:r>
            <a:r>
              <a:rPr lang="zh-CN" altLang="en-US" sz="2000" dirty="0"/>
              <a:t>。</a:t>
            </a:r>
          </a:p>
        </p:txBody>
      </p:sp>
      <p:sp>
        <p:nvSpPr>
          <p:cNvPr id="5" name="Text Box 5"/>
          <p:cNvSpPr txBox="1">
            <a:spLocks noChangeArrowheads="1"/>
          </p:cNvSpPr>
          <p:nvPr/>
        </p:nvSpPr>
        <p:spPr bwMode="auto">
          <a:xfrm>
            <a:off x="611560" y="2348880"/>
            <a:ext cx="741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a:t>例：</a:t>
            </a:r>
          </a:p>
          <a:p>
            <a:pPr eaLnBrk="1" hangingPunct="1">
              <a:spcBef>
                <a:spcPct val="0"/>
              </a:spcBef>
              <a:buClrTx/>
              <a:buSzTx/>
              <a:buFontTx/>
              <a:buNone/>
            </a:pPr>
            <a:endParaRPr lang="zh-CN" altLang="en-US" sz="2000"/>
          </a:p>
          <a:p>
            <a:pPr eaLnBrk="1" hangingPunct="1">
              <a:spcBef>
                <a:spcPct val="0"/>
              </a:spcBef>
              <a:buClrTx/>
              <a:buSzTx/>
              <a:buFontTx/>
              <a:buNone/>
            </a:pPr>
            <a:endParaRPr lang="en-US" altLang="zh-CN" sz="200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2" y="2316223"/>
            <a:ext cx="518477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827088" y="4292600"/>
            <a:ext cx="76327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130000"/>
              </a:lnSpc>
              <a:spcBef>
                <a:spcPct val="50000"/>
              </a:spcBef>
              <a:buClrTx/>
              <a:buSzTx/>
              <a:buFontTx/>
              <a:buNone/>
            </a:pPr>
            <a:r>
              <a:rPr lang="zh-CN" altLang="en-US" sz="2000" dirty="0"/>
              <a:t>当过程的执行被</a:t>
            </a:r>
            <a:r>
              <a:rPr lang="en-US" altLang="zh-TW" sz="2000" dirty="0"/>
              <a:t>RETURN</a:t>
            </a:r>
            <a:r>
              <a:rPr lang="zh-CN" altLang="en-US" sz="2000" dirty="0"/>
              <a:t>或</a:t>
            </a:r>
            <a:r>
              <a:rPr lang="en-US" altLang="zh-TW" sz="2000" dirty="0"/>
              <a:t>END</a:t>
            </a:r>
            <a:r>
              <a:rPr lang="zh-CN" altLang="en-US" sz="2000" dirty="0"/>
              <a:t>语句中止时，除非可分配数组是有</a:t>
            </a:r>
            <a:r>
              <a:rPr lang="en-US" altLang="zh-TW" sz="2000" dirty="0"/>
              <a:t>SAVE</a:t>
            </a:r>
            <a:r>
              <a:rPr lang="zh-CN" altLang="en-US" sz="2000" dirty="0"/>
              <a:t>属性的，否则它的分配状态变成未定义的。但是，</a:t>
            </a:r>
            <a:r>
              <a:rPr lang="en-US" altLang="zh-TW" sz="2000" dirty="0"/>
              <a:t>RETURN</a:t>
            </a:r>
            <a:r>
              <a:rPr lang="zh-CN" altLang="en-US" sz="2000" dirty="0"/>
              <a:t>和</a:t>
            </a:r>
            <a:r>
              <a:rPr lang="en-US" altLang="zh-TW" sz="2000" dirty="0"/>
              <a:t>END</a:t>
            </a:r>
            <a:r>
              <a:rPr lang="zh-CN" altLang="en-US" sz="2000" dirty="0"/>
              <a:t>语句并不释放数组分配的内存，所以</a:t>
            </a:r>
            <a:r>
              <a:rPr lang="zh-CN" altLang="en-US" sz="2000" b="1" dirty="0">
                <a:solidFill>
                  <a:srgbClr val="0033CC"/>
                </a:solidFill>
              </a:rPr>
              <a:t>应该在退出子程序前主动释放数组分配的内存</a:t>
            </a:r>
            <a:r>
              <a:rPr lang="zh-TW" altLang="en-US" sz="1800" dirty="0"/>
              <a:t> </a:t>
            </a:r>
            <a:endParaRPr lang="zh-CN" altLang="en-US" sz="1800" dirty="0"/>
          </a:p>
        </p:txBody>
      </p:sp>
    </p:spTree>
    <p:extLst>
      <p:ext uri="{BB962C8B-B14F-4D97-AF65-F5344CB8AC3E}">
        <p14:creationId xmlns:p14="http://schemas.microsoft.com/office/powerpoint/2010/main" val="544430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188" y="765175"/>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a:solidFill>
                  <a:srgbClr val="0033CC"/>
                </a:solidFill>
              </a:rPr>
              <a:t>应用举例：</a:t>
            </a:r>
          </a:p>
        </p:txBody>
      </p:sp>
      <p:sp>
        <p:nvSpPr>
          <p:cNvPr id="5" name="Text Box 5"/>
          <p:cNvSpPr txBox="1">
            <a:spLocks noChangeArrowheads="1"/>
          </p:cNvSpPr>
          <p:nvPr/>
        </p:nvSpPr>
        <p:spPr bwMode="auto">
          <a:xfrm>
            <a:off x="755650" y="1773238"/>
            <a:ext cx="71294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b="1" dirty="0"/>
              <a:t>1</a:t>
            </a:r>
            <a:r>
              <a:rPr lang="zh-CN" altLang="en-US" sz="2400" b="1" dirty="0"/>
              <a:t>、排序（选择排序）</a:t>
            </a:r>
          </a:p>
          <a:p>
            <a:pPr eaLnBrk="1" hangingPunct="1">
              <a:spcBef>
                <a:spcPct val="50000"/>
              </a:spcBef>
              <a:buClrTx/>
              <a:buSzTx/>
              <a:buFontTx/>
              <a:buNone/>
            </a:pPr>
            <a:endParaRPr lang="zh-CN" altLang="en-US" sz="2400" b="1" dirty="0"/>
          </a:p>
          <a:p>
            <a:pPr eaLnBrk="1" hangingPunct="1">
              <a:spcBef>
                <a:spcPct val="50000"/>
              </a:spcBef>
              <a:buClrTx/>
              <a:buSzTx/>
              <a:buFontTx/>
              <a:buNone/>
            </a:pPr>
            <a:r>
              <a:rPr lang="en-US" altLang="zh-CN" sz="2400" b="1" dirty="0"/>
              <a:t>2</a:t>
            </a:r>
            <a:r>
              <a:rPr lang="zh-CN" altLang="en-US" sz="2400" b="1" dirty="0"/>
              <a:t>、矩阵相乘       ？</a:t>
            </a:r>
          </a:p>
        </p:txBody>
      </p:sp>
      <mc:AlternateContent xmlns:mc="http://schemas.openxmlformats.org/markup-compatibility/2006" xmlns:a14="http://schemas.microsoft.com/office/drawing/2010/main">
        <mc:Choice Requires="a14">
          <p:sp>
            <p:nvSpPr>
              <p:cNvPr id="6" name="Text Box 5"/>
              <p:cNvSpPr txBox="1">
                <a:spLocks noChangeArrowheads="1"/>
              </p:cNvSpPr>
              <p:nvPr/>
            </p:nvSpPr>
            <p:spPr bwMode="auto">
              <a:xfrm>
                <a:off x="755650" y="3861048"/>
                <a:ext cx="7848798" cy="185993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b="1" dirty="0" smtClean="0"/>
                  <a:t>矩阵相乘的规则，假设有</a:t>
                </a:r>
                <a:r>
                  <a:rPr lang="zh-CN" altLang="en-US" sz="2400" b="1" dirty="0"/>
                  <a:t>两</a:t>
                </a:r>
                <a:r>
                  <a:rPr lang="zh-CN" altLang="en-US" sz="2400" b="1" dirty="0" smtClean="0"/>
                  <a:t>个二维矩阵</a:t>
                </a:r>
                <a:r>
                  <a:rPr lang="en-US" altLang="zh-CN" sz="2400" b="1" dirty="0" smtClean="0"/>
                  <a:t>A,B</a:t>
                </a:r>
                <a:r>
                  <a:rPr lang="zh-CN" altLang="en-US" sz="2400" b="1" dirty="0" smtClean="0"/>
                  <a:t>。其中</a:t>
                </a:r>
                <a:r>
                  <a:rPr lang="en-US" altLang="zh-CN" sz="2400" b="1" dirty="0" smtClean="0"/>
                  <a:t>A</a:t>
                </a:r>
                <a:r>
                  <a:rPr lang="zh-CN" altLang="en-US" sz="2400" b="1" dirty="0" smtClean="0"/>
                  <a:t>的大小是</a:t>
                </a:r>
                <a:r>
                  <a:rPr lang="en-US" altLang="zh-CN" sz="2400" b="1" dirty="0" smtClean="0"/>
                  <a:t>L*M</a:t>
                </a:r>
                <a:r>
                  <a:rPr lang="zh-CN" altLang="en-US" sz="2400" b="1" dirty="0" smtClean="0"/>
                  <a:t>，</a:t>
                </a:r>
                <a:r>
                  <a:rPr lang="en-US" altLang="zh-CN" sz="2400" b="1" dirty="0" smtClean="0"/>
                  <a:t>B</a:t>
                </a:r>
                <a:r>
                  <a:rPr lang="zh-CN" altLang="en-US" sz="2400" b="1" dirty="0" smtClean="0"/>
                  <a:t>的大小是</a:t>
                </a:r>
                <a:r>
                  <a:rPr lang="en-US" altLang="zh-CN" sz="2400" b="1" dirty="0" smtClean="0"/>
                  <a:t>M*N</a:t>
                </a:r>
                <a:r>
                  <a:rPr lang="zh-CN" altLang="en-US" sz="2400" b="1" dirty="0" smtClean="0"/>
                  <a:t>，现在要计算</a:t>
                </a:r>
                <a:r>
                  <a:rPr lang="en-US" altLang="zh-CN" sz="2400" b="1" dirty="0" smtClean="0"/>
                  <a:t>C=A*B,C</a:t>
                </a:r>
                <a:r>
                  <a:rPr lang="zh-CN" altLang="en-US" sz="2400" b="1" dirty="0" smtClean="0"/>
                  <a:t>矩阵的大小一定是</a:t>
                </a:r>
                <a:r>
                  <a:rPr lang="en-US" altLang="zh-CN" sz="2400" b="1" dirty="0" smtClean="0"/>
                  <a:t>L*N</a:t>
                </a:r>
                <a:r>
                  <a:rPr lang="zh-CN" altLang="en-US" sz="2400" b="1" dirty="0" smtClean="0"/>
                  <a:t>，矩阵的乘法规则为：</a:t>
                </a:r>
                <a:endParaRPr lang="en-US" altLang="zh-CN" sz="2400" b="1" dirty="0" smtClean="0"/>
              </a:p>
              <a:p>
                <a:pPr eaLnBrk="1" hangingPunct="1">
                  <a:spcBef>
                    <a:spcPct val="50000"/>
                  </a:spcBef>
                  <a:buClrTx/>
                  <a:buSzTx/>
                  <a:buFontTx/>
                  <a:buNone/>
                </a:pPr>
                <a14:m>
                  <m:oMath xmlns:m="http://schemas.openxmlformats.org/officeDocument/2006/math">
                    <m:sSub>
                      <m:sSubPr>
                        <m:ctrlPr>
                          <a:rPr lang="en-US" altLang="zh-CN" sz="2400" b="1" i="1" smtClean="0">
                            <a:latin typeface="Cambria Math"/>
                          </a:rPr>
                        </m:ctrlPr>
                      </m:sSubPr>
                      <m:e>
                        <m:r>
                          <a:rPr lang="en-US" altLang="zh-CN" sz="2400" b="1" i="1" smtClean="0">
                            <a:latin typeface="Cambria Math"/>
                          </a:rPr>
                          <m:t>𝑪</m:t>
                        </m:r>
                      </m:e>
                      <m:sub>
                        <m:r>
                          <a:rPr lang="en-US" altLang="zh-CN" sz="2400" b="1" i="1" smtClean="0">
                            <a:latin typeface="Cambria Math"/>
                          </a:rPr>
                          <m:t>𝒊</m:t>
                        </m:r>
                        <m:r>
                          <a:rPr lang="en-US" altLang="zh-CN" sz="2400" b="1" i="1" smtClean="0">
                            <a:latin typeface="Cambria Math"/>
                          </a:rPr>
                          <m:t>,</m:t>
                        </m:r>
                        <m:r>
                          <a:rPr lang="en-US" altLang="zh-CN" sz="2400" b="1" i="1" smtClean="0">
                            <a:latin typeface="Cambria Math"/>
                          </a:rPr>
                          <m:t>𝒋</m:t>
                        </m:r>
                      </m:sub>
                    </m:sSub>
                  </m:oMath>
                </a14:m>
                <a:r>
                  <a:rPr lang="en-US" altLang="zh-CN" sz="2400" b="1" dirty="0" smtClean="0"/>
                  <a:t>=</a:t>
                </a:r>
                <a14:m>
                  <m:oMath xmlns:m="http://schemas.openxmlformats.org/officeDocument/2006/math">
                    <m:nary>
                      <m:naryPr>
                        <m:chr m:val="∑"/>
                        <m:ctrlPr>
                          <a:rPr lang="en-US" altLang="zh-CN" sz="2400" b="1" i="1" dirty="0" smtClean="0">
                            <a:latin typeface="Cambria Math"/>
                          </a:rPr>
                        </m:ctrlPr>
                      </m:naryPr>
                      <m:sub>
                        <m:r>
                          <m:rPr>
                            <m:brk m:alnAt="23"/>
                          </m:rPr>
                          <a:rPr lang="en-US" altLang="zh-CN" sz="2400" b="1" i="1" dirty="0" smtClean="0">
                            <a:latin typeface="Cambria Math"/>
                          </a:rPr>
                          <m:t>𝒌</m:t>
                        </m:r>
                        <m:r>
                          <a:rPr lang="en-US" altLang="zh-CN" sz="2400" b="1" i="1" dirty="0" smtClean="0">
                            <a:latin typeface="Cambria Math"/>
                          </a:rPr>
                          <m:t>=</m:t>
                        </m:r>
                        <m:r>
                          <a:rPr lang="en-US" altLang="zh-CN" sz="2400" b="1" i="1" dirty="0" smtClean="0">
                            <a:latin typeface="Cambria Math"/>
                          </a:rPr>
                          <m:t>𝟏</m:t>
                        </m:r>
                      </m:sub>
                      <m:sup>
                        <m:r>
                          <a:rPr lang="en-US" altLang="zh-CN" sz="2400" b="1" i="1" dirty="0" smtClean="0">
                            <a:latin typeface="Cambria Math"/>
                          </a:rPr>
                          <m:t>𝑴</m:t>
                        </m:r>
                      </m:sup>
                      <m:e>
                        <m:sSub>
                          <m:sSubPr>
                            <m:ctrlPr>
                              <a:rPr lang="en-US" altLang="zh-CN" sz="2400" b="1" i="1" dirty="0" smtClean="0">
                                <a:latin typeface="Cambria Math"/>
                              </a:rPr>
                            </m:ctrlPr>
                          </m:sSubPr>
                          <m:e>
                            <m:r>
                              <a:rPr lang="en-US" altLang="zh-CN" sz="2400" b="1" i="1" dirty="0" smtClean="0">
                                <a:latin typeface="Cambria Math"/>
                              </a:rPr>
                              <m:t>𝑨</m:t>
                            </m:r>
                          </m:e>
                          <m:sub>
                            <m:r>
                              <a:rPr lang="en-US" altLang="zh-CN" sz="2400" b="1" i="1" dirty="0" smtClean="0">
                                <a:latin typeface="Cambria Math"/>
                              </a:rPr>
                              <m:t>𝒊</m:t>
                            </m:r>
                            <m:r>
                              <a:rPr lang="en-US" altLang="zh-CN" sz="2400" b="1" i="1" dirty="0" smtClean="0">
                                <a:latin typeface="Cambria Math"/>
                              </a:rPr>
                              <m:t>,</m:t>
                            </m:r>
                            <m:r>
                              <a:rPr lang="en-US" altLang="zh-CN" sz="2400" b="1" i="1" dirty="0" smtClean="0">
                                <a:latin typeface="Cambria Math"/>
                              </a:rPr>
                              <m:t>𝒌</m:t>
                            </m:r>
                          </m:sub>
                        </m:sSub>
                      </m:e>
                    </m:nary>
                  </m:oMath>
                </a14:m>
                <a:r>
                  <a:rPr lang="en-US" altLang="zh-CN" sz="2400" b="1" dirty="0" smtClean="0"/>
                  <a:t>*</a:t>
                </a:r>
                <a14:m>
                  <m:oMath xmlns:m="http://schemas.openxmlformats.org/officeDocument/2006/math">
                    <m:sSub>
                      <m:sSubPr>
                        <m:ctrlPr>
                          <a:rPr lang="en-US" altLang="zh-CN" sz="2400" b="1" i="1" dirty="0" smtClean="0">
                            <a:latin typeface="Cambria Math"/>
                          </a:rPr>
                        </m:ctrlPr>
                      </m:sSubPr>
                      <m:e>
                        <m:r>
                          <a:rPr lang="en-US" altLang="zh-CN" sz="2400" b="1" i="1" dirty="0" smtClean="0">
                            <a:latin typeface="Cambria Math"/>
                          </a:rPr>
                          <m:t>𝑩</m:t>
                        </m:r>
                      </m:e>
                      <m:sub>
                        <m:r>
                          <a:rPr lang="en-US" altLang="zh-CN" sz="2400" b="1" i="1" dirty="0" smtClean="0">
                            <a:latin typeface="Cambria Math"/>
                          </a:rPr>
                          <m:t>𝒌</m:t>
                        </m:r>
                        <m:r>
                          <a:rPr lang="en-US" altLang="zh-CN" sz="2400" b="1" i="1" dirty="0" smtClean="0">
                            <a:latin typeface="Cambria Math"/>
                          </a:rPr>
                          <m:t>,</m:t>
                        </m:r>
                        <m:r>
                          <a:rPr lang="en-US" altLang="zh-CN" sz="2400" b="1" i="1" dirty="0" smtClean="0">
                            <a:latin typeface="Cambria Math"/>
                          </a:rPr>
                          <m:t>𝒋</m:t>
                        </m:r>
                      </m:sub>
                    </m:sSub>
                  </m:oMath>
                </a14:m>
                <a:endParaRPr lang="zh-CN" altLang="en-US" sz="2400" b="1" dirty="0"/>
              </a:p>
            </p:txBody>
          </p:sp>
        </mc:Choice>
        <mc:Fallback xmlns="">
          <p:sp>
            <p:nvSpPr>
              <p:cNvPr id="6" name="Text Box 5"/>
              <p:cNvSpPr txBox="1">
                <a:spLocks noRot="1" noChangeAspect="1" noMove="1" noResize="1" noEditPoints="1" noAdjustHandles="1" noChangeArrowheads="1" noChangeShapeType="1" noTextEdit="1"/>
              </p:cNvSpPr>
              <p:nvPr/>
            </p:nvSpPr>
            <p:spPr bwMode="auto">
              <a:xfrm>
                <a:off x="755650" y="3861048"/>
                <a:ext cx="7848798" cy="1859933"/>
              </a:xfrm>
              <a:prstGeom prst="rect">
                <a:avLst/>
              </a:prstGeom>
              <a:blipFill rotWithShape="1">
                <a:blip r:embed="rId2"/>
                <a:stretch>
                  <a:fillRect l="-1243" t="-3607" b="-442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401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836613"/>
            <a:ext cx="7993062"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3399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71600" y="188640"/>
            <a:ext cx="6264696" cy="8125301"/>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1. program  ex0718</a:t>
            </a:r>
          </a:p>
          <a:p>
            <a:r>
              <a:rPr lang="en-US" altLang="zh-CN" sz="2400" dirty="0" smtClean="0">
                <a:latin typeface="Times New Roman" panose="02020603050405020304" pitchFamily="18" charset="0"/>
                <a:cs typeface="Times New Roman" panose="02020603050405020304" pitchFamily="18" charset="0"/>
              </a:rPr>
              <a:t>2. implicit none</a:t>
            </a:r>
          </a:p>
          <a:p>
            <a:r>
              <a:rPr lang="en-US" altLang="zh-CN" sz="2400" dirty="0" smtClean="0">
                <a:latin typeface="Times New Roman" panose="02020603050405020304" pitchFamily="18" charset="0"/>
                <a:cs typeface="Times New Roman" panose="02020603050405020304" pitchFamily="18" charset="0"/>
              </a:rPr>
              <a:t>3. integer, parameter :: size=10</a:t>
            </a:r>
          </a:p>
          <a:p>
            <a:r>
              <a:rPr lang="en-US" altLang="zh-CN" sz="2400" dirty="0" smtClean="0">
                <a:latin typeface="Times New Roman" panose="02020603050405020304" pitchFamily="18" charset="0"/>
                <a:cs typeface="Times New Roman" panose="02020603050405020304" pitchFamily="18" charset="0"/>
              </a:rPr>
              <a:t>4. integer:: a(size)=(/5,3,6,4,8,7,1,9,2,10/)</a:t>
            </a:r>
          </a:p>
          <a:p>
            <a:r>
              <a:rPr lang="en-US" altLang="zh-CN" sz="2400" dirty="0" smtClean="0">
                <a:latin typeface="Times New Roman" panose="02020603050405020304" pitchFamily="18" charset="0"/>
                <a:cs typeface="Times New Roman" panose="02020603050405020304" pitchFamily="18" charset="0"/>
              </a:rPr>
              <a:t>5. integer:: </a:t>
            </a:r>
            <a:r>
              <a:rPr lang="en-US" altLang="zh-CN" sz="2400" dirty="0" err="1">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j</a:t>
            </a:r>
          </a:p>
          <a:p>
            <a:r>
              <a:rPr lang="en-US" altLang="zh-CN" sz="2400" dirty="0" smtClean="0">
                <a:latin typeface="Times New Roman" panose="02020603050405020304" pitchFamily="18" charset="0"/>
                <a:cs typeface="Times New Roman" panose="02020603050405020304" pitchFamily="18" charset="0"/>
              </a:rPr>
              <a:t>6. </a:t>
            </a:r>
            <a:r>
              <a:rPr lang="en-US" altLang="zh-CN" sz="2400" dirty="0">
                <a:latin typeface="Times New Roman" panose="02020603050405020304" pitchFamily="18" charset="0"/>
                <a:cs typeface="Times New Roman" panose="02020603050405020304" pitchFamily="18" charset="0"/>
              </a:rPr>
              <a:t>integer:: </a:t>
            </a:r>
            <a:r>
              <a:rPr lang="en-US" altLang="zh-CN" sz="2400" dirty="0" smtClean="0">
                <a:latin typeface="Times New Roman" panose="02020603050405020304" pitchFamily="18" charset="0"/>
                <a:cs typeface="Times New Roman" panose="02020603050405020304" pitchFamily="18" charset="0"/>
              </a:rPr>
              <a:t>t</a:t>
            </a:r>
          </a:p>
          <a:p>
            <a:r>
              <a:rPr lang="en-US" altLang="zh-CN" sz="2400" dirty="0">
                <a:latin typeface="Times New Roman" panose="02020603050405020304" pitchFamily="18" charset="0"/>
                <a:cs typeface="Times New Roman" panose="02020603050405020304" pitchFamily="18" charset="0"/>
              </a:rPr>
              <a:t>7</a:t>
            </a:r>
            <a:r>
              <a:rPr lang="en-US" altLang="zh-CN" sz="2400" dirty="0" smtClean="0">
                <a:latin typeface="Times New Roman" panose="02020603050405020304" pitchFamily="18" charset="0"/>
                <a:cs typeface="Times New Roman" panose="02020603050405020304" pitchFamily="18" charset="0"/>
              </a:rPr>
              <a:t>. do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=1,size-1</a:t>
            </a:r>
          </a:p>
          <a:p>
            <a:r>
              <a:rPr lang="en-US" altLang="zh-CN" sz="2400" dirty="0">
                <a:latin typeface="Times New Roman" panose="02020603050405020304" pitchFamily="18" charset="0"/>
                <a:cs typeface="Times New Roman" panose="02020603050405020304" pitchFamily="18" charset="0"/>
              </a:rPr>
              <a:t>8</a:t>
            </a:r>
            <a:r>
              <a:rPr lang="en-US" altLang="zh-CN" sz="2400" dirty="0" smtClean="0">
                <a:latin typeface="Times New Roman" panose="02020603050405020304" pitchFamily="18" charset="0"/>
                <a:cs typeface="Times New Roman" panose="02020603050405020304" pitchFamily="18" charset="0"/>
              </a:rPr>
              <a:t>. do j=i+1, size</a:t>
            </a:r>
          </a:p>
          <a:p>
            <a:r>
              <a:rPr lang="en-US" altLang="zh-CN" sz="2400" dirty="0" smtClean="0">
                <a:latin typeface="Times New Roman" panose="02020603050405020304" pitchFamily="18" charset="0"/>
                <a:cs typeface="Times New Roman" panose="02020603050405020304" pitchFamily="18" charset="0"/>
              </a:rPr>
              <a:t>9. if (a(</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)&gt;a(j)) then ! a(</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跟</a:t>
            </a:r>
            <a:r>
              <a:rPr lang="en-US" altLang="zh-CN" sz="2400" dirty="0" smtClean="0">
                <a:latin typeface="Times New Roman" panose="02020603050405020304" pitchFamily="18" charset="0"/>
                <a:cs typeface="Times New Roman" panose="02020603050405020304" pitchFamily="18" charset="0"/>
              </a:rPr>
              <a:t>a(j)</a:t>
            </a:r>
            <a:r>
              <a:rPr lang="zh-CN" altLang="en-US" sz="2400" dirty="0" smtClean="0">
                <a:latin typeface="Times New Roman" panose="02020603050405020304" pitchFamily="18" charset="0"/>
                <a:cs typeface="Times New Roman" panose="02020603050405020304" pitchFamily="18" charset="0"/>
              </a:rPr>
              <a:t>交换</a:t>
            </a:r>
            <a:endParaRPr lang="en-US" altLang="zh-CN" sz="2400" dirty="0" smtClean="0">
              <a:latin typeface="Times New Roman" panose="02020603050405020304" pitchFamily="18" charset="0"/>
              <a:cs typeface="Times New Roman" panose="02020603050405020304" pitchFamily="18" charset="0"/>
            </a:endParaRPr>
          </a:p>
          <a:p>
            <a:pPr marL="457200" indent="-457200">
              <a:buAutoNum type="arabicPeriod" startAt="10"/>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t=a(</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p>
          <a:p>
            <a:pPr marL="457200" indent="-457200">
              <a:buAutoNum type="arabicPeriod" startAt="10"/>
            </a:pPr>
            <a:r>
              <a:rPr lang="en-US" altLang="zh-CN" sz="2400" dirty="0" smtClean="0">
                <a:latin typeface="Times New Roman" panose="02020603050405020304" pitchFamily="18" charset="0"/>
                <a:cs typeface="Times New Roman" panose="02020603050405020304" pitchFamily="18" charset="0"/>
              </a:rPr>
              <a:t> a(</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)=a(j)</a:t>
            </a:r>
          </a:p>
          <a:p>
            <a:pPr marL="457200" indent="-457200">
              <a:buAutoNum type="arabicPeriod" startAt="10"/>
            </a:pPr>
            <a:r>
              <a:rPr lang="en-US" altLang="zh-CN" sz="2400" dirty="0" smtClean="0">
                <a:latin typeface="Times New Roman" panose="02020603050405020304" pitchFamily="18" charset="0"/>
                <a:cs typeface="Times New Roman" panose="02020603050405020304" pitchFamily="18" charset="0"/>
              </a:rPr>
              <a:t> a(j)=t</a:t>
            </a:r>
          </a:p>
          <a:p>
            <a:pPr marL="457200" indent="-457200">
              <a:buAutoNum type="arabicPeriod" startAt="10"/>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end if</a:t>
            </a:r>
          </a:p>
          <a:p>
            <a:pPr marL="457200" indent="-457200">
              <a:buAutoNum type="arabicPeriod" startAt="10"/>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end do</a:t>
            </a:r>
          </a:p>
          <a:p>
            <a:pPr marL="457200" indent="-457200">
              <a:buAutoNum type="arabicPeriod" startAt="10"/>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end do</a:t>
            </a:r>
          </a:p>
          <a:p>
            <a:pPr marL="457200" indent="-457200">
              <a:buAutoNum type="arabicPeriod" startAt="10"/>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write(*, “(10I4)”) a</a:t>
            </a:r>
          </a:p>
          <a:p>
            <a:pPr marL="457200" indent="-457200">
              <a:buAutoNum type="arabicPeriod" startAt="10"/>
            </a:pPr>
            <a:r>
              <a:rPr lang="en-US" altLang="zh-CN" sz="2400" dirty="0" smtClean="0">
                <a:latin typeface="Times New Roman" panose="02020603050405020304" pitchFamily="18" charset="0"/>
                <a:cs typeface="Times New Roman" panose="02020603050405020304" pitchFamily="18" charset="0"/>
              </a:rPr>
              <a:t>Stop</a:t>
            </a:r>
          </a:p>
          <a:p>
            <a:pPr marL="457200" indent="-457200">
              <a:buAutoNum type="arabicPeriod" startAt="10"/>
            </a:pPr>
            <a:r>
              <a:rPr lang="en-US" altLang="zh-CN" sz="2400" dirty="0" smtClean="0">
                <a:latin typeface="Times New Roman" panose="02020603050405020304" pitchFamily="18" charset="0"/>
                <a:cs typeface="Times New Roman" panose="02020603050405020304" pitchFamily="18" charset="0"/>
              </a:rPr>
              <a:t>end</a:t>
            </a:r>
          </a:p>
          <a:p>
            <a:pPr marL="457200" indent="-457200">
              <a:buAutoNum type="arabicPeriod" startAt="10"/>
            </a:pP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dirty="0" smtClean="0"/>
              <a:t> </a:t>
            </a:r>
            <a:endParaRPr lang="zh-CN" altLang="en-US" dirty="0"/>
          </a:p>
        </p:txBody>
      </p:sp>
      <p:sp>
        <p:nvSpPr>
          <p:cNvPr id="10" name="左大括号 9"/>
          <p:cNvSpPr/>
          <p:nvPr/>
        </p:nvSpPr>
        <p:spPr>
          <a:xfrm>
            <a:off x="683568" y="3256203"/>
            <a:ext cx="28803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a:off x="404232" y="2935903"/>
            <a:ext cx="288032" cy="22682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a:off x="116200" y="2564904"/>
            <a:ext cx="288032" cy="2952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5472040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a:grpSpLocks/>
          </p:cNvGrpSpPr>
          <p:nvPr/>
        </p:nvGrpSpPr>
        <p:grpSpPr bwMode="auto">
          <a:xfrm>
            <a:off x="2316163" y="58738"/>
            <a:ext cx="6042025" cy="6826250"/>
            <a:chOff x="1459" y="-17"/>
            <a:chExt cx="3806" cy="430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 y="-17"/>
              <a:ext cx="3791" cy="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 y="3702"/>
              <a:ext cx="1013"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左大括号 6"/>
          <p:cNvSpPr/>
          <p:nvPr/>
        </p:nvSpPr>
        <p:spPr>
          <a:xfrm>
            <a:off x="2817257" y="2979090"/>
            <a:ext cx="28803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p:cNvSpPr/>
          <p:nvPr/>
        </p:nvSpPr>
        <p:spPr>
          <a:xfrm>
            <a:off x="3152911" y="3501008"/>
            <a:ext cx="144016" cy="8959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1884115" y="2636911"/>
            <a:ext cx="432048" cy="2275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891745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611188" y="549275"/>
            <a:ext cx="7315200" cy="5464175"/>
            <a:chOff x="912" y="432"/>
            <a:chExt cx="4608" cy="3438"/>
          </a:xfrm>
        </p:grpSpPr>
        <p:sp>
          <p:nvSpPr>
            <p:cNvPr id="5" name="Text Box 5"/>
            <p:cNvSpPr txBox="1">
              <a:spLocks noChangeArrowheads="1"/>
            </p:cNvSpPr>
            <p:nvPr/>
          </p:nvSpPr>
          <p:spPr bwMode="auto">
            <a:xfrm>
              <a:off x="912" y="432"/>
              <a:ext cx="4608" cy="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90000"/>
                </a:lnSpc>
                <a:spcBef>
                  <a:spcPct val="50000"/>
                </a:spcBef>
                <a:buClr>
                  <a:schemeClr val="hlink"/>
                </a:buClr>
                <a:buSzPct val="75000"/>
                <a:buFont typeface="Wingdings" pitchFamily="2" charset="2"/>
                <a:buNone/>
              </a:pPr>
              <a:r>
                <a:rPr kumimoji="1" lang="en-US" altLang="zh-CN" sz="1800" b="1" dirty="0">
                  <a:solidFill>
                    <a:srgbClr val="008000"/>
                  </a:solidFill>
                  <a:latin typeface="宋体" charset="-122"/>
                  <a:cs typeface="Times New Roman" pitchFamily="18" charset="0"/>
                </a:rPr>
                <a:t>[</a:t>
              </a:r>
              <a:r>
                <a:rPr kumimoji="1" lang="zh-CN" altLang="en-US" sz="1800" b="1" dirty="0">
                  <a:solidFill>
                    <a:srgbClr val="008000"/>
                  </a:solidFill>
                  <a:latin typeface="宋体" charset="-122"/>
                  <a:cs typeface="Times New Roman" pitchFamily="18" charset="0"/>
                </a:rPr>
                <a:t>例</a:t>
              </a:r>
              <a:r>
                <a:rPr kumimoji="1" lang="en-US" altLang="zh-CN" sz="1800" b="1" dirty="0">
                  <a:solidFill>
                    <a:srgbClr val="008000"/>
                  </a:solidFill>
                  <a:latin typeface="宋体" charset="-122"/>
                  <a:cs typeface="Times New Roman" pitchFamily="18" charset="0"/>
                </a:rPr>
                <a:t>]</a:t>
              </a:r>
              <a:r>
                <a:rPr kumimoji="1" lang="zh-CN" altLang="en-US" sz="1800" b="1" dirty="0">
                  <a:solidFill>
                    <a:srgbClr val="008000"/>
                  </a:solidFill>
                  <a:latin typeface="宋体" charset="-122"/>
                  <a:cs typeface="Times New Roman" pitchFamily="18" charset="0"/>
                </a:rPr>
                <a:t>计算</a:t>
              </a:r>
              <a:r>
                <a:rPr kumimoji="1" lang="en-US" altLang="zh-CN" sz="1800" b="1" dirty="0">
                  <a:solidFill>
                    <a:srgbClr val="008000"/>
                  </a:solidFill>
                  <a:latin typeface="宋体" charset="-122"/>
                  <a:cs typeface="Times New Roman" pitchFamily="18" charset="0"/>
                </a:rPr>
                <a:t>N</a:t>
              </a:r>
              <a:r>
                <a:rPr kumimoji="1" lang="zh-CN" altLang="en-US" sz="1800" b="1" dirty="0">
                  <a:solidFill>
                    <a:srgbClr val="008000"/>
                  </a:solidFill>
                  <a:latin typeface="宋体" charset="-122"/>
                  <a:cs typeface="Times New Roman" pitchFamily="18" charset="0"/>
                </a:rPr>
                <a:t>个测试数据的平均值和标准偏差。测试数据个数不定。</a:t>
              </a:r>
              <a:r>
                <a:rPr kumimoji="1" lang="zh-CN" altLang="en-US" sz="1800" b="1" dirty="0">
                  <a:latin typeface="宋体" charset="-122"/>
                  <a:cs typeface="Times New Roman" pitchFamily="18" charset="0"/>
                </a:rPr>
                <a:t> </a:t>
              </a:r>
            </a:p>
            <a:p>
              <a:pPr eaLnBrk="1" hangingPunct="1">
                <a:lnSpc>
                  <a:spcPct val="90000"/>
                </a:lnSpc>
                <a:spcBef>
                  <a:spcPct val="50000"/>
                </a:spcBef>
                <a:buClr>
                  <a:schemeClr val="hlink"/>
                </a:buClr>
                <a:buSzPct val="75000"/>
                <a:buFont typeface="Wingdings" pitchFamily="2" charset="2"/>
                <a:buNone/>
              </a:pPr>
              <a:r>
                <a:rPr kumimoji="1" lang="zh-CN" altLang="en-US" sz="1800" b="1" dirty="0">
                  <a:latin typeface="宋体" charset="-122"/>
                </a:rPr>
                <a:t>解：</a:t>
              </a:r>
              <a:r>
                <a:rPr kumimoji="1" lang="zh-CN" altLang="en-US" sz="1800" b="1" dirty="0">
                  <a:latin typeface="宋体" charset="-122"/>
                  <a:cs typeface="Times New Roman" pitchFamily="18" charset="0"/>
                </a:rPr>
                <a:t>已知：</a:t>
              </a:r>
              <a:r>
                <a:rPr kumimoji="1" lang="en-US" altLang="zh-CN" sz="1800" b="1" dirty="0">
                  <a:latin typeface="宋体" charset="-122"/>
                  <a:cs typeface="Times New Roman" pitchFamily="18" charset="0"/>
                </a:rPr>
                <a:t>N</a:t>
              </a:r>
              <a:r>
                <a:rPr kumimoji="1" lang="zh-CN" altLang="en-US" sz="1800" b="1" dirty="0">
                  <a:latin typeface="宋体" charset="-122"/>
                  <a:cs typeface="Times New Roman" pitchFamily="18" charset="0"/>
                </a:rPr>
                <a:t>个测试数据</a:t>
              </a:r>
              <a:r>
                <a:rPr kumimoji="1" lang="en-US" altLang="zh-CN" sz="1800" b="1" dirty="0">
                  <a:solidFill>
                    <a:srgbClr val="FF3300"/>
                  </a:solidFill>
                  <a:latin typeface="宋体" charset="-122"/>
                  <a:cs typeface="Times New Roman" pitchFamily="18" charset="0"/>
                </a:rPr>
                <a:t>data</a:t>
              </a:r>
              <a:r>
                <a:rPr kumimoji="1" lang="zh-CN" altLang="en-US" sz="1800" b="1" dirty="0">
                  <a:latin typeface="宋体" charset="-122"/>
                  <a:cs typeface="Times New Roman" pitchFamily="18" charset="0"/>
                </a:rPr>
                <a:t>为：</a:t>
              </a:r>
              <a:r>
                <a:rPr kumimoji="1" lang="en-US" altLang="zh-CN" sz="1800" b="1" dirty="0">
                  <a:solidFill>
                    <a:srgbClr val="FF3300"/>
                  </a:solidFill>
                  <a:latin typeface="宋体" charset="-122"/>
                  <a:cs typeface="Times New Roman" pitchFamily="18" charset="0"/>
                </a:rPr>
                <a:t>X</a:t>
              </a:r>
              <a:r>
                <a:rPr kumimoji="1" lang="en-US" altLang="zh-CN" sz="1800" b="1" baseline="-30000" dirty="0">
                  <a:solidFill>
                    <a:srgbClr val="FF3300"/>
                  </a:solidFill>
                  <a:latin typeface="宋体" charset="-122"/>
                  <a:cs typeface="Times New Roman" pitchFamily="18" charset="0"/>
                </a:rPr>
                <a:t>1</a:t>
              </a:r>
              <a:r>
                <a:rPr kumimoji="1" lang="en-US" altLang="zh-CN" sz="1800" b="1" dirty="0">
                  <a:solidFill>
                    <a:srgbClr val="FF3300"/>
                  </a:solidFill>
                  <a:latin typeface="宋体" charset="-122"/>
                  <a:cs typeface="Times New Roman" pitchFamily="18" charset="0"/>
                </a:rPr>
                <a:t>,X</a:t>
              </a:r>
              <a:r>
                <a:rPr kumimoji="1" lang="en-US" altLang="zh-CN" sz="1800" b="1" baseline="-30000" dirty="0">
                  <a:solidFill>
                    <a:srgbClr val="FF3300"/>
                  </a:solidFill>
                  <a:latin typeface="宋体" charset="-122"/>
                  <a:cs typeface="Times New Roman" pitchFamily="18" charset="0"/>
                </a:rPr>
                <a:t>2</a:t>
              </a:r>
              <a:r>
                <a:rPr kumimoji="1" lang="en-US" altLang="zh-CN" sz="1800" b="1" dirty="0">
                  <a:solidFill>
                    <a:srgbClr val="FF3300"/>
                  </a:solidFill>
                  <a:latin typeface="宋体" charset="-122"/>
                  <a:cs typeface="Times New Roman" pitchFamily="18" charset="0"/>
                </a:rPr>
                <a:t>,X</a:t>
              </a:r>
              <a:r>
                <a:rPr kumimoji="1" lang="en-US" altLang="zh-CN" sz="1800" b="1" baseline="-30000" dirty="0">
                  <a:solidFill>
                    <a:srgbClr val="FF3300"/>
                  </a:solidFill>
                  <a:latin typeface="宋体" charset="-122"/>
                  <a:cs typeface="Times New Roman" pitchFamily="18" charset="0"/>
                </a:rPr>
                <a:t>3</a:t>
              </a:r>
              <a:r>
                <a:rPr kumimoji="1" lang="en-US" altLang="zh-CN" sz="1800" b="1" dirty="0">
                  <a:solidFill>
                    <a:srgbClr val="FF3300"/>
                  </a:solidFill>
                  <a:latin typeface="宋体" charset="-122"/>
                  <a:cs typeface="Times New Roman" pitchFamily="18" charset="0"/>
                </a:rPr>
                <a:t>,</a:t>
              </a:r>
              <a:r>
                <a:rPr kumimoji="1" lang="en-US" altLang="zh-CN" sz="1800" b="1" dirty="0">
                  <a:solidFill>
                    <a:srgbClr val="FF3300"/>
                  </a:solidFill>
                  <a:latin typeface="Times New Roman" pitchFamily="18" charset="0"/>
                  <a:cs typeface="Times New Roman" pitchFamily="18" charset="0"/>
                </a:rPr>
                <a:t>…</a:t>
              </a:r>
              <a:r>
                <a:rPr kumimoji="1" lang="en-US" altLang="zh-CN" sz="1800" b="1" dirty="0">
                  <a:solidFill>
                    <a:srgbClr val="FF3300"/>
                  </a:solidFill>
                  <a:latin typeface="宋体" charset="-122"/>
                  <a:cs typeface="Times New Roman" pitchFamily="18" charset="0"/>
                </a:rPr>
                <a:t>,</a:t>
              </a:r>
              <a:r>
                <a:rPr kumimoji="1" lang="en-US" altLang="zh-CN" sz="1800" b="1" dirty="0" err="1">
                  <a:solidFill>
                    <a:srgbClr val="FF3300"/>
                  </a:solidFill>
                  <a:latin typeface="宋体" charset="-122"/>
                  <a:cs typeface="Times New Roman" pitchFamily="18" charset="0"/>
                </a:rPr>
                <a:t>X</a:t>
              </a:r>
              <a:r>
                <a:rPr kumimoji="1" lang="en-US" altLang="zh-CN" sz="1800" b="1" baseline="-30000" dirty="0" err="1">
                  <a:solidFill>
                    <a:srgbClr val="FF3300"/>
                  </a:solidFill>
                  <a:latin typeface="宋体" charset="-122"/>
                  <a:cs typeface="Times New Roman" pitchFamily="18" charset="0"/>
                </a:rPr>
                <a:t>n</a:t>
              </a:r>
              <a:r>
                <a:rPr kumimoji="1" lang="zh-CN" altLang="en-US" sz="1800" b="1" dirty="0">
                  <a:latin typeface="宋体" charset="-122"/>
                  <a:cs typeface="Times New Roman" pitchFamily="18" charset="0"/>
                </a:rPr>
                <a:t>。</a:t>
              </a:r>
              <a:r>
                <a:rPr kumimoji="1" lang="zh-CN" altLang="en-US" sz="1800" b="1" dirty="0">
                  <a:latin typeface="宋体" charset="-122"/>
                </a:rPr>
                <a:t>从键盘输入。实型。</a:t>
              </a:r>
            </a:p>
            <a:p>
              <a:pPr eaLnBrk="1" hangingPunct="1">
                <a:lnSpc>
                  <a:spcPct val="90000"/>
                </a:lnSpc>
                <a:spcBef>
                  <a:spcPct val="50000"/>
                </a:spcBef>
                <a:buClr>
                  <a:schemeClr val="hlink"/>
                </a:buClr>
                <a:buSzPct val="75000"/>
                <a:buFont typeface="Wingdings" pitchFamily="2" charset="2"/>
                <a:buNone/>
              </a:pPr>
              <a:r>
                <a:rPr kumimoji="1" lang="zh-CN" altLang="en-US" sz="1800" b="1" dirty="0">
                  <a:latin typeface="宋体" charset="-122"/>
                </a:rPr>
                <a:t>    求：平均值</a:t>
              </a:r>
              <a:r>
                <a:rPr kumimoji="1" lang="en-US" altLang="zh-CN" sz="1800" b="1" dirty="0" err="1">
                  <a:solidFill>
                    <a:srgbClr val="FF3300"/>
                  </a:solidFill>
                  <a:latin typeface="宋体" charset="-122"/>
                </a:rPr>
                <a:t>Xa</a:t>
              </a:r>
              <a:r>
                <a:rPr kumimoji="1" lang="zh-CN" altLang="en-US" sz="1800" b="1" dirty="0">
                  <a:latin typeface="宋体" charset="-122"/>
                </a:rPr>
                <a:t>和标准偏差</a:t>
              </a:r>
              <a:r>
                <a:rPr kumimoji="1" lang="en-US" altLang="zh-CN" sz="1800" b="1" dirty="0" err="1">
                  <a:solidFill>
                    <a:srgbClr val="FF3300"/>
                  </a:solidFill>
                  <a:latin typeface="宋体" charset="-122"/>
                </a:rPr>
                <a:t>Xs</a:t>
              </a:r>
              <a:r>
                <a:rPr kumimoji="1" lang="zh-CN" altLang="en-US" sz="1800" b="1" dirty="0">
                  <a:latin typeface="宋体" charset="-122"/>
                </a:rPr>
                <a:t>。实型。</a:t>
              </a:r>
              <a:r>
                <a:rPr kumimoji="1" lang="zh-CN" altLang="en-US" sz="1800" b="1" dirty="0">
                  <a:latin typeface="宋体" charset="-122"/>
                  <a:cs typeface="Times New Roman" pitchFamily="18" charset="0"/>
                </a:rPr>
                <a:t> </a:t>
              </a:r>
            </a:p>
            <a:p>
              <a:pPr eaLnBrk="1" hangingPunct="1">
                <a:lnSpc>
                  <a:spcPct val="90000"/>
                </a:lnSpc>
                <a:spcBef>
                  <a:spcPct val="50000"/>
                </a:spcBef>
                <a:buClr>
                  <a:schemeClr val="hlink"/>
                </a:buClr>
                <a:buSzPct val="75000"/>
                <a:buFont typeface="Wingdings" pitchFamily="2" charset="2"/>
                <a:buNone/>
              </a:pPr>
              <a:r>
                <a:rPr kumimoji="1" lang="zh-CN" altLang="en-US" sz="1800" b="1" dirty="0">
                  <a:latin typeface="宋体" charset="-122"/>
                  <a:cs typeface="Times New Roman" pitchFamily="18" charset="0"/>
                </a:rPr>
                <a:t>    平均值计算公式为： </a:t>
              </a:r>
              <a:r>
                <a:rPr kumimoji="1" lang="en-US" altLang="zh-CN" sz="1800" b="1" dirty="0" err="1">
                  <a:latin typeface="宋体" charset="-122"/>
                  <a:cs typeface="Times New Roman" pitchFamily="18" charset="0"/>
                </a:rPr>
                <a:t>X</a:t>
              </a:r>
              <a:r>
                <a:rPr kumimoji="1" lang="en-US" altLang="zh-CN" sz="1800" b="1" baseline="-30000" dirty="0" err="1">
                  <a:latin typeface="宋体" charset="-122"/>
                  <a:cs typeface="Times New Roman" pitchFamily="18" charset="0"/>
                </a:rPr>
                <a:t>a</a:t>
              </a:r>
              <a:r>
                <a:rPr kumimoji="1" lang="en-US" altLang="zh-CN" sz="1800" b="1" dirty="0">
                  <a:latin typeface="宋体" charset="-122"/>
                  <a:cs typeface="Times New Roman" pitchFamily="18" charset="0"/>
                </a:rPr>
                <a:t>=(X</a:t>
              </a:r>
              <a:r>
                <a:rPr kumimoji="1" lang="en-US" altLang="zh-CN" sz="1800" b="1" baseline="-30000" dirty="0">
                  <a:latin typeface="宋体" charset="-122"/>
                  <a:cs typeface="Times New Roman" pitchFamily="18" charset="0"/>
                </a:rPr>
                <a:t>1</a:t>
              </a:r>
              <a:r>
                <a:rPr kumimoji="1" lang="en-US" altLang="zh-CN" sz="1800" b="1" dirty="0">
                  <a:latin typeface="宋体" charset="-122"/>
                  <a:cs typeface="Times New Roman" pitchFamily="18" charset="0"/>
                </a:rPr>
                <a:t>+X</a:t>
              </a:r>
              <a:r>
                <a:rPr kumimoji="1" lang="en-US" altLang="zh-CN" sz="1800" b="1" baseline="-30000" dirty="0">
                  <a:latin typeface="宋体" charset="-122"/>
                  <a:cs typeface="Times New Roman" pitchFamily="18" charset="0"/>
                </a:rPr>
                <a:t>2</a:t>
              </a:r>
              <a:r>
                <a:rPr kumimoji="1" lang="en-US" altLang="zh-CN" sz="1800" b="1" dirty="0">
                  <a:latin typeface="宋体" charset="-122"/>
                  <a:cs typeface="Times New Roman" pitchFamily="18" charset="0"/>
                </a:rPr>
                <a:t>+X</a:t>
              </a:r>
              <a:r>
                <a:rPr kumimoji="1" lang="en-US" altLang="zh-CN" sz="1800" b="1" baseline="-30000" dirty="0">
                  <a:latin typeface="宋体" charset="-122"/>
                  <a:cs typeface="Times New Roman" pitchFamily="18" charset="0"/>
                </a:rPr>
                <a:t>3</a:t>
              </a:r>
              <a:r>
                <a:rPr kumimoji="1" lang="en-US" altLang="zh-CN" sz="1800" b="1" dirty="0">
                  <a:latin typeface="宋体" charset="-122"/>
                  <a:cs typeface="Times New Roman" pitchFamily="18" charset="0"/>
                </a:rPr>
                <a:t>+</a:t>
              </a:r>
              <a:r>
                <a:rPr kumimoji="1" lang="en-US" altLang="zh-CN" sz="1800" b="1" dirty="0">
                  <a:latin typeface="Times New Roman" pitchFamily="18" charset="0"/>
                  <a:cs typeface="Times New Roman" pitchFamily="18" charset="0"/>
                </a:rPr>
                <a:t>…</a:t>
              </a:r>
              <a:r>
                <a:rPr kumimoji="1" lang="en-US" altLang="zh-CN" sz="1800" b="1" dirty="0">
                  <a:latin typeface="宋体" charset="-122"/>
                  <a:cs typeface="Times New Roman" pitchFamily="18" charset="0"/>
                </a:rPr>
                <a:t>+</a:t>
              </a:r>
              <a:r>
                <a:rPr kumimoji="1" lang="en-US" altLang="zh-CN" sz="1800" b="1" dirty="0" err="1">
                  <a:latin typeface="宋体" charset="-122"/>
                  <a:cs typeface="Times New Roman" pitchFamily="18" charset="0"/>
                </a:rPr>
                <a:t>X</a:t>
              </a:r>
              <a:r>
                <a:rPr kumimoji="1" lang="en-US" altLang="zh-CN" sz="1800" b="1" baseline="-30000" dirty="0" err="1">
                  <a:latin typeface="宋体" charset="-122"/>
                  <a:cs typeface="Times New Roman" pitchFamily="18" charset="0"/>
                </a:rPr>
                <a:t>n</a:t>
              </a:r>
              <a:r>
                <a:rPr kumimoji="1" lang="en-US" altLang="zh-CN" sz="1800" b="1" dirty="0">
                  <a:latin typeface="宋体" charset="-122"/>
                  <a:cs typeface="Times New Roman" pitchFamily="18" charset="0"/>
                </a:rPr>
                <a:t>)/N </a:t>
              </a:r>
            </a:p>
            <a:p>
              <a:pPr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cs typeface="Times New Roman" pitchFamily="18" charset="0"/>
                </a:rPr>
                <a:t> </a:t>
              </a:r>
            </a:p>
            <a:p>
              <a:pPr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cs typeface="Times New Roman" pitchFamily="18" charset="0"/>
                </a:rPr>
                <a:t>    </a:t>
              </a:r>
              <a:r>
                <a:rPr kumimoji="1" lang="zh-CN" altLang="en-US" sz="1800" b="1" dirty="0">
                  <a:latin typeface="宋体" charset="-122"/>
                  <a:cs typeface="Times New Roman" pitchFamily="18" charset="0"/>
                </a:rPr>
                <a:t>标准偏差计算公式为：</a:t>
              </a:r>
              <a:r>
                <a:rPr kumimoji="1" lang="en-US" altLang="zh-CN" sz="1800" b="1" dirty="0" err="1">
                  <a:latin typeface="宋体" charset="-122"/>
                  <a:cs typeface="Times New Roman" pitchFamily="18" charset="0"/>
                </a:rPr>
                <a:t>X</a:t>
              </a:r>
              <a:r>
                <a:rPr kumimoji="1" lang="en-US" altLang="zh-CN" sz="1800" b="1" baseline="-30000" dirty="0" err="1">
                  <a:latin typeface="宋体" charset="-122"/>
                  <a:cs typeface="Times New Roman" pitchFamily="18" charset="0"/>
                </a:rPr>
                <a:t>s</a:t>
              </a:r>
              <a:r>
                <a:rPr kumimoji="1" lang="en-US" altLang="zh-CN" sz="1800" b="1" dirty="0">
                  <a:latin typeface="宋体" charset="-122"/>
                  <a:cs typeface="Times New Roman" pitchFamily="18" charset="0"/>
                </a:rPr>
                <a:t>= </a:t>
              </a:r>
            </a:p>
            <a:p>
              <a:pPr algn="just"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cs typeface="Times New Roman" pitchFamily="18" charset="0"/>
                </a:rPr>
                <a:t>  </a:t>
              </a:r>
            </a:p>
            <a:p>
              <a:pPr algn="just"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cs typeface="Times New Roman" pitchFamily="18" charset="0"/>
                </a:rPr>
                <a:t>  </a:t>
              </a:r>
              <a:r>
                <a:rPr kumimoji="1" lang="zh-CN" altLang="en-US" sz="1800" b="1" dirty="0">
                  <a:latin typeface="宋体" charset="-122"/>
                  <a:cs typeface="Times New Roman" pitchFamily="18" charset="0"/>
                </a:rPr>
                <a:t>测试数据用一个</a:t>
              </a:r>
              <a:r>
                <a:rPr kumimoji="1" lang="zh-CN" altLang="en-US" sz="1800" b="1" dirty="0">
                  <a:latin typeface="宋体" charset="-122"/>
                </a:rPr>
                <a:t>一维</a:t>
              </a:r>
              <a:r>
                <a:rPr kumimoji="1" lang="zh-CN" altLang="en-US" sz="1800" b="1" dirty="0">
                  <a:latin typeface="宋体" charset="-122"/>
                  <a:cs typeface="Times New Roman" pitchFamily="18" charset="0"/>
                </a:rPr>
                <a:t>数组</a:t>
              </a:r>
              <a:r>
                <a:rPr kumimoji="1" lang="en-US" altLang="zh-CN" sz="1800" b="1" dirty="0">
                  <a:latin typeface="宋体" charset="-122"/>
                  <a:cs typeface="Times New Roman" pitchFamily="18" charset="0"/>
                </a:rPr>
                <a:t>X</a:t>
              </a:r>
              <a:r>
                <a:rPr kumimoji="1" lang="zh-CN" altLang="en-US" sz="1800" b="1" dirty="0">
                  <a:latin typeface="宋体" charset="-122"/>
                  <a:cs typeface="Times New Roman" pitchFamily="18" charset="0"/>
                </a:rPr>
                <a:t>表示</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平均值用变量</a:t>
              </a:r>
              <a:r>
                <a:rPr kumimoji="1" lang="en-US" altLang="zh-CN" sz="1800" b="1" dirty="0" err="1">
                  <a:latin typeface="宋体" charset="-122"/>
                  <a:cs typeface="Times New Roman" pitchFamily="18" charset="0"/>
                </a:rPr>
                <a:t>Xa</a:t>
              </a:r>
              <a:r>
                <a:rPr kumimoji="1" lang="zh-CN" altLang="en-US" sz="1800" b="1" dirty="0">
                  <a:latin typeface="宋体" charset="-122"/>
                  <a:cs typeface="Times New Roman" pitchFamily="18" charset="0"/>
                </a:rPr>
                <a:t>表示</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标准偏差用变量</a:t>
              </a:r>
              <a:r>
                <a:rPr kumimoji="1" lang="en-US" altLang="zh-CN" sz="1800" b="1" dirty="0" err="1">
                  <a:latin typeface="宋体" charset="-122"/>
                  <a:cs typeface="Times New Roman" pitchFamily="18" charset="0"/>
                </a:rPr>
                <a:t>Xs</a:t>
              </a:r>
              <a:r>
                <a:rPr kumimoji="1" lang="zh-CN" altLang="en-US" sz="1800" b="1" dirty="0">
                  <a:latin typeface="宋体" charset="-122"/>
                  <a:cs typeface="Times New Roman" pitchFamily="18" charset="0"/>
                </a:rPr>
                <a:t>表示。</a:t>
              </a:r>
              <a:r>
                <a:rPr kumimoji="1" lang="zh-CN" altLang="en-US" sz="1800" b="1" dirty="0">
                  <a:latin typeface="宋体" charset="-122"/>
                </a:rPr>
                <a:t>测试数据个数不确定</a:t>
              </a:r>
              <a:r>
                <a:rPr kumimoji="1" lang="en-US" altLang="zh-CN" sz="1800" b="1" dirty="0">
                  <a:latin typeface="宋体" charset="-122"/>
                </a:rPr>
                <a:t>,</a:t>
              </a:r>
              <a:r>
                <a:rPr kumimoji="1" lang="zh-CN" altLang="en-US" sz="1800" b="1" dirty="0">
                  <a:latin typeface="宋体" charset="-122"/>
                </a:rPr>
                <a:t>假设最大个数</a:t>
              </a:r>
              <a:r>
                <a:rPr kumimoji="1" lang="en-US" altLang="zh-CN" sz="1800" b="1" dirty="0">
                  <a:latin typeface="宋体" charset="-122"/>
                </a:rPr>
                <a:t>max</a:t>
              </a:r>
              <a:r>
                <a:rPr kumimoji="1" lang="zh-CN" altLang="en-US" sz="1800" b="1" dirty="0">
                  <a:latin typeface="宋体" charset="-122"/>
                </a:rPr>
                <a:t>为</a:t>
              </a:r>
              <a:r>
                <a:rPr kumimoji="1" lang="en-US" altLang="zh-CN" sz="1800" b="1" dirty="0">
                  <a:latin typeface="宋体" charset="-122"/>
                </a:rPr>
                <a:t>50,</a:t>
              </a:r>
              <a:r>
                <a:rPr kumimoji="1" lang="zh-CN" altLang="en-US" sz="1800" b="1" dirty="0">
                  <a:latin typeface="宋体" charset="-122"/>
                </a:rPr>
                <a:t>实际个数为</a:t>
              </a:r>
              <a:r>
                <a:rPr kumimoji="1" lang="en-US" altLang="zh-CN" sz="1800" b="1" dirty="0">
                  <a:latin typeface="宋体" charset="-122"/>
                </a:rPr>
                <a:t>N</a:t>
              </a:r>
              <a:r>
                <a:rPr kumimoji="1" lang="zh-CN" altLang="en-US" sz="1800" b="1" dirty="0">
                  <a:latin typeface="宋体" charset="-122"/>
                </a:rPr>
                <a:t>。</a:t>
              </a:r>
              <a:r>
                <a:rPr kumimoji="1" lang="zh-CN" altLang="en-US" sz="1800" b="1" dirty="0">
                  <a:latin typeface="宋体" charset="-122"/>
                  <a:cs typeface="Times New Roman" pitchFamily="18" charset="0"/>
                </a:rPr>
                <a:t>从键盘输入数据</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数据以非数值字符为结束标志。</a:t>
              </a:r>
            </a:p>
            <a:p>
              <a:pPr algn="just" eaLnBrk="1" hangingPunct="1">
                <a:lnSpc>
                  <a:spcPct val="90000"/>
                </a:lnSpc>
                <a:spcBef>
                  <a:spcPct val="50000"/>
                </a:spcBef>
                <a:buClr>
                  <a:schemeClr val="hlink"/>
                </a:buClr>
                <a:buSzPct val="75000"/>
                <a:buFont typeface="Wingdings" pitchFamily="2" charset="2"/>
                <a:buNone/>
              </a:pPr>
              <a:r>
                <a:rPr kumimoji="1" lang="zh-CN" altLang="en-US" sz="1800" b="1" dirty="0">
                  <a:latin typeface="宋体" charset="-122"/>
                  <a:cs typeface="Times New Roman" pitchFamily="18" charset="0"/>
                </a:rPr>
                <a:t>  </a:t>
              </a:r>
              <a:r>
                <a:rPr kumimoji="1" lang="zh-CN" altLang="en-US" sz="1800" b="1" dirty="0">
                  <a:latin typeface="宋体" charset="-122"/>
                  <a:hlinkClick r:id="rId3" action="ppaction://hlinksldjump"/>
                </a:rPr>
                <a:t>程序</a:t>
              </a:r>
              <a:r>
                <a:rPr kumimoji="1" lang="zh-CN" altLang="en-US" sz="1800" b="1" dirty="0">
                  <a:latin typeface="宋体" charset="-122"/>
                </a:rPr>
                <a:t>：</a:t>
              </a:r>
              <a:r>
                <a:rPr kumimoji="1" lang="zh-CN" altLang="en-US" sz="1800" b="1" dirty="0">
                  <a:latin typeface="宋体" charset="-122"/>
                  <a:cs typeface="Times New Roman" pitchFamily="18" charset="0"/>
                </a:rPr>
                <a:t> </a:t>
              </a:r>
            </a:p>
            <a:p>
              <a:pPr algn="just" eaLnBrk="1" hangingPunct="1">
                <a:lnSpc>
                  <a:spcPct val="90000"/>
                </a:lnSpc>
                <a:spcBef>
                  <a:spcPct val="50000"/>
                </a:spcBef>
                <a:buClr>
                  <a:schemeClr val="hlink"/>
                </a:buClr>
                <a:buSzPct val="75000"/>
                <a:buFont typeface="Wingdings" pitchFamily="2" charset="2"/>
                <a:buNone/>
              </a:pPr>
              <a:r>
                <a:rPr kumimoji="1" lang="zh-CN" altLang="en-US" sz="1800" b="1" dirty="0">
                  <a:latin typeface="宋体" charset="-122"/>
                </a:rPr>
                <a:t>  </a:t>
              </a:r>
              <a:r>
                <a:rPr kumimoji="1" lang="zh-CN" altLang="en-US" sz="1800" b="1" dirty="0">
                  <a:solidFill>
                    <a:srgbClr val="008000"/>
                  </a:solidFill>
                  <a:latin typeface="宋体" charset="-122"/>
                </a:rPr>
                <a:t>输入数据：</a:t>
              </a:r>
              <a:r>
                <a:rPr kumimoji="1" lang="en-US" altLang="zh-CN" sz="1800" b="1" dirty="0">
                  <a:latin typeface="宋体" charset="-122"/>
                </a:rPr>
                <a:t>25.32</a:t>
              </a:r>
              <a:r>
                <a:rPr kumimoji="1" lang="zh-CN" altLang="en-US" sz="1800" b="1" dirty="0">
                  <a:latin typeface="宋体" charset="-122"/>
                </a:rPr>
                <a:t>，</a:t>
              </a:r>
              <a:r>
                <a:rPr kumimoji="1" lang="en-US" altLang="zh-CN" sz="1800" b="1" dirty="0">
                  <a:latin typeface="宋体" charset="-122"/>
                </a:rPr>
                <a:t>18.35</a:t>
              </a:r>
              <a:r>
                <a:rPr kumimoji="1" lang="zh-CN" altLang="en-US" sz="1800" b="1" dirty="0">
                  <a:latin typeface="宋体" charset="-122"/>
                </a:rPr>
                <a:t>，</a:t>
              </a:r>
              <a:r>
                <a:rPr kumimoji="1" lang="en-US" altLang="zh-CN" sz="1800" b="1" dirty="0">
                  <a:latin typeface="宋体" charset="-122"/>
                </a:rPr>
                <a:t>44.78</a:t>
              </a:r>
              <a:r>
                <a:rPr kumimoji="1" lang="zh-CN" altLang="en-US" sz="1800" b="1" dirty="0">
                  <a:latin typeface="宋体" charset="-122"/>
                </a:rPr>
                <a:t>，</a:t>
              </a:r>
              <a:r>
                <a:rPr kumimoji="1" lang="en-US" altLang="zh-CN" sz="1800" b="1" dirty="0">
                  <a:latin typeface="宋体" charset="-122"/>
                </a:rPr>
                <a:t>57.39</a:t>
              </a:r>
              <a:r>
                <a:rPr kumimoji="1" lang="zh-CN" altLang="en-US" sz="1800" b="1" dirty="0">
                  <a:latin typeface="宋体" charset="-122"/>
                </a:rPr>
                <a:t>，</a:t>
              </a:r>
              <a:r>
                <a:rPr kumimoji="1" lang="en-US" altLang="zh-CN" sz="1800" b="1" dirty="0">
                  <a:latin typeface="宋体" charset="-122"/>
                </a:rPr>
                <a:t>85.2</a:t>
              </a:r>
              <a:r>
                <a:rPr kumimoji="1" lang="zh-CN" altLang="en-US" sz="1800" b="1" dirty="0">
                  <a:latin typeface="宋体" charset="-122"/>
                </a:rPr>
                <a:t>，</a:t>
              </a:r>
              <a:r>
                <a:rPr kumimoji="1" lang="en-US" altLang="zh-CN" sz="1800" b="1" dirty="0">
                  <a:latin typeface="宋体" charset="-122"/>
                </a:rPr>
                <a:t>A</a:t>
              </a:r>
            </a:p>
            <a:p>
              <a:pPr algn="just"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rPr>
                <a:t>  </a:t>
              </a:r>
              <a:r>
                <a:rPr kumimoji="1" lang="zh-CN" altLang="en-US" sz="1800" b="1" dirty="0">
                  <a:solidFill>
                    <a:srgbClr val="008000"/>
                  </a:solidFill>
                  <a:latin typeface="宋体" charset="-122"/>
                </a:rPr>
                <a:t>输出结果：</a:t>
              </a:r>
              <a:r>
                <a:rPr kumimoji="1" lang="zh-CN" altLang="en-US" sz="1800" b="1" dirty="0">
                  <a:latin typeface="宋体" charset="-122"/>
                </a:rPr>
                <a:t>测试数据： </a:t>
              </a:r>
              <a:r>
                <a:rPr kumimoji="1" lang="en-US" altLang="zh-CN" sz="1800" b="1" dirty="0">
                  <a:latin typeface="宋体" charset="-122"/>
                </a:rPr>
                <a:t>25.32  18.35  44.78  57.39  85.20</a:t>
              </a:r>
            </a:p>
            <a:p>
              <a:pPr algn="just"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rPr>
                <a:t>            </a:t>
              </a:r>
              <a:r>
                <a:rPr kumimoji="1" lang="zh-CN" altLang="en-US" sz="1800" b="1" dirty="0">
                  <a:latin typeface="宋体" charset="-122"/>
                </a:rPr>
                <a:t>平均值  ：     </a:t>
              </a:r>
              <a:r>
                <a:rPr kumimoji="1" lang="en-US" altLang="zh-CN" sz="1800" b="1" dirty="0">
                  <a:latin typeface="宋体" charset="-122"/>
                </a:rPr>
                <a:t>46.21</a:t>
              </a:r>
            </a:p>
            <a:p>
              <a:pPr algn="just" eaLnBrk="1" hangingPunct="1">
                <a:lnSpc>
                  <a:spcPct val="90000"/>
                </a:lnSpc>
                <a:spcBef>
                  <a:spcPct val="50000"/>
                </a:spcBef>
                <a:buClr>
                  <a:schemeClr val="hlink"/>
                </a:buClr>
                <a:buSzPct val="75000"/>
                <a:buFont typeface="Wingdings" pitchFamily="2" charset="2"/>
                <a:buNone/>
              </a:pPr>
              <a:r>
                <a:rPr kumimoji="1" lang="en-US" altLang="zh-CN" sz="1800" b="1" dirty="0">
                  <a:latin typeface="宋体" charset="-122"/>
                </a:rPr>
                <a:t>            </a:t>
              </a:r>
              <a:r>
                <a:rPr kumimoji="1" lang="zh-CN" altLang="en-US" sz="1800" b="1" dirty="0">
                  <a:latin typeface="宋体" charset="-122"/>
                </a:rPr>
                <a:t>标准偏差：     </a:t>
              </a:r>
              <a:r>
                <a:rPr kumimoji="1" lang="en-US" altLang="zh-CN" sz="1800" b="1" dirty="0">
                  <a:latin typeface="宋体" charset="-122"/>
                </a:rPr>
                <a:t>26.74</a:t>
              </a:r>
              <a:endParaRPr kumimoji="1" lang="en-US" altLang="zh-CN" sz="1800" b="1" dirty="0">
                <a:latin typeface="宋体" charset="-122"/>
                <a:cs typeface="Times New Roman" pitchFamily="18" charset="0"/>
              </a:endParaRPr>
            </a:p>
          </p:txBody>
        </p:sp>
        <p:graphicFrame>
          <p:nvGraphicFramePr>
            <p:cNvPr id="6" name="Object 6"/>
            <p:cNvGraphicFramePr>
              <a:graphicFrameLocks noChangeAspect="1"/>
            </p:cNvGraphicFramePr>
            <p:nvPr/>
          </p:nvGraphicFramePr>
          <p:xfrm>
            <a:off x="2932" y="1392"/>
            <a:ext cx="1000" cy="765"/>
          </p:xfrm>
          <a:graphic>
            <a:graphicData uri="http://schemas.openxmlformats.org/presentationml/2006/ole">
              <mc:AlternateContent xmlns:mc="http://schemas.openxmlformats.org/markup-compatibility/2006">
                <mc:Choice xmlns:v="urn:schemas-microsoft-com:vml" Requires="v">
                  <p:oleObj spid="_x0000_s1072" name="Equation" r:id="rId4" imgW="1447800" imgH="965200" progId="Equation.3">
                    <p:embed/>
                  </p:oleObj>
                </mc:Choice>
                <mc:Fallback>
                  <p:oleObj name="Equation" r:id="rId4" imgW="1447800" imgH="965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 y="1392"/>
                          <a:ext cx="1000"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11966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60350"/>
            <a:ext cx="633571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363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213" y="333375"/>
            <a:ext cx="7775575" cy="60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
                <a:schemeClr val="hlink"/>
              </a:buClr>
              <a:buSzPct val="75000"/>
              <a:buFont typeface="Wingdings" pitchFamily="2" charset="2"/>
              <a:buNone/>
            </a:pP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例</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根据试卷难易程度</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需要对学生成绩做适当调整</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加减分数</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。给定某班学生成绩和加减分数值</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根据加减分数值调整学生成绩</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调整成绩大于</a:t>
            </a:r>
            <a:r>
              <a:rPr kumimoji="1" lang="en-US" altLang="zh-CN" sz="1800" b="1" dirty="0">
                <a:latin typeface="宋体" charset="-122"/>
                <a:cs typeface="Times New Roman" pitchFamily="18" charset="0"/>
              </a:rPr>
              <a:t>100</a:t>
            </a:r>
            <a:r>
              <a:rPr kumimoji="1" lang="zh-CN" altLang="en-US" sz="1800" b="1" dirty="0">
                <a:latin typeface="宋体" charset="-122"/>
                <a:cs typeface="Times New Roman" pitchFamily="18" charset="0"/>
              </a:rPr>
              <a:t>分按</a:t>
            </a:r>
            <a:r>
              <a:rPr kumimoji="1" lang="en-US" altLang="zh-CN" sz="1800" b="1" dirty="0">
                <a:latin typeface="宋体" charset="-122"/>
                <a:cs typeface="Times New Roman" pitchFamily="18" charset="0"/>
              </a:rPr>
              <a:t>100</a:t>
            </a:r>
            <a:r>
              <a:rPr kumimoji="1" lang="zh-CN" altLang="en-US" sz="1800" b="1" dirty="0">
                <a:latin typeface="宋体" charset="-122"/>
                <a:cs typeface="Times New Roman" pitchFamily="18" charset="0"/>
              </a:rPr>
              <a:t>分记</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小于</a:t>
            </a:r>
            <a:r>
              <a:rPr kumimoji="1" lang="en-US" altLang="zh-CN" sz="1800" b="1" dirty="0">
                <a:latin typeface="宋体" charset="-122"/>
                <a:cs typeface="Times New Roman" pitchFamily="18" charset="0"/>
              </a:rPr>
              <a:t>0</a:t>
            </a:r>
            <a:r>
              <a:rPr kumimoji="1" lang="zh-CN" altLang="en-US" sz="1800" b="1" dirty="0">
                <a:latin typeface="宋体" charset="-122"/>
                <a:cs typeface="Times New Roman" pitchFamily="18" charset="0"/>
              </a:rPr>
              <a:t>分按</a:t>
            </a:r>
            <a:r>
              <a:rPr kumimoji="1" lang="en-US" altLang="zh-CN" sz="1800" b="1" dirty="0">
                <a:latin typeface="宋体" charset="-122"/>
                <a:cs typeface="Times New Roman" pitchFamily="18" charset="0"/>
              </a:rPr>
              <a:t>0</a:t>
            </a:r>
            <a:r>
              <a:rPr kumimoji="1" lang="zh-CN" altLang="en-US" sz="1800" b="1" dirty="0">
                <a:latin typeface="宋体" charset="-122"/>
                <a:cs typeface="Times New Roman" pitchFamily="18" charset="0"/>
              </a:rPr>
              <a:t>分记</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按优、良、中、及格和不及格确定学生成绩等级。统计调整前和调整后平均成绩。输出调整前学生成绩和平均成绩</a:t>
            </a:r>
            <a:r>
              <a:rPr kumimoji="1" lang="en-US" altLang="zh-CN" sz="1800" b="1" dirty="0">
                <a:latin typeface="宋体" charset="-122"/>
                <a:cs typeface="Times New Roman" pitchFamily="18" charset="0"/>
              </a:rPr>
              <a:t>,</a:t>
            </a:r>
            <a:r>
              <a:rPr kumimoji="1" lang="zh-CN" altLang="en-US" sz="1800" b="1" dirty="0">
                <a:latin typeface="宋体" charset="-122"/>
                <a:cs typeface="Times New Roman" pitchFamily="18" charset="0"/>
              </a:rPr>
              <a:t>以及调整后学生成绩、成绩等级和平均成绩</a:t>
            </a:r>
            <a:r>
              <a:rPr kumimoji="1" lang="zh-CN" altLang="en-US" sz="1800" b="1" dirty="0">
                <a:solidFill>
                  <a:srgbClr val="008000"/>
                </a:solidFill>
                <a:latin typeface="宋体" charset="-122"/>
                <a:cs typeface="Times New Roman" pitchFamily="18" charset="0"/>
              </a:rPr>
              <a:t>。 </a:t>
            </a:r>
          </a:p>
          <a:p>
            <a:pPr algn="just" eaLnBrk="1" hangingPunct="1">
              <a:lnSpc>
                <a:spcPct val="120000"/>
              </a:lnSpc>
              <a:spcBef>
                <a:spcPct val="50000"/>
              </a:spcBef>
              <a:buClr>
                <a:schemeClr val="hlink"/>
              </a:buClr>
              <a:buSzPct val="75000"/>
              <a:buFont typeface="Wingdings" pitchFamily="2" charset="2"/>
              <a:buNone/>
            </a:pPr>
            <a:r>
              <a:rPr kumimoji="1" lang="en-US" altLang="zh-CN" sz="1800" b="1" dirty="0">
                <a:latin typeface="宋体" charset="-122"/>
              </a:rPr>
              <a:t>0</a:t>
            </a:r>
            <a:r>
              <a:rPr kumimoji="1" lang="en-US" altLang="zh-CN" sz="1800" b="1" dirty="0">
                <a:latin typeface="宋体" charset="-122"/>
                <a:sym typeface="Symbol" pitchFamily="18" charset="2"/>
              </a:rPr>
              <a:t></a:t>
            </a:r>
            <a:r>
              <a:rPr kumimoji="1" lang="en-US" altLang="zh-CN" sz="1800" b="1" dirty="0">
                <a:latin typeface="宋体" charset="-122"/>
              </a:rPr>
              <a:t>59     60</a:t>
            </a:r>
            <a:r>
              <a:rPr kumimoji="1" lang="en-US" altLang="zh-CN" sz="1800" b="1" dirty="0">
                <a:latin typeface="宋体" charset="-122"/>
                <a:sym typeface="Symbol" pitchFamily="18" charset="2"/>
              </a:rPr>
              <a:t></a:t>
            </a:r>
            <a:r>
              <a:rPr kumimoji="1" lang="en-US" altLang="zh-CN" sz="1800" b="1" dirty="0">
                <a:latin typeface="宋体" charset="-122"/>
              </a:rPr>
              <a:t>69    70</a:t>
            </a:r>
            <a:r>
              <a:rPr kumimoji="1" lang="en-US" altLang="zh-CN" sz="1800" b="1" dirty="0">
                <a:latin typeface="宋体" charset="-122"/>
                <a:sym typeface="Symbol" pitchFamily="18" charset="2"/>
              </a:rPr>
              <a:t></a:t>
            </a:r>
            <a:r>
              <a:rPr kumimoji="1" lang="en-US" altLang="zh-CN" sz="1800" b="1" dirty="0">
                <a:latin typeface="宋体" charset="-122"/>
              </a:rPr>
              <a:t>79    80</a:t>
            </a:r>
            <a:r>
              <a:rPr kumimoji="1" lang="en-US" altLang="zh-CN" sz="1800" b="1" dirty="0">
                <a:latin typeface="宋体" charset="-122"/>
                <a:sym typeface="Symbol" pitchFamily="18" charset="2"/>
              </a:rPr>
              <a:t></a:t>
            </a:r>
            <a:r>
              <a:rPr kumimoji="1" lang="en-US" altLang="zh-CN" sz="1800" b="1" dirty="0">
                <a:latin typeface="宋体" charset="-122"/>
              </a:rPr>
              <a:t>89    90</a:t>
            </a:r>
            <a:r>
              <a:rPr kumimoji="1" lang="en-US" altLang="zh-CN" sz="1800" b="1" dirty="0">
                <a:latin typeface="宋体" charset="-122"/>
                <a:sym typeface="Symbol" pitchFamily="18" charset="2"/>
              </a:rPr>
              <a:t></a:t>
            </a:r>
            <a:r>
              <a:rPr kumimoji="1" lang="en-US" altLang="zh-CN" sz="1800" b="1" dirty="0">
                <a:latin typeface="宋体" charset="-122"/>
              </a:rPr>
              <a:t>100</a:t>
            </a:r>
          </a:p>
          <a:p>
            <a:pPr algn="just" eaLnBrk="1" hangingPunct="1">
              <a:lnSpc>
                <a:spcPct val="120000"/>
              </a:lnSpc>
              <a:spcBef>
                <a:spcPct val="50000"/>
              </a:spcBef>
              <a:buClr>
                <a:schemeClr val="hlink"/>
              </a:buClr>
              <a:buSzPct val="75000"/>
              <a:buFont typeface="Wingdings" pitchFamily="2" charset="2"/>
              <a:buNone/>
            </a:pPr>
            <a:r>
              <a:rPr kumimoji="1" lang="zh-CN" altLang="en-US" sz="1800" b="1" dirty="0">
                <a:latin typeface="宋体" charset="-122"/>
              </a:rPr>
              <a:t>不及格     及格      中       良       优</a:t>
            </a:r>
          </a:p>
          <a:p>
            <a:pPr eaLnBrk="1" hangingPunct="1">
              <a:lnSpc>
                <a:spcPct val="120000"/>
              </a:lnSpc>
              <a:spcBef>
                <a:spcPct val="50000"/>
              </a:spcBef>
              <a:buClr>
                <a:schemeClr val="hlink"/>
              </a:buClr>
              <a:buSzPct val="75000"/>
              <a:buFont typeface="Wingdings" pitchFamily="2" charset="2"/>
              <a:buNone/>
            </a:pPr>
            <a:r>
              <a:rPr kumimoji="1" lang="zh-CN" altLang="en-US" sz="1800" b="1" dirty="0">
                <a:solidFill>
                  <a:srgbClr val="0033CC"/>
                </a:solidFill>
                <a:latin typeface="宋体" charset="-122"/>
              </a:rPr>
              <a:t>解：</a:t>
            </a:r>
            <a:r>
              <a:rPr kumimoji="1" lang="zh-CN" altLang="en-US" sz="1800" b="1" dirty="0">
                <a:solidFill>
                  <a:srgbClr val="0033CC"/>
                </a:solidFill>
                <a:latin typeface="宋体" charset="-122"/>
                <a:cs typeface="Times New Roman" pitchFamily="18" charset="0"/>
              </a:rPr>
              <a:t>已知：</a:t>
            </a:r>
            <a:r>
              <a:rPr kumimoji="1" lang="zh-CN" altLang="en-US" sz="1800" b="1" dirty="0">
                <a:solidFill>
                  <a:srgbClr val="0033CC"/>
                </a:solidFill>
                <a:latin typeface="宋体" charset="-122"/>
              </a:rPr>
              <a:t>学生姓名</a:t>
            </a:r>
            <a:r>
              <a:rPr kumimoji="1" lang="en-US" altLang="zh-CN" sz="1800" b="1" dirty="0">
                <a:solidFill>
                  <a:srgbClr val="0033CC"/>
                </a:solidFill>
                <a:latin typeface="宋体" charset="-122"/>
              </a:rPr>
              <a:t>name</a:t>
            </a:r>
            <a:r>
              <a:rPr kumimoji="1" lang="zh-CN" altLang="en-US" sz="1800" b="1" dirty="0">
                <a:solidFill>
                  <a:srgbClr val="0033CC"/>
                </a:solidFill>
                <a:latin typeface="宋体" charset="-122"/>
              </a:rPr>
              <a:t>、成绩</a:t>
            </a:r>
            <a:r>
              <a:rPr kumimoji="1" lang="en-US" altLang="zh-CN" sz="1800" b="1" dirty="0">
                <a:solidFill>
                  <a:srgbClr val="0033CC"/>
                </a:solidFill>
                <a:latin typeface="宋体" charset="-122"/>
              </a:rPr>
              <a:t>score</a:t>
            </a:r>
            <a:r>
              <a:rPr kumimoji="1" lang="zh-CN" altLang="en-US" sz="1800" b="1" dirty="0">
                <a:solidFill>
                  <a:srgbClr val="0033CC"/>
                </a:solidFill>
                <a:latin typeface="宋体" charset="-122"/>
              </a:rPr>
              <a:t>、加减分数</a:t>
            </a:r>
            <a:r>
              <a:rPr kumimoji="1" lang="en-US" altLang="zh-CN" sz="1800" b="1" dirty="0">
                <a:solidFill>
                  <a:srgbClr val="0033CC"/>
                </a:solidFill>
                <a:latin typeface="宋体" charset="-122"/>
              </a:rPr>
              <a:t>delta</a:t>
            </a:r>
            <a:r>
              <a:rPr kumimoji="1" lang="zh-CN" altLang="en-US" sz="1800" b="1" dirty="0">
                <a:solidFill>
                  <a:srgbClr val="0033CC"/>
                </a:solidFill>
                <a:latin typeface="宋体" charset="-122"/>
              </a:rPr>
              <a:t>。从键盘输入。</a:t>
            </a:r>
          </a:p>
          <a:p>
            <a:pPr eaLnBrk="1" hangingPunct="1">
              <a:lnSpc>
                <a:spcPct val="120000"/>
              </a:lnSpc>
              <a:spcBef>
                <a:spcPct val="50000"/>
              </a:spcBef>
              <a:buClr>
                <a:schemeClr val="hlink"/>
              </a:buClr>
              <a:buSzPct val="75000"/>
              <a:buFont typeface="Wingdings" pitchFamily="2" charset="2"/>
              <a:buNone/>
            </a:pPr>
            <a:r>
              <a:rPr kumimoji="1" lang="zh-CN" altLang="en-US" sz="1800" b="1" dirty="0">
                <a:solidFill>
                  <a:srgbClr val="0033CC"/>
                </a:solidFill>
                <a:latin typeface="宋体" charset="-122"/>
              </a:rPr>
              <a:t>    求：调整前平均成绩</a:t>
            </a:r>
            <a:r>
              <a:rPr kumimoji="1" lang="en-US" altLang="zh-CN" sz="1800" b="1" dirty="0" err="1">
                <a:solidFill>
                  <a:srgbClr val="0033CC"/>
                </a:solidFill>
                <a:latin typeface="宋体" charset="-122"/>
              </a:rPr>
              <a:t>old_av</a:t>
            </a:r>
            <a:r>
              <a:rPr kumimoji="1" lang="zh-CN" altLang="en-US" sz="1800" b="1" dirty="0">
                <a:solidFill>
                  <a:srgbClr val="0033CC"/>
                </a:solidFill>
                <a:latin typeface="宋体" charset="-122"/>
              </a:rPr>
              <a:t>、调整后平均成绩</a:t>
            </a:r>
            <a:r>
              <a:rPr kumimoji="1" lang="en-US" altLang="zh-CN" sz="1800" b="1" dirty="0" err="1">
                <a:solidFill>
                  <a:srgbClr val="0033CC"/>
                </a:solidFill>
                <a:latin typeface="宋体" charset="-122"/>
              </a:rPr>
              <a:t>new_av</a:t>
            </a:r>
            <a:r>
              <a:rPr kumimoji="1" lang="zh-CN" altLang="en-US" sz="1800" b="1" dirty="0">
                <a:solidFill>
                  <a:srgbClr val="0033CC"/>
                </a:solidFill>
                <a:latin typeface="宋体" charset="-122"/>
              </a:rPr>
              <a:t>、调整后成绩等级</a:t>
            </a:r>
            <a:r>
              <a:rPr kumimoji="1" lang="en-US" altLang="zh-CN" sz="1800" b="1" dirty="0">
                <a:solidFill>
                  <a:srgbClr val="0033CC"/>
                </a:solidFill>
                <a:latin typeface="宋体" charset="-122"/>
              </a:rPr>
              <a:t>grades</a:t>
            </a:r>
            <a:r>
              <a:rPr kumimoji="1" lang="zh-CN" altLang="en-US" sz="1800" b="1" dirty="0">
                <a:solidFill>
                  <a:srgbClr val="0033CC"/>
                </a:solidFill>
                <a:latin typeface="宋体" charset="-122"/>
              </a:rPr>
              <a:t>。</a:t>
            </a:r>
            <a:endParaRPr kumimoji="1" lang="zh-CN" altLang="en-US" sz="1800" b="1" dirty="0">
              <a:solidFill>
                <a:srgbClr val="0033CC"/>
              </a:solidFill>
              <a:latin typeface="宋体" charset="-122"/>
              <a:cs typeface="Times New Roman" pitchFamily="18" charset="0"/>
            </a:endParaRPr>
          </a:p>
          <a:p>
            <a:pPr eaLnBrk="1" hangingPunct="1">
              <a:lnSpc>
                <a:spcPct val="120000"/>
              </a:lnSpc>
              <a:spcBef>
                <a:spcPct val="50000"/>
              </a:spcBef>
              <a:buClr>
                <a:schemeClr val="hlink"/>
              </a:buClr>
              <a:buSzPct val="75000"/>
              <a:buFont typeface="Wingdings" pitchFamily="2" charset="2"/>
              <a:buNone/>
            </a:pPr>
            <a:r>
              <a:rPr kumimoji="1" lang="zh-CN" altLang="en-US" sz="1800" b="1" dirty="0">
                <a:latin typeface="宋体" charset="-122"/>
                <a:cs typeface="Times New Roman" pitchFamily="18" charset="0"/>
              </a:rPr>
              <a:t>    </a:t>
            </a:r>
            <a:r>
              <a:rPr kumimoji="1" lang="zh-CN" altLang="en-US" sz="1800" b="1" dirty="0">
                <a:solidFill>
                  <a:srgbClr val="0033CC"/>
                </a:solidFill>
                <a:latin typeface="宋体" charset="-122"/>
              </a:rPr>
              <a:t>用四个数组：</a:t>
            </a:r>
            <a:r>
              <a:rPr kumimoji="1" lang="en-US" altLang="zh-CN" sz="1800" b="1" dirty="0">
                <a:solidFill>
                  <a:srgbClr val="0033CC"/>
                </a:solidFill>
                <a:latin typeface="宋体" charset="-122"/>
                <a:cs typeface="Times New Roman" pitchFamily="18" charset="0"/>
              </a:rPr>
              <a:t>names</a:t>
            </a:r>
            <a:r>
              <a:rPr kumimoji="1" lang="zh-CN" altLang="en-US" sz="1800" b="1" dirty="0">
                <a:solidFill>
                  <a:srgbClr val="0033CC"/>
                </a:solidFill>
                <a:latin typeface="宋体" charset="-122"/>
                <a:cs typeface="Times New Roman" pitchFamily="18" charset="0"/>
              </a:rPr>
              <a:t>、</a:t>
            </a:r>
            <a:r>
              <a:rPr kumimoji="1" lang="en-US" altLang="zh-CN" sz="1800" b="1" dirty="0" err="1">
                <a:solidFill>
                  <a:srgbClr val="0033CC"/>
                </a:solidFill>
                <a:latin typeface="宋体" charset="-122"/>
                <a:cs typeface="Times New Roman" pitchFamily="18" charset="0"/>
              </a:rPr>
              <a:t>old_scores</a:t>
            </a:r>
            <a:r>
              <a:rPr kumimoji="1" lang="zh-CN" altLang="en-US" sz="1800" b="1" dirty="0">
                <a:solidFill>
                  <a:srgbClr val="0033CC"/>
                </a:solidFill>
                <a:latin typeface="宋体" charset="-122"/>
                <a:cs typeface="Times New Roman" pitchFamily="18" charset="0"/>
              </a:rPr>
              <a:t>、</a:t>
            </a:r>
            <a:r>
              <a:rPr kumimoji="1" lang="en-US" altLang="zh-CN" sz="1800" b="1" dirty="0" err="1">
                <a:solidFill>
                  <a:srgbClr val="0033CC"/>
                </a:solidFill>
                <a:latin typeface="宋体" charset="-122"/>
                <a:cs typeface="Times New Roman" pitchFamily="18" charset="0"/>
              </a:rPr>
              <a:t>new_scoress</a:t>
            </a:r>
            <a:r>
              <a:rPr kumimoji="1" lang="zh-CN" altLang="en-US" sz="1800" b="1" dirty="0">
                <a:solidFill>
                  <a:srgbClr val="0033CC"/>
                </a:solidFill>
                <a:latin typeface="宋体" charset="-122"/>
                <a:cs typeface="Times New Roman" pitchFamily="18" charset="0"/>
              </a:rPr>
              <a:t>、</a:t>
            </a:r>
            <a:r>
              <a:rPr kumimoji="1" lang="en-US" altLang="zh-CN" sz="1800" b="1" dirty="0">
                <a:solidFill>
                  <a:srgbClr val="0033CC"/>
                </a:solidFill>
                <a:latin typeface="宋体" charset="-122"/>
                <a:cs typeface="Times New Roman" pitchFamily="18" charset="0"/>
              </a:rPr>
              <a:t>grades,</a:t>
            </a:r>
            <a:r>
              <a:rPr kumimoji="1" lang="zh-CN" altLang="en-US" sz="1800" b="1" dirty="0">
                <a:solidFill>
                  <a:srgbClr val="0033CC"/>
                </a:solidFill>
                <a:latin typeface="宋体" charset="-122"/>
              </a:rPr>
              <a:t>分别存储调整前姓名、成绩、调整后成绩、等级。</a:t>
            </a:r>
            <a:r>
              <a:rPr kumimoji="1" lang="zh-CN" altLang="en-US" sz="1800" b="1" dirty="0">
                <a:solidFill>
                  <a:srgbClr val="0033CC"/>
                </a:solidFill>
                <a:latin typeface="宋体" charset="-122"/>
                <a:cs typeface="Times New Roman" pitchFamily="18" charset="0"/>
              </a:rPr>
              <a:t>其中：</a:t>
            </a:r>
            <a:r>
              <a:rPr kumimoji="1" lang="en-US" altLang="zh-CN" sz="1800" b="1" dirty="0">
                <a:solidFill>
                  <a:srgbClr val="0033CC"/>
                </a:solidFill>
                <a:latin typeface="宋体" charset="-122"/>
                <a:cs typeface="Times New Roman" pitchFamily="18" charset="0"/>
              </a:rPr>
              <a:t>names</a:t>
            </a:r>
            <a:r>
              <a:rPr kumimoji="1" lang="zh-CN" altLang="en-US" sz="1800" b="1" dirty="0">
                <a:solidFill>
                  <a:srgbClr val="0033CC"/>
                </a:solidFill>
                <a:latin typeface="宋体" charset="-122"/>
                <a:cs typeface="Times New Roman" pitchFamily="18" charset="0"/>
              </a:rPr>
              <a:t>和</a:t>
            </a:r>
            <a:r>
              <a:rPr kumimoji="1" lang="en-US" altLang="zh-CN" sz="1800" b="1" dirty="0">
                <a:solidFill>
                  <a:srgbClr val="0033CC"/>
                </a:solidFill>
                <a:latin typeface="宋体" charset="-122"/>
                <a:cs typeface="Times New Roman" pitchFamily="18" charset="0"/>
              </a:rPr>
              <a:t>grades</a:t>
            </a:r>
            <a:r>
              <a:rPr kumimoji="1" lang="zh-CN" altLang="en-US" sz="1800" b="1" dirty="0">
                <a:solidFill>
                  <a:srgbClr val="0033CC"/>
                </a:solidFill>
                <a:latin typeface="宋体" charset="-122"/>
                <a:cs typeface="Times New Roman" pitchFamily="18" charset="0"/>
              </a:rPr>
              <a:t>为字符串数组</a:t>
            </a:r>
            <a:r>
              <a:rPr kumimoji="1" lang="en-US" altLang="zh-CN" sz="1800" b="1" dirty="0">
                <a:solidFill>
                  <a:srgbClr val="0033CC"/>
                </a:solidFill>
                <a:latin typeface="宋体" charset="-122"/>
                <a:cs typeface="Times New Roman" pitchFamily="18" charset="0"/>
              </a:rPr>
              <a:t>,</a:t>
            </a:r>
            <a:r>
              <a:rPr kumimoji="1" lang="en-US" altLang="zh-CN" sz="1800" b="1" dirty="0" err="1">
                <a:solidFill>
                  <a:srgbClr val="0033CC"/>
                </a:solidFill>
                <a:latin typeface="宋体" charset="-122"/>
                <a:cs typeface="Times New Roman" pitchFamily="18" charset="0"/>
              </a:rPr>
              <a:t>old_scores</a:t>
            </a:r>
            <a:r>
              <a:rPr kumimoji="1" lang="zh-CN" altLang="en-US" sz="1800" b="1" dirty="0">
                <a:solidFill>
                  <a:srgbClr val="0033CC"/>
                </a:solidFill>
                <a:latin typeface="宋体" charset="-122"/>
                <a:cs typeface="Times New Roman" pitchFamily="18" charset="0"/>
              </a:rPr>
              <a:t>和</a:t>
            </a:r>
            <a:r>
              <a:rPr kumimoji="1" lang="en-US" altLang="zh-CN" sz="1800" b="1" dirty="0" err="1">
                <a:solidFill>
                  <a:srgbClr val="0033CC"/>
                </a:solidFill>
                <a:latin typeface="宋体" charset="-122"/>
                <a:cs typeface="Times New Roman" pitchFamily="18" charset="0"/>
              </a:rPr>
              <a:t>new_scores</a:t>
            </a:r>
            <a:r>
              <a:rPr kumimoji="1" lang="zh-CN" altLang="en-US" sz="1800" b="1" dirty="0">
                <a:solidFill>
                  <a:srgbClr val="0033CC"/>
                </a:solidFill>
                <a:latin typeface="宋体" charset="-122"/>
                <a:cs typeface="Times New Roman" pitchFamily="18" charset="0"/>
              </a:rPr>
              <a:t>为整型数组。</a:t>
            </a:r>
          </a:p>
          <a:p>
            <a:pPr eaLnBrk="1" hangingPunct="1">
              <a:lnSpc>
                <a:spcPct val="120000"/>
              </a:lnSpc>
              <a:spcBef>
                <a:spcPct val="50000"/>
              </a:spcBef>
              <a:buClr>
                <a:schemeClr val="hlink"/>
              </a:buClr>
              <a:buSzPct val="75000"/>
              <a:buFont typeface="Wingdings" pitchFamily="2" charset="2"/>
              <a:buNone/>
            </a:pPr>
            <a:r>
              <a:rPr kumimoji="1" lang="zh-CN" altLang="en-US" sz="1800" b="1" dirty="0">
                <a:solidFill>
                  <a:srgbClr val="0033CC"/>
                </a:solidFill>
                <a:latin typeface="宋体" charset="-122"/>
                <a:cs typeface="Times New Roman" pitchFamily="18" charset="0"/>
              </a:rPr>
              <a:t>    学生人数不确定</a:t>
            </a:r>
            <a:r>
              <a:rPr kumimoji="1" lang="en-US" altLang="zh-CN" sz="1800" b="1" dirty="0">
                <a:solidFill>
                  <a:srgbClr val="0033CC"/>
                </a:solidFill>
                <a:latin typeface="宋体" charset="-122"/>
                <a:cs typeface="Times New Roman" pitchFamily="18" charset="0"/>
              </a:rPr>
              <a:t>,</a:t>
            </a:r>
            <a:r>
              <a:rPr kumimoji="1" lang="zh-CN" altLang="en-US" sz="1800" b="1" dirty="0">
                <a:solidFill>
                  <a:srgbClr val="0033CC"/>
                </a:solidFill>
                <a:latin typeface="宋体" charset="-122"/>
                <a:cs typeface="Times New Roman" pitchFamily="18" charset="0"/>
              </a:rPr>
              <a:t>假设最大数</a:t>
            </a:r>
            <a:r>
              <a:rPr kumimoji="1" lang="en-US" altLang="zh-CN" sz="1800" b="1" dirty="0">
                <a:solidFill>
                  <a:srgbClr val="0033CC"/>
                </a:solidFill>
                <a:latin typeface="宋体" charset="-122"/>
                <a:cs typeface="Times New Roman" pitchFamily="18" charset="0"/>
              </a:rPr>
              <a:t>max</a:t>
            </a:r>
            <a:r>
              <a:rPr kumimoji="1" lang="zh-CN" altLang="en-US" sz="1800" b="1" dirty="0">
                <a:solidFill>
                  <a:srgbClr val="0033CC"/>
                </a:solidFill>
                <a:latin typeface="宋体" charset="-122"/>
                <a:cs typeface="Times New Roman" pitchFamily="18" charset="0"/>
              </a:rPr>
              <a:t>为</a:t>
            </a:r>
            <a:r>
              <a:rPr kumimoji="1" lang="en-US" altLang="zh-CN" sz="1800" b="1" dirty="0">
                <a:solidFill>
                  <a:srgbClr val="0033CC"/>
                </a:solidFill>
                <a:latin typeface="宋体" charset="-122"/>
                <a:cs typeface="Times New Roman" pitchFamily="18" charset="0"/>
              </a:rPr>
              <a:t>200,</a:t>
            </a:r>
            <a:r>
              <a:rPr kumimoji="1" lang="zh-CN" altLang="en-US" sz="1800" b="1" dirty="0">
                <a:solidFill>
                  <a:srgbClr val="0033CC"/>
                </a:solidFill>
                <a:latin typeface="宋体" charset="-122"/>
                <a:cs typeface="Times New Roman" pitchFamily="18" charset="0"/>
              </a:rPr>
              <a:t>实际学生人数为</a:t>
            </a:r>
            <a:r>
              <a:rPr kumimoji="1" lang="en-US" altLang="zh-CN" sz="1800" b="1" dirty="0">
                <a:solidFill>
                  <a:srgbClr val="0033CC"/>
                </a:solidFill>
                <a:latin typeface="宋体" charset="-122"/>
                <a:cs typeface="Times New Roman" pitchFamily="18" charset="0"/>
              </a:rPr>
              <a:t>n</a:t>
            </a:r>
            <a:r>
              <a:rPr kumimoji="1" lang="zh-CN" altLang="en-US" sz="1800" b="1" dirty="0">
                <a:solidFill>
                  <a:srgbClr val="0033CC"/>
                </a:solidFill>
                <a:latin typeface="宋体" charset="-122"/>
                <a:cs typeface="Times New Roman" pitchFamily="18" charset="0"/>
              </a:rPr>
              <a:t>。</a:t>
            </a:r>
            <a:r>
              <a:rPr kumimoji="1" lang="zh-CN" altLang="en-US" sz="1800" b="1" dirty="0">
                <a:latin typeface="宋体" charset="-122"/>
                <a:cs typeface="Times New Roman" pitchFamily="18" charset="0"/>
              </a:rPr>
              <a:t>  </a:t>
            </a:r>
          </a:p>
          <a:p>
            <a:pPr algn="just" eaLnBrk="1" hangingPunct="1">
              <a:lnSpc>
                <a:spcPct val="120000"/>
              </a:lnSpc>
              <a:spcBef>
                <a:spcPct val="50000"/>
              </a:spcBef>
              <a:buClr>
                <a:schemeClr val="hlink"/>
              </a:buClr>
              <a:buSzPct val="75000"/>
              <a:buFont typeface="Wingdings" pitchFamily="2" charset="2"/>
              <a:buNone/>
            </a:pPr>
            <a:r>
              <a:rPr kumimoji="1" lang="zh-CN" altLang="en-US" sz="1800" b="1" dirty="0">
                <a:latin typeface="宋体" charset="-122"/>
                <a:cs typeface="Times New Roman" pitchFamily="18" charset="0"/>
              </a:rPr>
              <a:t>  </a:t>
            </a:r>
            <a:endParaRPr kumimoji="1" lang="zh-CN" altLang="en-US" sz="1800" b="1" dirty="0">
              <a:latin typeface="宋体" charset="-122"/>
            </a:endParaRPr>
          </a:p>
        </p:txBody>
      </p:sp>
    </p:spTree>
    <p:extLst>
      <p:ext uri="{BB962C8B-B14F-4D97-AF65-F5344CB8AC3E}">
        <p14:creationId xmlns:p14="http://schemas.microsoft.com/office/powerpoint/2010/main" val="9903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23528" y="188640"/>
            <a:ext cx="7467600" cy="5997280"/>
          </a:xfrm>
        </p:spPr>
        <p:txBody>
          <a:bodyPr>
            <a:normAutofit fontScale="70000" lnSpcReduction="20000"/>
          </a:bodyPr>
          <a:lstStyle/>
          <a:p>
            <a:pPr marL="0" indent="0">
              <a:lnSpc>
                <a:spcPct val="160000"/>
              </a:lnSpc>
              <a:buNone/>
            </a:pPr>
            <a:r>
              <a:rPr lang="en-US" altLang="zh-CN" dirty="0"/>
              <a:t>p</a:t>
            </a:r>
            <a:r>
              <a:rPr lang="en-US" altLang="zh-CN" dirty="0" smtClean="0"/>
              <a:t>rogram exp01</a:t>
            </a:r>
          </a:p>
          <a:p>
            <a:pPr marL="0" indent="0">
              <a:lnSpc>
                <a:spcPct val="160000"/>
              </a:lnSpc>
              <a:buNone/>
            </a:pPr>
            <a:r>
              <a:rPr lang="en-US" altLang="zh-CN" dirty="0"/>
              <a:t>p</a:t>
            </a:r>
            <a:r>
              <a:rPr lang="en-US" altLang="zh-CN" dirty="0" smtClean="0"/>
              <a:t>arameter (max=200)</a:t>
            </a:r>
          </a:p>
          <a:p>
            <a:pPr marL="0" indent="0">
              <a:lnSpc>
                <a:spcPct val="160000"/>
              </a:lnSpc>
              <a:buNone/>
            </a:pPr>
            <a:r>
              <a:rPr lang="en-US" altLang="zh-CN" dirty="0"/>
              <a:t>i</a:t>
            </a:r>
            <a:r>
              <a:rPr lang="en-US" altLang="zh-CN" dirty="0" smtClean="0"/>
              <a:t>nteger :: n=0, </a:t>
            </a:r>
            <a:r>
              <a:rPr lang="en-US" altLang="zh-CN" dirty="0" err="1" smtClean="0"/>
              <a:t>io</a:t>
            </a:r>
            <a:r>
              <a:rPr lang="en-US" altLang="zh-CN" dirty="0" smtClean="0"/>
              <a:t>, delta, score, </a:t>
            </a:r>
            <a:r>
              <a:rPr lang="en-US" altLang="zh-CN" dirty="0" err="1" smtClean="0"/>
              <a:t>old_scores</a:t>
            </a:r>
            <a:r>
              <a:rPr lang="en-US" altLang="zh-CN" dirty="0" smtClean="0"/>
              <a:t>(max), </a:t>
            </a:r>
            <a:r>
              <a:rPr lang="en-US" altLang="zh-CN" dirty="0" err="1" smtClean="0"/>
              <a:t>new_scores</a:t>
            </a:r>
            <a:r>
              <a:rPr lang="en-US" altLang="zh-CN" dirty="0" smtClean="0"/>
              <a:t>(max), </a:t>
            </a:r>
          </a:p>
          <a:p>
            <a:pPr marL="0" indent="0">
              <a:lnSpc>
                <a:spcPct val="160000"/>
              </a:lnSpc>
              <a:buNone/>
            </a:pPr>
            <a:r>
              <a:rPr lang="en-US" altLang="zh-CN" dirty="0" smtClean="0"/>
              <a:t>character*10:: name, names(max), grades(max)*6</a:t>
            </a:r>
          </a:p>
          <a:p>
            <a:pPr marL="0" indent="0">
              <a:lnSpc>
                <a:spcPct val="160000"/>
              </a:lnSpc>
              <a:buNone/>
            </a:pPr>
            <a:r>
              <a:rPr lang="en-US" altLang="zh-CN" dirty="0" smtClean="0"/>
              <a:t>real::  sum=0, </a:t>
            </a:r>
            <a:r>
              <a:rPr lang="en-US" altLang="zh-CN" dirty="0" err="1" smtClean="0"/>
              <a:t>old_av</a:t>
            </a:r>
            <a:r>
              <a:rPr lang="en-US" altLang="zh-CN" dirty="0" smtClean="0"/>
              <a:t>, </a:t>
            </a:r>
            <a:r>
              <a:rPr lang="en-US" altLang="zh-CN" dirty="0" err="1" smtClean="0"/>
              <a:t>new_av</a:t>
            </a:r>
            <a:endParaRPr lang="en-US" altLang="zh-CN" dirty="0"/>
          </a:p>
          <a:p>
            <a:pPr marL="0" indent="0">
              <a:lnSpc>
                <a:spcPct val="160000"/>
              </a:lnSpc>
              <a:buNone/>
            </a:pPr>
            <a:r>
              <a:rPr lang="en-US" altLang="zh-CN" dirty="0" smtClean="0"/>
              <a:t>open(file=‘score.dat’)</a:t>
            </a:r>
          </a:p>
          <a:p>
            <a:pPr marL="0" indent="0">
              <a:lnSpc>
                <a:spcPct val="160000"/>
              </a:lnSpc>
              <a:buNone/>
            </a:pPr>
            <a:r>
              <a:rPr lang="en-US" altLang="zh-CN" dirty="0" smtClean="0"/>
              <a:t>do while </a:t>
            </a:r>
            <a:r>
              <a:rPr lang="zh-CN" altLang="en-US" dirty="0" smtClean="0"/>
              <a:t>（</a:t>
            </a:r>
            <a:r>
              <a:rPr lang="en-US" altLang="zh-CN" dirty="0" smtClean="0"/>
              <a:t>.not. EOF(1))</a:t>
            </a:r>
          </a:p>
          <a:p>
            <a:pPr marL="0" indent="0">
              <a:lnSpc>
                <a:spcPct val="160000"/>
              </a:lnSpc>
              <a:buNone/>
            </a:pPr>
            <a:r>
              <a:rPr lang="en-US" altLang="zh-CN" dirty="0" smtClean="0"/>
              <a:t>read(1,*) name, score</a:t>
            </a:r>
          </a:p>
          <a:p>
            <a:pPr marL="0" indent="0">
              <a:lnSpc>
                <a:spcPct val="160000"/>
              </a:lnSpc>
              <a:buNone/>
            </a:pPr>
            <a:r>
              <a:rPr lang="en-US" altLang="zh-CN" dirty="0" smtClean="0"/>
              <a:t>n=n+1; sum=</a:t>
            </a:r>
            <a:r>
              <a:rPr lang="en-US" altLang="zh-CN" dirty="0" err="1" smtClean="0"/>
              <a:t>sum+score</a:t>
            </a:r>
            <a:r>
              <a:rPr lang="en-US" altLang="zh-CN" dirty="0" smtClean="0"/>
              <a:t>; names(n)=name; </a:t>
            </a:r>
            <a:r>
              <a:rPr lang="en-US" altLang="zh-CN" dirty="0" err="1" smtClean="0"/>
              <a:t>old_score</a:t>
            </a:r>
            <a:r>
              <a:rPr lang="en-US" altLang="zh-CN" dirty="0" smtClean="0"/>
              <a:t>(s)=score</a:t>
            </a:r>
          </a:p>
          <a:p>
            <a:pPr marL="0" indent="0">
              <a:lnSpc>
                <a:spcPct val="160000"/>
              </a:lnSpc>
              <a:buNone/>
            </a:pPr>
            <a:r>
              <a:rPr lang="en-US" altLang="zh-CN" dirty="0" smtClean="0"/>
              <a:t>end do</a:t>
            </a:r>
          </a:p>
          <a:p>
            <a:pPr marL="0" indent="0">
              <a:lnSpc>
                <a:spcPct val="160000"/>
              </a:lnSpc>
              <a:buNone/>
            </a:pPr>
            <a:r>
              <a:rPr lang="en-US" altLang="zh-CN" dirty="0" err="1" smtClean="0"/>
              <a:t>old_av</a:t>
            </a:r>
            <a:r>
              <a:rPr lang="en-US" altLang="zh-CN" dirty="0" smtClean="0"/>
              <a:t>=sum/n</a:t>
            </a:r>
          </a:p>
          <a:p>
            <a:pPr marL="0" indent="0">
              <a:lnSpc>
                <a:spcPct val="160000"/>
              </a:lnSpc>
              <a:buNone/>
            </a:pPr>
            <a:r>
              <a:rPr lang="en-US" altLang="zh-CN" dirty="0" smtClean="0"/>
              <a:t>write(*, “(1x, ‘</a:t>
            </a:r>
            <a:r>
              <a:rPr lang="zh-CN" altLang="en-US" dirty="0" smtClean="0"/>
              <a:t>输入一个加减分数值：</a:t>
            </a:r>
            <a:r>
              <a:rPr lang="en-US" altLang="zh-CN" dirty="0" smtClean="0"/>
              <a:t>’,\)</a:t>
            </a:r>
            <a:r>
              <a:rPr lang="zh-CN" altLang="en-US" dirty="0" smtClean="0"/>
              <a:t>”）</a:t>
            </a:r>
            <a:endParaRPr lang="en-US" altLang="zh-CN" dirty="0" smtClean="0"/>
          </a:p>
          <a:p>
            <a:pPr marL="0" indent="0">
              <a:lnSpc>
                <a:spcPct val="160000"/>
              </a:lnSpc>
              <a:buNone/>
            </a:pPr>
            <a:r>
              <a:rPr lang="en-US" altLang="zh-CN" dirty="0" smtClean="0"/>
              <a:t>read*, delta</a:t>
            </a:r>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1905315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sz="quarter" idx="1"/>
          </p:nvPr>
        </p:nvSpPr>
        <p:spPr>
          <a:xfrm>
            <a:off x="323528" y="188640"/>
            <a:ext cx="8424936" cy="5997280"/>
          </a:xfrm>
        </p:spPr>
        <p:txBody>
          <a:bodyPr>
            <a:normAutofit fontScale="70000" lnSpcReduction="20000"/>
          </a:bodyPr>
          <a:lstStyle/>
          <a:p>
            <a:pPr marL="0" indent="0">
              <a:buNone/>
            </a:pPr>
            <a:r>
              <a:rPr lang="en-US" altLang="zh-CN" dirty="0"/>
              <a:t>d</a:t>
            </a:r>
            <a:r>
              <a:rPr lang="en-US" altLang="zh-CN" dirty="0" smtClean="0"/>
              <a:t>o i=1,n  </a:t>
            </a:r>
            <a:r>
              <a:rPr lang="zh-CN" altLang="en-US" dirty="0" smtClean="0"/>
              <a:t>！调整学生成绩</a:t>
            </a:r>
            <a:endParaRPr lang="en-US" altLang="zh-CN" dirty="0" smtClean="0"/>
          </a:p>
          <a:p>
            <a:pPr marL="0" indent="0">
              <a:buNone/>
            </a:pPr>
            <a:r>
              <a:rPr lang="en-US" altLang="zh-CN" dirty="0" err="1" smtClean="0"/>
              <a:t>new_scores</a:t>
            </a:r>
            <a:r>
              <a:rPr lang="en-US" altLang="zh-CN" dirty="0" smtClean="0"/>
              <a:t>(i)=</a:t>
            </a:r>
            <a:r>
              <a:rPr lang="en-US" altLang="zh-CN" dirty="0" err="1" smtClean="0"/>
              <a:t>old_scores</a:t>
            </a:r>
            <a:r>
              <a:rPr lang="en-US" altLang="zh-CN" dirty="0" smtClean="0"/>
              <a:t>(i)+delta; sum=</a:t>
            </a:r>
            <a:r>
              <a:rPr lang="en-US" altLang="zh-CN" dirty="0" err="1" smtClean="0"/>
              <a:t>sum+</a:t>
            </a:r>
            <a:r>
              <a:rPr lang="en-US" altLang="zh-CN" dirty="0" err="1"/>
              <a:t>new_scores</a:t>
            </a:r>
            <a:r>
              <a:rPr lang="en-US" altLang="zh-CN" dirty="0"/>
              <a:t>(i</a:t>
            </a:r>
            <a:r>
              <a:rPr lang="en-US" altLang="zh-CN" dirty="0" smtClean="0"/>
              <a:t>)</a:t>
            </a:r>
          </a:p>
          <a:p>
            <a:pPr marL="0" indent="0">
              <a:buNone/>
            </a:pPr>
            <a:r>
              <a:rPr lang="en-US" altLang="zh-CN" dirty="0" smtClean="0"/>
              <a:t>end do</a:t>
            </a:r>
          </a:p>
          <a:p>
            <a:pPr marL="0" indent="0">
              <a:buNone/>
            </a:pPr>
            <a:r>
              <a:rPr lang="en-US" altLang="zh-CN" dirty="0" smtClean="0"/>
              <a:t>where(</a:t>
            </a:r>
            <a:r>
              <a:rPr lang="en-US" altLang="zh-CN" dirty="0" err="1" smtClean="0"/>
              <a:t>new_scores</a:t>
            </a:r>
            <a:r>
              <a:rPr lang="en-US" altLang="zh-CN" dirty="0" smtClean="0"/>
              <a:t>&gt;100) </a:t>
            </a:r>
            <a:r>
              <a:rPr lang="en-US" altLang="zh-CN" dirty="0" err="1" smtClean="0"/>
              <a:t>new_scores</a:t>
            </a:r>
            <a:r>
              <a:rPr lang="en-US" altLang="zh-CN" dirty="0" smtClean="0"/>
              <a:t>=100</a:t>
            </a:r>
          </a:p>
          <a:p>
            <a:pPr marL="0" indent="0">
              <a:buNone/>
            </a:pPr>
            <a:r>
              <a:rPr lang="en-US" altLang="zh-CN" dirty="0" smtClean="0"/>
              <a:t>where(</a:t>
            </a:r>
            <a:r>
              <a:rPr lang="en-US" altLang="zh-CN" dirty="0" err="1" smtClean="0"/>
              <a:t>new_scores</a:t>
            </a:r>
            <a:r>
              <a:rPr lang="en-US" altLang="zh-CN" dirty="0" smtClean="0"/>
              <a:t>&lt;0</a:t>
            </a:r>
            <a:r>
              <a:rPr lang="en-US" altLang="zh-CN" dirty="0"/>
              <a:t>) </a:t>
            </a:r>
            <a:r>
              <a:rPr lang="en-US" altLang="zh-CN" dirty="0" err="1" smtClean="0"/>
              <a:t>new_scores</a:t>
            </a:r>
            <a:r>
              <a:rPr lang="en-US" altLang="zh-CN" dirty="0" smtClean="0"/>
              <a:t>=0</a:t>
            </a:r>
          </a:p>
          <a:p>
            <a:pPr marL="0" indent="0">
              <a:buNone/>
            </a:pPr>
            <a:r>
              <a:rPr lang="en-US" altLang="zh-CN" dirty="0" smtClean="0"/>
              <a:t>sum=0.0</a:t>
            </a:r>
          </a:p>
          <a:p>
            <a:pPr marL="0" indent="0">
              <a:buNone/>
            </a:pPr>
            <a:r>
              <a:rPr lang="en-US" altLang="zh-CN" dirty="0" smtClean="0"/>
              <a:t>do i=1,n</a:t>
            </a:r>
          </a:p>
          <a:p>
            <a:pPr marL="0" indent="0">
              <a:buNone/>
            </a:pPr>
            <a:r>
              <a:rPr lang="en-US" altLang="zh-CN" dirty="0" smtClean="0"/>
              <a:t>sum=</a:t>
            </a:r>
            <a:r>
              <a:rPr lang="en-US" altLang="zh-CN" dirty="0" err="1" smtClean="0"/>
              <a:t>sum+</a:t>
            </a:r>
            <a:r>
              <a:rPr lang="en-US" altLang="zh-CN" dirty="0" err="1"/>
              <a:t>new_scores</a:t>
            </a:r>
            <a:r>
              <a:rPr lang="en-US" altLang="zh-CN" dirty="0"/>
              <a:t>(i)</a:t>
            </a:r>
            <a:endParaRPr lang="en-US" altLang="zh-CN" dirty="0" smtClean="0"/>
          </a:p>
          <a:p>
            <a:pPr marL="0" indent="0">
              <a:buNone/>
            </a:pPr>
            <a:r>
              <a:rPr lang="en-US" altLang="zh-CN" dirty="0"/>
              <a:t>if (</a:t>
            </a:r>
            <a:r>
              <a:rPr lang="en-US" altLang="zh-CN" dirty="0" err="1"/>
              <a:t>new_scores</a:t>
            </a:r>
            <a:r>
              <a:rPr lang="en-US" altLang="zh-CN" dirty="0"/>
              <a:t>(i</a:t>
            </a:r>
            <a:r>
              <a:rPr lang="en-US" altLang="zh-CN" dirty="0" smtClean="0"/>
              <a:t>)&lt;60) then</a:t>
            </a:r>
          </a:p>
          <a:p>
            <a:pPr marL="0" indent="0">
              <a:buNone/>
            </a:pPr>
            <a:r>
              <a:rPr lang="en-US" altLang="zh-CN" dirty="0" smtClean="0"/>
              <a:t>grades(i)=‘</a:t>
            </a:r>
            <a:r>
              <a:rPr lang="zh-CN" altLang="en-US" dirty="0" smtClean="0"/>
              <a:t>不及格’</a:t>
            </a:r>
            <a:endParaRPr lang="en-US" altLang="zh-CN" dirty="0" smtClean="0"/>
          </a:p>
          <a:p>
            <a:pPr marL="0" indent="0">
              <a:buNone/>
            </a:pPr>
            <a:r>
              <a:rPr lang="en-US" altLang="zh-CN" dirty="0" err="1" smtClean="0"/>
              <a:t>elseif</a:t>
            </a:r>
            <a:r>
              <a:rPr lang="en-US" altLang="zh-CN" dirty="0" smtClean="0"/>
              <a:t>(</a:t>
            </a:r>
            <a:r>
              <a:rPr lang="en-US" altLang="zh-CN" dirty="0" err="1" smtClean="0"/>
              <a:t>new_scores</a:t>
            </a:r>
            <a:r>
              <a:rPr lang="en-US" altLang="zh-CN" dirty="0" smtClean="0"/>
              <a:t>(i)&lt;</a:t>
            </a:r>
            <a:r>
              <a:rPr lang="en-US" altLang="zh-CN" dirty="0"/>
              <a:t>7</a:t>
            </a:r>
            <a:r>
              <a:rPr lang="en-US" altLang="zh-CN" dirty="0" smtClean="0"/>
              <a:t>0) then</a:t>
            </a:r>
          </a:p>
          <a:p>
            <a:pPr marL="0" indent="0">
              <a:buNone/>
            </a:pPr>
            <a:r>
              <a:rPr lang="en-US" altLang="zh-CN" dirty="0"/>
              <a:t>grades(i</a:t>
            </a:r>
            <a:r>
              <a:rPr lang="en-US" altLang="zh-CN" dirty="0" smtClean="0"/>
              <a:t>)=‘</a:t>
            </a:r>
            <a:r>
              <a:rPr lang="zh-CN" altLang="en-US" dirty="0" smtClean="0"/>
              <a:t>及格</a:t>
            </a:r>
            <a:r>
              <a:rPr lang="zh-CN" altLang="en-US" dirty="0"/>
              <a:t>’</a:t>
            </a:r>
            <a:endParaRPr lang="en-US" altLang="zh-CN" dirty="0"/>
          </a:p>
          <a:p>
            <a:pPr marL="0" indent="0">
              <a:buNone/>
            </a:pPr>
            <a:r>
              <a:rPr lang="en-US" altLang="zh-CN" dirty="0" err="1"/>
              <a:t>elseif</a:t>
            </a:r>
            <a:r>
              <a:rPr lang="en-US" altLang="zh-CN" dirty="0"/>
              <a:t>(</a:t>
            </a:r>
            <a:r>
              <a:rPr lang="en-US" altLang="zh-CN" dirty="0" err="1"/>
              <a:t>new_scores</a:t>
            </a:r>
            <a:r>
              <a:rPr lang="en-US" altLang="zh-CN" dirty="0"/>
              <a:t>(i</a:t>
            </a:r>
            <a:r>
              <a:rPr lang="en-US" altLang="zh-CN" dirty="0" smtClean="0"/>
              <a:t>)&lt;80</a:t>
            </a:r>
            <a:r>
              <a:rPr lang="en-US" altLang="zh-CN" dirty="0"/>
              <a:t>) then</a:t>
            </a:r>
          </a:p>
          <a:p>
            <a:pPr marL="0" indent="0">
              <a:buNone/>
            </a:pPr>
            <a:r>
              <a:rPr lang="en-US" altLang="zh-CN" dirty="0"/>
              <a:t>grades(i</a:t>
            </a:r>
            <a:r>
              <a:rPr lang="en-US" altLang="zh-CN" dirty="0" smtClean="0"/>
              <a:t>)=‘</a:t>
            </a:r>
            <a:r>
              <a:rPr lang="zh-CN" altLang="en-US" dirty="0" smtClean="0"/>
              <a:t>中’</a:t>
            </a:r>
            <a:endParaRPr lang="en-US" altLang="zh-CN" dirty="0"/>
          </a:p>
          <a:p>
            <a:pPr marL="0" indent="0">
              <a:buNone/>
            </a:pPr>
            <a:r>
              <a:rPr lang="en-US" altLang="zh-CN" dirty="0" err="1"/>
              <a:t>elseif</a:t>
            </a:r>
            <a:r>
              <a:rPr lang="en-US" altLang="zh-CN" dirty="0"/>
              <a:t>(</a:t>
            </a:r>
            <a:r>
              <a:rPr lang="en-US" altLang="zh-CN" dirty="0" err="1"/>
              <a:t>new_scores</a:t>
            </a:r>
            <a:r>
              <a:rPr lang="en-US" altLang="zh-CN" dirty="0"/>
              <a:t>(i</a:t>
            </a:r>
            <a:r>
              <a:rPr lang="en-US" altLang="zh-CN" dirty="0" smtClean="0"/>
              <a:t>)&lt;90</a:t>
            </a:r>
            <a:r>
              <a:rPr lang="en-US" altLang="zh-CN" dirty="0"/>
              <a:t>) then</a:t>
            </a:r>
          </a:p>
          <a:p>
            <a:pPr marL="0" indent="0">
              <a:buNone/>
            </a:pPr>
            <a:r>
              <a:rPr lang="en-US" altLang="zh-CN" dirty="0"/>
              <a:t>grades(i</a:t>
            </a:r>
            <a:r>
              <a:rPr lang="en-US" altLang="zh-CN" dirty="0" smtClean="0"/>
              <a:t>)=‘</a:t>
            </a:r>
            <a:r>
              <a:rPr lang="zh-CN" altLang="en-US" dirty="0" smtClean="0"/>
              <a:t>良’</a:t>
            </a:r>
            <a:endParaRPr lang="en-US" altLang="zh-CN" dirty="0"/>
          </a:p>
          <a:p>
            <a:pPr marL="0" indent="0">
              <a:buNone/>
            </a:pPr>
            <a:r>
              <a:rPr lang="en-US" altLang="zh-CN" dirty="0" smtClean="0"/>
              <a:t>else</a:t>
            </a:r>
          </a:p>
          <a:p>
            <a:pPr marL="0" indent="0">
              <a:buNone/>
            </a:pPr>
            <a:r>
              <a:rPr lang="en-US" altLang="zh-CN" dirty="0"/>
              <a:t>grades(i</a:t>
            </a:r>
            <a:r>
              <a:rPr lang="en-US" altLang="zh-CN" dirty="0" smtClean="0"/>
              <a:t>)=‘</a:t>
            </a:r>
            <a:r>
              <a:rPr lang="zh-CN" altLang="en-US" dirty="0" smtClean="0"/>
              <a:t>优’</a:t>
            </a:r>
            <a:endParaRPr lang="en-US" altLang="zh-CN" dirty="0"/>
          </a:p>
          <a:p>
            <a:pPr marL="0" indent="0">
              <a:buNone/>
            </a:pPr>
            <a:r>
              <a:rPr lang="en-US" altLang="zh-CN" dirty="0" smtClean="0"/>
              <a:t>end if</a:t>
            </a:r>
          </a:p>
          <a:p>
            <a:pPr marL="0" indent="0">
              <a:buNone/>
            </a:pPr>
            <a:r>
              <a:rPr lang="en-US" altLang="zh-CN" dirty="0" smtClean="0"/>
              <a:t>end do</a:t>
            </a:r>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1632809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92696"/>
            <a:ext cx="8352928" cy="5355312"/>
          </a:xfrm>
          <a:prstGeom prst="rect">
            <a:avLst/>
          </a:prstGeom>
          <a:noFill/>
        </p:spPr>
        <p:txBody>
          <a:bodyPr wrap="square" rtlCol="0">
            <a:spAutoFit/>
          </a:bodyPr>
          <a:lstStyle/>
          <a:p>
            <a:pPr>
              <a:lnSpc>
                <a:spcPct val="150000"/>
              </a:lnSpc>
            </a:pPr>
            <a:r>
              <a:rPr lang="en-US" altLang="zh-CN" dirty="0" smtClean="0"/>
              <a:t>new_av=sum/h</a:t>
            </a:r>
          </a:p>
          <a:p>
            <a:pPr>
              <a:lnSpc>
                <a:spcPct val="150000"/>
              </a:lnSpc>
            </a:pPr>
            <a:r>
              <a:rPr lang="en-US" altLang="zh-CN" dirty="0" smtClean="0"/>
              <a:t>!</a:t>
            </a:r>
            <a:r>
              <a:rPr lang="zh-CN" altLang="en-US" dirty="0" smtClean="0"/>
              <a:t>输出数据</a:t>
            </a:r>
            <a:endParaRPr lang="en-US" altLang="zh-CN" dirty="0" smtClean="0"/>
          </a:p>
          <a:p>
            <a:pPr>
              <a:lnSpc>
                <a:spcPct val="150000"/>
              </a:lnSpc>
            </a:pPr>
            <a:r>
              <a:rPr lang="en-US" altLang="zh-CN" dirty="0" smtClean="0"/>
              <a:t>write(*,</a:t>
            </a:r>
            <a:r>
              <a:rPr lang="zh-CN" altLang="en-US" dirty="0" smtClean="0"/>
              <a:t>“</a:t>
            </a:r>
            <a:r>
              <a:rPr lang="en-US" altLang="zh-CN" dirty="0" smtClean="0"/>
              <a:t>(1x,’</a:t>
            </a:r>
            <a:r>
              <a:rPr lang="zh-CN" altLang="en-US" dirty="0" smtClean="0"/>
              <a:t>学生姓名</a:t>
            </a:r>
            <a:r>
              <a:rPr lang="en-US" altLang="zh-CN" dirty="0" smtClean="0"/>
              <a:t>’,2x,’</a:t>
            </a:r>
            <a:r>
              <a:rPr lang="zh-CN" altLang="en-US" dirty="0" smtClean="0"/>
              <a:t>调整前成绩</a:t>
            </a:r>
            <a:r>
              <a:rPr lang="en-US" altLang="zh-CN" dirty="0" smtClean="0"/>
              <a:t>’</a:t>
            </a:r>
            <a:r>
              <a:rPr lang="en-US" altLang="zh-CN" dirty="0"/>
              <a:t>,</a:t>
            </a:r>
            <a:r>
              <a:rPr lang="en-US" altLang="zh-CN" dirty="0" smtClean="0"/>
              <a:t>2x,</a:t>
            </a:r>
            <a:r>
              <a:rPr lang="zh-CN" altLang="en-US" dirty="0" smtClean="0"/>
              <a:t>‘调整后成绩</a:t>
            </a:r>
            <a:r>
              <a:rPr lang="en-US" altLang="zh-CN" dirty="0" smtClean="0"/>
              <a:t>’, 2x,</a:t>
            </a:r>
            <a:r>
              <a:rPr lang="zh-CN" altLang="en-US" dirty="0" smtClean="0"/>
              <a:t>‘成绩等级’</a:t>
            </a:r>
            <a:r>
              <a:rPr lang="en-US" altLang="zh-CN" dirty="0" smtClean="0"/>
              <a:t>)”</a:t>
            </a:r>
          </a:p>
          <a:p>
            <a:pPr>
              <a:lnSpc>
                <a:spcPct val="150000"/>
              </a:lnSpc>
            </a:pPr>
            <a:r>
              <a:rPr lang="en-US" altLang="zh-CN" dirty="0" smtClean="0"/>
              <a:t>write(*,</a:t>
            </a:r>
            <a:r>
              <a:rPr lang="zh-CN" altLang="en-US" dirty="0" smtClean="0"/>
              <a:t>“</a:t>
            </a:r>
            <a:r>
              <a:rPr lang="en-US" altLang="zh-CN" dirty="0" smtClean="0"/>
              <a:t>(1x,44A1)”) (‘-’, i=1,44)</a:t>
            </a:r>
          </a:p>
          <a:p>
            <a:pPr>
              <a:lnSpc>
                <a:spcPct val="150000"/>
              </a:lnSpc>
            </a:pPr>
            <a:r>
              <a:rPr lang="en-US" altLang="zh-CN" dirty="0" smtClean="0"/>
              <a:t>do i=1,n</a:t>
            </a:r>
          </a:p>
          <a:p>
            <a:pPr>
              <a:lnSpc>
                <a:spcPct val="150000"/>
              </a:lnSpc>
            </a:pPr>
            <a:r>
              <a:rPr lang="en-US" altLang="zh-CN" dirty="0" smtClean="0"/>
              <a:t>write(*,100) names(i),</a:t>
            </a:r>
            <a:r>
              <a:rPr lang="en-US" altLang="zh-CN" dirty="0"/>
              <a:t> </a:t>
            </a:r>
            <a:r>
              <a:rPr lang="en-US" altLang="zh-CN" dirty="0" err="1"/>
              <a:t>old_scores</a:t>
            </a:r>
            <a:r>
              <a:rPr lang="en-US" altLang="zh-CN" dirty="0"/>
              <a:t>(i</a:t>
            </a:r>
            <a:r>
              <a:rPr lang="en-US" altLang="zh-CN" dirty="0" smtClean="0"/>
              <a:t>),</a:t>
            </a:r>
            <a:r>
              <a:rPr lang="en-US" altLang="zh-CN" dirty="0"/>
              <a:t> </a:t>
            </a:r>
            <a:r>
              <a:rPr lang="en-US" altLang="zh-CN" dirty="0" err="1" smtClean="0"/>
              <a:t>new_scores</a:t>
            </a:r>
            <a:r>
              <a:rPr lang="en-US" altLang="zh-CN" dirty="0" smtClean="0"/>
              <a:t>(i),</a:t>
            </a:r>
            <a:r>
              <a:rPr lang="en-US" altLang="zh-CN" dirty="0"/>
              <a:t> grades(i</a:t>
            </a:r>
            <a:r>
              <a:rPr lang="en-US" altLang="zh-CN" dirty="0" smtClean="0"/>
              <a:t>)</a:t>
            </a:r>
          </a:p>
          <a:p>
            <a:pPr>
              <a:lnSpc>
                <a:spcPct val="150000"/>
              </a:lnSpc>
            </a:pPr>
            <a:r>
              <a:rPr lang="en-US" altLang="zh-CN" dirty="0" smtClean="0"/>
              <a:t>end do</a:t>
            </a:r>
          </a:p>
          <a:p>
            <a:pPr>
              <a:lnSpc>
                <a:spcPct val="150000"/>
              </a:lnSpc>
            </a:pPr>
            <a:r>
              <a:rPr lang="en-US" altLang="zh-CN" dirty="0"/>
              <a:t>write(*,</a:t>
            </a:r>
            <a:r>
              <a:rPr lang="zh-CN" altLang="en-US" dirty="0"/>
              <a:t>“</a:t>
            </a:r>
            <a:r>
              <a:rPr lang="en-US" altLang="zh-CN" dirty="0"/>
              <a:t>(1x,44A1)”) (‘-’, i=1,44)</a:t>
            </a:r>
          </a:p>
          <a:p>
            <a:pPr>
              <a:lnSpc>
                <a:spcPct val="150000"/>
              </a:lnSpc>
            </a:pPr>
            <a:r>
              <a:rPr lang="en-US" altLang="zh-CN" dirty="0"/>
              <a:t>write(*,</a:t>
            </a:r>
            <a:r>
              <a:rPr lang="zh-CN" altLang="en-US" dirty="0"/>
              <a:t>“</a:t>
            </a:r>
            <a:r>
              <a:rPr lang="en-US" altLang="zh-CN" dirty="0"/>
              <a:t>(1x</a:t>
            </a:r>
            <a:r>
              <a:rPr lang="en-US" altLang="zh-CN" dirty="0" smtClean="0"/>
              <a:t>,’</a:t>
            </a:r>
            <a:r>
              <a:rPr lang="zh-CN" altLang="en-US" dirty="0" smtClean="0"/>
              <a:t>调整前平均成绩</a:t>
            </a:r>
            <a:r>
              <a:rPr lang="en-US" altLang="zh-CN" dirty="0" smtClean="0"/>
              <a:t>:’,F7.2)”) </a:t>
            </a:r>
            <a:r>
              <a:rPr lang="en-US" altLang="zh-CN" dirty="0" err="1" smtClean="0"/>
              <a:t>old_av</a:t>
            </a:r>
            <a:endParaRPr lang="en-US" altLang="zh-CN" dirty="0" smtClean="0"/>
          </a:p>
          <a:p>
            <a:pPr>
              <a:lnSpc>
                <a:spcPct val="150000"/>
              </a:lnSpc>
            </a:pPr>
            <a:r>
              <a:rPr lang="en-US" altLang="zh-CN" dirty="0"/>
              <a:t>write(*,</a:t>
            </a:r>
            <a:r>
              <a:rPr lang="zh-CN" altLang="en-US" dirty="0"/>
              <a:t>“</a:t>
            </a:r>
            <a:r>
              <a:rPr lang="en-US" altLang="zh-CN" dirty="0"/>
              <a:t>(1x,’</a:t>
            </a:r>
            <a:r>
              <a:rPr lang="zh-CN" altLang="en-US" dirty="0" smtClean="0"/>
              <a:t>调整后平均成绩</a:t>
            </a:r>
            <a:r>
              <a:rPr lang="en-US" altLang="zh-CN" dirty="0" smtClean="0"/>
              <a:t>:’,</a:t>
            </a:r>
            <a:r>
              <a:rPr lang="en-US" altLang="zh-CN" dirty="0"/>
              <a:t>F7.2)”) </a:t>
            </a:r>
            <a:r>
              <a:rPr lang="en-US" altLang="zh-CN" dirty="0" err="1" smtClean="0"/>
              <a:t>new_av</a:t>
            </a:r>
            <a:endParaRPr lang="en-US" altLang="zh-CN" dirty="0" smtClean="0"/>
          </a:p>
          <a:p>
            <a:pPr>
              <a:lnSpc>
                <a:spcPct val="150000"/>
              </a:lnSpc>
            </a:pPr>
            <a:r>
              <a:rPr lang="en-US" altLang="zh-CN" dirty="0" smtClean="0"/>
              <a:t>100 </a:t>
            </a:r>
            <a:r>
              <a:rPr lang="en-US" altLang="zh-CN" dirty="0" err="1" smtClean="0"/>
              <a:t>formart</a:t>
            </a:r>
            <a:r>
              <a:rPr lang="en-US" altLang="zh-CN" dirty="0" smtClean="0"/>
              <a:t>(1X,A10,2X,I10,2X,A6)</a:t>
            </a:r>
          </a:p>
          <a:p>
            <a:pPr>
              <a:lnSpc>
                <a:spcPct val="150000"/>
              </a:lnSpc>
            </a:pPr>
            <a:r>
              <a:rPr lang="en-US" altLang="zh-CN" dirty="0" smtClean="0"/>
              <a:t>end</a:t>
            </a:r>
            <a:endParaRPr lang="en-US" altLang="zh-CN" dirty="0"/>
          </a:p>
          <a:p>
            <a:endParaRPr lang="zh-CN" altLang="en-US" dirty="0"/>
          </a:p>
        </p:txBody>
      </p:sp>
    </p:spTree>
    <p:extLst>
      <p:ext uri="{BB962C8B-B14F-4D97-AF65-F5344CB8AC3E}">
        <p14:creationId xmlns:p14="http://schemas.microsoft.com/office/powerpoint/2010/main" val="33237095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539750" y="333375"/>
            <a:ext cx="845820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algn="just" eaLnBrk="1" hangingPunct="1">
              <a:buSzPct val="75000"/>
              <a:buFont typeface="Monotype Sorts" pitchFamily="2" charset="2"/>
              <a:buNone/>
            </a:pPr>
            <a:r>
              <a:rPr kumimoji="1" lang="en-US" altLang="zh-CN" sz="1800" b="1" dirty="0">
                <a:latin typeface="宋体" charset="-122"/>
              </a:rPr>
              <a:t>  </a:t>
            </a:r>
            <a:r>
              <a:rPr kumimoji="1" lang="zh-CN" altLang="en-US" sz="1800" b="1" dirty="0">
                <a:latin typeface="宋体" charset="-122"/>
              </a:rPr>
              <a:t>使用数据文件</a:t>
            </a:r>
            <a:r>
              <a:rPr kumimoji="1" lang="en-US" altLang="zh-CN" sz="1800" b="1" dirty="0">
                <a:latin typeface="宋体" charset="-122"/>
              </a:rPr>
              <a:t>,</a:t>
            </a:r>
            <a:r>
              <a:rPr kumimoji="1" lang="zh-CN" altLang="en-US" sz="1800" b="1" dirty="0">
                <a:latin typeface="宋体" charset="-122"/>
              </a:rPr>
              <a:t>按规定格式输入有关输入数据</a:t>
            </a:r>
            <a:r>
              <a:rPr kumimoji="1" lang="en-US" altLang="zh-CN" sz="1800" b="1" dirty="0">
                <a:latin typeface="宋体" charset="-122"/>
              </a:rPr>
              <a:t>,</a:t>
            </a:r>
            <a:r>
              <a:rPr kumimoji="1" lang="zh-CN" altLang="en-US" sz="1800" b="1" dirty="0">
                <a:latin typeface="宋体" charset="-122"/>
              </a:rPr>
              <a:t>如：</a:t>
            </a:r>
          </a:p>
          <a:p>
            <a:pPr algn="just" eaLnBrk="1" hangingPunct="1">
              <a:buSzPct val="75000"/>
              <a:buFont typeface="Monotype Sorts" pitchFamily="2" charset="2"/>
              <a:buNone/>
            </a:pPr>
            <a:r>
              <a:rPr kumimoji="1" lang="zh-CN" altLang="en-US" sz="1800" b="1" dirty="0">
                <a:latin typeface="宋体" charset="-122"/>
              </a:rPr>
              <a:t>   </a:t>
            </a:r>
            <a:r>
              <a:rPr kumimoji="1" lang="zh-CN" altLang="en-US" sz="1800" b="1" dirty="0">
                <a:solidFill>
                  <a:srgbClr val="0033CC"/>
                </a:solidFill>
                <a:latin typeface="宋体" charset="-122"/>
              </a:rPr>
              <a:t>王刚    </a:t>
            </a:r>
            <a:r>
              <a:rPr kumimoji="1" lang="en-US" altLang="zh-CN" sz="1800" b="1" dirty="0">
                <a:solidFill>
                  <a:srgbClr val="0033CC"/>
                </a:solidFill>
                <a:latin typeface="宋体" charset="-122"/>
              </a:rPr>
              <a:t>,45</a:t>
            </a:r>
          </a:p>
          <a:p>
            <a:pPr algn="just" eaLnBrk="1" hangingPunct="1">
              <a:buSzPct val="75000"/>
              <a:buFont typeface="Monotype Sorts" pitchFamily="2" charset="2"/>
              <a:buNone/>
            </a:pPr>
            <a:r>
              <a:rPr kumimoji="1" lang="en-US" altLang="zh-CN" sz="1800" b="1" dirty="0">
                <a:solidFill>
                  <a:srgbClr val="0033CC"/>
                </a:solidFill>
                <a:latin typeface="宋体" charset="-122"/>
              </a:rPr>
              <a:t>   </a:t>
            </a:r>
            <a:r>
              <a:rPr kumimoji="1" lang="zh-CN" altLang="en-US" sz="1800" b="1" dirty="0">
                <a:solidFill>
                  <a:srgbClr val="0033CC"/>
                </a:solidFill>
                <a:latin typeface="宋体" charset="-122"/>
              </a:rPr>
              <a:t>赵全    </a:t>
            </a:r>
            <a:r>
              <a:rPr kumimoji="1" lang="en-US" altLang="zh-CN" sz="1800" b="1" dirty="0">
                <a:solidFill>
                  <a:srgbClr val="0033CC"/>
                </a:solidFill>
                <a:latin typeface="宋体" charset="-122"/>
              </a:rPr>
              <a:t>,78</a:t>
            </a:r>
          </a:p>
          <a:p>
            <a:pPr algn="just" eaLnBrk="1" hangingPunct="1">
              <a:buSzPct val="75000"/>
              <a:buFont typeface="Monotype Sorts" pitchFamily="2" charset="2"/>
              <a:buNone/>
            </a:pPr>
            <a:r>
              <a:rPr kumimoji="1" lang="en-US" altLang="zh-CN" sz="1800" b="1" dirty="0">
                <a:solidFill>
                  <a:srgbClr val="0033CC"/>
                </a:solidFill>
                <a:latin typeface="宋体" charset="-122"/>
              </a:rPr>
              <a:t>   </a:t>
            </a:r>
            <a:r>
              <a:rPr kumimoji="1" lang="zh-CN" altLang="en-US" sz="1800" b="1" dirty="0">
                <a:solidFill>
                  <a:srgbClr val="0033CC"/>
                </a:solidFill>
                <a:latin typeface="宋体" charset="-122"/>
              </a:rPr>
              <a:t>司马俊男</a:t>
            </a:r>
            <a:r>
              <a:rPr kumimoji="1" lang="en-US" altLang="zh-CN" sz="1800" b="1" dirty="0">
                <a:solidFill>
                  <a:srgbClr val="0033CC"/>
                </a:solidFill>
                <a:latin typeface="宋体" charset="-122"/>
              </a:rPr>
              <a:t>,87</a:t>
            </a:r>
          </a:p>
          <a:p>
            <a:pPr algn="just" eaLnBrk="1" hangingPunct="1">
              <a:buSzPct val="75000"/>
              <a:buFont typeface="Monotype Sorts" pitchFamily="2" charset="2"/>
              <a:buNone/>
            </a:pPr>
            <a:r>
              <a:rPr kumimoji="1" lang="en-US" altLang="zh-CN" sz="1800" b="1" dirty="0">
                <a:solidFill>
                  <a:srgbClr val="0033CC"/>
                </a:solidFill>
                <a:latin typeface="宋体" charset="-122"/>
              </a:rPr>
              <a:t>    </a:t>
            </a:r>
            <a:r>
              <a:rPr kumimoji="1" lang="zh-CN" altLang="en-US" sz="1800" b="1" dirty="0">
                <a:solidFill>
                  <a:srgbClr val="0033CC"/>
                </a:solidFill>
                <a:latin typeface="宋体" charset="-122"/>
              </a:rPr>
              <a:t>杨莉红  </a:t>
            </a:r>
            <a:r>
              <a:rPr kumimoji="1" lang="en-US" altLang="zh-CN" sz="1800" b="1" dirty="0">
                <a:solidFill>
                  <a:srgbClr val="0033CC"/>
                </a:solidFill>
                <a:latin typeface="宋体" charset="-122"/>
              </a:rPr>
              <a:t>,98</a:t>
            </a:r>
          </a:p>
          <a:p>
            <a:pPr algn="just" eaLnBrk="1" hangingPunct="1">
              <a:buSzPct val="75000"/>
              <a:buFont typeface="Monotype Sorts" pitchFamily="2" charset="2"/>
              <a:buNone/>
            </a:pPr>
            <a:r>
              <a:rPr kumimoji="1" lang="en-US" altLang="zh-CN" sz="1800" b="1" dirty="0">
                <a:solidFill>
                  <a:srgbClr val="0033CC"/>
                </a:solidFill>
                <a:latin typeface="宋体" charset="-122"/>
              </a:rPr>
              <a:t>    </a:t>
            </a:r>
            <a:r>
              <a:rPr kumimoji="1" lang="zh-CN" altLang="en-US" sz="1800" b="1" dirty="0">
                <a:solidFill>
                  <a:srgbClr val="0033CC"/>
                </a:solidFill>
                <a:latin typeface="宋体" charset="-122"/>
              </a:rPr>
              <a:t>张军    </a:t>
            </a:r>
            <a:r>
              <a:rPr kumimoji="1" lang="en-US" altLang="zh-CN" sz="1800" b="1" dirty="0">
                <a:solidFill>
                  <a:srgbClr val="0033CC"/>
                </a:solidFill>
                <a:latin typeface="宋体" charset="-122"/>
              </a:rPr>
              <a:t>,58</a:t>
            </a:r>
          </a:p>
          <a:p>
            <a:pPr algn="just" eaLnBrk="1" hangingPunct="1">
              <a:buSzPct val="75000"/>
              <a:buFont typeface="Monotype Sorts" pitchFamily="2" charset="2"/>
              <a:buNone/>
            </a:pPr>
            <a:r>
              <a:rPr kumimoji="1" lang="en-US" altLang="zh-CN" sz="1800" b="1" dirty="0">
                <a:latin typeface="宋体" charset="-122"/>
              </a:rPr>
              <a:t>  </a:t>
            </a:r>
            <a:r>
              <a:rPr kumimoji="1" lang="zh-CN" altLang="en-US" sz="1800" b="1" dirty="0">
                <a:latin typeface="宋体" charset="-122"/>
              </a:rPr>
              <a:t>运行程序</a:t>
            </a:r>
            <a:r>
              <a:rPr kumimoji="1" lang="en-US" altLang="zh-CN" sz="1800" b="1" dirty="0">
                <a:latin typeface="宋体" charset="-122"/>
              </a:rPr>
              <a:t>,</a:t>
            </a:r>
            <a:r>
              <a:rPr kumimoji="1" lang="zh-CN" altLang="en-US" sz="1800" b="1" dirty="0">
                <a:latin typeface="宋体" charset="-122"/>
              </a:rPr>
              <a:t>从键盘输入数据：</a:t>
            </a:r>
            <a:r>
              <a:rPr kumimoji="1" lang="zh-CN" altLang="en-US" sz="1800" b="1" dirty="0">
                <a:solidFill>
                  <a:srgbClr val="0033CC"/>
                </a:solidFill>
                <a:latin typeface="宋体" charset="-122"/>
              </a:rPr>
              <a:t>输入一个加减分数值：</a:t>
            </a:r>
            <a:r>
              <a:rPr kumimoji="1" lang="en-US" altLang="zh-CN" sz="1800" b="1" dirty="0">
                <a:solidFill>
                  <a:srgbClr val="0033CC"/>
                </a:solidFill>
                <a:latin typeface="宋体" charset="-122"/>
              </a:rPr>
              <a:t>10↙</a:t>
            </a:r>
          </a:p>
          <a:p>
            <a:pPr algn="just" eaLnBrk="1" hangingPunct="1">
              <a:buSzPct val="75000"/>
              <a:buFont typeface="Monotype Sorts" pitchFamily="2" charset="2"/>
              <a:buNone/>
            </a:pPr>
            <a:r>
              <a:rPr kumimoji="1" lang="en-US" altLang="zh-CN" sz="1600" b="1" dirty="0">
                <a:latin typeface="宋体" charset="-122"/>
              </a:rPr>
              <a:t>  </a:t>
            </a:r>
            <a:r>
              <a:rPr kumimoji="1" lang="zh-CN" altLang="en-US" sz="1800" b="1" dirty="0">
                <a:latin typeface="宋体" charset="-122"/>
              </a:rPr>
              <a:t>程序运行后</a:t>
            </a:r>
            <a:r>
              <a:rPr kumimoji="1" lang="en-US" altLang="zh-CN" sz="1800" b="1" dirty="0">
                <a:latin typeface="宋体" charset="-122"/>
              </a:rPr>
              <a:t>,</a:t>
            </a:r>
            <a:r>
              <a:rPr kumimoji="1" lang="zh-CN" altLang="en-US" sz="1800" b="1" dirty="0">
                <a:latin typeface="宋体" charset="-122"/>
              </a:rPr>
              <a:t>输出结果为：</a:t>
            </a:r>
            <a:r>
              <a:rPr kumimoji="1" lang="zh-CN" altLang="en-US" sz="1600" b="1" dirty="0">
                <a:solidFill>
                  <a:srgbClr val="0033CC"/>
                </a:solidFill>
                <a:latin typeface="宋体" charset="-122"/>
              </a:rPr>
              <a:t>学生姓名   调整前成绩  调整后成绩  成绩等级</a:t>
            </a:r>
          </a:p>
          <a:p>
            <a:pPr algn="just" eaLnBrk="1" hangingPunct="1">
              <a:buSzPct val="75000"/>
              <a:buFont typeface="Monotype Sorts" pitchFamily="2" charset="2"/>
              <a:buNone/>
            </a:pPr>
            <a:r>
              <a:rPr kumimoji="1" lang="zh-CN" altLang="en-US" sz="1600" b="1" dirty="0">
                <a:solidFill>
                  <a:srgbClr val="0033CC"/>
                </a:solidFill>
                <a:latin typeface="宋体" charset="-122"/>
              </a:rPr>
              <a:t>                         </a:t>
            </a:r>
            <a:r>
              <a:rPr kumimoji="1" lang="en-US" altLang="zh-CN" sz="800" b="1" dirty="0">
                <a:solidFill>
                  <a:srgbClr val="0033CC"/>
                </a:solidFill>
                <a:latin typeface="宋体" charset="-122"/>
              </a:rPr>
              <a:t>---------------------------------------------------------------------------------------</a:t>
            </a:r>
          </a:p>
          <a:p>
            <a:pPr algn="just" eaLnBrk="1" hangingPunct="1">
              <a:buSzPct val="75000"/>
              <a:buFont typeface="Monotype Sorts" pitchFamily="2" charset="2"/>
              <a:buNone/>
            </a:pPr>
            <a:r>
              <a:rPr kumimoji="1" lang="en-US" altLang="zh-CN" sz="1600" b="1" dirty="0">
                <a:solidFill>
                  <a:srgbClr val="0033CC"/>
                </a:solidFill>
                <a:latin typeface="宋体" charset="-122"/>
              </a:rPr>
              <a:t>                         </a:t>
            </a:r>
            <a:r>
              <a:rPr kumimoji="1" lang="zh-CN" altLang="en-US" sz="1600" b="1" dirty="0">
                <a:solidFill>
                  <a:srgbClr val="0033CC"/>
                </a:solidFill>
                <a:latin typeface="宋体" charset="-122"/>
              </a:rPr>
              <a:t>王刚               </a:t>
            </a:r>
            <a:r>
              <a:rPr kumimoji="1" lang="en-US" altLang="zh-CN" sz="1600" b="1" dirty="0">
                <a:solidFill>
                  <a:srgbClr val="0033CC"/>
                </a:solidFill>
                <a:latin typeface="宋体" charset="-122"/>
              </a:rPr>
              <a:t>45          55  </a:t>
            </a:r>
            <a:r>
              <a:rPr kumimoji="1" lang="zh-CN" altLang="en-US" sz="1600" b="1" dirty="0">
                <a:solidFill>
                  <a:srgbClr val="0033CC"/>
                </a:solidFill>
                <a:latin typeface="宋体" charset="-122"/>
              </a:rPr>
              <a:t>不及格</a:t>
            </a:r>
          </a:p>
          <a:p>
            <a:pPr algn="just" eaLnBrk="1" hangingPunct="1">
              <a:buSzPct val="75000"/>
              <a:buFont typeface="Monotype Sorts" pitchFamily="2" charset="2"/>
              <a:buNone/>
            </a:pPr>
            <a:r>
              <a:rPr kumimoji="1" lang="zh-CN" altLang="en-US" sz="1600" b="1" dirty="0">
                <a:solidFill>
                  <a:srgbClr val="0033CC"/>
                </a:solidFill>
                <a:latin typeface="宋体" charset="-122"/>
              </a:rPr>
              <a:t>                         赵全               </a:t>
            </a:r>
            <a:r>
              <a:rPr kumimoji="1" lang="en-US" altLang="zh-CN" sz="1600" b="1" dirty="0">
                <a:solidFill>
                  <a:srgbClr val="0033CC"/>
                </a:solidFill>
                <a:latin typeface="宋体" charset="-122"/>
              </a:rPr>
              <a:t>78          88  </a:t>
            </a:r>
            <a:r>
              <a:rPr kumimoji="1" lang="zh-CN" altLang="en-US" sz="1600" b="1" dirty="0">
                <a:solidFill>
                  <a:srgbClr val="0033CC"/>
                </a:solidFill>
                <a:latin typeface="宋体" charset="-122"/>
              </a:rPr>
              <a:t>良 </a:t>
            </a:r>
          </a:p>
          <a:p>
            <a:pPr algn="just" eaLnBrk="1" hangingPunct="1">
              <a:buSzPct val="75000"/>
              <a:buFont typeface="Monotype Sorts" pitchFamily="2" charset="2"/>
              <a:buNone/>
            </a:pPr>
            <a:r>
              <a:rPr kumimoji="1" lang="zh-CN" altLang="en-US" sz="1600" b="1" dirty="0">
                <a:solidFill>
                  <a:srgbClr val="0033CC"/>
                </a:solidFill>
                <a:latin typeface="宋体" charset="-122"/>
              </a:rPr>
              <a:t>                         司马俊男           </a:t>
            </a:r>
            <a:r>
              <a:rPr kumimoji="1" lang="en-US" altLang="zh-CN" sz="1600" b="1" dirty="0">
                <a:solidFill>
                  <a:srgbClr val="0033CC"/>
                </a:solidFill>
                <a:latin typeface="宋体" charset="-122"/>
              </a:rPr>
              <a:t>87          97  </a:t>
            </a:r>
            <a:r>
              <a:rPr kumimoji="1" lang="zh-CN" altLang="en-US" sz="1600" b="1" dirty="0">
                <a:solidFill>
                  <a:srgbClr val="0033CC"/>
                </a:solidFill>
                <a:latin typeface="宋体" charset="-122"/>
              </a:rPr>
              <a:t>优       </a:t>
            </a:r>
          </a:p>
          <a:p>
            <a:pPr algn="just" eaLnBrk="1" hangingPunct="1">
              <a:buSzPct val="75000"/>
              <a:buFont typeface="Monotype Sorts" pitchFamily="2" charset="2"/>
              <a:buNone/>
            </a:pPr>
            <a:r>
              <a:rPr kumimoji="1" lang="zh-CN" altLang="en-US" sz="1600" b="1" dirty="0">
                <a:solidFill>
                  <a:srgbClr val="0033CC"/>
                </a:solidFill>
                <a:latin typeface="宋体" charset="-122"/>
              </a:rPr>
              <a:t>                         杨莉红             </a:t>
            </a:r>
            <a:r>
              <a:rPr kumimoji="1" lang="en-US" altLang="zh-CN" sz="1600" b="1" dirty="0">
                <a:solidFill>
                  <a:srgbClr val="0033CC"/>
                </a:solidFill>
                <a:latin typeface="宋体" charset="-122"/>
              </a:rPr>
              <a:t>98         100  </a:t>
            </a:r>
            <a:r>
              <a:rPr kumimoji="1" lang="zh-CN" altLang="en-US" sz="1600" b="1" dirty="0">
                <a:solidFill>
                  <a:srgbClr val="0033CC"/>
                </a:solidFill>
                <a:latin typeface="宋体" charset="-122"/>
              </a:rPr>
              <a:t>优          </a:t>
            </a:r>
          </a:p>
          <a:p>
            <a:pPr algn="just" eaLnBrk="1" hangingPunct="1">
              <a:buSzPct val="75000"/>
              <a:buFont typeface="Monotype Sorts" pitchFamily="2" charset="2"/>
              <a:buNone/>
            </a:pPr>
            <a:r>
              <a:rPr kumimoji="1" lang="zh-CN" altLang="en-US" sz="1600" b="1" dirty="0">
                <a:solidFill>
                  <a:srgbClr val="0033CC"/>
                </a:solidFill>
                <a:latin typeface="宋体" charset="-122"/>
              </a:rPr>
              <a:t>                         张军               </a:t>
            </a:r>
            <a:r>
              <a:rPr kumimoji="1" lang="en-US" altLang="zh-CN" sz="1600" b="1" dirty="0">
                <a:solidFill>
                  <a:srgbClr val="0033CC"/>
                </a:solidFill>
                <a:latin typeface="宋体" charset="-122"/>
              </a:rPr>
              <a:t>58          68  </a:t>
            </a:r>
            <a:r>
              <a:rPr kumimoji="1" lang="zh-CN" altLang="en-US" sz="1600" b="1" dirty="0">
                <a:solidFill>
                  <a:srgbClr val="0033CC"/>
                </a:solidFill>
                <a:latin typeface="宋体" charset="-122"/>
              </a:rPr>
              <a:t>及格</a:t>
            </a:r>
          </a:p>
          <a:p>
            <a:pPr algn="just" eaLnBrk="1" hangingPunct="1">
              <a:buSzPct val="75000"/>
              <a:buFont typeface="Monotype Sorts" pitchFamily="2" charset="2"/>
              <a:buNone/>
            </a:pPr>
            <a:r>
              <a:rPr kumimoji="1" lang="zh-CN" altLang="en-US" sz="1600" b="1" dirty="0">
                <a:solidFill>
                  <a:srgbClr val="0033CC"/>
                </a:solidFill>
                <a:latin typeface="宋体" charset="-122"/>
              </a:rPr>
              <a:t>                         </a:t>
            </a:r>
            <a:r>
              <a:rPr kumimoji="1" lang="en-US" altLang="zh-CN" sz="800" b="1" dirty="0">
                <a:solidFill>
                  <a:srgbClr val="0033CC"/>
                </a:solidFill>
                <a:latin typeface="宋体" charset="-122"/>
              </a:rPr>
              <a:t>---------------------------------------------------------------------------------------</a:t>
            </a:r>
          </a:p>
          <a:p>
            <a:pPr algn="just" eaLnBrk="1" hangingPunct="1">
              <a:buSzPct val="75000"/>
              <a:buFont typeface="Monotype Sorts" pitchFamily="2" charset="2"/>
              <a:buNone/>
            </a:pPr>
            <a:r>
              <a:rPr kumimoji="1" lang="en-US" altLang="zh-CN" sz="1600" b="1" dirty="0">
                <a:solidFill>
                  <a:srgbClr val="0033CC"/>
                </a:solidFill>
                <a:latin typeface="宋体" charset="-122"/>
              </a:rPr>
              <a:t>                         </a:t>
            </a:r>
            <a:r>
              <a:rPr kumimoji="1" lang="zh-CN" altLang="en-US" sz="1600" b="1" dirty="0">
                <a:solidFill>
                  <a:srgbClr val="0033CC"/>
                </a:solidFill>
                <a:latin typeface="宋体" charset="-122"/>
              </a:rPr>
              <a:t>调整前平均成绩：  </a:t>
            </a:r>
            <a:r>
              <a:rPr kumimoji="1" lang="en-US" altLang="zh-CN" sz="1600" b="1" dirty="0">
                <a:solidFill>
                  <a:srgbClr val="0033CC"/>
                </a:solidFill>
                <a:latin typeface="宋体" charset="-122"/>
              </a:rPr>
              <a:t>73.20</a:t>
            </a:r>
          </a:p>
          <a:p>
            <a:pPr eaLnBrk="1" hangingPunct="1">
              <a:buSzPct val="75000"/>
              <a:buFont typeface="Monotype Sorts" pitchFamily="2" charset="2"/>
              <a:buNone/>
            </a:pPr>
            <a:r>
              <a:rPr kumimoji="1" lang="en-US" altLang="zh-CN" sz="1600" b="1" dirty="0">
                <a:solidFill>
                  <a:srgbClr val="0033CC"/>
                </a:solidFill>
                <a:latin typeface="宋体" charset="-122"/>
                <a:cs typeface="Times New Roman" pitchFamily="18" charset="0"/>
              </a:rPr>
              <a:t>                         </a:t>
            </a:r>
            <a:r>
              <a:rPr kumimoji="1" lang="zh-CN" altLang="en-US" sz="1600" b="1" dirty="0">
                <a:solidFill>
                  <a:srgbClr val="0033CC"/>
                </a:solidFill>
                <a:latin typeface="宋体" charset="-122"/>
              </a:rPr>
              <a:t>调整后平均成绩：</a:t>
            </a:r>
            <a:r>
              <a:rPr kumimoji="1" lang="zh-CN" altLang="en-US" sz="1600" b="1" dirty="0">
                <a:solidFill>
                  <a:srgbClr val="0033CC"/>
                </a:solidFill>
                <a:latin typeface="宋体" charset="-122"/>
                <a:cs typeface="Times New Roman" pitchFamily="18" charset="0"/>
              </a:rPr>
              <a:t>  </a:t>
            </a:r>
            <a:r>
              <a:rPr kumimoji="1" lang="en-US" altLang="zh-CN" sz="1600" b="1" dirty="0">
                <a:solidFill>
                  <a:srgbClr val="0033CC"/>
                </a:solidFill>
                <a:latin typeface="宋体" charset="-122"/>
                <a:cs typeface="Times New Roman" pitchFamily="18" charset="0"/>
              </a:rPr>
              <a:t>81.60</a:t>
            </a:r>
            <a:r>
              <a:rPr kumimoji="1" lang="en-US" altLang="zh-CN" sz="1600" b="1" dirty="0">
                <a:solidFill>
                  <a:srgbClr val="0033CC"/>
                </a:solidFill>
                <a:latin typeface="宋体" charset="-122"/>
              </a:rPr>
              <a:t> </a:t>
            </a:r>
          </a:p>
        </p:txBody>
      </p:sp>
    </p:spTree>
    <p:extLst>
      <p:ext uri="{BB962C8B-B14F-4D97-AF65-F5344CB8AC3E}">
        <p14:creationId xmlns:p14="http://schemas.microsoft.com/office/powerpoint/2010/main" val="464194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539750" y="4762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dirty="0"/>
              <a:t>练习  设</a:t>
            </a:r>
            <a:r>
              <a:rPr lang="zh-CN" altLang="en-US" sz="2400" b="1" dirty="0" smtClean="0"/>
              <a:t>数组 </a:t>
            </a:r>
            <a:r>
              <a:rPr lang="zh-CN" altLang="en-US" sz="1800" dirty="0" smtClean="0"/>
              <a:t> </a:t>
            </a:r>
            <a:endParaRPr lang="zh-CN" altLang="en-US" sz="1800" dirty="0"/>
          </a:p>
        </p:txBody>
      </p:sp>
      <p:pic>
        <p:nvPicPr>
          <p:cNvPr id="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413" y="333375"/>
            <a:ext cx="16557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638" y="333375"/>
            <a:ext cx="2736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950" y="188913"/>
            <a:ext cx="12954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9975" y="1341438"/>
            <a:ext cx="18732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a:off x="971550" y="2009775"/>
            <a:ext cx="7416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400" dirty="0"/>
              <a:t>1</a:t>
            </a:r>
            <a:r>
              <a:rPr lang="zh-CN" altLang="en-US" sz="2400" dirty="0"/>
              <a:t>、</a:t>
            </a:r>
            <a:r>
              <a:rPr lang="en-US" altLang="zh-CN" sz="2400" dirty="0"/>
              <a:t>E</a:t>
            </a:r>
            <a:r>
              <a:rPr lang="zh-CN" altLang="en-US" sz="2400" b="1" dirty="0"/>
              <a:t>数组描述为</a:t>
            </a:r>
            <a:r>
              <a:rPr lang="en-US" altLang="zh-CN" sz="2400" dirty="0"/>
              <a:t>(1:2,1:3)</a:t>
            </a:r>
            <a:r>
              <a:rPr lang="zh-CN" altLang="en-US" sz="2400" dirty="0"/>
              <a:t>，</a:t>
            </a:r>
            <a:r>
              <a:rPr lang="en-US" altLang="zh-CN" sz="2400" dirty="0"/>
              <a:t>F</a:t>
            </a:r>
            <a:r>
              <a:rPr lang="zh-CN" altLang="en-US" sz="2400" dirty="0"/>
              <a:t>数组描述为</a:t>
            </a:r>
            <a:r>
              <a:rPr lang="en-US" altLang="zh-CN" sz="2400" dirty="0"/>
              <a:t>(1:3)</a:t>
            </a:r>
            <a:r>
              <a:rPr lang="zh-CN" altLang="en-US" sz="2400" dirty="0"/>
              <a:t>，问下列数组表达式是否合法，不合法的说明理由，合法的写出计算结果：</a:t>
            </a:r>
          </a:p>
          <a:p>
            <a:pPr eaLnBrk="1" hangingPunct="1">
              <a:spcBef>
                <a:spcPct val="0"/>
              </a:spcBef>
              <a:buClrTx/>
              <a:buSzTx/>
              <a:buFontTx/>
              <a:buNone/>
            </a:pPr>
            <a:r>
              <a:rPr lang="en-US" altLang="zh-CN" sz="2400" dirty="0"/>
              <a:t>(1) E=A+B</a:t>
            </a:r>
            <a:r>
              <a:rPr lang="zh-CN" altLang="en-US" sz="2400" dirty="0"/>
              <a:t>；</a:t>
            </a:r>
            <a:r>
              <a:rPr lang="en-US" altLang="zh-CN" sz="2400" dirty="0"/>
              <a:t>(2) E=ABS(B)+2</a:t>
            </a:r>
            <a:r>
              <a:rPr lang="zh-CN" altLang="en-US" sz="2400" dirty="0"/>
              <a:t>；</a:t>
            </a:r>
            <a:r>
              <a:rPr lang="en-US" altLang="zh-CN" sz="2400" dirty="0"/>
              <a:t>(3) E=B+C</a:t>
            </a:r>
          </a:p>
          <a:p>
            <a:pPr eaLnBrk="1" hangingPunct="1">
              <a:spcBef>
                <a:spcPct val="0"/>
              </a:spcBef>
              <a:buClrTx/>
              <a:buSzTx/>
              <a:buFontTx/>
              <a:buNone/>
            </a:pPr>
            <a:r>
              <a:rPr lang="en-US" altLang="zh-CN" sz="2400" dirty="0"/>
              <a:t>(4) C=A+C</a:t>
            </a:r>
            <a:r>
              <a:rPr lang="zh-CN" altLang="en-US" sz="2400" dirty="0"/>
              <a:t>；</a:t>
            </a:r>
            <a:r>
              <a:rPr lang="en-US" altLang="zh-CN" sz="2400" dirty="0"/>
              <a:t>(5) F=D*D</a:t>
            </a:r>
            <a:r>
              <a:rPr lang="zh-CN" altLang="en-US" sz="2400" dirty="0"/>
              <a:t>；</a:t>
            </a:r>
            <a:r>
              <a:rPr lang="en-US" altLang="zh-CN" sz="2400" dirty="0"/>
              <a:t>(6) F=A(1:2,1)+B(1:3,1)</a:t>
            </a:r>
          </a:p>
          <a:p>
            <a:pPr eaLnBrk="1" hangingPunct="1">
              <a:spcBef>
                <a:spcPct val="0"/>
              </a:spcBef>
              <a:buClrTx/>
              <a:buSzTx/>
              <a:buFontTx/>
              <a:buNone/>
            </a:pPr>
            <a:r>
              <a:rPr lang="en-US" altLang="zh-CN" sz="2400" dirty="0"/>
              <a:t>(7) F=A(1,1:3)+B(1,1:3)</a:t>
            </a:r>
          </a:p>
        </p:txBody>
      </p:sp>
      <p:sp>
        <p:nvSpPr>
          <p:cNvPr id="10" name="Text Box 14"/>
          <p:cNvSpPr txBox="1">
            <a:spLocks noChangeArrowheads="1"/>
          </p:cNvSpPr>
          <p:nvPr/>
        </p:nvSpPr>
        <p:spPr bwMode="auto">
          <a:xfrm>
            <a:off x="395536" y="4646840"/>
            <a:ext cx="78488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dirty="0"/>
              <a:t>2</a:t>
            </a:r>
            <a:r>
              <a:rPr lang="zh-CN" altLang="en-US" sz="2400" dirty="0"/>
              <a:t>、</a:t>
            </a:r>
            <a:r>
              <a:rPr lang="zh-CN" altLang="en-US" sz="2400" b="1" dirty="0"/>
              <a:t>用</a:t>
            </a:r>
            <a:r>
              <a:rPr lang="en-US" altLang="zh-CN" sz="2400" b="1" dirty="0"/>
              <a:t>WHERE</a:t>
            </a:r>
            <a:r>
              <a:rPr lang="zh-CN" altLang="en-US" sz="2400" b="1" dirty="0"/>
              <a:t>构造，使上题中</a:t>
            </a:r>
            <a:r>
              <a:rPr lang="en-US" altLang="zh-CN" sz="2400" b="1" dirty="0"/>
              <a:t>A</a:t>
            </a:r>
            <a:r>
              <a:rPr lang="zh-CN" altLang="en-US" sz="2400" b="1" dirty="0"/>
              <a:t>元素≤</a:t>
            </a:r>
            <a:r>
              <a:rPr lang="en-US" altLang="zh-CN" sz="2400" b="1" dirty="0"/>
              <a:t>2</a:t>
            </a:r>
            <a:r>
              <a:rPr lang="zh-CN" altLang="en-US" sz="2400" b="1" dirty="0"/>
              <a:t>时，置</a:t>
            </a:r>
            <a:r>
              <a:rPr lang="en-US" altLang="zh-CN" sz="2400" b="1" dirty="0"/>
              <a:t>B</a:t>
            </a:r>
            <a:r>
              <a:rPr lang="zh-CN" altLang="en-US" sz="2400" b="1" dirty="0"/>
              <a:t>相应元素为自身的绝对值，否则使</a:t>
            </a:r>
            <a:r>
              <a:rPr lang="en-US" altLang="zh-CN" sz="2400" b="1" dirty="0"/>
              <a:t>B</a:t>
            </a:r>
            <a:r>
              <a:rPr lang="zh-CN" altLang="en-US" sz="2400" b="1" dirty="0"/>
              <a:t>中元素加</a:t>
            </a:r>
            <a:r>
              <a:rPr lang="en-US" altLang="zh-CN" sz="2400" b="1" dirty="0"/>
              <a:t>1</a:t>
            </a:r>
            <a:r>
              <a:rPr lang="zh-CN" altLang="en-US" sz="2400" b="1" dirty="0"/>
              <a:t>，写出最后</a:t>
            </a:r>
            <a:r>
              <a:rPr lang="en-US" altLang="zh-CN" sz="2400" b="1" dirty="0"/>
              <a:t>B</a:t>
            </a:r>
            <a:r>
              <a:rPr lang="zh-CN" altLang="en-US" sz="2400" b="1" dirty="0"/>
              <a:t>的内容</a:t>
            </a:r>
            <a:r>
              <a:rPr lang="zh-CN" altLang="en-US" sz="2400" dirty="0"/>
              <a:t>。 </a:t>
            </a:r>
          </a:p>
        </p:txBody>
      </p:sp>
      <p:sp>
        <p:nvSpPr>
          <p:cNvPr id="2" name="矩形 1"/>
          <p:cNvSpPr/>
          <p:nvPr/>
        </p:nvSpPr>
        <p:spPr>
          <a:xfrm>
            <a:off x="539750" y="5661248"/>
            <a:ext cx="7416626" cy="707886"/>
          </a:xfrm>
          <a:prstGeom prst="rect">
            <a:avLst/>
          </a:prstGeom>
        </p:spPr>
        <p:txBody>
          <a:bodyPr wrap="square">
            <a:spAutoFit/>
          </a:bodyPr>
          <a:lstStyle/>
          <a:p>
            <a:pPr lvl="0"/>
            <a:r>
              <a:rPr lang="en-US" altLang="zh-CN" sz="2000" dirty="0" smtClean="0">
                <a:latin typeface="Arial Unicode MS" pitchFamily="34" charset="-122"/>
                <a:ea typeface="Arial Unicode MS" pitchFamily="34" charset="-122"/>
                <a:cs typeface="Arial Unicode MS" pitchFamily="34" charset="-122"/>
              </a:rPr>
              <a:t>3.</a:t>
            </a:r>
            <a:r>
              <a:rPr lang="zh-CN" altLang="zh-CN" sz="2000" dirty="0" smtClean="0">
                <a:latin typeface="Arial Unicode MS" pitchFamily="34" charset="-122"/>
                <a:ea typeface="Arial Unicode MS" pitchFamily="34" charset="-122"/>
                <a:cs typeface="Arial Unicode MS" pitchFamily="34" charset="-122"/>
              </a:rPr>
              <a:t>从</a:t>
            </a:r>
            <a:r>
              <a:rPr lang="zh-CN" altLang="zh-CN" sz="2000" dirty="0">
                <a:latin typeface="Arial Unicode MS" pitchFamily="34" charset="-122"/>
                <a:ea typeface="Arial Unicode MS" pitchFamily="34" charset="-122"/>
                <a:cs typeface="Arial Unicode MS" pitchFamily="34" charset="-122"/>
              </a:rPr>
              <a:t>键盘输入</a:t>
            </a:r>
            <a:r>
              <a:rPr lang="en-US" altLang="zh-CN" sz="2000" dirty="0">
                <a:latin typeface="Arial Unicode MS" pitchFamily="34" charset="-122"/>
                <a:ea typeface="Arial Unicode MS" pitchFamily="34" charset="-122"/>
                <a:cs typeface="Arial Unicode MS" pitchFamily="34" charset="-122"/>
              </a:rPr>
              <a:t>20</a:t>
            </a:r>
            <a:r>
              <a:rPr lang="zh-CN" altLang="zh-CN" sz="2000" dirty="0">
                <a:latin typeface="Arial Unicode MS" pitchFamily="34" charset="-122"/>
                <a:ea typeface="Arial Unicode MS" pitchFamily="34" charset="-122"/>
                <a:cs typeface="Arial Unicode MS" pitchFamily="34" charset="-122"/>
              </a:rPr>
              <a:t>个数，按输入时的逆序打印出这</a:t>
            </a:r>
            <a:r>
              <a:rPr lang="en-US" altLang="zh-CN" sz="2000" dirty="0">
                <a:latin typeface="Arial Unicode MS" pitchFamily="34" charset="-122"/>
                <a:ea typeface="Arial Unicode MS" pitchFamily="34" charset="-122"/>
                <a:cs typeface="Arial Unicode MS" pitchFamily="34" charset="-122"/>
              </a:rPr>
              <a:t>20</a:t>
            </a:r>
            <a:r>
              <a:rPr lang="zh-CN" altLang="zh-CN" sz="2000" dirty="0">
                <a:latin typeface="Arial Unicode MS" pitchFamily="34" charset="-122"/>
                <a:ea typeface="Arial Unicode MS" pitchFamily="34" charset="-122"/>
                <a:cs typeface="Arial Unicode MS" pitchFamily="34" charset="-122"/>
              </a:rPr>
              <a:t>个数，要求输入时每行输入</a:t>
            </a:r>
            <a:r>
              <a:rPr lang="en-US" altLang="zh-CN" sz="2000" dirty="0">
                <a:latin typeface="Arial Unicode MS" pitchFamily="34" charset="-122"/>
                <a:ea typeface="Arial Unicode MS" pitchFamily="34" charset="-122"/>
                <a:cs typeface="Arial Unicode MS" pitchFamily="34" charset="-122"/>
              </a:rPr>
              <a:t>5</a:t>
            </a:r>
            <a:r>
              <a:rPr lang="zh-CN" altLang="zh-CN" sz="2000" dirty="0">
                <a:latin typeface="Arial Unicode MS" pitchFamily="34" charset="-122"/>
                <a:ea typeface="Arial Unicode MS" pitchFamily="34" charset="-122"/>
                <a:cs typeface="Arial Unicode MS" pitchFamily="34" charset="-122"/>
              </a:rPr>
              <a:t>个数，输出时每行打印</a:t>
            </a:r>
            <a:r>
              <a:rPr lang="en-US" altLang="zh-CN" sz="2000" dirty="0">
                <a:latin typeface="Arial Unicode MS" pitchFamily="34" charset="-122"/>
                <a:ea typeface="Arial Unicode MS" pitchFamily="34" charset="-122"/>
                <a:cs typeface="Arial Unicode MS" pitchFamily="34" charset="-122"/>
              </a:rPr>
              <a:t>10</a:t>
            </a:r>
            <a:r>
              <a:rPr lang="zh-CN" altLang="zh-CN" sz="2000" dirty="0">
                <a:latin typeface="Arial Unicode MS" pitchFamily="34" charset="-122"/>
                <a:ea typeface="Arial Unicode MS" pitchFamily="34" charset="-122"/>
                <a:cs typeface="Arial Unicode MS" pitchFamily="34" charset="-122"/>
              </a:rPr>
              <a:t>个数</a:t>
            </a:r>
          </a:p>
        </p:txBody>
      </p:sp>
    </p:spTree>
    <p:extLst>
      <p:ext uri="{BB962C8B-B14F-4D97-AF65-F5344CB8AC3E}">
        <p14:creationId xmlns:p14="http://schemas.microsoft.com/office/powerpoint/2010/main" val="1350010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0"/>
            <a:ext cx="1081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4813"/>
            <a:ext cx="8569325"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0029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827088" y="1341438"/>
            <a:ext cx="76327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t>可变大小的数组一例：</a:t>
            </a:r>
            <a:r>
              <a:rPr lang="zh-CN" altLang="zh-CN" sz="2400" dirty="0"/>
              <a:t>用动态数组存放任意读入的</a:t>
            </a:r>
            <a:r>
              <a:rPr lang="en-US" altLang="zh-CN" sz="2400" dirty="0"/>
              <a:t>N</a:t>
            </a:r>
            <a:r>
              <a:rPr lang="zh-CN" altLang="zh-CN" sz="2400" dirty="0"/>
              <a:t>个储款数，统计这次存款总数，而后释放数组，再把它存贮任意读入的</a:t>
            </a:r>
            <a:r>
              <a:rPr lang="en-US" altLang="zh-CN" sz="2400" dirty="0"/>
              <a:t>M</a:t>
            </a:r>
            <a:r>
              <a:rPr lang="zh-CN" altLang="zh-CN" sz="2400" dirty="0"/>
              <a:t>个取款数，统计共被取出的款额，求收支相抵的余额</a:t>
            </a:r>
            <a:r>
              <a:rPr lang="zh-CN" altLang="en-US" sz="2400" dirty="0"/>
              <a:t>。</a:t>
            </a:r>
          </a:p>
        </p:txBody>
      </p:sp>
    </p:spTree>
    <p:extLst>
      <p:ext uri="{BB962C8B-B14F-4D97-AF65-F5344CB8AC3E}">
        <p14:creationId xmlns:p14="http://schemas.microsoft.com/office/powerpoint/2010/main" val="3212258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8670925" cy="604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0825" y="1052513"/>
            <a:ext cx="3673475" cy="2889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23850" y="3500438"/>
            <a:ext cx="3671888" cy="2889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813248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wtm\AppData\Roaming\Tencent\Users\364321342\QQ\WinTemp\RichOle\PAY~AT_(~SVF$M4GE(06YB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16632"/>
            <a:ext cx="68961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79512" y="1700808"/>
            <a:ext cx="3671888" cy="2889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179512" y="3221405"/>
            <a:ext cx="3671888" cy="28892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1959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3375"/>
            <a:ext cx="16557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96975"/>
            <a:ext cx="8207375"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900113" y="4724400"/>
            <a:ext cx="741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dirty="0"/>
              <a:t>属性说明关键字很多。一般来说，数据属性描述了一个对象是如何在程序中被应用的。可以使用一个或多个语句来规定某个数据对象的属性。</a:t>
            </a:r>
            <a:r>
              <a:rPr lang="en-US" altLang="zh-CN" sz="2000" b="1" dirty="0"/>
              <a:t>Visual Fortran</a:t>
            </a:r>
            <a:r>
              <a:rPr lang="zh-CN" altLang="en-US" sz="2000" b="1" dirty="0"/>
              <a:t>的数据属性如表所示：</a:t>
            </a:r>
          </a:p>
        </p:txBody>
      </p:sp>
    </p:spTree>
    <p:extLst>
      <p:ext uri="{BB962C8B-B14F-4D97-AF65-F5344CB8AC3E}">
        <p14:creationId xmlns:p14="http://schemas.microsoft.com/office/powerpoint/2010/main" val="285854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98" y="-22448"/>
            <a:ext cx="72723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900113" y="476250"/>
            <a:ext cx="1584325"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 name="Rectangle 7"/>
          <p:cNvSpPr>
            <a:spLocks noChangeArrowheads="1"/>
          </p:cNvSpPr>
          <p:nvPr/>
        </p:nvSpPr>
        <p:spPr bwMode="auto">
          <a:xfrm>
            <a:off x="894217" y="1340768"/>
            <a:ext cx="1584325"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7" name="Rectangle 7"/>
          <p:cNvSpPr>
            <a:spLocks noChangeArrowheads="1"/>
          </p:cNvSpPr>
          <p:nvPr/>
        </p:nvSpPr>
        <p:spPr bwMode="auto">
          <a:xfrm>
            <a:off x="752698" y="3429202"/>
            <a:ext cx="1584325"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Tree>
    <p:extLst>
      <p:ext uri="{BB962C8B-B14F-4D97-AF65-F5344CB8AC3E}">
        <p14:creationId xmlns:p14="http://schemas.microsoft.com/office/powerpoint/2010/main" val="709880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4643</TotalTime>
  <Words>4670</Words>
  <Application>Microsoft Office PowerPoint</Application>
  <PresentationFormat>全屏显示(4:3)</PresentationFormat>
  <Paragraphs>445</Paragraphs>
  <Slides>72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凸显</vt:lpstr>
      <vt:lpstr>Equation</vt:lpstr>
      <vt:lpstr>七、数组</vt:lpstr>
      <vt:lpstr>复习—数据类型和属性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数组分静态数组和动态数组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七、数组</dc:title>
  <dc:creator>HP</dc:creator>
  <cp:lastModifiedBy>sysu</cp:lastModifiedBy>
  <cp:revision>137</cp:revision>
  <dcterms:created xsi:type="dcterms:W3CDTF">2015-07-25T13:39:40Z</dcterms:created>
  <dcterms:modified xsi:type="dcterms:W3CDTF">2016-10-13T10:06:55Z</dcterms:modified>
</cp:coreProperties>
</file>