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00" r:id="rId16"/>
    <p:sldId id="302" r:id="rId17"/>
    <p:sldId id="301" r:id="rId18"/>
    <p:sldId id="270" r:id="rId19"/>
    <p:sldId id="303" r:id="rId20"/>
    <p:sldId id="271" r:id="rId21"/>
    <p:sldId id="272" r:id="rId22"/>
    <p:sldId id="304" r:id="rId23"/>
    <p:sldId id="305" r:id="rId24"/>
    <p:sldId id="273" r:id="rId25"/>
    <p:sldId id="306" r:id="rId26"/>
    <p:sldId id="274" r:id="rId27"/>
    <p:sldId id="276" r:id="rId28"/>
    <p:sldId id="277"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0A39F-9091-4F53-BEE5-1DC1B3600161}" type="datetimeFigureOut">
              <a:rPr lang="zh-CN" altLang="en-US" smtClean="0"/>
              <a:t>2016/11/4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62BCD-8141-4EAA-A182-7718DA045C1C}" type="slidenum">
              <a:rPr lang="zh-CN" altLang="en-US" smtClean="0"/>
              <a:t>‹#›</a:t>
            </a:fld>
            <a:endParaRPr lang="zh-CN" altLang="en-US"/>
          </a:p>
        </p:txBody>
      </p:sp>
    </p:spTree>
    <p:extLst>
      <p:ext uri="{BB962C8B-B14F-4D97-AF65-F5344CB8AC3E}">
        <p14:creationId xmlns:p14="http://schemas.microsoft.com/office/powerpoint/2010/main" val="128925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4FE1E452-81FE-4A85-AF6F-D77A2CD69287}" type="datetimeFigureOut">
              <a:rPr lang="zh-CN" altLang="en-US" smtClean="0"/>
              <a:t>2016/11/4</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6C4996B9-22AF-4125-9293-F76915FBEEBA}"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FE1E452-81FE-4A85-AF6F-D77A2CD69287}" type="datetimeFigureOut">
              <a:rPr lang="zh-CN" altLang="en-US" smtClean="0"/>
              <a:t>2016/11/4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4996B9-22AF-4125-9293-F76915FBEEB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FE1E452-81FE-4A85-AF6F-D77A2CD69287}" type="datetimeFigureOut">
              <a:rPr lang="zh-CN" altLang="en-US" smtClean="0"/>
              <a:t>2016/11/4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4996B9-22AF-4125-9293-F76915FBEEB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4FE1E452-81FE-4A85-AF6F-D77A2CD69287}" type="datetimeFigureOut">
              <a:rPr lang="zh-CN" altLang="en-US" smtClean="0"/>
              <a:t>2016/11/4</a:t>
            </a:fld>
            <a:endParaRPr lang="zh-CN" altLang="en-US"/>
          </a:p>
        </p:txBody>
      </p:sp>
      <p:sp>
        <p:nvSpPr>
          <p:cNvPr id="9" name="灯片编号占位符 8"/>
          <p:cNvSpPr>
            <a:spLocks noGrp="1"/>
          </p:cNvSpPr>
          <p:nvPr>
            <p:ph type="sldNum" sz="quarter" idx="15"/>
          </p:nvPr>
        </p:nvSpPr>
        <p:spPr/>
        <p:txBody>
          <a:bodyPr rtlCol="0"/>
          <a:lstStyle/>
          <a:p>
            <a:fld id="{6C4996B9-22AF-4125-9293-F76915FBEEBA}"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4FE1E452-81FE-4A85-AF6F-D77A2CD69287}" type="datetimeFigureOut">
              <a:rPr lang="zh-CN" altLang="en-US" smtClean="0"/>
              <a:t>2016/11/4</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6C4996B9-22AF-4125-9293-F76915FBEEB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4FE1E452-81FE-4A85-AF6F-D77A2CD69287}" type="datetimeFigureOut">
              <a:rPr lang="zh-CN" altLang="en-US" smtClean="0"/>
              <a:t>2016/11/4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4996B9-22AF-4125-9293-F76915FBEEBA}"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4FE1E452-81FE-4A85-AF6F-D77A2CD69287}" type="datetimeFigureOut">
              <a:rPr lang="zh-CN" altLang="en-US" smtClean="0"/>
              <a:t>2016/11/4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4996B9-22AF-4125-9293-F76915FBEEBA}"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4FE1E452-81FE-4A85-AF6F-D77A2CD69287}" type="datetimeFigureOut">
              <a:rPr lang="zh-CN" altLang="en-US" smtClean="0"/>
              <a:t>2016/11/4</a:t>
            </a:fld>
            <a:endParaRPr lang="zh-CN" altLang="en-US"/>
          </a:p>
        </p:txBody>
      </p:sp>
      <p:sp>
        <p:nvSpPr>
          <p:cNvPr id="7" name="灯片编号占位符 6"/>
          <p:cNvSpPr>
            <a:spLocks noGrp="1"/>
          </p:cNvSpPr>
          <p:nvPr>
            <p:ph type="sldNum" sz="quarter" idx="11"/>
          </p:nvPr>
        </p:nvSpPr>
        <p:spPr/>
        <p:txBody>
          <a:bodyPr rtlCol="0"/>
          <a:lstStyle/>
          <a:p>
            <a:fld id="{6C4996B9-22AF-4125-9293-F76915FBEEBA}"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E1E452-81FE-4A85-AF6F-D77A2CD69287}" type="datetimeFigureOut">
              <a:rPr lang="zh-CN" altLang="en-US" smtClean="0"/>
              <a:t>2016/11/4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4996B9-22AF-4125-9293-F76915FBEEB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4FE1E452-81FE-4A85-AF6F-D77A2CD69287}" type="datetimeFigureOut">
              <a:rPr lang="zh-CN" altLang="en-US" smtClean="0"/>
              <a:t>2016/11/4</a:t>
            </a:fld>
            <a:endParaRPr lang="zh-CN" altLang="en-US"/>
          </a:p>
        </p:txBody>
      </p:sp>
      <p:sp>
        <p:nvSpPr>
          <p:cNvPr id="22" name="灯片编号占位符 21"/>
          <p:cNvSpPr>
            <a:spLocks noGrp="1"/>
          </p:cNvSpPr>
          <p:nvPr>
            <p:ph type="sldNum" sz="quarter" idx="15"/>
          </p:nvPr>
        </p:nvSpPr>
        <p:spPr/>
        <p:txBody>
          <a:bodyPr rtlCol="0"/>
          <a:lstStyle/>
          <a:p>
            <a:fld id="{6C4996B9-22AF-4125-9293-F76915FBEEBA}"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4FE1E452-81FE-4A85-AF6F-D77A2CD69287}" type="datetimeFigureOut">
              <a:rPr lang="zh-CN" altLang="en-US" smtClean="0"/>
              <a:t>2016/11/4</a:t>
            </a:fld>
            <a:endParaRPr lang="zh-CN" altLang="en-US"/>
          </a:p>
        </p:txBody>
      </p:sp>
      <p:sp>
        <p:nvSpPr>
          <p:cNvPr id="18" name="灯片编号占位符 17"/>
          <p:cNvSpPr>
            <a:spLocks noGrp="1"/>
          </p:cNvSpPr>
          <p:nvPr>
            <p:ph type="sldNum" sz="quarter" idx="11"/>
          </p:nvPr>
        </p:nvSpPr>
        <p:spPr/>
        <p:txBody>
          <a:bodyPr rtlCol="0"/>
          <a:lstStyle/>
          <a:p>
            <a:fld id="{6C4996B9-22AF-4125-9293-F76915FBEEBA}"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FE1E452-81FE-4A85-AF6F-D77A2CD69287}" type="datetimeFigureOut">
              <a:rPr lang="zh-CN" altLang="en-US" smtClean="0"/>
              <a:t>2016/11/4</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C4996B9-22AF-4125-9293-F76915FBEEB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example/e_7_2_2.f90"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27784" y="1052736"/>
            <a:ext cx="6172200" cy="1894362"/>
          </a:xfrm>
        </p:spPr>
        <p:txBody>
          <a:bodyPr>
            <a:normAutofit/>
          </a:bodyPr>
          <a:lstStyle/>
          <a:p>
            <a:r>
              <a:rPr lang="zh-CN" altLang="en-US" sz="5400" smtClean="0"/>
              <a:t>八</a:t>
            </a:r>
            <a:r>
              <a:rPr lang="zh-CN" altLang="en-US" sz="5400" smtClean="0">
                <a:latin typeface="宋体"/>
                <a:ea typeface="宋体"/>
              </a:rPr>
              <a:t>、</a:t>
            </a:r>
            <a:r>
              <a:rPr lang="zh-CN" altLang="en-US" sz="5400" smtClean="0"/>
              <a:t> </a:t>
            </a:r>
            <a:r>
              <a:rPr lang="zh-CN" altLang="en-US" sz="5400" dirty="0" smtClean="0"/>
              <a:t>文件</a:t>
            </a:r>
            <a:endParaRPr lang="zh-CN" altLang="en-US" sz="5400" dirty="0"/>
          </a:p>
        </p:txBody>
      </p:sp>
      <p:sp>
        <p:nvSpPr>
          <p:cNvPr id="3" name="副标题 2"/>
          <p:cNvSpPr>
            <a:spLocks noGrp="1"/>
          </p:cNvSpPr>
          <p:nvPr>
            <p:ph type="subTitle" idx="1"/>
          </p:nvPr>
        </p:nvSpPr>
        <p:spPr>
          <a:xfrm>
            <a:off x="2411760" y="3717032"/>
            <a:ext cx="6172200" cy="1371600"/>
          </a:xfrm>
        </p:spPr>
        <p:txBody>
          <a:bodyPr>
            <a:noAutofit/>
          </a:bodyPr>
          <a:lstStyle/>
          <a:p>
            <a:r>
              <a:rPr lang="zh-CN" altLang="en-US" sz="2800" dirty="0" smtClean="0"/>
              <a:t>          大气科学学院</a:t>
            </a:r>
            <a:endParaRPr lang="en-US" altLang="zh-CN" sz="2800" dirty="0"/>
          </a:p>
          <a:p>
            <a:r>
              <a:rPr lang="zh-CN" altLang="en-US" sz="2800" dirty="0" smtClean="0"/>
              <a:t>            陆         希</a:t>
            </a:r>
            <a:endParaRPr lang="zh-CN" altLang="en-US" sz="2800" dirty="0"/>
          </a:p>
        </p:txBody>
      </p:sp>
    </p:spTree>
    <p:extLst>
      <p:ext uri="{BB962C8B-B14F-4D97-AF65-F5344CB8AC3E}">
        <p14:creationId xmlns:p14="http://schemas.microsoft.com/office/powerpoint/2010/main" val="579236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922815" y="836712"/>
            <a:ext cx="6624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en-US" sz="2400" b="1" dirty="0">
                <a:latin typeface="宋体" charset="-122"/>
                <a:ea typeface="Arial Unicode MS" pitchFamily="34" charset="-122"/>
                <a:cs typeface="Times New Roman" pitchFamily="18" charset="0"/>
              </a:rPr>
              <a:t>在</a:t>
            </a:r>
            <a:r>
              <a:rPr lang="en-US" altLang="zh-CN" sz="2400" b="1" dirty="0">
                <a:latin typeface="宋体" charset="-122"/>
                <a:ea typeface="Arial Unicode MS" pitchFamily="34" charset="-122"/>
                <a:cs typeface="Times New Roman" pitchFamily="18" charset="0"/>
              </a:rPr>
              <a:t>Fortran</a:t>
            </a:r>
            <a:r>
              <a:rPr lang="zh-CN" altLang="en-US" sz="2400" b="1" dirty="0">
                <a:latin typeface="宋体" charset="-122"/>
                <a:ea typeface="Arial Unicode MS" pitchFamily="34" charset="-122"/>
                <a:cs typeface="Times New Roman" pitchFamily="18" charset="0"/>
              </a:rPr>
              <a:t>中有</a:t>
            </a:r>
            <a:r>
              <a:rPr lang="en-US" altLang="zh-CN" sz="2400" b="1" dirty="0">
                <a:latin typeface="宋体" charset="-122"/>
                <a:ea typeface="Arial Unicode MS" pitchFamily="34" charset="-122"/>
                <a:cs typeface="Times New Roman" pitchFamily="18" charset="0"/>
              </a:rPr>
              <a:t>4</a:t>
            </a:r>
            <a:r>
              <a:rPr lang="zh-CN" altLang="en-US" sz="2400" b="1" dirty="0">
                <a:latin typeface="宋体" charset="-122"/>
                <a:ea typeface="Arial Unicode MS" pitchFamily="34" charset="-122"/>
                <a:cs typeface="Times New Roman" pitchFamily="18" charset="0"/>
              </a:rPr>
              <a:t>个预定义的外部文件</a:t>
            </a:r>
            <a:r>
              <a:rPr lang="en-US" altLang="zh-CN" sz="2400" b="1" dirty="0">
                <a:latin typeface="宋体" charset="-122"/>
                <a:ea typeface="Arial Unicode MS" pitchFamily="34" charset="-122"/>
                <a:cs typeface="Times New Roman" pitchFamily="18" charset="0"/>
              </a:rPr>
              <a:t>(</a:t>
            </a:r>
            <a:r>
              <a:rPr lang="zh-CN" altLang="en-US" sz="2400" b="1" dirty="0">
                <a:latin typeface="宋体" charset="-122"/>
                <a:ea typeface="Arial Unicode MS" pitchFamily="34" charset="-122"/>
                <a:cs typeface="Times New Roman" pitchFamily="18" charset="0"/>
              </a:rPr>
              <a:t>设备</a:t>
            </a:r>
            <a:r>
              <a:rPr lang="en-US" altLang="zh-CN" sz="2400" b="1" dirty="0">
                <a:latin typeface="宋体" charset="-122"/>
                <a:ea typeface="Arial Unicode MS" pitchFamily="34" charset="-122"/>
                <a:cs typeface="Times New Roman" pitchFamily="18" charset="0"/>
              </a:rPr>
              <a:t>)</a:t>
            </a:r>
            <a:r>
              <a:rPr lang="zh-CN" altLang="en-US" sz="2400" b="1" dirty="0">
                <a:latin typeface="宋体" charset="-122"/>
                <a:ea typeface="Arial Unicode MS" pitchFamily="34" charset="-122"/>
                <a:cs typeface="Times New Roman" pitchFamily="18" charset="0"/>
              </a:rPr>
              <a:t>：</a:t>
            </a:r>
            <a:endParaRPr lang="zh-CN" altLang="en-US" sz="2400" b="1" dirty="0">
              <a:ea typeface="Arial Unicode MS" pitchFamily="34" charset="-122"/>
              <a:cs typeface="Times New Roman" pitchFamily="18" charset="0"/>
            </a:endParaRPr>
          </a:p>
        </p:txBody>
      </p:sp>
      <p:graphicFrame>
        <p:nvGraphicFramePr>
          <p:cNvPr id="5" name="Group 99"/>
          <p:cNvGraphicFramePr>
            <a:graphicFrameLocks noGrp="1"/>
          </p:cNvGraphicFramePr>
          <p:nvPr/>
        </p:nvGraphicFramePr>
        <p:xfrm>
          <a:off x="1619250" y="2205038"/>
          <a:ext cx="6913563" cy="2163957"/>
        </p:xfrm>
        <a:graphic>
          <a:graphicData uri="http://schemas.openxmlformats.org/drawingml/2006/table">
            <a:tbl>
              <a:tblPr/>
              <a:tblGrid>
                <a:gridCol w="2427288"/>
                <a:gridCol w="4486275"/>
              </a:tblGrid>
              <a:tr h="4571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2200" b="0" i="0" u="none" strike="noStrike" cap="none" normalizeH="0" baseline="0" dirty="0" smtClean="0">
                          <a:ln>
                            <a:noFill/>
                          </a:ln>
                          <a:solidFill>
                            <a:schemeClr val="tx1"/>
                          </a:solidFill>
                          <a:effectLst/>
                          <a:latin typeface="宋体" pitchFamily="2" charset="-122"/>
                          <a:ea typeface="Arial Unicode MS" charset="-120"/>
                          <a:cs typeface="Times New Roman" pitchFamily="18" charset="0"/>
                        </a:rPr>
                        <a:t>设备号</a:t>
                      </a:r>
                      <a:endParaRPr kumimoji="0" lang="zh-CN" altLang="en-US" sz="2200" b="0" i="0" u="none" strike="noStrike" cap="none" normalizeH="0" baseline="0" dirty="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2200" b="0" i="0" u="none" strike="noStrike" cap="none" normalizeH="0" baseline="0" smtClean="0">
                          <a:ln>
                            <a:noFill/>
                          </a:ln>
                          <a:solidFill>
                            <a:schemeClr val="tx1"/>
                          </a:solidFill>
                          <a:effectLst/>
                          <a:latin typeface="宋体" pitchFamily="2" charset="-122"/>
                          <a:ea typeface="Arial Unicode MS" charset="-120"/>
                          <a:cs typeface="Times New Roman" pitchFamily="18" charset="0"/>
                        </a:rPr>
                        <a:t>连接的设备</a:t>
                      </a:r>
                      <a:endParaRPr kumimoji="0" lang="zh-CN" altLang="en-US" sz="2200" b="0" i="0" u="none" strike="noStrike" cap="none" normalizeH="0" baseline="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42665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2200" b="0" i="0" u="none" strike="noStrike" cap="none" normalizeH="0" baseline="0" smtClean="0">
                          <a:ln>
                            <a:noFill/>
                          </a:ln>
                          <a:solidFill>
                            <a:schemeClr val="tx1"/>
                          </a:solidFill>
                          <a:effectLst/>
                          <a:latin typeface="宋体" pitchFamily="2" charset="-122"/>
                          <a:ea typeface="Arial Unicode MS" charset="-120"/>
                          <a:cs typeface="Times New Roman" pitchFamily="18" charset="0"/>
                        </a:rPr>
                        <a:t>星号</a:t>
                      </a:r>
                      <a:r>
                        <a:rPr kumimoji="0" lang="en-US" altLang="zh-CN" sz="2200" b="0" i="0" u="none" strike="noStrike" cap="none" normalizeH="0" baseline="0" smtClean="0">
                          <a:ln>
                            <a:noFill/>
                          </a:ln>
                          <a:solidFill>
                            <a:schemeClr val="tx1"/>
                          </a:solidFill>
                          <a:effectLst/>
                          <a:latin typeface="宋体" pitchFamily="2" charset="-122"/>
                          <a:ea typeface="Arial Unicode MS" charset="-120"/>
                          <a:cs typeface="Times New Roman" pitchFamily="18" charset="0"/>
                        </a:rPr>
                        <a:t>(*)</a:t>
                      </a:r>
                      <a:endParaRPr kumimoji="0" lang="en-US" altLang="zh-CN" sz="2200" b="0" i="0" u="none" strike="noStrike" cap="none" normalizeH="0" baseline="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2200" b="0" i="0" u="none" strike="noStrike" cap="none" normalizeH="0" baseline="0" smtClean="0">
                          <a:ln>
                            <a:noFill/>
                          </a:ln>
                          <a:solidFill>
                            <a:schemeClr val="tx1"/>
                          </a:solidFill>
                          <a:effectLst/>
                          <a:latin typeface="宋体" pitchFamily="2" charset="-122"/>
                          <a:ea typeface="Arial Unicode MS" charset="-120"/>
                          <a:cs typeface="Times New Roman" pitchFamily="18" charset="0"/>
                        </a:rPr>
                        <a:t>总是键盘和显示器</a:t>
                      </a:r>
                      <a:endParaRPr kumimoji="0" lang="zh-CN" altLang="en-US" sz="2200" b="0" i="0" u="none" strike="noStrike" cap="none" normalizeH="0" baseline="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42665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200" b="0" i="0" u="none" strike="noStrike" cap="none" normalizeH="0" baseline="0" smtClean="0">
                          <a:ln>
                            <a:noFill/>
                          </a:ln>
                          <a:solidFill>
                            <a:schemeClr val="tx1"/>
                          </a:solidFill>
                          <a:effectLst/>
                          <a:latin typeface="宋体" pitchFamily="2" charset="-122"/>
                          <a:ea typeface="Arial Unicode MS" charset="-120"/>
                          <a:cs typeface="Times New Roman" pitchFamily="18" charset="0"/>
                        </a:rPr>
                        <a:t>0</a:t>
                      </a:r>
                      <a:endParaRPr kumimoji="0" lang="en-US" altLang="zh-CN" sz="2200" b="0" i="0" u="none" strike="noStrike" cap="none" normalizeH="0" baseline="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2200" b="0" i="0" u="none" strike="noStrike" cap="none" normalizeH="0" baseline="0" smtClean="0">
                          <a:ln>
                            <a:noFill/>
                          </a:ln>
                          <a:solidFill>
                            <a:schemeClr val="tx1"/>
                          </a:solidFill>
                          <a:effectLst/>
                          <a:latin typeface="宋体" pitchFamily="2" charset="-122"/>
                          <a:ea typeface="Arial Unicode MS" charset="-120"/>
                          <a:cs typeface="Times New Roman" pitchFamily="18" charset="0"/>
                        </a:rPr>
                        <a:t>缺省状态下是键盘和显示器</a:t>
                      </a:r>
                      <a:endParaRPr kumimoji="0" lang="zh-CN" altLang="en-US" sz="2200" b="0" i="0" u="none" strike="noStrike" cap="none" normalizeH="0" baseline="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42665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200" b="0" i="0" u="none" strike="noStrike" cap="none" normalizeH="0" baseline="0" smtClean="0">
                          <a:ln>
                            <a:noFill/>
                          </a:ln>
                          <a:solidFill>
                            <a:schemeClr val="tx1"/>
                          </a:solidFill>
                          <a:effectLst/>
                          <a:latin typeface="宋体" pitchFamily="2" charset="-122"/>
                          <a:ea typeface="Arial Unicode MS" charset="-120"/>
                          <a:cs typeface="Times New Roman" pitchFamily="18" charset="0"/>
                        </a:rPr>
                        <a:t>5</a:t>
                      </a:r>
                      <a:endParaRPr kumimoji="0" lang="en-US" altLang="zh-CN" sz="2200" b="0" i="0" u="none" strike="noStrike" cap="none" normalizeH="0" baseline="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2200" b="0" i="0" u="none" strike="noStrike" cap="none" normalizeH="0" baseline="0" smtClean="0">
                          <a:ln>
                            <a:noFill/>
                          </a:ln>
                          <a:solidFill>
                            <a:schemeClr val="tx1"/>
                          </a:solidFill>
                          <a:effectLst/>
                          <a:latin typeface="宋体" pitchFamily="2" charset="-122"/>
                          <a:ea typeface="Arial Unicode MS" charset="-120"/>
                          <a:cs typeface="Times New Roman" pitchFamily="18" charset="0"/>
                        </a:rPr>
                        <a:t>缺省状态下是键盘</a:t>
                      </a:r>
                      <a:endParaRPr kumimoji="0" lang="zh-CN" altLang="en-US" sz="2200" b="0" i="0" u="none" strike="noStrike" cap="none" normalizeH="0" baseline="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42665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200" b="0" i="0" u="none" strike="noStrike" cap="none" normalizeH="0" baseline="0" smtClean="0">
                          <a:ln>
                            <a:noFill/>
                          </a:ln>
                          <a:solidFill>
                            <a:schemeClr val="tx1"/>
                          </a:solidFill>
                          <a:effectLst/>
                          <a:latin typeface="宋体" pitchFamily="2" charset="-122"/>
                          <a:ea typeface="Arial Unicode MS" charset="-120"/>
                          <a:cs typeface="Times New Roman" pitchFamily="18" charset="0"/>
                        </a:rPr>
                        <a:t>6</a:t>
                      </a:r>
                      <a:endParaRPr kumimoji="0" lang="en-US" altLang="zh-CN" sz="2200" b="0" i="0" u="none" strike="noStrike" cap="none" normalizeH="0" baseline="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2200" b="0" i="0" u="none" strike="noStrike" cap="none" normalizeH="0" baseline="0" dirty="0" smtClean="0">
                          <a:ln>
                            <a:noFill/>
                          </a:ln>
                          <a:solidFill>
                            <a:schemeClr val="tx1"/>
                          </a:solidFill>
                          <a:effectLst/>
                          <a:latin typeface="宋体" pitchFamily="2" charset="-122"/>
                          <a:ea typeface="Arial Unicode MS" charset="-120"/>
                          <a:cs typeface="Times New Roman" pitchFamily="18" charset="0"/>
                        </a:rPr>
                        <a:t>缺省状态下是显示器</a:t>
                      </a:r>
                      <a:endParaRPr kumimoji="0" lang="zh-CN" altLang="en-US" sz="2200" b="0" i="0" u="none" strike="noStrike" cap="none" normalizeH="0" baseline="0" dirty="0" smtClean="0">
                        <a:ln>
                          <a:noFill/>
                        </a:ln>
                        <a:solidFill>
                          <a:schemeClr val="tx1"/>
                        </a:solidFill>
                        <a:effectLst/>
                        <a:latin typeface="Arial" charset="0"/>
                        <a:ea typeface="Arial Unicode MS" charset="-120"/>
                        <a:cs typeface="Times New Roman" pitchFamily="18" charset="0"/>
                      </a:endParaRPr>
                    </a:p>
                  </a:txBody>
                  <a:tcPr marT="45713" marB="45713"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71934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8"/>
          <p:cNvSpPr>
            <a:spLocks noChangeArrowheads="1"/>
          </p:cNvSpPr>
          <p:nvPr/>
        </p:nvSpPr>
        <p:spPr bwMode="auto">
          <a:xfrm>
            <a:off x="539750" y="549275"/>
            <a:ext cx="4176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b="1" dirty="0">
                <a:solidFill>
                  <a:srgbClr val="0033CC"/>
                </a:solidFill>
              </a:rPr>
              <a:t>外部文件分类</a:t>
            </a:r>
            <a:r>
              <a:rPr lang="zh-CN" altLang="en-US" sz="2800" b="1" dirty="0">
                <a:solidFill>
                  <a:schemeClr val="folHlink"/>
                </a:solidFill>
              </a:rPr>
              <a:t>：</a:t>
            </a:r>
            <a:r>
              <a:rPr lang="zh-TW" altLang="en-US" dirty="0"/>
              <a:t> </a:t>
            </a:r>
          </a:p>
        </p:txBody>
      </p:sp>
      <p:sp>
        <p:nvSpPr>
          <p:cNvPr id="5" name="Rectangle 17"/>
          <p:cNvSpPr>
            <a:spLocks noChangeArrowheads="1"/>
          </p:cNvSpPr>
          <p:nvPr/>
        </p:nvSpPr>
        <p:spPr bwMode="auto">
          <a:xfrm>
            <a:off x="757238" y="1450975"/>
            <a:ext cx="777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TW" sz="2400" b="1" dirty="0"/>
              <a:t>Fortran</a:t>
            </a:r>
            <a:r>
              <a:rPr lang="zh-CN" altLang="en-US" sz="2400" b="1" dirty="0"/>
              <a:t>支持两种文件的</a:t>
            </a:r>
            <a:r>
              <a:rPr lang="zh-CN" altLang="en-US" sz="2400" b="1" dirty="0">
                <a:solidFill>
                  <a:srgbClr val="FF3300"/>
                </a:solidFill>
              </a:rPr>
              <a:t>存取方式</a:t>
            </a:r>
            <a:r>
              <a:rPr lang="en-US" altLang="zh-TW" sz="2400" b="1" dirty="0"/>
              <a:t>(</a:t>
            </a:r>
            <a:r>
              <a:rPr lang="zh-CN" altLang="en-US" sz="2400" b="1" dirty="0"/>
              <a:t>访问方式）：</a:t>
            </a:r>
            <a:endParaRPr lang="zh-TW" altLang="en-US" b="1" dirty="0"/>
          </a:p>
        </p:txBody>
      </p:sp>
      <p:sp>
        <p:nvSpPr>
          <p:cNvPr id="6" name="Text Box 5"/>
          <p:cNvSpPr txBox="1">
            <a:spLocks noChangeArrowheads="1"/>
          </p:cNvSpPr>
          <p:nvPr/>
        </p:nvSpPr>
        <p:spPr bwMode="auto">
          <a:xfrm>
            <a:off x="684213" y="2060575"/>
            <a:ext cx="784860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50000"/>
              </a:spcBef>
            </a:pPr>
            <a:r>
              <a:rPr lang="en-US" altLang="zh-CN" sz="2400" b="1" dirty="0"/>
              <a:t>1</a:t>
            </a:r>
            <a:r>
              <a:rPr lang="zh-CN" altLang="en-US" sz="2400" b="1" dirty="0"/>
              <a:t>、顺序存取，从文件的开头一步步向下存取</a:t>
            </a:r>
          </a:p>
          <a:p>
            <a:pPr algn="just" eaLnBrk="1" hangingPunct="1">
              <a:spcBef>
                <a:spcPct val="50000"/>
              </a:spcBef>
            </a:pPr>
            <a:r>
              <a:rPr lang="zh-CN" altLang="en-US" b="1" dirty="0">
                <a:solidFill>
                  <a:srgbClr val="FF9900"/>
                </a:solidFill>
              </a:rPr>
              <a:t>程序中要读写第</a:t>
            </a:r>
            <a:r>
              <a:rPr lang="en-US" altLang="zh-TW" b="1" dirty="0">
                <a:solidFill>
                  <a:srgbClr val="FF9900"/>
                </a:solidFill>
              </a:rPr>
              <a:t>N</a:t>
            </a:r>
            <a:r>
              <a:rPr lang="zh-CN" altLang="en-US" b="1" dirty="0">
                <a:solidFill>
                  <a:srgbClr val="FF9900"/>
                </a:solidFill>
              </a:rPr>
              <a:t>条记录时，必须至少已对前面的</a:t>
            </a:r>
            <a:r>
              <a:rPr lang="en-US" altLang="zh-TW" b="1" dirty="0">
                <a:solidFill>
                  <a:srgbClr val="FF9900"/>
                </a:solidFill>
              </a:rPr>
              <a:t>N-1</a:t>
            </a:r>
            <a:r>
              <a:rPr lang="zh-CN" altLang="en-US" b="1" dirty="0">
                <a:solidFill>
                  <a:srgbClr val="FF9900"/>
                </a:solidFill>
              </a:rPr>
              <a:t>记录进行过读操作</a:t>
            </a:r>
            <a:r>
              <a:rPr lang="zh-TW" altLang="en-US" dirty="0"/>
              <a:t> </a:t>
            </a:r>
            <a:endParaRPr lang="zh-TW" altLang="zh-CN" dirty="0"/>
          </a:p>
          <a:p>
            <a:pPr algn="just" eaLnBrk="1" hangingPunct="1">
              <a:spcBef>
                <a:spcPct val="50000"/>
              </a:spcBef>
            </a:pPr>
            <a:r>
              <a:rPr lang="zh-CN" altLang="en-US" dirty="0"/>
              <a:t>        </a:t>
            </a:r>
            <a:r>
              <a:rPr lang="en-US" altLang="zh-TW" dirty="0"/>
              <a:t>ACCESS=</a:t>
            </a:r>
            <a:r>
              <a:rPr lang="en-US" altLang="zh-CN" dirty="0"/>
              <a:t>‘</a:t>
            </a:r>
            <a:r>
              <a:rPr lang="en-US" altLang="zh-TW" dirty="0"/>
              <a:t>SEQUENTIAL</a:t>
            </a:r>
            <a:r>
              <a:rPr lang="en-US" altLang="zh-CN" dirty="0"/>
              <a:t>’</a:t>
            </a:r>
            <a:r>
              <a:rPr lang="en-US" altLang="zh-TW" dirty="0"/>
              <a:t> </a:t>
            </a:r>
            <a:endParaRPr lang="en-US" altLang="zh-CN" sz="2400" b="1" dirty="0"/>
          </a:p>
          <a:p>
            <a:pPr algn="just" eaLnBrk="1" hangingPunct="1">
              <a:spcBef>
                <a:spcPct val="50000"/>
              </a:spcBef>
            </a:pPr>
            <a:r>
              <a:rPr lang="en-US" altLang="zh-CN" sz="2400" b="1" dirty="0"/>
              <a:t>2</a:t>
            </a:r>
            <a:r>
              <a:rPr lang="zh-CN" altLang="en-US" sz="2400" b="1" dirty="0"/>
              <a:t>、直接存取，可以任意跳到文件的任何一个位置来读写</a:t>
            </a:r>
          </a:p>
          <a:p>
            <a:pPr algn="just" eaLnBrk="1" hangingPunct="1">
              <a:spcBef>
                <a:spcPct val="50000"/>
              </a:spcBef>
            </a:pPr>
            <a:r>
              <a:rPr lang="zh-CN" altLang="en-US" b="1" dirty="0">
                <a:solidFill>
                  <a:srgbClr val="FF9900"/>
                </a:solidFill>
              </a:rPr>
              <a:t>文件中的记录从</a:t>
            </a:r>
            <a:r>
              <a:rPr lang="en-US" altLang="zh-TW" b="1" dirty="0">
                <a:solidFill>
                  <a:srgbClr val="FF9900"/>
                </a:solidFill>
              </a:rPr>
              <a:t>1</a:t>
            </a:r>
            <a:r>
              <a:rPr lang="zh-CN" altLang="en-US" b="1" dirty="0">
                <a:solidFill>
                  <a:srgbClr val="FF9900"/>
                </a:solidFill>
              </a:rPr>
              <a:t>开始连续编号，记录的长度是通过</a:t>
            </a:r>
            <a:r>
              <a:rPr lang="en-US" altLang="zh-TW" b="1" dirty="0">
                <a:solidFill>
                  <a:srgbClr val="FF9900"/>
                </a:solidFill>
              </a:rPr>
              <a:t>OPEN</a:t>
            </a:r>
            <a:r>
              <a:rPr lang="zh-CN" altLang="en-US" b="1" dirty="0">
                <a:solidFill>
                  <a:srgbClr val="FF9900"/>
                </a:solidFill>
              </a:rPr>
              <a:t>语句中的</a:t>
            </a:r>
            <a:r>
              <a:rPr lang="en-US" altLang="zh-TW" b="1" dirty="0">
                <a:solidFill>
                  <a:srgbClr val="FF9900"/>
                </a:solidFill>
              </a:rPr>
              <a:t>RECL</a:t>
            </a:r>
            <a:r>
              <a:rPr lang="zh-CN" altLang="en-US" b="1" dirty="0">
                <a:solidFill>
                  <a:srgbClr val="FF9900"/>
                </a:solidFill>
              </a:rPr>
              <a:t>选项来描述的。直接文件中的记录是通过指定要访问的记录号来实现的</a:t>
            </a:r>
            <a:r>
              <a:rPr lang="zh-TW" altLang="en-US" dirty="0"/>
              <a:t> </a:t>
            </a:r>
            <a:endParaRPr lang="zh-TW" altLang="zh-CN" dirty="0"/>
          </a:p>
          <a:p>
            <a:pPr algn="just" eaLnBrk="1" hangingPunct="1">
              <a:spcBef>
                <a:spcPct val="50000"/>
              </a:spcBef>
            </a:pPr>
            <a:r>
              <a:rPr lang="zh-TW" altLang="en-US" dirty="0"/>
              <a:t> </a:t>
            </a:r>
            <a:r>
              <a:rPr lang="zh-CN" altLang="en-US" dirty="0"/>
              <a:t>        </a:t>
            </a:r>
            <a:r>
              <a:rPr lang="en-US" altLang="zh-TW" dirty="0"/>
              <a:t>ACCESS=</a:t>
            </a:r>
            <a:r>
              <a:rPr lang="en-US" altLang="zh-CN" dirty="0"/>
              <a:t>’</a:t>
            </a:r>
            <a:r>
              <a:rPr lang="en-US" altLang="zh-TW" dirty="0"/>
              <a:t>DIRECT</a:t>
            </a:r>
            <a:r>
              <a:rPr lang="en-US" altLang="zh-CN" dirty="0"/>
              <a:t>’</a:t>
            </a:r>
            <a:r>
              <a:rPr lang="en-US" altLang="zh-TW" dirty="0"/>
              <a:t> </a:t>
            </a:r>
            <a:endParaRPr lang="en-US" altLang="zh-CN" dirty="0"/>
          </a:p>
        </p:txBody>
      </p:sp>
    </p:spTree>
    <p:extLst>
      <p:ext uri="{BB962C8B-B14F-4D97-AF65-F5344CB8AC3E}">
        <p14:creationId xmlns:p14="http://schemas.microsoft.com/office/powerpoint/2010/main" val="28730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539750" y="476250"/>
            <a:ext cx="8135938"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50000"/>
              </a:spcBef>
            </a:pPr>
            <a:r>
              <a:rPr lang="zh-CN" altLang="en-US" sz="2400" b="1" dirty="0"/>
              <a:t>两种文件的结构（</a:t>
            </a:r>
            <a:r>
              <a:rPr lang="zh-CN" altLang="en-US" sz="2400" b="1" dirty="0">
                <a:solidFill>
                  <a:srgbClr val="FF3300"/>
                </a:solidFill>
              </a:rPr>
              <a:t>存储格式</a:t>
            </a:r>
            <a:r>
              <a:rPr lang="zh-CN" altLang="en-US" sz="2400" b="1" dirty="0"/>
              <a:t>）：</a:t>
            </a:r>
          </a:p>
          <a:p>
            <a:pPr algn="just" eaLnBrk="1" hangingPunct="1">
              <a:spcBef>
                <a:spcPct val="50000"/>
              </a:spcBef>
            </a:pPr>
            <a:r>
              <a:rPr lang="en-US" altLang="zh-CN" sz="2400" b="1" dirty="0"/>
              <a:t>1</a:t>
            </a:r>
            <a:r>
              <a:rPr lang="zh-CN" altLang="en-US" sz="2400" b="1" dirty="0"/>
              <a:t>、文本文件    </a:t>
            </a:r>
            <a:r>
              <a:rPr lang="zh-CN" altLang="en-US" b="1" dirty="0"/>
              <a:t>字符符号保存，直观；读取时需要转换，占存储空间大</a:t>
            </a:r>
          </a:p>
          <a:p>
            <a:pPr algn="just" eaLnBrk="1" hangingPunct="1">
              <a:spcBef>
                <a:spcPct val="50000"/>
              </a:spcBef>
            </a:pPr>
            <a:r>
              <a:rPr lang="zh-CN" altLang="en-US" b="1" dirty="0"/>
              <a:t>     </a:t>
            </a:r>
            <a:r>
              <a:rPr lang="zh-CN" altLang="en-US" b="1" dirty="0">
                <a:solidFill>
                  <a:srgbClr val="FF9900"/>
                </a:solidFill>
              </a:rPr>
              <a:t>格式化文件</a:t>
            </a:r>
            <a:r>
              <a:rPr lang="zh-TW" altLang="en-US" dirty="0"/>
              <a:t> </a:t>
            </a:r>
            <a:r>
              <a:rPr lang="zh-CN" altLang="en-US" dirty="0"/>
              <a:t>，</a:t>
            </a:r>
            <a:r>
              <a:rPr lang="zh-CN" altLang="en-US" b="1" dirty="0"/>
              <a:t>记录数据内容的记录是以</a:t>
            </a:r>
            <a:r>
              <a:rPr lang="en-US" altLang="zh-TW" b="1" dirty="0">
                <a:solidFill>
                  <a:srgbClr val="FF9900"/>
                </a:solidFill>
              </a:rPr>
              <a:t>ASCII</a:t>
            </a:r>
            <a:r>
              <a:rPr lang="zh-CN" altLang="en-US" b="1" dirty="0">
                <a:solidFill>
                  <a:srgbClr val="FF9900"/>
                </a:solidFill>
              </a:rPr>
              <a:t>字符的方式</a:t>
            </a:r>
            <a:r>
              <a:rPr lang="zh-CN" altLang="en-US" b="1" dirty="0"/>
              <a:t>存在的</a:t>
            </a:r>
            <a:r>
              <a:rPr lang="zh-TW" altLang="en-US" dirty="0"/>
              <a:t> </a:t>
            </a:r>
            <a:r>
              <a:rPr lang="zh-CN" altLang="en-US" dirty="0"/>
              <a:t>，</a:t>
            </a:r>
            <a:r>
              <a:rPr lang="zh-CN" altLang="en-US" b="1" dirty="0"/>
              <a:t>每一条记录是以</a:t>
            </a:r>
            <a:r>
              <a:rPr lang="en-US" altLang="zh-TW" b="1" dirty="0"/>
              <a:t>ASCII</a:t>
            </a:r>
            <a:r>
              <a:rPr lang="zh-CN" altLang="en-US" b="1" dirty="0"/>
              <a:t>码中的回车符</a:t>
            </a:r>
            <a:r>
              <a:rPr lang="en-US" altLang="zh-TW" b="1" dirty="0"/>
              <a:t>CR(0D)</a:t>
            </a:r>
            <a:r>
              <a:rPr lang="zh-CN" altLang="en-US" b="1" dirty="0"/>
              <a:t>加换行符</a:t>
            </a:r>
            <a:r>
              <a:rPr lang="en-US" altLang="zh-TW" b="1" dirty="0"/>
              <a:t>LF(0A)</a:t>
            </a:r>
            <a:r>
              <a:rPr lang="zh-CN" altLang="en-US" b="1" dirty="0"/>
              <a:t>来结束的，</a:t>
            </a:r>
            <a:r>
              <a:rPr lang="zh-CN" altLang="en-US" b="1" dirty="0">
                <a:solidFill>
                  <a:srgbClr val="FF9900"/>
                </a:solidFill>
              </a:rPr>
              <a:t>可以用文本编辑软件打开格式文件并直接看懂其内容</a:t>
            </a:r>
            <a:r>
              <a:rPr lang="zh-CN" altLang="en-US" dirty="0"/>
              <a:t>。</a:t>
            </a:r>
            <a:r>
              <a:rPr lang="zh-CN" altLang="en-US" b="1" dirty="0"/>
              <a:t>即存放在文件中的数字就是平时所看到的数字字符，字符串也就是平时所看到的字符串。</a:t>
            </a:r>
            <a:r>
              <a:rPr lang="en-US" altLang="zh-TW" b="1" dirty="0"/>
              <a:t>FORM=</a:t>
            </a:r>
            <a:r>
              <a:rPr lang="en-US" altLang="zh-CN" b="1" dirty="0"/>
              <a:t>‘</a:t>
            </a:r>
            <a:r>
              <a:rPr lang="en-US" altLang="zh-TW" b="1" dirty="0"/>
              <a:t>FORMATTED</a:t>
            </a:r>
            <a:r>
              <a:rPr lang="en-US" altLang="zh-CN" dirty="0"/>
              <a:t>’</a:t>
            </a:r>
            <a:r>
              <a:rPr lang="en-US" altLang="zh-TW" dirty="0"/>
              <a:t> </a:t>
            </a:r>
            <a:endParaRPr lang="en-US" altLang="zh-CN" b="1" dirty="0"/>
          </a:p>
          <a:p>
            <a:pPr algn="just" eaLnBrk="1" hangingPunct="1">
              <a:spcBef>
                <a:spcPct val="50000"/>
              </a:spcBef>
            </a:pPr>
            <a:r>
              <a:rPr lang="en-US" altLang="zh-CN" sz="2400" b="1" dirty="0"/>
              <a:t>2</a:t>
            </a:r>
            <a:r>
              <a:rPr lang="zh-CN" altLang="en-US" sz="2400" b="1" dirty="0"/>
              <a:t>、二进制文件  </a:t>
            </a:r>
            <a:r>
              <a:rPr lang="zh-CN" altLang="en-US" b="1" dirty="0"/>
              <a:t>以二进制代码保存；读取速度快，节省空间</a:t>
            </a:r>
          </a:p>
          <a:p>
            <a:pPr algn="just" eaLnBrk="1" hangingPunct="1">
              <a:spcBef>
                <a:spcPct val="50000"/>
              </a:spcBef>
            </a:pPr>
            <a:r>
              <a:rPr lang="zh-CN" altLang="en-US" b="1" dirty="0">
                <a:solidFill>
                  <a:srgbClr val="FF9900"/>
                </a:solidFill>
              </a:rPr>
              <a:t>      无格式文件</a:t>
            </a:r>
            <a:r>
              <a:rPr lang="zh-CN" altLang="en-US" b="1" dirty="0"/>
              <a:t>由一系列物理块组成的记录组成，所存储的记录序列的存放方式与其在内存中的存放非常相似，在输入输出时几乎不需作转化。由于去掉了格式控制，与有格式文件相比，在使用数据信息时所做的处理更简洁更迅速；同样的原因使得无格式文件中即使存放着数字，也不能用文本编辑软件打开并看到它们</a:t>
            </a:r>
            <a:r>
              <a:rPr lang="zh-CN" altLang="en-US" dirty="0"/>
              <a:t>。</a:t>
            </a:r>
            <a:r>
              <a:rPr lang="en-US" altLang="zh-TW" b="1" dirty="0"/>
              <a:t>FORM=</a:t>
            </a:r>
            <a:r>
              <a:rPr lang="en-US" altLang="zh-CN" dirty="0"/>
              <a:t> </a:t>
            </a:r>
            <a:r>
              <a:rPr lang="en-US" altLang="zh-CN" b="1" dirty="0"/>
              <a:t>’</a:t>
            </a:r>
            <a:r>
              <a:rPr lang="en-US" altLang="zh-TW" b="1" dirty="0"/>
              <a:t>UNFORMATTED</a:t>
            </a:r>
            <a:r>
              <a:rPr lang="en-US" altLang="zh-CN" b="1" dirty="0"/>
              <a:t>’</a:t>
            </a:r>
            <a:r>
              <a:rPr lang="en-US" altLang="zh-TW" dirty="0"/>
              <a:t> </a:t>
            </a:r>
            <a:endParaRPr lang="en-US" altLang="zh-CN" b="1" dirty="0"/>
          </a:p>
          <a:p>
            <a:pPr algn="just" eaLnBrk="1" hangingPunct="1">
              <a:spcBef>
                <a:spcPct val="120000"/>
              </a:spcBef>
            </a:pPr>
            <a:r>
              <a:rPr lang="en-US" altLang="zh-CN" b="1" dirty="0"/>
              <a:t>3</a:t>
            </a:r>
            <a:r>
              <a:rPr lang="zh-CN" altLang="en-US" b="1" dirty="0"/>
              <a:t>、</a:t>
            </a:r>
            <a:r>
              <a:rPr lang="en-US" altLang="zh-CN" b="1" dirty="0"/>
              <a:t>FORM</a:t>
            </a:r>
            <a:r>
              <a:rPr lang="en-US" altLang="zh-TW" b="1" dirty="0"/>
              <a:t>=</a:t>
            </a:r>
            <a:r>
              <a:rPr lang="en-US" altLang="zh-CN" b="1" dirty="0"/>
              <a:t>’</a:t>
            </a:r>
            <a:r>
              <a:rPr lang="en-US" altLang="zh-TW" b="1" dirty="0"/>
              <a:t>BINARY</a:t>
            </a:r>
            <a:r>
              <a:rPr lang="en-US" altLang="zh-CN" b="1" dirty="0"/>
              <a:t>’</a:t>
            </a:r>
            <a:r>
              <a:rPr lang="zh-CN" altLang="en-US" b="1" dirty="0"/>
              <a:t>？</a:t>
            </a:r>
            <a:r>
              <a:rPr lang="zh-CN" altLang="en-US" b="1" dirty="0">
                <a:solidFill>
                  <a:srgbClr val="FF9900"/>
                </a:solidFill>
              </a:rPr>
              <a:t>二进制文件</a:t>
            </a:r>
            <a:r>
              <a:rPr lang="zh-CN" altLang="en-US" b="1" dirty="0"/>
              <a:t>，是处理最快、最简洁的一种文件，也是最紧凑的存储格式，适合于大批量数据的存储。在程序中可以用带有选项的</a:t>
            </a:r>
            <a:r>
              <a:rPr lang="en-US" altLang="zh-TW" b="1" dirty="0"/>
              <a:t>OPEN</a:t>
            </a:r>
            <a:r>
              <a:rPr lang="zh-CN" altLang="en-US" b="1" dirty="0"/>
              <a:t>语句来打开或建立二进制文件</a:t>
            </a:r>
            <a:r>
              <a:rPr lang="zh-TW" altLang="en-US" dirty="0"/>
              <a:t> </a:t>
            </a:r>
            <a:endParaRPr lang="zh-CN" altLang="en-US" dirty="0"/>
          </a:p>
        </p:txBody>
      </p:sp>
    </p:spTree>
    <p:extLst>
      <p:ext uri="{BB962C8B-B14F-4D97-AF65-F5344CB8AC3E}">
        <p14:creationId xmlns:p14="http://schemas.microsoft.com/office/powerpoint/2010/main" val="8388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755650" y="404813"/>
            <a:ext cx="3311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Char char="♦"/>
            </a:pPr>
            <a:r>
              <a:rPr lang="en-US" altLang="zh-CN" sz="2800" b="1" dirty="0">
                <a:solidFill>
                  <a:srgbClr val="0033CC"/>
                </a:solidFill>
              </a:rPr>
              <a:t> </a:t>
            </a:r>
            <a:r>
              <a:rPr lang="zh-CN" altLang="en-US" sz="2800" b="1" dirty="0">
                <a:solidFill>
                  <a:srgbClr val="0033CC"/>
                </a:solidFill>
              </a:rPr>
              <a:t>文件的基本操作</a:t>
            </a:r>
          </a:p>
        </p:txBody>
      </p:sp>
      <p:sp>
        <p:nvSpPr>
          <p:cNvPr id="5" name="Text Box 4"/>
          <p:cNvSpPr txBox="1">
            <a:spLocks noChangeArrowheads="1"/>
          </p:cNvSpPr>
          <p:nvPr/>
        </p:nvSpPr>
        <p:spPr bwMode="auto">
          <a:xfrm>
            <a:off x="755650" y="1387475"/>
            <a:ext cx="576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b="1" dirty="0">
                <a:solidFill>
                  <a:srgbClr val="FF3300"/>
                </a:solidFill>
              </a:rPr>
              <a:t>OPEN</a:t>
            </a:r>
            <a:r>
              <a:rPr lang="zh-CN" altLang="en-US" sz="2400" b="1" dirty="0">
                <a:solidFill>
                  <a:srgbClr val="FF3300"/>
                </a:solidFill>
              </a:rPr>
              <a:t>语句</a:t>
            </a:r>
            <a:r>
              <a:rPr lang="en-US" altLang="zh-CN" sz="2400" b="1" dirty="0">
                <a:solidFill>
                  <a:srgbClr val="FF3300"/>
                </a:solidFill>
              </a:rPr>
              <a:t>——</a:t>
            </a:r>
            <a:r>
              <a:rPr lang="zh-CN" altLang="en-US" sz="2400" b="1" dirty="0">
                <a:solidFill>
                  <a:srgbClr val="FF3300"/>
                </a:solidFill>
              </a:rPr>
              <a:t>文件的打开</a:t>
            </a: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133600"/>
            <a:ext cx="88201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17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82015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8648" y="2060848"/>
            <a:ext cx="8389816" cy="5909310"/>
          </a:xfrm>
          <a:prstGeom prst="rect">
            <a:avLst/>
          </a:prstGeom>
          <a:noFill/>
        </p:spPr>
        <p:txBody>
          <a:bodyPr wrap="square" rtlCol="0">
            <a:spAutoFit/>
          </a:bodyPr>
          <a:lstStyle/>
          <a:p>
            <a:pPr marL="342900" indent="-342900">
              <a:buClr>
                <a:srgbClr val="FF0000"/>
              </a:buClr>
              <a:buFont typeface="Wingdings" panose="05000000000000000000" pitchFamily="2" charset="2"/>
              <a:buChar char="l"/>
            </a:pPr>
            <a:r>
              <a:rPr lang="en-US" altLang="zh-CN" sz="2000" dirty="0" smtClean="0">
                <a:latin typeface="+mn-ea"/>
              </a:rPr>
              <a:t>number</a:t>
            </a:r>
            <a:r>
              <a:rPr lang="zh-CN" altLang="en-US" sz="2000" dirty="0" smtClean="0">
                <a:latin typeface="+mn-ea"/>
              </a:rPr>
              <a:t>必须是一个整数，它可以使用变量或者常量来赋值，最好避免使用</a:t>
            </a:r>
            <a:r>
              <a:rPr lang="en-US" altLang="zh-CN" sz="2000" dirty="0" smtClean="0">
                <a:solidFill>
                  <a:srgbClr val="FF0000"/>
                </a:solidFill>
                <a:latin typeface="+mn-ea"/>
              </a:rPr>
              <a:t>1</a:t>
            </a:r>
            <a:r>
              <a:rPr lang="zh-CN" altLang="en-US" sz="2000" dirty="0" smtClean="0">
                <a:solidFill>
                  <a:srgbClr val="FF0000"/>
                </a:solidFill>
                <a:latin typeface="+mn-ea"/>
              </a:rPr>
              <a:t>，</a:t>
            </a:r>
            <a:r>
              <a:rPr lang="en-US" altLang="zh-CN" sz="2000" dirty="0" smtClean="0">
                <a:solidFill>
                  <a:srgbClr val="FF0000"/>
                </a:solidFill>
                <a:latin typeface="+mn-ea"/>
              </a:rPr>
              <a:t>2</a:t>
            </a:r>
            <a:r>
              <a:rPr lang="zh-CN" altLang="en-US" sz="2000" dirty="0" smtClean="0">
                <a:solidFill>
                  <a:srgbClr val="FF0000"/>
                </a:solidFill>
                <a:latin typeface="+mn-ea"/>
              </a:rPr>
              <a:t>，</a:t>
            </a:r>
            <a:r>
              <a:rPr lang="en-US" altLang="zh-CN" sz="2000" dirty="0" smtClean="0">
                <a:solidFill>
                  <a:srgbClr val="FF0000"/>
                </a:solidFill>
                <a:latin typeface="+mn-ea"/>
              </a:rPr>
              <a:t>5</a:t>
            </a:r>
            <a:r>
              <a:rPr lang="zh-CN" altLang="en-US" sz="2000" dirty="0" smtClean="0">
                <a:solidFill>
                  <a:srgbClr val="FF0000"/>
                </a:solidFill>
                <a:latin typeface="+mn-ea"/>
              </a:rPr>
              <a:t>，</a:t>
            </a:r>
            <a:r>
              <a:rPr lang="en-US" altLang="zh-CN" sz="2000" dirty="0" smtClean="0">
                <a:solidFill>
                  <a:srgbClr val="FF0000"/>
                </a:solidFill>
                <a:latin typeface="+mn-ea"/>
              </a:rPr>
              <a:t>6</a:t>
            </a:r>
            <a:r>
              <a:rPr lang="en-US" altLang="zh-CN" sz="2000" dirty="0" smtClean="0">
                <a:latin typeface="+mn-ea"/>
              </a:rPr>
              <a:t>.  </a:t>
            </a:r>
            <a:r>
              <a:rPr lang="zh-CN" altLang="en-US" sz="2000" dirty="0" smtClean="0">
                <a:latin typeface="+mn-ea"/>
              </a:rPr>
              <a:t>因为</a:t>
            </a:r>
            <a:r>
              <a:rPr lang="en-US" altLang="zh-CN" sz="2000" dirty="0" smtClean="0">
                <a:latin typeface="+mn-ea"/>
              </a:rPr>
              <a:t>2</a:t>
            </a:r>
            <a:r>
              <a:rPr lang="zh-CN" altLang="en-US" sz="2000" dirty="0" smtClean="0">
                <a:latin typeface="+mn-ea"/>
              </a:rPr>
              <a:t>，</a:t>
            </a:r>
            <a:r>
              <a:rPr lang="en-US" altLang="zh-CN" sz="2000" dirty="0" smtClean="0">
                <a:latin typeface="+mn-ea"/>
              </a:rPr>
              <a:t>6</a:t>
            </a:r>
            <a:r>
              <a:rPr lang="zh-CN" altLang="en-US" sz="2000" dirty="0" smtClean="0">
                <a:latin typeface="+mn-ea"/>
              </a:rPr>
              <a:t>是默认的输出位置，也就是屏幕。</a:t>
            </a:r>
            <a:r>
              <a:rPr lang="en-US" altLang="zh-CN" sz="2000" dirty="0" smtClean="0">
                <a:latin typeface="+mn-ea"/>
              </a:rPr>
              <a:t>1</a:t>
            </a:r>
            <a:r>
              <a:rPr lang="zh-CN" altLang="en-US" sz="2000" dirty="0" smtClean="0">
                <a:latin typeface="+mn-ea"/>
              </a:rPr>
              <a:t>，</a:t>
            </a:r>
            <a:r>
              <a:rPr lang="en-US" altLang="zh-CN" sz="2000" dirty="0" smtClean="0">
                <a:latin typeface="+mn-ea"/>
              </a:rPr>
              <a:t>5</a:t>
            </a:r>
            <a:r>
              <a:rPr lang="zh-CN" altLang="en-US" sz="2000" dirty="0" smtClean="0">
                <a:latin typeface="+mn-ea"/>
              </a:rPr>
              <a:t>则是默认的输入位置，也就是键盘。</a:t>
            </a:r>
            <a:endParaRPr lang="en-US" altLang="zh-CN" sz="2000" dirty="0" smtClean="0">
              <a:latin typeface="+mn-ea"/>
            </a:endParaRPr>
          </a:p>
          <a:p>
            <a:pPr marL="342900" indent="-342900">
              <a:buClr>
                <a:srgbClr val="FF0000"/>
              </a:buClr>
              <a:buFont typeface="Wingdings" panose="05000000000000000000" pitchFamily="2" charset="2"/>
              <a:buChar char="l"/>
            </a:pPr>
            <a:r>
              <a:rPr lang="en-US" altLang="zh-CN" sz="2000" dirty="0" smtClean="0">
                <a:latin typeface="+mn-ea"/>
              </a:rPr>
              <a:t>File=‘filename’</a:t>
            </a:r>
          </a:p>
          <a:p>
            <a:r>
              <a:rPr lang="zh-CN" altLang="en-US" sz="2000" dirty="0" smtClean="0">
                <a:latin typeface="+mn-ea"/>
              </a:rPr>
              <a:t>指定所要打开的文件名称，尽量不要使用中文文件名</a:t>
            </a:r>
            <a:endParaRPr lang="en-US" altLang="zh-CN" sz="2000" dirty="0" smtClean="0">
              <a:latin typeface="+mn-ea"/>
            </a:endParaRPr>
          </a:p>
          <a:p>
            <a:pPr marL="342900" indent="-342900">
              <a:buClr>
                <a:srgbClr val="FF0000"/>
              </a:buClr>
              <a:buFont typeface="Wingdings" panose="05000000000000000000" pitchFamily="2" charset="2"/>
              <a:buChar char="l"/>
            </a:pPr>
            <a:r>
              <a:rPr lang="en-US" altLang="zh-CN" sz="2000" dirty="0" smtClean="0">
                <a:latin typeface="+mn-ea"/>
              </a:rPr>
              <a:t>form=formatted </a:t>
            </a:r>
            <a:r>
              <a:rPr lang="zh-CN" altLang="en-US" sz="2000" dirty="0" smtClean="0">
                <a:latin typeface="+mn-ea"/>
              </a:rPr>
              <a:t>使用文本文件 （默认）</a:t>
            </a:r>
            <a:endParaRPr lang="en-US" altLang="zh-CN" sz="2000" dirty="0" smtClean="0">
              <a:latin typeface="+mn-ea"/>
            </a:endParaRPr>
          </a:p>
          <a:p>
            <a:r>
              <a:rPr lang="en-US" altLang="zh-CN" sz="2000" dirty="0" smtClean="0">
                <a:latin typeface="+mn-ea"/>
              </a:rPr>
              <a:t>   form=unformatted </a:t>
            </a:r>
            <a:r>
              <a:rPr lang="zh-CN" altLang="en-US" sz="2000" dirty="0" smtClean="0">
                <a:latin typeface="+mn-ea"/>
              </a:rPr>
              <a:t>使用二进制文件</a:t>
            </a:r>
            <a:endParaRPr lang="en-US" altLang="zh-CN" sz="2000" dirty="0" smtClean="0">
              <a:latin typeface="+mn-ea"/>
            </a:endParaRPr>
          </a:p>
          <a:p>
            <a:pPr marL="342900" indent="-342900">
              <a:buClr>
                <a:srgbClr val="FF0000"/>
              </a:buClr>
              <a:buFont typeface="Wingdings" panose="05000000000000000000" pitchFamily="2" charset="2"/>
              <a:buChar char="l"/>
            </a:pPr>
            <a:r>
              <a:rPr lang="en-US" altLang="zh-CN" sz="2000" dirty="0" smtClean="0">
                <a:latin typeface="+mn-ea"/>
              </a:rPr>
              <a:t>Status=‘new’</a:t>
            </a:r>
            <a:r>
              <a:rPr lang="zh-CN" altLang="en-US" sz="2000" dirty="0" smtClean="0">
                <a:latin typeface="+mn-ea"/>
              </a:rPr>
              <a:t>表示这个文件原本不存在，第一次打开</a:t>
            </a:r>
            <a:endParaRPr lang="en-US" altLang="zh-CN" sz="2000" dirty="0" smtClean="0">
              <a:latin typeface="+mn-ea"/>
            </a:endParaRPr>
          </a:p>
          <a:p>
            <a:r>
              <a:rPr lang="en-US" altLang="zh-CN" sz="2000" dirty="0">
                <a:latin typeface="+mn-ea"/>
              </a:rPr>
              <a:t> STATUS='OLD' </a:t>
            </a:r>
            <a:r>
              <a:rPr lang="zh-CN" altLang="en-US" sz="2000" dirty="0" smtClean="0">
                <a:latin typeface="+mn-ea"/>
              </a:rPr>
              <a:t>打开</a:t>
            </a:r>
            <a:r>
              <a:rPr lang="zh-CN" altLang="en-US" sz="2000" dirty="0">
                <a:latin typeface="+mn-ea"/>
              </a:rPr>
              <a:t>一个原来已经存在的文件</a:t>
            </a:r>
          </a:p>
          <a:p>
            <a:r>
              <a:rPr lang="zh-CN" altLang="en-US" sz="2000" dirty="0" smtClean="0">
                <a:latin typeface="+mn-ea"/>
              </a:rPr>
              <a:t> </a:t>
            </a:r>
            <a:r>
              <a:rPr lang="en-US" altLang="zh-CN" sz="2000" dirty="0" smtClean="0">
                <a:latin typeface="+mn-ea"/>
              </a:rPr>
              <a:t>STATUS</a:t>
            </a:r>
            <a:r>
              <a:rPr lang="en-US" altLang="zh-CN" sz="2000" dirty="0">
                <a:latin typeface="+mn-ea"/>
              </a:rPr>
              <a:t>='REPLACE'  </a:t>
            </a:r>
            <a:r>
              <a:rPr lang="zh-CN" altLang="en-US" sz="2000" dirty="0" smtClean="0">
                <a:latin typeface="+mn-ea"/>
              </a:rPr>
              <a:t>若</a:t>
            </a:r>
            <a:r>
              <a:rPr lang="zh-CN" altLang="en-US" sz="2000" dirty="0">
                <a:latin typeface="+mn-ea"/>
              </a:rPr>
              <a:t>文件已经存在则重新创建一次，原来的内容消失；若不存在则会</a:t>
            </a:r>
            <a:r>
              <a:rPr lang="zh-CN" altLang="en-US" sz="2000" dirty="0" smtClean="0">
                <a:latin typeface="+mn-ea"/>
              </a:rPr>
              <a:t>创建</a:t>
            </a:r>
            <a:r>
              <a:rPr lang="zh-CN" altLang="en-US" sz="2000" dirty="0">
                <a:latin typeface="+mn-ea"/>
              </a:rPr>
              <a:t>新文件。</a:t>
            </a:r>
          </a:p>
          <a:p>
            <a:r>
              <a:rPr lang="zh-CN" altLang="en-US" sz="2000" dirty="0" smtClean="0">
                <a:latin typeface="+mn-ea"/>
              </a:rPr>
              <a:t> </a:t>
            </a:r>
            <a:r>
              <a:rPr lang="en-US" altLang="zh-CN" sz="2000" dirty="0" smtClean="0">
                <a:latin typeface="+mn-ea"/>
              </a:rPr>
              <a:t>STATUS</a:t>
            </a:r>
            <a:r>
              <a:rPr lang="en-US" altLang="zh-CN" sz="2000" dirty="0">
                <a:latin typeface="+mn-ea"/>
              </a:rPr>
              <a:t>='SCRATCH'  </a:t>
            </a:r>
            <a:r>
              <a:rPr lang="zh-CN" altLang="en-US" sz="2000" dirty="0" smtClean="0">
                <a:latin typeface="+mn-ea"/>
              </a:rPr>
              <a:t>表示</a:t>
            </a:r>
            <a:r>
              <a:rPr lang="zh-CN" altLang="en-US" sz="2000" dirty="0">
                <a:latin typeface="+mn-ea"/>
              </a:rPr>
              <a:t>要打开一个暂存文盘，这个时候可以不需要指定文件名称，</a:t>
            </a:r>
            <a:r>
              <a:rPr lang="zh-CN" altLang="en-US" sz="2000" dirty="0" smtClean="0">
                <a:latin typeface="+mn-ea"/>
              </a:rPr>
              <a:t>也就是</a:t>
            </a:r>
            <a:r>
              <a:rPr lang="en-US" altLang="zh-CN" sz="2000" dirty="0" smtClean="0">
                <a:latin typeface="+mn-ea"/>
              </a:rPr>
              <a:t>FILE</a:t>
            </a:r>
            <a:r>
              <a:rPr lang="zh-CN" altLang="en-US" sz="2000" dirty="0" smtClean="0">
                <a:latin typeface="+mn-ea"/>
              </a:rPr>
              <a:t>这个</a:t>
            </a:r>
            <a:r>
              <a:rPr lang="zh-CN" altLang="en-US" sz="2000" dirty="0">
                <a:latin typeface="+mn-ea"/>
              </a:rPr>
              <a:t>一栏可以忽略。</a:t>
            </a:r>
          </a:p>
          <a:p>
            <a:r>
              <a:rPr lang="zh-CN" altLang="en-US" sz="2000" dirty="0" smtClean="0">
                <a:latin typeface="+mn-ea"/>
              </a:rPr>
              <a:t>  </a:t>
            </a:r>
            <a:r>
              <a:rPr lang="en-US" altLang="zh-CN" sz="2000" dirty="0" smtClean="0">
                <a:latin typeface="+mn-ea"/>
              </a:rPr>
              <a:t>STATUS=‘UNKNOWN’ </a:t>
            </a:r>
            <a:r>
              <a:rPr lang="zh-CN" altLang="en-US" sz="2000" dirty="0" smtClean="0">
                <a:latin typeface="+mn-ea"/>
              </a:rPr>
              <a:t>由</a:t>
            </a:r>
            <a:r>
              <a:rPr lang="zh-CN" altLang="en-US" sz="2000" dirty="0">
                <a:latin typeface="+mn-ea"/>
              </a:rPr>
              <a:t>各编译器自定义。通常</a:t>
            </a:r>
            <a:r>
              <a:rPr lang="zh-CN" altLang="en-US" sz="2000" dirty="0" smtClean="0">
                <a:latin typeface="+mn-ea"/>
              </a:rPr>
              <a:t>会同</a:t>
            </a:r>
            <a:r>
              <a:rPr lang="en-US" altLang="zh-CN" sz="2000" dirty="0" smtClean="0">
                <a:latin typeface="+mn-ea"/>
              </a:rPr>
              <a:t>REPLACE</a:t>
            </a:r>
            <a:r>
              <a:rPr lang="zh-CN" altLang="en-US" sz="2000" dirty="0" smtClean="0">
                <a:latin typeface="+mn-ea"/>
              </a:rPr>
              <a:t>的</a:t>
            </a:r>
            <a:r>
              <a:rPr lang="zh-CN" altLang="en-US" sz="2000" dirty="0">
                <a:latin typeface="+mn-ea"/>
              </a:rPr>
              <a:t>效果</a:t>
            </a:r>
            <a:r>
              <a:rPr lang="zh-CN" altLang="en-US" sz="2000" dirty="0" smtClean="0">
                <a:latin typeface="+mn-ea"/>
              </a:rPr>
              <a:t>。（默认）</a:t>
            </a:r>
            <a:endParaRPr lang="zh-CN" altLang="en-US" sz="2000" dirty="0">
              <a:latin typeface="+mn-ea"/>
            </a:endParaRPr>
          </a:p>
          <a:p>
            <a:endParaRPr lang="en-US" altLang="zh-CN" sz="2000" dirty="0" smtClean="0">
              <a:latin typeface="+mn-ea"/>
            </a:endParaRPr>
          </a:p>
          <a:p>
            <a:r>
              <a:rPr lang="en-US" altLang="zh-CN" sz="2000" dirty="0">
                <a:latin typeface="+mn-ea"/>
              </a:rPr>
              <a:t> </a:t>
            </a:r>
            <a:r>
              <a:rPr lang="en-US" altLang="zh-CN" sz="2000" dirty="0" smtClean="0">
                <a:latin typeface="+mn-ea"/>
              </a:rPr>
              <a:t>  </a:t>
            </a:r>
          </a:p>
          <a:p>
            <a:endParaRPr lang="en-US" altLang="zh-CN" sz="2000" dirty="0" smtClean="0">
              <a:latin typeface="+mn-ea"/>
            </a:endParaRPr>
          </a:p>
          <a:p>
            <a:endParaRPr lang="zh-CN" altLang="en-US" dirty="0">
              <a:solidFill>
                <a:srgbClr val="FF0000"/>
              </a:solidFill>
            </a:endParaRPr>
          </a:p>
        </p:txBody>
      </p:sp>
    </p:spTree>
    <p:extLst>
      <p:ext uri="{BB962C8B-B14F-4D97-AF65-F5344CB8AC3E}">
        <p14:creationId xmlns:p14="http://schemas.microsoft.com/office/powerpoint/2010/main" val="157477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97346"/>
            <a:ext cx="8280920" cy="5632311"/>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dirty="0"/>
              <a:t>ACCESS</a:t>
            </a:r>
            <a:r>
              <a:rPr lang="en-US" altLang="zh-CN" dirty="0" smtClean="0"/>
              <a:t>=‘SEQUENTIAL’    </a:t>
            </a:r>
            <a:r>
              <a:rPr lang="zh-CN" altLang="en-US" dirty="0" smtClean="0"/>
              <a:t>读写</a:t>
            </a:r>
            <a:r>
              <a:rPr lang="zh-CN" altLang="en-US" dirty="0"/>
              <a:t>文件的操作会</a:t>
            </a:r>
            <a:r>
              <a:rPr lang="zh-CN" altLang="en-US" dirty="0" smtClean="0"/>
              <a:t>以“顺序”的</a:t>
            </a:r>
            <a:r>
              <a:rPr lang="zh-CN" altLang="en-US" dirty="0"/>
              <a:t>方法来做读写</a:t>
            </a:r>
            <a:r>
              <a:rPr lang="zh-CN" altLang="en-US" dirty="0" smtClean="0"/>
              <a:t>，“顺序读取文件”。（默认）</a:t>
            </a:r>
            <a:endParaRPr lang="zh-CN" altLang="en-US" dirty="0"/>
          </a:p>
          <a:p>
            <a:r>
              <a:rPr lang="zh-CN" altLang="en-US" dirty="0" smtClean="0"/>
              <a:t>   </a:t>
            </a:r>
            <a:r>
              <a:rPr lang="en-US" altLang="zh-CN" dirty="0" smtClean="0"/>
              <a:t>ACCESS=‘DIRET’    </a:t>
            </a:r>
            <a:r>
              <a:rPr lang="zh-CN" altLang="en-US" dirty="0" smtClean="0"/>
              <a:t>读写</a:t>
            </a:r>
            <a:r>
              <a:rPr lang="zh-CN" altLang="en-US" dirty="0"/>
              <a:t>文件的操作可以任意指定位置</a:t>
            </a:r>
            <a:r>
              <a:rPr lang="zh-CN" altLang="en-US" dirty="0" smtClean="0"/>
              <a:t>，“直接读  取文件”。</a:t>
            </a:r>
            <a:endParaRPr lang="zh-CN" altLang="en-US" dirty="0"/>
          </a:p>
          <a:p>
            <a:pPr marL="285750" indent="-285750">
              <a:buClr>
                <a:srgbClr val="FF0000"/>
              </a:buClr>
              <a:buFont typeface="Wingdings" panose="05000000000000000000" pitchFamily="2" charset="2"/>
              <a:buChar char="l"/>
            </a:pPr>
            <a:r>
              <a:rPr lang="en-US" altLang="zh-CN" dirty="0"/>
              <a:t>RECL=length </a:t>
            </a:r>
            <a:r>
              <a:rPr lang="zh-CN" altLang="en-US" dirty="0" smtClean="0"/>
              <a:t>在</a:t>
            </a:r>
            <a:r>
              <a:rPr lang="zh-CN" altLang="en-US" dirty="0"/>
              <a:t>顺序读取文件中</a:t>
            </a:r>
            <a:r>
              <a:rPr lang="zh-CN" altLang="en-US" dirty="0" smtClean="0"/>
              <a:t>，</a:t>
            </a:r>
            <a:r>
              <a:rPr lang="en-US" altLang="zh-CN" dirty="0" smtClean="0"/>
              <a:t>RECL</a:t>
            </a:r>
            <a:r>
              <a:rPr lang="zh-CN" altLang="en-US" dirty="0" smtClean="0"/>
              <a:t>字段</a:t>
            </a:r>
            <a:r>
              <a:rPr lang="zh-CN" altLang="en-US" dirty="0"/>
              <a:t>值用来设置一次可以读取多大容量的数据。</a:t>
            </a:r>
          </a:p>
          <a:p>
            <a:r>
              <a:rPr lang="zh-CN" altLang="en-US" dirty="0" smtClean="0"/>
              <a:t>    打开“直接读取文件”，</a:t>
            </a:r>
            <a:r>
              <a:rPr lang="en-US" altLang="zh-CN" dirty="0" smtClean="0"/>
              <a:t>RECL</a:t>
            </a:r>
            <a:r>
              <a:rPr lang="zh-CN" altLang="en-US" dirty="0" smtClean="0"/>
              <a:t>＝</a:t>
            </a:r>
            <a:r>
              <a:rPr lang="en-US" altLang="zh-CN" dirty="0" smtClean="0"/>
              <a:t>length</a:t>
            </a:r>
            <a:r>
              <a:rPr lang="zh-CN" altLang="en-US" dirty="0" smtClean="0"/>
              <a:t>的</a:t>
            </a:r>
            <a:r>
              <a:rPr lang="en-US" altLang="zh-CN" dirty="0" smtClean="0"/>
              <a:t>length</a:t>
            </a:r>
            <a:r>
              <a:rPr lang="zh-CN" altLang="en-US" dirty="0" smtClean="0"/>
              <a:t>值</a:t>
            </a:r>
            <a:r>
              <a:rPr lang="zh-CN" altLang="en-US" dirty="0"/>
              <a:t>是用来设置文件中每一</a:t>
            </a:r>
            <a:r>
              <a:rPr lang="zh-CN" altLang="en-US" dirty="0" smtClean="0"/>
              <a:t>个   模块</a:t>
            </a:r>
            <a:r>
              <a:rPr lang="zh-CN" altLang="en-US" dirty="0"/>
              <a:t>单元的</a:t>
            </a:r>
            <a:r>
              <a:rPr lang="zh-CN" altLang="en-US" dirty="0" smtClean="0"/>
              <a:t>分区长</a:t>
            </a:r>
            <a:r>
              <a:rPr lang="zh-CN" altLang="en-US" dirty="0"/>
              <a:t>度</a:t>
            </a:r>
            <a:r>
              <a:rPr lang="zh-CN" altLang="en-US" dirty="0" smtClean="0"/>
              <a:t>。</a:t>
            </a:r>
            <a:r>
              <a:rPr lang="en-US" altLang="zh-CN" dirty="0" smtClean="0"/>
              <a:t>length</a:t>
            </a:r>
            <a:r>
              <a:rPr lang="zh-CN" altLang="en-US" dirty="0" smtClean="0"/>
              <a:t>的</a:t>
            </a:r>
            <a:r>
              <a:rPr lang="zh-CN" altLang="en-US" dirty="0"/>
              <a:t>单位在文本根式下</a:t>
            </a:r>
            <a:r>
              <a:rPr lang="zh-CN" altLang="en-US" dirty="0" smtClean="0"/>
              <a:t>为</a:t>
            </a:r>
            <a:r>
              <a:rPr lang="en-US" altLang="zh-CN" dirty="0" smtClean="0"/>
              <a:t>1</a:t>
            </a:r>
            <a:r>
              <a:rPr lang="zh-CN" altLang="en-US" dirty="0" smtClean="0"/>
              <a:t>个</a:t>
            </a:r>
            <a:r>
              <a:rPr lang="zh-CN" altLang="en-US" dirty="0"/>
              <a:t>字符，</a:t>
            </a:r>
            <a:r>
              <a:rPr lang="zh-CN" altLang="en-US" dirty="0" smtClean="0"/>
              <a:t>也就是</a:t>
            </a:r>
            <a:r>
              <a:rPr lang="en-US" altLang="zh-CN" dirty="0" smtClean="0"/>
              <a:t>1 byte</a:t>
            </a:r>
            <a:r>
              <a:rPr lang="zh-CN" altLang="en-US" dirty="0" smtClean="0"/>
              <a:t>。</a:t>
            </a:r>
            <a:endParaRPr lang="en-US" altLang="zh-CN" dirty="0"/>
          </a:p>
          <a:p>
            <a:pPr marL="285750" indent="-285750">
              <a:buClr>
                <a:srgbClr val="FF0000"/>
              </a:buClr>
              <a:buFont typeface="Wingdings" panose="05000000000000000000" pitchFamily="2" charset="2"/>
              <a:buChar char="l"/>
            </a:pPr>
            <a:r>
              <a:rPr lang="en-US" altLang="zh-CN" dirty="0"/>
              <a:t>ERR=LABEL </a:t>
            </a:r>
            <a:r>
              <a:rPr lang="zh-CN" altLang="en-US" dirty="0" smtClean="0"/>
              <a:t>这个</a:t>
            </a:r>
            <a:r>
              <a:rPr lang="zh-CN" altLang="en-US" dirty="0"/>
              <a:t>字段用来设置当文件打开发生错误时</a:t>
            </a:r>
            <a:r>
              <a:rPr lang="zh-CN" altLang="en-US" dirty="0" smtClean="0"/>
              <a:t>，程序</a:t>
            </a:r>
            <a:r>
              <a:rPr lang="zh-CN" altLang="en-US" dirty="0"/>
              <a:t>会跳跃</a:t>
            </a:r>
            <a:r>
              <a:rPr lang="zh-CN" altLang="en-US" dirty="0" smtClean="0"/>
              <a:t>到</a:t>
            </a:r>
            <a:r>
              <a:rPr lang="en-US" altLang="zh-CN" dirty="0" smtClean="0"/>
              <a:t>LABEL</a:t>
            </a:r>
            <a:r>
              <a:rPr lang="zh-CN" altLang="en-US" dirty="0" smtClean="0"/>
              <a:t>所</a:t>
            </a:r>
            <a:r>
              <a:rPr lang="zh-CN" altLang="en-US" dirty="0"/>
              <a:t>指定的行</a:t>
            </a:r>
            <a:r>
              <a:rPr lang="zh-CN" altLang="en-US" dirty="0" smtClean="0"/>
              <a:t>代码处</a:t>
            </a:r>
            <a:r>
              <a:rPr lang="zh-CN" altLang="en-US" dirty="0"/>
              <a:t>来继续执行</a:t>
            </a:r>
            <a:r>
              <a:rPr lang="zh-CN" altLang="en-US" dirty="0" smtClean="0"/>
              <a:t>程序。</a:t>
            </a:r>
            <a:endParaRPr lang="zh-CN" altLang="en-US" dirty="0"/>
          </a:p>
          <a:p>
            <a:pPr marL="285750" indent="-285750">
              <a:buClr>
                <a:srgbClr val="FF0000"/>
              </a:buClr>
              <a:buFont typeface="Wingdings" panose="05000000000000000000" pitchFamily="2" charset="2"/>
              <a:buChar char="l"/>
            </a:pPr>
            <a:r>
              <a:rPr lang="en-US" altLang="zh-CN" dirty="0"/>
              <a:t>IOSTAT=</a:t>
            </a:r>
            <a:r>
              <a:rPr lang="en-US" altLang="zh-CN" dirty="0" err="1"/>
              <a:t>var</a:t>
            </a:r>
            <a:r>
              <a:rPr lang="en-US" altLang="zh-CN" dirty="0"/>
              <a:t> </a:t>
            </a:r>
            <a:r>
              <a:rPr lang="zh-CN" altLang="en-US" dirty="0"/>
              <a:t>这个字段会设置一个整数值给后面的整型变量，这是用来说明文件打开的状态，数值会有下面三种情况：</a:t>
            </a:r>
          </a:p>
          <a:p>
            <a:r>
              <a:rPr lang="en-US" altLang="zh-CN" dirty="0" smtClean="0"/>
              <a:t>    </a:t>
            </a:r>
            <a:r>
              <a:rPr lang="en-US" altLang="zh-CN" dirty="0" err="1" smtClean="0"/>
              <a:t>var</a:t>
            </a:r>
            <a:r>
              <a:rPr lang="en-US" altLang="zh-CN" dirty="0" smtClean="0"/>
              <a:t>&gt;0     </a:t>
            </a:r>
            <a:r>
              <a:rPr lang="zh-CN" altLang="en-US" dirty="0"/>
              <a:t>表示读取操作错误</a:t>
            </a:r>
          </a:p>
          <a:p>
            <a:r>
              <a:rPr lang="en-US" altLang="zh-CN" dirty="0" smtClean="0"/>
              <a:t>    </a:t>
            </a:r>
            <a:r>
              <a:rPr lang="en-US" altLang="zh-CN" dirty="0" err="1" smtClean="0"/>
              <a:t>var</a:t>
            </a:r>
            <a:r>
              <a:rPr lang="en-US" altLang="zh-CN" dirty="0" smtClean="0"/>
              <a:t>=0     </a:t>
            </a:r>
            <a:r>
              <a:rPr lang="zh-CN" altLang="en-US" dirty="0"/>
              <a:t>表示读取操作正常</a:t>
            </a:r>
          </a:p>
          <a:p>
            <a:r>
              <a:rPr lang="en-US" altLang="zh-CN" dirty="0" smtClean="0"/>
              <a:t>    </a:t>
            </a:r>
            <a:r>
              <a:rPr lang="en-US" altLang="zh-CN" dirty="0" err="1" smtClean="0"/>
              <a:t>var</a:t>
            </a:r>
            <a:r>
              <a:rPr lang="en-US" altLang="zh-CN" dirty="0" smtClean="0"/>
              <a:t>&lt;0     </a:t>
            </a:r>
            <a:r>
              <a:rPr lang="zh-CN" altLang="en-US" dirty="0"/>
              <a:t>表示文件终了</a:t>
            </a:r>
          </a:p>
          <a:p>
            <a:endParaRPr lang="zh-CN" altLang="en-US" dirty="0"/>
          </a:p>
          <a:p>
            <a:pPr marL="285750" indent="-285750">
              <a:buClr>
                <a:srgbClr val="FF0000"/>
              </a:buClr>
              <a:buFont typeface="Wingdings" panose="05000000000000000000" pitchFamily="2" charset="2"/>
              <a:buChar char="l"/>
            </a:pPr>
            <a:r>
              <a:rPr lang="en-US" altLang="zh-CN" dirty="0" smtClean="0"/>
              <a:t>BLANK</a:t>
            </a:r>
            <a:r>
              <a:rPr lang="en-US" altLang="zh-CN" dirty="0"/>
              <a:t>='NULL' or 'ZERO' </a:t>
            </a:r>
            <a:r>
              <a:rPr lang="zh-CN" altLang="en-US" dirty="0"/>
              <a:t>用来设置输入数字时，当所设置的格式字段中有空格存在时所代表的意义。</a:t>
            </a:r>
          </a:p>
          <a:p>
            <a:r>
              <a:rPr lang="en-US" altLang="zh-CN" dirty="0"/>
              <a:t>BLANK='NULL'</a:t>
            </a:r>
            <a:r>
              <a:rPr lang="zh-CN" altLang="en-US" dirty="0"/>
              <a:t>时，空格代表没有东西。</a:t>
            </a:r>
            <a:r>
              <a:rPr lang="en-US" altLang="zh-CN" dirty="0"/>
              <a:t>BLANK='ZERO'</a:t>
            </a:r>
            <a:r>
              <a:rPr lang="zh-CN" altLang="en-US" dirty="0"/>
              <a:t>时，空格部分会自动以</a:t>
            </a:r>
            <a:r>
              <a:rPr lang="en-US" altLang="zh-CN" dirty="0"/>
              <a:t>0</a:t>
            </a:r>
            <a:r>
              <a:rPr lang="zh-CN" altLang="en-US" dirty="0"/>
              <a:t>代入。</a:t>
            </a:r>
          </a:p>
          <a:p>
            <a:endParaRPr lang="zh-CN" altLang="en-US" dirty="0"/>
          </a:p>
        </p:txBody>
      </p:sp>
    </p:spTree>
    <p:extLst>
      <p:ext uri="{BB962C8B-B14F-4D97-AF65-F5344CB8AC3E}">
        <p14:creationId xmlns:p14="http://schemas.microsoft.com/office/powerpoint/2010/main" val="73495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404664"/>
            <a:ext cx="3416320" cy="369332"/>
          </a:xfrm>
          <a:prstGeom prst="rect">
            <a:avLst/>
          </a:prstGeom>
        </p:spPr>
        <p:txBody>
          <a:bodyPr wrap="none">
            <a:spAutoFit/>
          </a:bodyPr>
          <a:lstStyle/>
          <a:p>
            <a:r>
              <a:rPr lang="zh-CN" altLang="zh-CN" dirty="0"/>
              <a:t>以下是</a:t>
            </a:r>
            <a:r>
              <a:rPr lang="en-US" altLang="zh-CN" dirty="0"/>
              <a:t>Fortran 90</a:t>
            </a:r>
            <a:r>
              <a:rPr lang="zh-CN" altLang="zh-CN" dirty="0"/>
              <a:t>添加的功能：</a:t>
            </a:r>
          </a:p>
        </p:txBody>
      </p:sp>
      <p:sp>
        <p:nvSpPr>
          <p:cNvPr id="5" name="矩形 4"/>
          <p:cNvSpPr/>
          <p:nvPr/>
        </p:nvSpPr>
        <p:spPr>
          <a:xfrm>
            <a:off x="467544" y="1124744"/>
            <a:ext cx="8424936" cy="4801314"/>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dirty="0"/>
              <a:t>POSITION='ASIS'   </a:t>
            </a:r>
            <a:r>
              <a:rPr lang="zh-CN" altLang="en-US" dirty="0"/>
              <a:t>表示文件打开时的读取的位置不特别指定，通常就是在文件的开头。是默认值。</a:t>
            </a:r>
          </a:p>
          <a:p>
            <a:r>
              <a:rPr lang="en-US" altLang="zh-CN" dirty="0"/>
              <a:t>POSITION='REWIND'      </a:t>
            </a:r>
            <a:r>
              <a:rPr lang="zh-CN" altLang="en-US" dirty="0"/>
              <a:t>表示文件打开时的读取位置移到文件的开头。</a:t>
            </a:r>
          </a:p>
          <a:p>
            <a:r>
              <a:rPr lang="en-US" altLang="zh-CN" dirty="0"/>
              <a:t>POSITION</a:t>
            </a:r>
            <a:r>
              <a:rPr lang="zh-CN" altLang="en-US" dirty="0"/>
              <a:t>＝</a:t>
            </a:r>
            <a:r>
              <a:rPr lang="en-US" altLang="zh-CN" dirty="0"/>
              <a:t>'APPEND'     </a:t>
            </a:r>
            <a:r>
              <a:rPr lang="zh-CN" altLang="en-US" dirty="0"/>
              <a:t>表示文件打开时的读取位置移到文件的结尾</a:t>
            </a:r>
            <a:r>
              <a:rPr lang="zh-CN" altLang="en-US" dirty="0" smtClean="0"/>
              <a:t>。</a:t>
            </a:r>
            <a:endParaRPr lang="en-US" altLang="zh-CN" dirty="0" smtClean="0"/>
          </a:p>
          <a:p>
            <a:endParaRPr lang="en-US" altLang="zh-CN" dirty="0" smtClean="0"/>
          </a:p>
          <a:p>
            <a:pPr marL="285750" indent="-285750">
              <a:buClr>
                <a:srgbClr val="FF0000"/>
              </a:buClr>
              <a:buFont typeface="Wingdings" panose="05000000000000000000" pitchFamily="2" charset="2"/>
              <a:buChar char="l"/>
            </a:pPr>
            <a:r>
              <a:rPr lang="en-US" altLang="zh-CN" dirty="0" smtClean="0"/>
              <a:t>ACTION</a:t>
            </a:r>
            <a:r>
              <a:rPr lang="en-US" altLang="zh-CN" dirty="0"/>
              <a:t>='READ' or 'WRITE' or 'READWRITE'   </a:t>
            </a:r>
            <a:r>
              <a:rPr lang="zh-CN" altLang="en-US" dirty="0"/>
              <a:t>设置打开文件的读写权限：</a:t>
            </a:r>
          </a:p>
          <a:p>
            <a:r>
              <a:rPr lang="en-US" altLang="zh-CN" dirty="0"/>
              <a:t>ACTION='READWRITE'    </a:t>
            </a:r>
            <a:r>
              <a:rPr lang="zh-CN" altLang="en-US" dirty="0"/>
              <a:t>表示所打开的文件可以用来读取及写入，这是默认值。</a:t>
            </a:r>
          </a:p>
          <a:p>
            <a:r>
              <a:rPr lang="en-US" altLang="zh-CN" dirty="0"/>
              <a:t>ACTION='READ'          </a:t>
            </a:r>
            <a:r>
              <a:rPr lang="zh-CN" altLang="en-US" dirty="0"/>
              <a:t>表示所打开的文件只能用来读取数据。</a:t>
            </a:r>
          </a:p>
          <a:p>
            <a:r>
              <a:rPr lang="en-US" altLang="zh-CN" dirty="0"/>
              <a:t>ACTION='WRITE'         </a:t>
            </a:r>
            <a:r>
              <a:rPr lang="zh-CN" altLang="en-US" dirty="0"/>
              <a:t>表示所打开的文件只能用来写入数据</a:t>
            </a:r>
            <a:r>
              <a:rPr lang="zh-CN" altLang="en-US" dirty="0" smtClean="0"/>
              <a:t>。</a:t>
            </a:r>
            <a:endParaRPr lang="en-US" altLang="zh-CN" dirty="0" smtClean="0"/>
          </a:p>
          <a:p>
            <a:endParaRPr lang="zh-CN" altLang="en-US" dirty="0"/>
          </a:p>
          <a:p>
            <a:pPr marL="285750" indent="-285750">
              <a:buClr>
                <a:srgbClr val="FF0000"/>
              </a:buClr>
              <a:buFont typeface="Wingdings" panose="05000000000000000000" pitchFamily="2" charset="2"/>
              <a:buChar char="l"/>
            </a:pPr>
            <a:r>
              <a:rPr lang="en-US" altLang="zh-CN" dirty="0"/>
              <a:t>PAD='YES'   </a:t>
            </a:r>
            <a:r>
              <a:rPr lang="zh-CN" altLang="en-US" dirty="0"/>
              <a:t>在格式化输入时，最前面的不足字段会自动以空格填满，默认值是</a:t>
            </a:r>
            <a:r>
              <a:rPr lang="en-US" altLang="zh-CN" dirty="0"/>
              <a:t>PAD='YES'</a:t>
            </a:r>
            <a:r>
              <a:rPr lang="zh-CN" altLang="en-US" dirty="0"/>
              <a:t>。</a:t>
            </a:r>
          </a:p>
          <a:p>
            <a:r>
              <a:rPr lang="en-US" altLang="zh-CN" dirty="0" smtClean="0"/>
              <a:t>    PAD</a:t>
            </a:r>
            <a:r>
              <a:rPr lang="en-US" altLang="zh-CN" dirty="0"/>
              <a:t>='NO'    </a:t>
            </a:r>
            <a:r>
              <a:rPr lang="zh-CN" altLang="en-US" dirty="0"/>
              <a:t>在格式化输入时，不足的字段不会自动以空格填满。</a:t>
            </a:r>
          </a:p>
          <a:p>
            <a:pPr marL="285750" indent="-285750">
              <a:buClr>
                <a:srgbClr val="FF0000"/>
              </a:buClr>
              <a:buFont typeface="Wingdings" panose="05000000000000000000" pitchFamily="2" charset="2"/>
              <a:buChar char="l"/>
            </a:pPr>
            <a:r>
              <a:rPr lang="en-US" altLang="zh-CN" dirty="0"/>
              <a:t>DELIM='NONE'       </a:t>
            </a:r>
            <a:r>
              <a:rPr lang="zh-CN" altLang="en-US" dirty="0"/>
              <a:t>纯粹输出字符串内容</a:t>
            </a:r>
          </a:p>
          <a:p>
            <a:r>
              <a:rPr lang="en-US" altLang="zh-CN" dirty="0"/>
              <a:t>DELIM='QUOTE'      </a:t>
            </a:r>
            <a:r>
              <a:rPr lang="zh-CN" altLang="en-US" dirty="0"/>
              <a:t>输出字符串内容会在前后加上双引号</a:t>
            </a:r>
          </a:p>
          <a:p>
            <a:r>
              <a:rPr lang="en-US" altLang="zh-CN" dirty="0"/>
              <a:t>DELIM='APOSTEROPHE'   </a:t>
            </a:r>
            <a:r>
              <a:rPr lang="zh-CN" altLang="en-US" dirty="0"/>
              <a:t>输出字符串内容会在前后加上单引号</a:t>
            </a:r>
          </a:p>
          <a:p>
            <a:endParaRPr lang="zh-CN" altLang="en-US" dirty="0"/>
          </a:p>
        </p:txBody>
      </p:sp>
    </p:spTree>
    <p:extLst>
      <p:ext uri="{BB962C8B-B14F-4D97-AF65-F5344CB8AC3E}">
        <p14:creationId xmlns:p14="http://schemas.microsoft.com/office/powerpoint/2010/main" val="3166111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auto">
          <a:xfrm>
            <a:off x="683568" y="1971335"/>
            <a:ext cx="820896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a:t>例：</a:t>
            </a:r>
          </a:p>
          <a:p>
            <a:pPr eaLnBrk="1" hangingPunct="1">
              <a:spcBef>
                <a:spcPct val="50000"/>
              </a:spcBef>
            </a:pPr>
            <a:r>
              <a:rPr lang="zh-CN" altLang="en-US" sz="2400" dirty="0"/>
              <a:t> </a:t>
            </a:r>
            <a:r>
              <a:rPr lang="en-US" altLang="zh-CN" sz="2400" dirty="0"/>
              <a:t>open (10, file=‘d:\data\2006\</a:t>
            </a:r>
            <a:r>
              <a:rPr lang="en-US" altLang="zh-CN" sz="2400" dirty="0" err="1"/>
              <a:t>feb</a:t>
            </a:r>
            <a:r>
              <a:rPr lang="en-US" altLang="zh-CN" sz="2400" dirty="0"/>
              <a:t>\uwnd.dat’, </a:t>
            </a:r>
          </a:p>
          <a:p>
            <a:pPr eaLnBrk="1" hangingPunct="1">
              <a:spcBef>
                <a:spcPct val="50000"/>
              </a:spcBef>
            </a:pPr>
            <a:r>
              <a:rPr lang="en-US" altLang="zh-CN" sz="2400" dirty="0"/>
              <a:t>&amp;       form=‘unformatted’, status=‘unknown’, </a:t>
            </a:r>
          </a:p>
          <a:p>
            <a:pPr eaLnBrk="1" hangingPunct="1">
              <a:spcBef>
                <a:spcPct val="50000"/>
              </a:spcBef>
            </a:pPr>
            <a:r>
              <a:rPr lang="en-US" altLang="zh-CN" sz="2400" dirty="0"/>
              <a:t>&amp;       access=‘direct’, </a:t>
            </a:r>
            <a:r>
              <a:rPr lang="en-US" altLang="zh-CN" sz="2400" dirty="0" err="1"/>
              <a:t>recl</a:t>
            </a:r>
            <a:r>
              <a:rPr lang="en-US" altLang="zh-CN" sz="2400" dirty="0"/>
              <a:t>=144*73*4, </a:t>
            </a:r>
          </a:p>
          <a:p>
            <a:pPr eaLnBrk="1" hangingPunct="1">
              <a:spcBef>
                <a:spcPct val="50000"/>
              </a:spcBef>
            </a:pPr>
            <a:r>
              <a:rPr lang="en-US" altLang="zh-CN" sz="2400" dirty="0"/>
              <a:t>&amp;       err=100, </a:t>
            </a:r>
            <a:r>
              <a:rPr lang="en-US" altLang="zh-CN" sz="2400" dirty="0" err="1"/>
              <a:t>iostat</a:t>
            </a:r>
            <a:r>
              <a:rPr lang="en-US" altLang="zh-CN" sz="2400" dirty="0"/>
              <a:t>=</a:t>
            </a:r>
            <a:r>
              <a:rPr lang="en-US" altLang="zh-CN" sz="2400" dirty="0" err="1"/>
              <a:t>iovar</a:t>
            </a:r>
            <a:r>
              <a:rPr lang="en-US" altLang="zh-CN" sz="2400" dirty="0"/>
              <a:t>, position=‘</a:t>
            </a:r>
            <a:r>
              <a:rPr lang="en-US" altLang="zh-CN" sz="2400" dirty="0" err="1"/>
              <a:t>asis</a:t>
            </a:r>
            <a:r>
              <a:rPr lang="en-US" altLang="zh-CN" sz="2400" dirty="0"/>
              <a:t>’ )</a:t>
            </a:r>
          </a:p>
        </p:txBody>
      </p:sp>
    </p:spTree>
    <p:extLst>
      <p:ext uri="{BB962C8B-B14F-4D97-AF65-F5344CB8AC3E}">
        <p14:creationId xmlns:p14="http://schemas.microsoft.com/office/powerpoint/2010/main" val="3341203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84213" y="476250"/>
            <a:ext cx="633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b="1">
                <a:solidFill>
                  <a:srgbClr val="FF3300"/>
                </a:solidFill>
              </a:rPr>
              <a:t>WRITE / READ  </a:t>
            </a:r>
            <a:r>
              <a:rPr lang="zh-CN" altLang="en-US" sz="2400" b="1">
                <a:solidFill>
                  <a:srgbClr val="FF3300"/>
                </a:solidFill>
              </a:rPr>
              <a:t>语句</a:t>
            </a:r>
            <a:r>
              <a:rPr lang="en-US" altLang="zh-CN" sz="2400" b="1">
                <a:solidFill>
                  <a:srgbClr val="FF3300"/>
                </a:solidFill>
              </a:rPr>
              <a:t>——</a:t>
            </a:r>
            <a:r>
              <a:rPr lang="zh-CN" altLang="en-US" sz="2400" b="1">
                <a:solidFill>
                  <a:srgbClr val="FF3300"/>
                </a:solidFill>
              </a:rPr>
              <a:t>文件的输入输出</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052513"/>
            <a:ext cx="89646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39552" y="2276872"/>
            <a:ext cx="7776863" cy="3970318"/>
          </a:xfrm>
          <a:prstGeom prst="rect">
            <a:avLst/>
          </a:prstGeom>
        </p:spPr>
        <p:txBody>
          <a:bodyPr wrap="square">
            <a:spAutoFit/>
          </a:bodyPr>
          <a:lstStyle/>
          <a:p>
            <a:r>
              <a:rPr lang="en-US" altLang="zh-CN" dirty="0"/>
              <a:t>UNIT=number    </a:t>
            </a:r>
            <a:r>
              <a:rPr lang="zh-CN" altLang="en-US" dirty="0"/>
              <a:t>指定</a:t>
            </a:r>
            <a:r>
              <a:rPr lang="en-US" altLang="zh-CN" dirty="0"/>
              <a:t>read/write</a:t>
            </a:r>
            <a:r>
              <a:rPr lang="zh-CN" altLang="en-US" dirty="0"/>
              <a:t>所使用的输入输出的位置。</a:t>
            </a:r>
          </a:p>
          <a:p>
            <a:r>
              <a:rPr lang="en-US" altLang="zh-CN" dirty="0"/>
              <a:t>FMT</a:t>
            </a:r>
            <a:r>
              <a:rPr lang="zh-CN" altLang="en-US" dirty="0"/>
              <a:t>＝</a:t>
            </a:r>
            <a:r>
              <a:rPr lang="en-US" altLang="zh-CN" dirty="0"/>
              <a:t>format    </a:t>
            </a:r>
            <a:r>
              <a:rPr lang="zh-CN" altLang="en-US" dirty="0"/>
              <a:t>指定输入输出格式的使用。</a:t>
            </a:r>
          </a:p>
          <a:p>
            <a:r>
              <a:rPr lang="en-US" altLang="zh-CN" dirty="0"/>
              <a:t>NML=</a:t>
            </a:r>
            <a:r>
              <a:rPr lang="en-US" altLang="zh-CN" dirty="0" err="1"/>
              <a:t>namelist</a:t>
            </a:r>
            <a:r>
              <a:rPr lang="en-US" altLang="zh-CN" dirty="0"/>
              <a:t>   </a:t>
            </a:r>
            <a:r>
              <a:rPr lang="zh-CN" altLang="en-US" dirty="0"/>
              <a:t>指定读写某个</a:t>
            </a:r>
            <a:r>
              <a:rPr lang="en-US" altLang="zh-CN" dirty="0"/>
              <a:t>NAMELIST</a:t>
            </a:r>
            <a:r>
              <a:rPr lang="zh-CN" altLang="en-US" dirty="0"/>
              <a:t>的内容（后续介绍）。</a:t>
            </a:r>
          </a:p>
          <a:p>
            <a:r>
              <a:rPr lang="en-US" altLang="zh-CN" dirty="0"/>
              <a:t>REC=record      </a:t>
            </a:r>
            <a:r>
              <a:rPr lang="zh-CN" altLang="en-US" dirty="0"/>
              <a:t>在直接读取文件中，设置所要读写的文件的模块位置。</a:t>
            </a:r>
          </a:p>
          <a:p>
            <a:r>
              <a:rPr lang="en-US" altLang="zh-CN" dirty="0"/>
              <a:t>IOSTAT=stat     </a:t>
            </a:r>
            <a:r>
              <a:rPr lang="zh-CN" altLang="en-US" dirty="0"/>
              <a:t>会设置一个数值给在它后面的变量，用来说明文件的读写状态。</a:t>
            </a:r>
          </a:p>
          <a:p>
            <a:r>
              <a:rPr lang="zh-CN" altLang="en-US" dirty="0"/>
              <a:t>         </a:t>
            </a:r>
            <a:r>
              <a:rPr lang="en-US" altLang="zh-CN" dirty="0"/>
              <a:t>stat&gt;0    </a:t>
            </a:r>
            <a:r>
              <a:rPr lang="zh-CN" altLang="en-US" dirty="0"/>
              <a:t>表示读取操作发生错误。</a:t>
            </a:r>
          </a:p>
          <a:p>
            <a:r>
              <a:rPr lang="zh-CN" altLang="en-US" dirty="0"/>
              <a:t>         </a:t>
            </a:r>
            <a:r>
              <a:rPr lang="en-US" altLang="zh-CN" dirty="0"/>
              <a:t>stat=0    </a:t>
            </a:r>
            <a:r>
              <a:rPr lang="zh-CN" altLang="en-US" dirty="0"/>
              <a:t>表示读取操作正常。</a:t>
            </a:r>
          </a:p>
          <a:p>
            <a:r>
              <a:rPr lang="zh-CN" altLang="en-US" dirty="0"/>
              <a:t>         </a:t>
            </a:r>
            <a:r>
              <a:rPr lang="en-US" altLang="zh-CN" dirty="0"/>
              <a:t>stat&lt;0    </a:t>
            </a:r>
            <a:r>
              <a:rPr lang="zh-CN" altLang="en-US" dirty="0"/>
              <a:t>表示文件终了</a:t>
            </a:r>
            <a:r>
              <a:rPr lang="zh-CN" altLang="en-US" dirty="0" smtClean="0"/>
              <a:t>。</a:t>
            </a:r>
            <a:endParaRPr lang="en-US" altLang="zh-CN" dirty="0" smtClean="0"/>
          </a:p>
          <a:p>
            <a:r>
              <a:rPr lang="en-US" altLang="zh-CN" dirty="0"/>
              <a:t>ERR=</a:t>
            </a:r>
            <a:r>
              <a:rPr lang="en-US" altLang="zh-CN" dirty="0" err="1"/>
              <a:t>errlabel</a:t>
            </a:r>
            <a:r>
              <a:rPr lang="en-US" altLang="zh-CN" dirty="0"/>
              <a:t>     </a:t>
            </a:r>
            <a:r>
              <a:rPr lang="zh-CN" altLang="zh-CN" dirty="0"/>
              <a:t>指定在读写过程中发生错误时，会转移到某个行代码来继续执行程序。</a:t>
            </a:r>
          </a:p>
          <a:p>
            <a:r>
              <a:rPr lang="en-US" altLang="zh-CN" dirty="0"/>
              <a:t>END=</a:t>
            </a:r>
            <a:r>
              <a:rPr lang="en-US" altLang="zh-CN" dirty="0" err="1"/>
              <a:t>endlabel</a:t>
            </a:r>
            <a:r>
              <a:rPr lang="en-US" altLang="zh-CN" dirty="0"/>
              <a:t>    </a:t>
            </a:r>
            <a:r>
              <a:rPr lang="zh-CN" altLang="zh-CN" dirty="0"/>
              <a:t>指定在读写到文件末尾时，要转移到某个行代码来继续执行程序。</a:t>
            </a:r>
          </a:p>
          <a:p>
            <a:endParaRPr lang="zh-CN" altLang="en-US" dirty="0"/>
          </a:p>
        </p:txBody>
      </p:sp>
    </p:spTree>
    <p:extLst>
      <p:ext uri="{BB962C8B-B14F-4D97-AF65-F5344CB8AC3E}">
        <p14:creationId xmlns:p14="http://schemas.microsoft.com/office/powerpoint/2010/main" val="3656458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45" y="548680"/>
            <a:ext cx="7488832" cy="2308324"/>
          </a:xfrm>
          <a:prstGeom prst="rect">
            <a:avLst/>
          </a:prstGeom>
        </p:spPr>
        <p:txBody>
          <a:bodyPr wrap="square">
            <a:spAutoFit/>
          </a:bodyPr>
          <a:lstStyle/>
          <a:p>
            <a:r>
              <a:rPr lang="zh-CN" altLang="en-US" dirty="0"/>
              <a:t>以下是</a:t>
            </a:r>
            <a:r>
              <a:rPr lang="en-US" altLang="zh-CN" dirty="0" err="1"/>
              <a:t>fortran</a:t>
            </a:r>
            <a:r>
              <a:rPr lang="en-US" altLang="zh-CN" dirty="0"/>
              <a:t> 90</a:t>
            </a:r>
            <a:r>
              <a:rPr lang="zh-CN" altLang="en-US" dirty="0"/>
              <a:t>添加功能：</a:t>
            </a:r>
          </a:p>
          <a:p>
            <a:r>
              <a:rPr lang="en-US" altLang="zh-CN" dirty="0"/>
              <a:t>ADVANCE='YES' or 'NO' </a:t>
            </a:r>
            <a:r>
              <a:rPr lang="zh-CN" altLang="en-US" dirty="0"/>
              <a:t>设置在文本格式下的顺序文件中，每一次的</a:t>
            </a:r>
            <a:r>
              <a:rPr lang="en-US" altLang="zh-CN" dirty="0"/>
              <a:t>READ,WRITE</a:t>
            </a:r>
            <a:r>
              <a:rPr lang="zh-CN" altLang="en-US" dirty="0"/>
              <a:t>命令完成后，</a:t>
            </a:r>
          </a:p>
          <a:p>
            <a:r>
              <a:rPr lang="zh-CN" altLang="en-US" dirty="0"/>
              <a:t>                         读写 位置会不会</a:t>
            </a:r>
            <a:r>
              <a:rPr lang="zh-CN" altLang="en-US" dirty="0" smtClean="0"/>
              <a:t>自动向下</a:t>
            </a:r>
            <a:r>
              <a:rPr lang="zh-CN" altLang="en-US" dirty="0"/>
              <a:t>移动一行。</a:t>
            </a:r>
          </a:p>
          <a:p>
            <a:r>
              <a:rPr lang="zh-CN" altLang="en-US" dirty="0"/>
              <a:t>     </a:t>
            </a:r>
            <a:r>
              <a:rPr lang="en-US" altLang="zh-CN" dirty="0"/>
              <a:t>ADVANCE='YES'   </a:t>
            </a:r>
            <a:r>
              <a:rPr lang="zh-CN" altLang="en-US" dirty="0"/>
              <a:t>是默认的状态，每读写一次会向下移动一行。</a:t>
            </a:r>
          </a:p>
          <a:p>
            <a:r>
              <a:rPr lang="zh-CN" altLang="en-US" dirty="0"/>
              <a:t>     </a:t>
            </a:r>
            <a:r>
              <a:rPr lang="en-US" altLang="zh-CN" dirty="0"/>
              <a:t>ADVANCE='NO'    </a:t>
            </a:r>
            <a:r>
              <a:rPr lang="zh-CN" altLang="en-US" dirty="0"/>
              <a:t>会暂停自动换行的操作。</a:t>
            </a:r>
          </a:p>
          <a:p>
            <a:r>
              <a:rPr lang="zh-CN" altLang="en-US" dirty="0"/>
              <a:t>     ！使用这个字段时候一定要设置输出入格式，在屏幕输出时可以使用这个设置来控制</a:t>
            </a:r>
            <a:r>
              <a:rPr lang="en-US" altLang="zh-CN" dirty="0"/>
              <a:t>write</a:t>
            </a:r>
            <a:r>
              <a:rPr lang="zh-CN" altLang="en-US" dirty="0"/>
              <a:t>命令是否会自动换行</a:t>
            </a:r>
            <a:r>
              <a:rPr lang="zh-CN" altLang="en-US" dirty="0" smtClean="0"/>
              <a:t>。</a:t>
            </a:r>
            <a:endParaRPr lang="zh-CN" altLang="en-US" dirty="0"/>
          </a:p>
        </p:txBody>
      </p:sp>
      <p:sp>
        <p:nvSpPr>
          <p:cNvPr id="6" name="TextBox 5"/>
          <p:cNvSpPr txBox="1"/>
          <p:nvPr/>
        </p:nvSpPr>
        <p:spPr>
          <a:xfrm>
            <a:off x="899592" y="3429000"/>
            <a:ext cx="8136904" cy="2862322"/>
          </a:xfrm>
          <a:prstGeom prst="rect">
            <a:avLst/>
          </a:prstGeom>
          <a:noFill/>
        </p:spPr>
        <p:txBody>
          <a:bodyPr wrap="square" rtlCol="0">
            <a:spAutoFit/>
          </a:bodyPr>
          <a:lstStyle/>
          <a:p>
            <a:r>
              <a:rPr lang="en-US" altLang="zh-CN" dirty="0" smtClean="0"/>
              <a:t>program ex01</a:t>
            </a:r>
          </a:p>
          <a:p>
            <a:r>
              <a:rPr lang="en-US" altLang="zh-CN" dirty="0" smtClean="0"/>
              <a:t>implicit none</a:t>
            </a:r>
          </a:p>
          <a:p>
            <a:r>
              <a:rPr lang="en-US" altLang="zh-CN" dirty="0" smtClean="0"/>
              <a:t>character(</a:t>
            </a:r>
            <a:r>
              <a:rPr lang="en-US" altLang="zh-CN" dirty="0" err="1" smtClean="0"/>
              <a:t>len</a:t>
            </a:r>
            <a:r>
              <a:rPr lang="en-US" altLang="zh-CN" dirty="0" smtClean="0"/>
              <a:t>=20) :: string</a:t>
            </a:r>
          </a:p>
          <a:p>
            <a:r>
              <a:rPr lang="en-US" altLang="zh-CN" dirty="0" smtClean="0"/>
              <a:t>open(unit=10,file=“test.txt”)</a:t>
            </a:r>
          </a:p>
          <a:p>
            <a:r>
              <a:rPr lang="en-US" altLang="zh-CN" dirty="0" smtClean="0"/>
              <a:t>write(10, “(A20)”) “Good morning.”) !</a:t>
            </a:r>
            <a:r>
              <a:rPr lang="zh-CN" altLang="en-US" dirty="0" smtClean="0"/>
              <a:t>写到文件中</a:t>
            </a:r>
            <a:endParaRPr lang="en-US" altLang="zh-CN" dirty="0" smtClean="0"/>
          </a:p>
          <a:p>
            <a:r>
              <a:rPr lang="en-US" altLang="zh-CN" dirty="0" smtClean="0"/>
              <a:t>rewind(10)</a:t>
            </a:r>
          </a:p>
          <a:p>
            <a:r>
              <a:rPr lang="en-US" altLang="zh-CN" dirty="0" smtClean="0"/>
              <a:t>read(10,”(A20)”) string</a:t>
            </a:r>
          </a:p>
          <a:p>
            <a:r>
              <a:rPr lang="en-US" altLang="zh-CN" dirty="0" smtClean="0"/>
              <a:t>write(*,”(A20)”) string</a:t>
            </a:r>
          </a:p>
          <a:p>
            <a:r>
              <a:rPr lang="en-US" altLang="zh-CN" dirty="0" smtClean="0"/>
              <a:t>stop</a:t>
            </a:r>
          </a:p>
          <a:p>
            <a:r>
              <a:rPr lang="en-US" altLang="zh-CN" dirty="0" smtClean="0"/>
              <a:t>end</a:t>
            </a:r>
          </a:p>
        </p:txBody>
      </p:sp>
    </p:spTree>
    <p:extLst>
      <p:ext uri="{BB962C8B-B14F-4D97-AF65-F5344CB8AC3E}">
        <p14:creationId xmlns:p14="http://schemas.microsoft.com/office/powerpoint/2010/main" val="481387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467544" y="836712"/>
            <a:ext cx="7467600" cy="4873752"/>
          </a:xfrm>
        </p:spPr>
        <p:txBody>
          <a:bodyPr/>
          <a:lstStyle/>
          <a:p>
            <a:pPr marL="609600" indent="-609600">
              <a:spcBef>
                <a:spcPct val="40000"/>
              </a:spcBef>
              <a:buFont typeface="Arial" charset="0"/>
              <a:buChar char="♦"/>
            </a:pPr>
            <a:r>
              <a:rPr lang="zh-CN" altLang="en-US" sz="3200" b="1" dirty="0">
                <a:solidFill>
                  <a:srgbClr val="0033CC"/>
                </a:solidFill>
              </a:rPr>
              <a:t>物理设备与逻辑设备</a:t>
            </a:r>
          </a:p>
          <a:p>
            <a:pPr marL="609600" indent="-609600">
              <a:spcBef>
                <a:spcPct val="40000"/>
              </a:spcBef>
              <a:buFont typeface="Arial" charset="0"/>
              <a:buChar char="♦"/>
            </a:pPr>
            <a:r>
              <a:rPr lang="zh-CN" altLang="en-US" sz="3200" b="1" dirty="0">
                <a:solidFill>
                  <a:srgbClr val="0033CC"/>
                </a:solidFill>
              </a:rPr>
              <a:t>文件的概念</a:t>
            </a:r>
          </a:p>
          <a:p>
            <a:pPr marL="609600" indent="-609600">
              <a:spcBef>
                <a:spcPct val="40000"/>
              </a:spcBef>
              <a:buFont typeface="Arial" charset="0"/>
              <a:buChar char="♦"/>
            </a:pPr>
            <a:r>
              <a:rPr lang="zh-CN" altLang="en-US" sz="3200" b="1" dirty="0">
                <a:solidFill>
                  <a:srgbClr val="0033CC"/>
                </a:solidFill>
              </a:rPr>
              <a:t>外部文件分类</a:t>
            </a:r>
          </a:p>
          <a:p>
            <a:pPr marL="609600" indent="-609600">
              <a:spcBef>
                <a:spcPct val="40000"/>
              </a:spcBef>
              <a:buFont typeface="Arial" charset="0"/>
              <a:buChar char="♦"/>
            </a:pPr>
            <a:r>
              <a:rPr lang="zh-CN" altLang="en-US" sz="3200" b="1" dirty="0">
                <a:solidFill>
                  <a:srgbClr val="0033CC"/>
                </a:solidFill>
              </a:rPr>
              <a:t>文件基本操作</a:t>
            </a:r>
            <a:r>
              <a:rPr lang="zh-CN" altLang="en-US" sz="3200" dirty="0"/>
              <a:t>（</a:t>
            </a:r>
            <a:r>
              <a:rPr lang="en-US" altLang="zh-CN" sz="3200" dirty="0"/>
              <a:t>OPEN,WRITE/READ...</a:t>
            </a:r>
            <a:r>
              <a:rPr lang="zh-CN" altLang="en-US" sz="3200" dirty="0"/>
              <a:t>）</a:t>
            </a:r>
          </a:p>
          <a:p>
            <a:pPr marL="609600" indent="-609600">
              <a:spcBef>
                <a:spcPct val="40000"/>
              </a:spcBef>
              <a:buFont typeface="Arial" charset="0"/>
              <a:buChar char="♦"/>
            </a:pPr>
            <a:r>
              <a:rPr lang="zh-CN" altLang="en-US" sz="3200" b="1" dirty="0">
                <a:solidFill>
                  <a:srgbClr val="0033CC"/>
                </a:solidFill>
              </a:rPr>
              <a:t>文件记录的存取</a:t>
            </a:r>
          </a:p>
          <a:p>
            <a:pPr marL="0" indent="0">
              <a:buNone/>
            </a:pPr>
            <a:endParaRPr lang="zh-CN" altLang="en-US" dirty="0"/>
          </a:p>
        </p:txBody>
      </p:sp>
    </p:spTree>
    <p:extLst>
      <p:ext uri="{BB962C8B-B14F-4D97-AF65-F5344CB8AC3E}">
        <p14:creationId xmlns:p14="http://schemas.microsoft.com/office/powerpoint/2010/main" val="3461767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2304256" cy="369332"/>
          </a:xfrm>
          <a:prstGeom prst="rect">
            <a:avLst/>
          </a:prstGeom>
          <a:noFill/>
        </p:spPr>
        <p:txBody>
          <a:bodyPr wrap="square" rtlCol="0">
            <a:spAutoFit/>
          </a:bodyPr>
          <a:lstStyle/>
          <a:p>
            <a:r>
              <a:rPr lang="en-US" altLang="zh-CN" dirty="0" smtClean="0"/>
              <a:t>program test2 </a:t>
            </a:r>
            <a:endParaRPr lang="zh-CN" altLang="en-US"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48713"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4076700"/>
            <a:ext cx="4176712" cy="255587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867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11560" y="692696"/>
            <a:ext cx="576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b="1" dirty="0">
                <a:solidFill>
                  <a:srgbClr val="FF3300"/>
                </a:solidFill>
              </a:rPr>
              <a:t>CLOSE </a:t>
            </a:r>
            <a:r>
              <a:rPr lang="zh-CN" altLang="en-US" sz="2400" b="1" dirty="0">
                <a:solidFill>
                  <a:srgbClr val="FF3300"/>
                </a:solidFill>
              </a:rPr>
              <a:t>语句</a:t>
            </a:r>
            <a:r>
              <a:rPr lang="en-US" altLang="zh-CN" sz="2400" b="1" dirty="0">
                <a:solidFill>
                  <a:srgbClr val="FF3300"/>
                </a:solidFill>
              </a:rPr>
              <a:t>——</a:t>
            </a:r>
            <a:r>
              <a:rPr lang="zh-CN" altLang="en-US" sz="2400" b="1" dirty="0">
                <a:solidFill>
                  <a:srgbClr val="FF3300"/>
                </a:solidFill>
              </a:rPr>
              <a:t>文件的关闭</a:t>
            </a:r>
          </a:p>
        </p:txBody>
      </p:sp>
      <p:sp>
        <p:nvSpPr>
          <p:cNvPr id="5" name="Rectangle 5"/>
          <p:cNvSpPr>
            <a:spLocks noChangeArrowheads="1"/>
          </p:cNvSpPr>
          <p:nvPr/>
        </p:nvSpPr>
        <p:spPr bwMode="auto">
          <a:xfrm>
            <a:off x="395536" y="1988840"/>
            <a:ext cx="79930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hlink"/>
              </a:buClr>
              <a:buSzPct val="75000"/>
              <a:buFont typeface="Wingdings" pitchFamily="2" charset="2"/>
              <a:buNone/>
            </a:pPr>
            <a:r>
              <a:rPr kumimoji="1" lang="zh-CN" altLang="en-US" sz="2000" b="1" dirty="0"/>
              <a:t>文件读写操作结束后，可通过</a:t>
            </a:r>
            <a:r>
              <a:rPr kumimoji="1" lang="en-US" altLang="zh-CN" sz="2000" b="1" dirty="0"/>
              <a:t>CLOSE</a:t>
            </a:r>
            <a:r>
              <a:rPr kumimoji="1" lang="zh-CN" altLang="en-US" sz="2000" b="1" dirty="0"/>
              <a:t>语句将文件关闭。取消逻辑设备符</a:t>
            </a:r>
            <a:r>
              <a:rPr kumimoji="1" lang="en-US" altLang="zh-CN" sz="2000" b="1" dirty="0"/>
              <a:t>(</a:t>
            </a:r>
            <a:r>
              <a:rPr kumimoji="1" lang="zh-CN" altLang="en-US" sz="2000" b="1" dirty="0"/>
              <a:t>文件编号</a:t>
            </a:r>
            <a:r>
              <a:rPr kumimoji="1" lang="en-US" altLang="zh-CN" sz="2000" b="1" dirty="0"/>
              <a:t>)</a:t>
            </a:r>
            <a:r>
              <a:rPr kumimoji="1" lang="zh-CN" altLang="en-US" sz="2000" b="1" dirty="0"/>
              <a:t>与磁盘上的外部文件之间的关系。</a:t>
            </a:r>
            <a:r>
              <a:rPr kumimoji="1" lang="en-US" altLang="zh-CN" sz="2000" b="1" dirty="0"/>
              <a:t>CLOSE</a:t>
            </a:r>
            <a:r>
              <a:rPr kumimoji="1" lang="zh-CN" altLang="en-US" sz="2000" b="1" dirty="0"/>
              <a:t>语句可缺省。</a:t>
            </a:r>
          </a:p>
        </p:txBody>
      </p:sp>
      <p:sp>
        <p:nvSpPr>
          <p:cNvPr id="6" name="Rectangle 6"/>
          <p:cNvSpPr>
            <a:spLocks noChangeArrowheads="1"/>
          </p:cNvSpPr>
          <p:nvPr/>
        </p:nvSpPr>
        <p:spPr bwMode="auto">
          <a:xfrm>
            <a:off x="827088" y="3500438"/>
            <a:ext cx="79216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kumimoji="1" lang="en-US" altLang="zh-CN" sz="2000" b="1" dirty="0"/>
              <a:t>CLOSE ( [ Unit=]&lt;</a:t>
            </a:r>
            <a:r>
              <a:rPr kumimoji="1" lang="zh-CN" altLang="en-US" sz="2000" b="1" dirty="0"/>
              <a:t>设备号</a:t>
            </a:r>
            <a:r>
              <a:rPr kumimoji="1" lang="en-US" altLang="zh-CN" sz="2000" b="1" dirty="0"/>
              <a:t>&gt;[ ,ERR=&lt;</a:t>
            </a:r>
            <a:r>
              <a:rPr kumimoji="1" lang="zh-CN" altLang="en-US" sz="2000" b="1" dirty="0"/>
              <a:t>错误转移</a:t>
            </a:r>
            <a:r>
              <a:rPr kumimoji="1" lang="en-US" altLang="zh-CN" sz="2000" b="1" dirty="0"/>
              <a:t>&gt;][ ,IOSTAT=&lt;IO</a:t>
            </a:r>
            <a:r>
              <a:rPr kumimoji="1" lang="zh-CN" altLang="en-US" sz="2000" b="1" dirty="0"/>
              <a:t>状态</a:t>
            </a:r>
            <a:r>
              <a:rPr kumimoji="1" lang="en-US" altLang="zh-CN" sz="2000" b="1" dirty="0"/>
              <a:t>&gt;]</a:t>
            </a:r>
          </a:p>
          <a:p>
            <a:pPr>
              <a:lnSpc>
                <a:spcPct val="120000"/>
              </a:lnSpc>
            </a:pPr>
            <a:r>
              <a:rPr kumimoji="1" lang="en-US" altLang="zh-CN" sz="2000" b="1" dirty="0"/>
              <a:t>  [,STATUS=&lt;</a:t>
            </a:r>
            <a:r>
              <a:rPr kumimoji="1" lang="zh-CN" altLang="en-US" sz="2000" b="1" dirty="0"/>
              <a:t>文件属性</a:t>
            </a:r>
            <a:r>
              <a:rPr kumimoji="1" lang="en-US" altLang="zh-CN" sz="2000" b="1" dirty="0"/>
              <a:t>&gt;] </a:t>
            </a:r>
            <a:r>
              <a:rPr kumimoji="1" lang="en-US" altLang="zh-CN" sz="2000" b="1" dirty="0" smtClean="0"/>
              <a:t>)</a:t>
            </a:r>
          </a:p>
          <a:p>
            <a:pPr>
              <a:lnSpc>
                <a:spcPct val="120000"/>
              </a:lnSpc>
            </a:pPr>
            <a:r>
              <a:rPr kumimoji="1" lang="en-US" altLang="zh-CN" sz="2000" b="1" dirty="0"/>
              <a:t>STAT='KEEP'     </a:t>
            </a:r>
            <a:r>
              <a:rPr kumimoji="1" lang="zh-CN" altLang="en-US" sz="2000" b="1" dirty="0"/>
              <a:t>会在文件关闭后，保留这个文件。是默认状态。</a:t>
            </a:r>
          </a:p>
          <a:p>
            <a:pPr>
              <a:lnSpc>
                <a:spcPct val="120000"/>
              </a:lnSpc>
            </a:pPr>
            <a:r>
              <a:rPr kumimoji="1" lang="zh-CN" altLang="en-US" sz="2000" b="1" dirty="0" smtClean="0"/>
              <a:t> </a:t>
            </a:r>
            <a:r>
              <a:rPr kumimoji="1" lang="en-US" altLang="zh-CN" sz="2000" b="1" dirty="0"/>
              <a:t>STAT='DELETE' </a:t>
            </a:r>
            <a:r>
              <a:rPr kumimoji="1" lang="zh-CN" altLang="en-US" sz="2000" b="1" dirty="0"/>
              <a:t>在文件关闭后，消除这个文件。</a:t>
            </a:r>
          </a:p>
          <a:p>
            <a:pPr>
              <a:lnSpc>
                <a:spcPct val="120000"/>
              </a:lnSpc>
            </a:pPr>
            <a:endParaRPr kumimoji="1" lang="en-US" altLang="zh-CN" sz="2000" b="1" dirty="0"/>
          </a:p>
        </p:txBody>
      </p:sp>
    </p:spTree>
    <p:extLst>
      <p:ext uri="{BB962C8B-B14F-4D97-AF65-F5344CB8AC3E}">
        <p14:creationId xmlns:p14="http://schemas.microsoft.com/office/powerpoint/2010/main" val="1674000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79512" y="692696"/>
            <a:ext cx="8382000" cy="575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dirty="0" smtClean="0">
                <a:solidFill>
                  <a:srgbClr val="FF0000"/>
                </a:solidFill>
                <a:latin typeface="Times New Roman" pitchFamily="18" charset="0"/>
                <a:cs typeface="Times New Roman" pitchFamily="18" charset="0"/>
              </a:rPr>
              <a:t>    </a:t>
            </a:r>
            <a:r>
              <a:rPr kumimoji="1" lang="en-US" altLang="zh-CN" sz="2400" dirty="0" smtClean="0">
                <a:solidFill>
                  <a:srgbClr val="FF0000"/>
                </a:solidFill>
                <a:latin typeface="Times New Roman" pitchFamily="18" charset="0"/>
              </a:rPr>
              <a:t>  </a:t>
            </a:r>
            <a:r>
              <a:rPr kumimoji="1" lang="zh-CN" altLang="en-US" sz="2400" b="1" dirty="0" smtClean="0">
                <a:solidFill>
                  <a:srgbClr val="FF0000"/>
                </a:solidFill>
                <a:latin typeface="Arial" pitchFamily="34" charset="0"/>
                <a:ea typeface="楷体_GB2312" pitchFamily="49" charset="-122"/>
              </a:rPr>
              <a:t>顺序访问文件</a:t>
            </a:r>
          </a:p>
          <a:p>
            <a:pPr algn="just" fontAlgn="base">
              <a:spcBef>
                <a:spcPct val="50000"/>
              </a:spcBef>
              <a:spcAft>
                <a:spcPct val="0"/>
              </a:spcAft>
            </a:pPr>
            <a:r>
              <a:rPr lang="zh-CN" altLang="en-US" sz="2400" b="1" dirty="0" smtClean="0">
                <a:solidFill>
                  <a:srgbClr val="333399"/>
                </a:solidFill>
                <a:latin typeface="宋体" pitchFamily="2" charset="-122"/>
                <a:ea typeface="楷体_GB2312" pitchFamily="49" charset="-122"/>
              </a:rPr>
              <a:t>    存放在顺序文件中的数据必须一个记录接一个记录地按顺序被访问。也就是说，程序中要读写第</a:t>
            </a:r>
            <a:r>
              <a:rPr lang="en-US" altLang="zh-CN" sz="2400" b="1" dirty="0" smtClean="0">
                <a:solidFill>
                  <a:srgbClr val="333399"/>
                </a:solidFill>
                <a:latin typeface="宋体" pitchFamily="2" charset="-122"/>
                <a:ea typeface="楷体_GB2312" pitchFamily="49" charset="-122"/>
              </a:rPr>
              <a:t>N</a:t>
            </a:r>
            <a:r>
              <a:rPr lang="zh-CN" altLang="en-US" sz="2400" b="1" dirty="0" smtClean="0">
                <a:solidFill>
                  <a:srgbClr val="333399"/>
                </a:solidFill>
                <a:latin typeface="宋体" pitchFamily="2" charset="-122"/>
                <a:ea typeface="楷体_GB2312" pitchFamily="49" charset="-122"/>
              </a:rPr>
              <a:t>条记录时，必须至少已对前面的</a:t>
            </a:r>
            <a:r>
              <a:rPr lang="en-US" altLang="zh-CN" sz="2400" b="1" dirty="0" smtClean="0">
                <a:solidFill>
                  <a:srgbClr val="333399"/>
                </a:solidFill>
                <a:latin typeface="宋体" pitchFamily="2" charset="-122"/>
                <a:ea typeface="楷体_GB2312" pitchFamily="49" charset="-122"/>
              </a:rPr>
              <a:t>N-1</a:t>
            </a:r>
            <a:r>
              <a:rPr lang="zh-CN" altLang="en-US" sz="2400" b="1" dirty="0" smtClean="0">
                <a:solidFill>
                  <a:srgbClr val="333399"/>
                </a:solidFill>
                <a:latin typeface="宋体" pitchFamily="2" charset="-122"/>
                <a:ea typeface="楷体_GB2312" pitchFamily="49" charset="-122"/>
              </a:rPr>
              <a:t>记录进行过读操作。</a:t>
            </a:r>
          </a:p>
          <a:p>
            <a:pPr algn="just" fontAlgn="base">
              <a:spcBef>
                <a:spcPct val="50000"/>
              </a:spcBef>
              <a:spcAft>
                <a:spcPct val="0"/>
              </a:spcAft>
            </a:pPr>
            <a:r>
              <a:rPr lang="zh-CN" altLang="en-US" sz="2400" b="1" dirty="0" smtClean="0">
                <a:solidFill>
                  <a:srgbClr val="333399"/>
                </a:solidFill>
                <a:latin typeface="宋体" pitchFamily="2" charset="-122"/>
                <a:ea typeface="楷体_GB2312" pitchFamily="49" charset="-122"/>
              </a:rPr>
              <a:t>    内部文件必须使用顺序文件。键盘、显示器和打印机等顺序访问的外部设备必须连接成顺序文件。</a:t>
            </a:r>
          </a:p>
          <a:p>
            <a:pPr algn="just" fontAlgn="base">
              <a:spcBef>
                <a:spcPct val="50000"/>
              </a:spcBef>
              <a:spcAft>
                <a:spcPct val="0"/>
              </a:spcAft>
            </a:pPr>
            <a:r>
              <a:rPr lang="zh-CN" altLang="en-US" sz="2400" b="1" dirty="0" smtClean="0">
                <a:solidFill>
                  <a:srgbClr val="333399"/>
                </a:solidFill>
                <a:latin typeface="宋体" pitchFamily="2" charset="-122"/>
                <a:ea typeface="楷体_GB2312" pitchFamily="49" charset="-122"/>
              </a:rPr>
              <a:t>    </a:t>
            </a:r>
            <a:r>
              <a:rPr lang="en-US" altLang="zh-CN" sz="2400" b="1" dirty="0" smtClean="0">
                <a:solidFill>
                  <a:srgbClr val="333399"/>
                </a:solidFill>
                <a:latin typeface="宋体" pitchFamily="2" charset="-122"/>
                <a:ea typeface="楷体_GB2312" pitchFamily="49" charset="-122"/>
              </a:rPr>
              <a:t>OPEN</a:t>
            </a:r>
            <a:r>
              <a:rPr lang="zh-CN" altLang="en-US" sz="2400" b="1" dirty="0" smtClean="0">
                <a:solidFill>
                  <a:srgbClr val="333399"/>
                </a:solidFill>
                <a:latin typeface="宋体" pitchFamily="2" charset="-122"/>
                <a:ea typeface="楷体_GB2312" pitchFamily="49" charset="-122"/>
              </a:rPr>
              <a:t>语句默认的打开文件是顺序文件，</a:t>
            </a:r>
          </a:p>
          <a:p>
            <a:pPr algn="just" fontAlgn="base">
              <a:spcBef>
                <a:spcPct val="50000"/>
              </a:spcBef>
              <a:spcAft>
                <a:spcPct val="0"/>
              </a:spcAft>
            </a:pPr>
            <a:r>
              <a:rPr lang="zh-CN" altLang="en-US" sz="2400" b="1" dirty="0" smtClean="0">
                <a:solidFill>
                  <a:srgbClr val="333399"/>
                </a:solidFill>
                <a:latin typeface="宋体" pitchFamily="2" charset="-122"/>
                <a:ea typeface="楷体_GB2312" pitchFamily="49" charset="-122"/>
              </a:rPr>
              <a:t>    也可以使用</a:t>
            </a:r>
            <a:r>
              <a:rPr lang="en-US" altLang="zh-CN" sz="2400" b="1" dirty="0" smtClean="0">
                <a:solidFill>
                  <a:srgbClr val="FF0000"/>
                </a:solidFill>
                <a:latin typeface="宋体" pitchFamily="2" charset="-122"/>
                <a:ea typeface="楷体_GB2312" pitchFamily="49" charset="-122"/>
              </a:rPr>
              <a:t>ACCESS=</a:t>
            </a:r>
            <a:r>
              <a:rPr lang="en-US" altLang="zh-CN" sz="2400" b="1" dirty="0" smtClean="0">
                <a:solidFill>
                  <a:srgbClr val="FF0000"/>
                </a:solidFill>
                <a:latin typeface="Arial"/>
                <a:ea typeface="楷体_GB2312" pitchFamily="49" charset="-122"/>
              </a:rPr>
              <a:t>‘</a:t>
            </a:r>
            <a:r>
              <a:rPr lang="en-US" altLang="zh-CN" sz="2400" b="1" dirty="0" smtClean="0">
                <a:solidFill>
                  <a:srgbClr val="FF0000"/>
                </a:solidFill>
                <a:latin typeface="宋体" pitchFamily="2" charset="-122"/>
                <a:ea typeface="楷体_GB2312" pitchFamily="49" charset="-122"/>
              </a:rPr>
              <a:t>SEQUENTIAL</a:t>
            </a:r>
            <a:r>
              <a:rPr lang="en-US" altLang="zh-CN" sz="2400" b="1" dirty="0" smtClean="0">
                <a:solidFill>
                  <a:srgbClr val="FF0000"/>
                </a:solidFill>
                <a:latin typeface="Arial"/>
                <a:ea typeface="楷体_GB2312" pitchFamily="49" charset="-122"/>
              </a:rPr>
              <a:t>’</a:t>
            </a:r>
            <a:r>
              <a:rPr lang="zh-CN" altLang="en-US" sz="2400" b="1" dirty="0" smtClean="0">
                <a:solidFill>
                  <a:srgbClr val="333399"/>
                </a:solidFill>
                <a:latin typeface="宋体" pitchFamily="2" charset="-122"/>
                <a:ea typeface="楷体_GB2312" pitchFamily="49" charset="-122"/>
              </a:rPr>
              <a:t>设置项的</a:t>
            </a:r>
            <a:r>
              <a:rPr lang="en-US" altLang="zh-CN" sz="2400" b="1" dirty="0" smtClean="0">
                <a:solidFill>
                  <a:srgbClr val="333399"/>
                </a:solidFill>
                <a:latin typeface="宋体" pitchFamily="2" charset="-122"/>
                <a:ea typeface="楷体_GB2312" pitchFamily="49" charset="-122"/>
              </a:rPr>
              <a:t>OPEN</a:t>
            </a:r>
            <a:r>
              <a:rPr lang="zh-CN" altLang="en-US" sz="2400" b="1" dirty="0" smtClean="0">
                <a:solidFill>
                  <a:srgbClr val="333399"/>
                </a:solidFill>
                <a:latin typeface="宋体" pitchFamily="2" charset="-122"/>
                <a:ea typeface="楷体_GB2312" pitchFamily="49" charset="-122"/>
              </a:rPr>
              <a:t>语句以明确文件是顺序文件。</a:t>
            </a:r>
          </a:p>
          <a:p>
            <a:pPr algn="just" fontAlgn="base">
              <a:spcBef>
                <a:spcPct val="50000"/>
              </a:spcBef>
              <a:spcAft>
                <a:spcPct val="0"/>
              </a:spcAft>
            </a:pPr>
            <a:r>
              <a:rPr lang="zh-CN" altLang="en-US" sz="2400" b="1" dirty="0" smtClean="0">
                <a:solidFill>
                  <a:srgbClr val="333399"/>
                </a:solidFill>
                <a:latin typeface="宋体" pitchFamily="2" charset="-122"/>
                <a:ea typeface="楷体_GB2312" pitchFamily="49" charset="-122"/>
              </a:rPr>
              <a:t>    当对顺序文件进行输出时，在</a:t>
            </a:r>
            <a:r>
              <a:rPr lang="en-US" altLang="zh-CN" sz="2400" b="1" dirty="0" smtClean="0">
                <a:solidFill>
                  <a:srgbClr val="333399"/>
                </a:solidFill>
                <a:latin typeface="宋体" pitchFamily="2" charset="-122"/>
                <a:ea typeface="楷体_GB2312" pitchFamily="49" charset="-122"/>
              </a:rPr>
              <a:t>OPEN</a:t>
            </a:r>
            <a:r>
              <a:rPr lang="zh-CN" altLang="en-US" sz="2400" b="1" dirty="0" smtClean="0">
                <a:solidFill>
                  <a:srgbClr val="333399"/>
                </a:solidFill>
                <a:latin typeface="宋体" pitchFamily="2" charset="-122"/>
                <a:ea typeface="楷体_GB2312" pitchFamily="49" charset="-122"/>
              </a:rPr>
              <a:t>语句之后总是把</a:t>
            </a:r>
            <a:r>
              <a:rPr lang="en-US" altLang="zh-CN" sz="2400" b="1" dirty="0" smtClean="0">
                <a:solidFill>
                  <a:srgbClr val="333399"/>
                </a:solidFill>
                <a:latin typeface="宋体" pitchFamily="2" charset="-122"/>
                <a:ea typeface="楷体_GB2312" pitchFamily="49" charset="-122"/>
              </a:rPr>
              <a:t>WRITE</a:t>
            </a:r>
            <a:r>
              <a:rPr lang="zh-CN" altLang="en-US" sz="2400" b="1" dirty="0" smtClean="0">
                <a:solidFill>
                  <a:srgbClr val="333399"/>
                </a:solidFill>
                <a:latin typeface="宋体" pitchFamily="2" charset="-122"/>
                <a:ea typeface="楷体_GB2312" pitchFamily="49" charset="-122"/>
              </a:rPr>
              <a:t>语句输出的记录作为文件的开头，当前的</a:t>
            </a:r>
            <a:r>
              <a:rPr lang="en-US" altLang="zh-CN" sz="2400" b="1" dirty="0" smtClean="0">
                <a:solidFill>
                  <a:srgbClr val="333399"/>
                </a:solidFill>
                <a:latin typeface="宋体" pitchFamily="2" charset="-122"/>
                <a:ea typeface="楷体_GB2312" pitchFamily="49" charset="-122"/>
              </a:rPr>
              <a:t>WRITE</a:t>
            </a:r>
            <a:r>
              <a:rPr lang="zh-CN" altLang="en-US" sz="2400" b="1" dirty="0" smtClean="0">
                <a:solidFill>
                  <a:srgbClr val="333399"/>
                </a:solidFill>
                <a:latin typeface="宋体" pitchFamily="2" charset="-122"/>
                <a:ea typeface="楷体_GB2312" pitchFamily="49" charset="-122"/>
              </a:rPr>
              <a:t>语句所输出的记录总作为文件的最后一条记录。如果所写的顺序文件是一个已经存在的文件，则文件原来的内容将全部丢失。</a:t>
            </a:r>
          </a:p>
        </p:txBody>
      </p:sp>
    </p:spTree>
    <p:extLst>
      <p:ext uri="{BB962C8B-B14F-4D97-AF65-F5344CB8AC3E}">
        <p14:creationId xmlns:p14="http://schemas.microsoft.com/office/powerpoint/2010/main" val="6579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in)">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amond(in)">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amond(in)">
                                      <p:cBhvr>
                                        <p:cTn id="32"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7544" y="0"/>
            <a:ext cx="820891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400" dirty="0" smtClean="0">
                <a:solidFill>
                  <a:srgbClr val="FF0000"/>
                </a:solidFill>
                <a:latin typeface="Times New Roman" pitchFamily="18" charset="0"/>
                <a:cs typeface="Times New Roman" pitchFamily="18" charset="0"/>
              </a:rPr>
              <a:t>  </a:t>
            </a:r>
            <a:r>
              <a:rPr kumimoji="1" lang="en-US" altLang="zh-CN" sz="2400" dirty="0" smtClean="0">
                <a:solidFill>
                  <a:srgbClr val="FF0000"/>
                </a:solidFill>
                <a:latin typeface="Times New Roman" pitchFamily="18" charset="0"/>
              </a:rPr>
              <a:t> </a:t>
            </a:r>
            <a:r>
              <a:rPr kumimoji="1" lang="zh-CN" altLang="en-US" sz="2400" b="1" dirty="0" smtClean="0">
                <a:solidFill>
                  <a:srgbClr val="FF0000"/>
                </a:solidFill>
                <a:latin typeface="Arial" pitchFamily="34" charset="0"/>
                <a:ea typeface="楷体_GB2312" pitchFamily="49" charset="-122"/>
              </a:rPr>
              <a:t>直接访问文件</a:t>
            </a:r>
          </a:p>
          <a:p>
            <a:pPr algn="just" fontAlgn="base">
              <a:spcBef>
                <a:spcPct val="50000"/>
              </a:spcBef>
              <a:spcAft>
                <a:spcPct val="0"/>
              </a:spcAft>
            </a:pPr>
            <a:r>
              <a:rPr lang="zh-CN" altLang="en-US" sz="2400" b="1" dirty="0" smtClean="0">
                <a:solidFill>
                  <a:srgbClr val="333399"/>
                </a:solidFill>
                <a:latin typeface="宋体" pitchFamily="2" charset="-122"/>
                <a:ea typeface="楷体_GB2312" pitchFamily="49" charset="-122"/>
              </a:rPr>
              <a:t>    存放在直接访问文件中的记录可以以任意顺序进行读写操作。文件中的记录从</a:t>
            </a:r>
            <a:r>
              <a:rPr lang="en-US" altLang="zh-CN" sz="2400" b="1" dirty="0" smtClean="0">
                <a:solidFill>
                  <a:srgbClr val="333399"/>
                </a:solidFill>
                <a:latin typeface="宋体" pitchFamily="2" charset="-122"/>
                <a:ea typeface="楷体_GB2312" pitchFamily="49" charset="-122"/>
              </a:rPr>
              <a:t>1</a:t>
            </a:r>
            <a:r>
              <a:rPr lang="zh-CN" altLang="en-US" sz="2400" b="1" dirty="0" smtClean="0">
                <a:solidFill>
                  <a:srgbClr val="333399"/>
                </a:solidFill>
                <a:latin typeface="宋体" pitchFamily="2" charset="-122"/>
                <a:ea typeface="楷体_GB2312" pitchFamily="49" charset="-122"/>
              </a:rPr>
              <a:t>开始连续编号，记录的长度是通过</a:t>
            </a:r>
            <a:r>
              <a:rPr lang="en-US" altLang="zh-CN" sz="2400" b="1" dirty="0" smtClean="0">
                <a:solidFill>
                  <a:srgbClr val="333399"/>
                </a:solidFill>
                <a:latin typeface="宋体" pitchFamily="2" charset="-122"/>
                <a:ea typeface="楷体_GB2312" pitchFamily="49" charset="-122"/>
              </a:rPr>
              <a:t>OPEN</a:t>
            </a:r>
            <a:r>
              <a:rPr lang="zh-CN" altLang="en-US" sz="2400" b="1" dirty="0" smtClean="0">
                <a:solidFill>
                  <a:srgbClr val="333399"/>
                </a:solidFill>
                <a:latin typeface="宋体" pitchFamily="2" charset="-122"/>
                <a:ea typeface="楷体_GB2312" pitchFamily="49" charset="-122"/>
              </a:rPr>
              <a:t>语句中的</a:t>
            </a:r>
            <a:r>
              <a:rPr lang="en-US" altLang="zh-CN" sz="2400" b="1" dirty="0" smtClean="0">
                <a:solidFill>
                  <a:srgbClr val="333399"/>
                </a:solidFill>
                <a:latin typeface="宋体" pitchFamily="2" charset="-122"/>
                <a:ea typeface="楷体_GB2312" pitchFamily="49" charset="-122"/>
              </a:rPr>
              <a:t>RECL</a:t>
            </a:r>
            <a:r>
              <a:rPr lang="zh-CN" altLang="en-US" sz="2400" b="1" dirty="0" smtClean="0">
                <a:solidFill>
                  <a:srgbClr val="333399"/>
                </a:solidFill>
                <a:latin typeface="宋体" pitchFamily="2" charset="-122"/>
                <a:ea typeface="楷体_GB2312" pitchFamily="49" charset="-122"/>
              </a:rPr>
              <a:t>选项来描述的。直接文件中的记录是通过指定要访问的记录号来实现的。在程序中可以用带有</a:t>
            </a:r>
            <a:r>
              <a:rPr lang="en-US" altLang="zh-CN" sz="2400" b="1" dirty="0" smtClean="0">
                <a:solidFill>
                  <a:srgbClr val="FF0000"/>
                </a:solidFill>
                <a:latin typeface="宋体" pitchFamily="2" charset="-122"/>
                <a:ea typeface="楷体_GB2312" pitchFamily="49" charset="-122"/>
              </a:rPr>
              <a:t>ACCESS=</a:t>
            </a:r>
            <a:r>
              <a:rPr lang="en-US" altLang="zh-CN" sz="2400" b="1" dirty="0" smtClean="0">
                <a:solidFill>
                  <a:srgbClr val="FF0000"/>
                </a:solidFill>
                <a:latin typeface="Arial"/>
                <a:ea typeface="楷体_GB2312" pitchFamily="49" charset="-122"/>
              </a:rPr>
              <a:t>’</a:t>
            </a:r>
            <a:r>
              <a:rPr lang="en-US" altLang="zh-CN" sz="2400" b="1" dirty="0" smtClean="0">
                <a:solidFill>
                  <a:srgbClr val="FF0000"/>
                </a:solidFill>
                <a:latin typeface="宋体" pitchFamily="2" charset="-122"/>
                <a:ea typeface="楷体_GB2312" pitchFamily="49" charset="-122"/>
              </a:rPr>
              <a:t>DIRECT</a:t>
            </a:r>
            <a:r>
              <a:rPr lang="en-US" altLang="zh-CN" sz="2400" b="1" dirty="0" smtClean="0">
                <a:solidFill>
                  <a:srgbClr val="FF0000"/>
                </a:solidFill>
                <a:latin typeface="Arial"/>
                <a:ea typeface="楷体_GB2312" pitchFamily="49" charset="-122"/>
              </a:rPr>
              <a:t>’</a:t>
            </a:r>
            <a:r>
              <a:rPr lang="zh-CN" altLang="en-US" sz="2400" b="1" dirty="0" smtClean="0">
                <a:solidFill>
                  <a:srgbClr val="333399"/>
                </a:solidFill>
                <a:latin typeface="宋体" pitchFamily="2" charset="-122"/>
                <a:ea typeface="楷体_GB2312" pitchFamily="49" charset="-122"/>
              </a:rPr>
              <a:t>设置项的</a:t>
            </a:r>
            <a:r>
              <a:rPr lang="en-US" altLang="zh-CN" sz="2400" b="1" dirty="0" smtClean="0">
                <a:solidFill>
                  <a:srgbClr val="333399"/>
                </a:solidFill>
                <a:latin typeface="宋体" pitchFamily="2" charset="-122"/>
                <a:ea typeface="楷体_GB2312" pitchFamily="49" charset="-122"/>
              </a:rPr>
              <a:t>OPEN</a:t>
            </a:r>
            <a:r>
              <a:rPr lang="zh-CN" altLang="en-US" sz="2400" b="1" dirty="0" smtClean="0">
                <a:solidFill>
                  <a:srgbClr val="333399"/>
                </a:solidFill>
                <a:latin typeface="宋体" pitchFamily="2" charset="-122"/>
                <a:ea typeface="楷体_GB2312" pitchFamily="49" charset="-122"/>
              </a:rPr>
              <a:t>语句来打开或建立直接文件。</a:t>
            </a:r>
          </a:p>
          <a:p>
            <a:pPr fontAlgn="base">
              <a:spcBef>
                <a:spcPct val="50000"/>
              </a:spcBef>
              <a:spcAft>
                <a:spcPct val="0"/>
              </a:spcAft>
            </a:pPr>
            <a:r>
              <a:rPr lang="zh-CN" altLang="en-US" sz="2400" b="1" dirty="0" smtClean="0">
                <a:solidFill>
                  <a:srgbClr val="333399"/>
                </a:solidFill>
                <a:latin typeface="宋体" pitchFamily="2" charset="-122"/>
                <a:ea typeface="楷体_GB2312" pitchFamily="49" charset="-122"/>
              </a:rPr>
              <a:t>    </a:t>
            </a:r>
            <a:r>
              <a:rPr lang="zh-CN" altLang="en-US" sz="2400" b="1" dirty="0" smtClean="0">
                <a:solidFill>
                  <a:srgbClr val="FF0000"/>
                </a:solidFill>
                <a:latin typeface="宋体" pitchFamily="2" charset="-122"/>
                <a:ea typeface="楷体_GB2312" pitchFamily="49" charset="-122"/>
              </a:rPr>
              <a:t>直接文件中的每个记录的长度必须相等</a:t>
            </a:r>
            <a:r>
              <a:rPr lang="zh-CN" altLang="en-US" sz="2400" b="1" dirty="0" smtClean="0">
                <a:solidFill>
                  <a:srgbClr val="333399"/>
                </a:solidFill>
                <a:latin typeface="宋体" pitchFamily="2" charset="-122"/>
                <a:ea typeface="楷体_GB2312" pitchFamily="49" charset="-122"/>
              </a:rPr>
              <a:t>。如果实际输出的记录长度不等，则应取输出的所有记录中最大的长度作为每个记录的长度。</a:t>
            </a:r>
          </a:p>
          <a:p>
            <a:pPr fontAlgn="base">
              <a:spcBef>
                <a:spcPct val="50000"/>
              </a:spcBef>
              <a:spcAft>
                <a:spcPct val="0"/>
              </a:spcAft>
            </a:pPr>
            <a:r>
              <a:rPr lang="zh-CN" altLang="en-US" sz="2400" b="1" dirty="0" smtClean="0">
                <a:solidFill>
                  <a:srgbClr val="333399"/>
                </a:solidFill>
                <a:latin typeface="宋体" pitchFamily="2" charset="-122"/>
                <a:ea typeface="楷体_GB2312" pitchFamily="49" charset="-122"/>
              </a:rPr>
              <a:t>   如果使用一个老文件，在</a:t>
            </a:r>
            <a:r>
              <a:rPr lang="en-US" altLang="zh-CN" sz="2400" b="1" dirty="0" smtClean="0">
                <a:solidFill>
                  <a:srgbClr val="333399"/>
                </a:solidFill>
                <a:latin typeface="宋体" pitchFamily="2" charset="-122"/>
                <a:ea typeface="楷体_GB2312" pitchFamily="49" charset="-122"/>
              </a:rPr>
              <a:t>OPEN</a:t>
            </a:r>
            <a:r>
              <a:rPr lang="zh-CN" altLang="en-US" sz="2400" b="1" dirty="0" smtClean="0">
                <a:solidFill>
                  <a:srgbClr val="333399"/>
                </a:solidFill>
                <a:latin typeface="宋体" pitchFamily="2" charset="-122"/>
                <a:ea typeface="楷体_GB2312" pitchFamily="49" charset="-122"/>
              </a:rPr>
              <a:t>语句中说明的记录的长度必须与实际的记录长度一致。特别要注意尾随的空格符，它占一个字节。回车换行符不计入记录长度。用直接方式建立的文件可以使用顺序方式打开进行读操作。用顺序方式建立的文件，只要记录长度相等，也可以用直接方式打开进行读操作。 </a:t>
            </a:r>
          </a:p>
        </p:txBody>
      </p:sp>
    </p:spTree>
    <p:extLst>
      <p:ext uri="{BB962C8B-B14F-4D97-AF65-F5344CB8AC3E}">
        <p14:creationId xmlns:p14="http://schemas.microsoft.com/office/powerpoint/2010/main" val="33104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amond(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amond(in)">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755650" y="404813"/>
            <a:ext cx="3311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Char char="♦"/>
            </a:pPr>
            <a:r>
              <a:rPr lang="en-US" altLang="zh-CN" sz="2800" b="1" dirty="0">
                <a:solidFill>
                  <a:srgbClr val="0033CC"/>
                </a:solidFill>
              </a:rPr>
              <a:t> </a:t>
            </a:r>
            <a:r>
              <a:rPr lang="zh-CN" altLang="en-US" sz="2800" b="1" dirty="0">
                <a:solidFill>
                  <a:srgbClr val="0033CC"/>
                </a:solidFill>
              </a:rPr>
              <a:t>文件记录的存取</a:t>
            </a:r>
          </a:p>
        </p:txBody>
      </p:sp>
      <p:sp>
        <p:nvSpPr>
          <p:cNvPr id="5" name="Text Box 5"/>
          <p:cNvSpPr txBox="1">
            <a:spLocks noChangeArrowheads="1"/>
          </p:cNvSpPr>
          <p:nvPr/>
        </p:nvSpPr>
        <p:spPr bwMode="auto">
          <a:xfrm>
            <a:off x="683567" y="985746"/>
            <a:ext cx="8208913" cy="448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30000"/>
              </a:spcBef>
            </a:pPr>
            <a:r>
              <a:rPr lang="zh-CN" altLang="en-US" sz="2400" b="1" dirty="0">
                <a:solidFill>
                  <a:srgbClr val="FF3300"/>
                </a:solidFill>
              </a:rPr>
              <a:t>有格式顺序存取</a:t>
            </a:r>
          </a:p>
          <a:p>
            <a:pPr eaLnBrk="1" hangingPunct="1">
              <a:spcBef>
                <a:spcPct val="30000"/>
              </a:spcBef>
            </a:pPr>
            <a:r>
              <a:rPr lang="zh-CN" altLang="en-US" dirty="0"/>
              <a:t>一</a:t>
            </a:r>
            <a:r>
              <a:rPr lang="zh-CN" altLang="en-US" sz="2400" dirty="0"/>
              <a:t>个格式化文件是一个由按顺序写到文件中的有格式</a:t>
            </a:r>
            <a:r>
              <a:rPr lang="zh-CN" altLang="en-US" sz="2400" dirty="0" smtClean="0"/>
              <a:t>记录序列</a:t>
            </a:r>
            <a:r>
              <a:rPr lang="zh-CN" altLang="en-US" sz="2400" dirty="0"/>
              <a:t>组成的，当要对文件进行读操作时，读取的顺序就是记录在文件中的存放顺序。文件中记录的长度不一定相同，记录也可以是空的</a:t>
            </a:r>
            <a:r>
              <a:rPr lang="zh-CN" altLang="en-US" sz="2400" dirty="0" smtClean="0"/>
              <a:t>。</a:t>
            </a:r>
            <a:endParaRPr lang="en-US" altLang="zh-CN" sz="2400" dirty="0" smtClean="0"/>
          </a:p>
          <a:p>
            <a:pPr eaLnBrk="1" hangingPunct="1">
              <a:spcBef>
                <a:spcPct val="30000"/>
              </a:spcBef>
            </a:pPr>
            <a:r>
              <a:rPr lang="en-US" altLang="zh-CN" sz="2400" b="1" dirty="0">
                <a:solidFill>
                  <a:schemeClr val="tx2"/>
                </a:solidFill>
                <a:latin typeface="Arial"/>
                <a:ea typeface="楷体_GB2312" pitchFamily="49" charset="-122"/>
              </a:rPr>
              <a:t>—</a:t>
            </a:r>
            <a:r>
              <a:rPr lang="zh-CN" altLang="en-US" sz="2400" b="1" dirty="0">
                <a:solidFill>
                  <a:schemeClr val="tx2"/>
                </a:solidFill>
                <a:latin typeface="宋体" pitchFamily="2" charset="-122"/>
                <a:ea typeface="楷体_GB2312" pitchFamily="49" charset="-122"/>
              </a:rPr>
              <a:t>个格式化文件是一个由按顺序写到文件中的有格式记录序列组成的，当要对文件进行读操作时，读取的顺序就是记录在文件中的存放顺序。</a:t>
            </a:r>
            <a:r>
              <a:rPr lang="zh-CN" altLang="en-US" sz="2400" b="1" dirty="0">
                <a:solidFill>
                  <a:schemeClr val="hlink"/>
                </a:solidFill>
                <a:latin typeface="宋体" pitchFamily="2" charset="-122"/>
                <a:ea typeface="楷体_GB2312" pitchFamily="49" charset="-122"/>
              </a:rPr>
              <a:t>文件中记录的长度不一定相同，记录也可以是空的。记录用回车符</a:t>
            </a:r>
            <a:r>
              <a:rPr lang="en-US" altLang="zh-CN" sz="2400" b="1" dirty="0">
                <a:solidFill>
                  <a:schemeClr val="hlink"/>
                </a:solidFill>
                <a:latin typeface="宋体" pitchFamily="2" charset="-122"/>
                <a:ea typeface="楷体_GB2312" pitchFamily="49" charset="-122"/>
              </a:rPr>
              <a:t>(0DH)</a:t>
            </a:r>
            <a:r>
              <a:rPr lang="zh-CN" altLang="en-US" sz="2400" b="1" dirty="0">
                <a:solidFill>
                  <a:schemeClr val="hlink"/>
                </a:solidFill>
                <a:latin typeface="宋体" pitchFamily="2" charset="-122"/>
                <a:ea typeface="楷体_GB2312" pitchFamily="49" charset="-122"/>
              </a:rPr>
              <a:t>和换行符</a:t>
            </a:r>
            <a:r>
              <a:rPr lang="en-US" altLang="zh-CN" sz="2400" b="1" dirty="0">
                <a:solidFill>
                  <a:schemeClr val="hlink"/>
                </a:solidFill>
                <a:latin typeface="宋体" pitchFamily="2" charset="-122"/>
                <a:ea typeface="楷体_GB2312" pitchFamily="49" charset="-122"/>
              </a:rPr>
              <a:t>(0AH)</a:t>
            </a:r>
            <a:r>
              <a:rPr lang="zh-CN" altLang="en-US" sz="2400" b="1" dirty="0">
                <a:solidFill>
                  <a:schemeClr val="hlink"/>
                </a:solidFill>
                <a:latin typeface="宋体" pitchFamily="2" charset="-122"/>
                <a:ea typeface="楷体_GB2312" pitchFamily="49" charset="-122"/>
              </a:rPr>
              <a:t>分开。</a:t>
            </a:r>
          </a:p>
          <a:p>
            <a:pPr eaLnBrk="1" hangingPunct="1">
              <a:spcBef>
                <a:spcPct val="30000"/>
              </a:spcBef>
            </a:pPr>
            <a:endParaRPr lang="zh-CN" altLang="en-US" sz="2400" dirty="0"/>
          </a:p>
        </p:txBody>
      </p:sp>
      <p:grpSp>
        <p:nvGrpSpPr>
          <p:cNvPr id="7" name="Group 20"/>
          <p:cNvGrpSpPr>
            <a:grpSpLocks/>
          </p:cNvGrpSpPr>
          <p:nvPr/>
        </p:nvGrpSpPr>
        <p:grpSpPr bwMode="auto">
          <a:xfrm>
            <a:off x="1115616" y="4653136"/>
            <a:ext cx="6629400" cy="2057400"/>
            <a:chOff x="1008" y="2592"/>
            <a:chExt cx="4176" cy="1296"/>
          </a:xfrm>
        </p:grpSpPr>
        <p:grpSp>
          <p:nvGrpSpPr>
            <p:cNvPr id="8" name="Group 4"/>
            <p:cNvGrpSpPr>
              <a:grpSpLocks/>
            </p:cNvGrpSpPr>
            <p:nvPr/>
          </p:nvGrpSpPr>
          <p:grpSpPr bwMode="auto">
            <a:xfrm>
              <a:off x="1008" y="2592"/>
              <a:ext cx="4176" cy="1296"/>
              <a:chOff x="2007" y="3000"/>
              <a:chExt cx="6510" cy="1404"/>
            </a:xfrm>
          </p:grpSpPr>
          <p:sp>
            <p:nvSpPr>
              <p:cNvPr id="21" name="AutoShape 5"/>
              <p:cNvSpPr>
                <a:spLocks noChangeArrowheads="1"/>
              </p:cNvSpPr>
              <p:nvPr/>
            </p:nvSpPr>
            <p:spPr bwMode="auto">
              <a:xfrm>
                <a:off x="2007" y="3000"/>
                <a:ext cx="6510" cy="468"/>
              </a:xfrm>
              <a:prstGeom prst="parallelogram">
                <a:avLst>
                  <a:gd name="adj" fmla="val 96535"/>
                </a:avLst>
              </a:prstGeom>
              <a:solidFill>
                <a:srgbClr val="333333">
                  <a:alpha val="50000"/>
                </a:srgbClr>
              </a:solidFill>
              <a:ln w="9525">
                <a:solidFill>
                  <a:srgbClr val="000000"/>
                </a:solidFill>
                <a:miter lim="800000"/>
                <a:headEnd/>
                <a:tailEnd/>
              </a:ln>
            </p:spPr>
            <p:txBody>
              <a:bodyPr/>
              <a:lstStyle/>
              <a:p>
                <a:endParaRPr lang="zh-CN" altLang="en-US"/>
              </a:p>
            </p:txBody>
          </p:sp>
          <p:sp>
            <p:nvSpPr>
              <p:cNvPr id="22" name="Rectangle 6"/>
              <p:cNvSpPr>
                <a:spLocks noChangeArrowheads="1"/>
              </p:cNvSpPr>
              <p:nvPr/>
            </p:nvSpPr>
            <p:spPr bwMode="auto">
              <a:xfrm>
                <a:off x="2007" y="3468"/>
                <a:ext cx="6090" cy="936"/>
              </a:xfrm>
              <a:prstGeom prst="rect">
                <a:avLst/>
              </a:prstGeom>
              <a:solidFill>
                <a:srgbClr val="C0C0C0">
                  <a:alpha val="50000"/>
                </a:srgbClr>
              </a:solidFill>
              <a:ln w="9525">
                <a:solidFill>
                  <a:srgbClr val="000000"/>
                </a:solidFill>
                <a:miter lim="800000"/>
                <a:headEnd/>
                <a:tailEnd/>
              </a:ln>
            </p:spPr>
            <p:txBody>
              <a:bodyPr/>
              <a:lstStyle/>
              <a:p>
                <a:endParaRPr lang="zh-CN" altLang="en-US"/>
              </a:p>
            </p:txBody>
          </p:sp>
          <p:sp>
            <p:nvSpPr>
              <p:cNvPr id="23" name="Line 7"/>
              <p:cNvSpPr>
                <a:spLocks noChangeShapeType="1"/>
              </p:cNvSpPr>
              <p:nvPr/>
            </p:nvSpPr>
            <p:spPr bwMode="auto">
              <a:xfrm flipV="1">
                <a:off x="8097" y="3936"/>
                <a:ext cx="4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8"/>
            <p:cNvSpPr txBox="1">
              <a:spLocks noChangeArrowheads="1"/>
            </p:cNvSpPr>
            <p:nvPr/>
          </p:nvSpPr>
          <p:spPr bwMode="auto">
            <a:xfrm>
              <a:off x="4656" y="3024"/>
              <a:ext cx="288" cy="432"/>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0A</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0" name="Line 9"/>
            <p:cNvSpPr>
              <a:spLocks noChangeShapeType="1"/>
            </p:cNvSpPr>
            <p:nvPr/>
          </p:nvSpPr>
          <p:spPr bwMode="auto">
            <a:xfrm>
              <a:off x="5184" y="2592"/>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p:cNvSpPr txBox="1">
              <a:spLocks noChangeArrowheads="1"/>
            </p:cNvSpPr>
            <p:nvPr/>
          </p:nvSpPr>
          <p:spPr bwMode="auto">
            <a:xfrm>
              <a:off x="1067" y="3027"/>
              <a:ext cx="706" cy="432"/>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latin typeface="Times New Roman" pitchFamily="18" charset="0"/>
                  <a:ea typeface="宋体" pitchFamily="2" charset="-122"/>
                </a:rPr>
                <a:t>记录</a:t>
              </a:r>
              <a:r>
                <a:rPr lang="en-US" altLang="zh-CN" sz="1400">
                  <a:latin typeface="Times New Roman" pitchFamily="18" charset="0"/>
                  <a:ea typeface="宋体" pitchFamily="2" charset="-122"/>
                </a:rPr>
                <a:t>N</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2" name="Text Box 11"/>
            <p:cNvSpPr txBox="1">
              <a:spLocks noChangeArrowheads="1"/>
            </p:cNvSpPr>
            <p:nvPr/>
          </p:nvSpPr>
          <p:spPr bwMode="auto">
            <a:xfrm flipH="1">
              <a:off x="2496" y="3024"/>
              <a:ext cx="353" cy="432"/>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0D</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3" name="Text Box 12"/>
            <p:cNvSpPr txBox="1">
              <a:spLocks noChangeArrowheads="1"/>
            </p:cNvSpPr>
            <p:nvPr/>
          </p:nvSpPr>
          <p:spPr bwMode="auto">
            <a:xfrm>
              <a:off x="2773" y="3027"/>
              <a:ext cx="352" cy="432"/>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0A</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4" name="Line 13"/>
            <p:cNvSpPr>
              <a:spLocks noChangeShapeType="1"/>
            </p:cNvSpPr>
            <p:nvPr/>
          </p:nvSpPr>
          <p:spPr bwMode="auto">
            <a:xfrm>
              <a:off x="2773" y="3024"/>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2478" y="3024"/>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3067" y="3024"/>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6"/>
            <p:cNvSpPr txBox="1">
              <a:spLocks noChangeArrowheads="1"/>
            </p:cNvSpPr>
            <p:nvPr/>
          </p:nvSpPr>
          <p:spPr bwMode="auto">
            <a:xfrm>
              <a:off x="3419" y="3024"/>
              <a:ext cx="706" cy="432"/>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latin typeface="Times New Roman" pitchFamily="18" charset="0"/>
                  <a:ea typeface="宋体" pitchFamily="2" charset="-122"/>
                </a:rPr>
                <a:t>记录</a:t>
              </a:r>
              <a:r>
                <a:rPr lang="en-US" altLang="zh-CN" sz="1400">
                  <a:latin typeface="Times New Roman" pitchFamily="18" charset="0"/>
                  <a:ea typeface="宋体" pitchFamily="2" charset="-122"/>
                </a:rPr>
                <a:t>N+1</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8" name="Text Box 17"/>
            <p:cNvSpPr txBox="1">
              <a:spLocks noChangeArrowheads="1"/>
            </p:cNvSpPr>
            <p:nvPr/>
          </p:nvSpPr>
          <p:spPr bwMode="auto">
            <a:xfrm flipH="1">
              <a:off x="4368" y="3024"/>
              <a:ext cx="288" cy="432"/>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0D</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9" name="Line 18"/>
            <p:cNvSpPr>
              <a:spLocks noChangeShapeType="1"/>
            </p:cNvSpPr>
            <p:nvPr/>
          </p:nvSpPr>
          <p:spPr bwMode="auto">
            <a:xfrm>
              <a:off x="4361" y="3024"/>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a:off x="4655" y="3024"/>
              <a:ext cx="0" cy="8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4131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295400" y="609600"/>
            <a:ext cx="7848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spcAft>
                <a:spcPct val="0"/>
              </a:spcAft>
            </a:pPr>
            <a:r>
              <a:rPr lang="zh-CN" altLang="en-US" sz="2400" b="1" dirty="0" smtClean="0">
                <a:solidFill>
                  <a:srgbClr val="333399"/>
                </a:solidFill>
                <a:latin typeface="宋体" pitchFamily="2" charset="-122"/>
                <a:ea typeface="楷体_GB2312" pitchFamily="49" charset="-122"/>
              </a:rPr>
              <a:t>例：</a:t>
            </a:r>
            <a:r>
              <a:rPr lang="en-US" altLang="zh-CN" sz="2400" b="1" dirty="0" smtClean="0">
                <a:solidFill>
                  <a:srgbClr val="333399"/>
                </a:solidFill>
                <a:latin typeface="宋体" pitchFamily="2" charset="-122"/>
                <a:ea typeface="楷体_GB2312" pitchFamily="49" charset="-122"/>
              </a:rPr>
              <a:t>OPEN(3,FILE=</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FSEQ</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a:t>
            </a:r>
          </a:p>
          <a:p>
            <a:pPr algn="just" fontAlgn="base">
              <a:spcBef>
                <a:spcPct val="50000"/>
              </a:spcBef>
              <a:spcAft>
                <a:spcPct val="0"/>
              </a:spcAft>
            </a:pPr>
            <a:r>
              <a:rPr lang="en-US" altLang="zh-CN" sz="2400" b="1" dirty="0" smtClean="0">
                <a:solidFill>
                  <a:srgbClr val="333399"/>
                </a:solidFill>
                <a:latin typeface="宋体" pitchFamily="2" charset="-122"/>
                <a:ea typeface="楷体_GB2312" pitchFamily="49" charset="-122"/>
              </a:rPr>
              <a:t>!  FSEQ is a formatted sequential fife by default.</a:t>
            </a:r>
          </a:p>
          <a:p>
            <a:pPr algn="just" fontAlgn="base">
              <a:spcBef>
                <a:spcPct val="50000"/>
              </a:spcBef>
              <a:spcAft>
                <a:spcPct val="0"/>
              </a:spcAft>
            </a:pPr>
            <a:r>
              <a:rPr lang="en-US" altLang="zh-CN" sz="2400" b="1" dirty="0" smtClean="0">
                <a:solidFill>
                  <a:srgbClr val="333399"/>
                </a:solidFill>
                <a:latin typeface="宋体" pitchFamily="2" charset="-122"/>
                <a:ea typeface="楷体_GB2312" pitchFamily="49" charset="-122"/>
              </a:rPr>
              <a:t>WRITE(3,</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(A,I3)</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 </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RECORD</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,1</a:t>
            </a:r>
          </a:p>
          <a:p>
            <a:pPr algn="just" fontAlgn="base">
              <a:spcBef>
                <a:spcPct val="50000"/>
              </a:spcBef>
              <a:spcAft>
                <a:spcPct val="0"/>
              </a:spcAft>
            </a:pPr>
            <a:r>
              <a:rPr lang="en-US" altLang="zh-CN" sz="2400" b="1" dirty="0" smtClean="0">
                <a:solidFill>
                  <a:srgbClr val="333399"/>
                </a:solidFill>
                <a:latin typeface="宋体" pitchFamily="2" charset="-122"/>
                <a:ea typeface="楷体_GB2312" pitchFamily="49" charset="-122"/>
              </a:rPr>
              <a:t>WRITE(3, </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a:t>
            </a:r>
          </a:p>
          <a:p>
            <a:pPr algn="just" fontAlgn="base">
              <a:spcBef>
                <a:spcPct val="50000"/>
              </a:spcBef>
              <a:spcAft>
                <a:spcPct val="0"/>
              </a:spcAft>
            </a:pPr>
            <a:r>
              <a:rPr lang="en-US" altLang="zh-CN" sz="2400" b="1" dirty="0" smtClean="0">
                <a:solidFill>
                  <a:srgbClr val="333399"/>
                </a:solidFill>
                <a:latin typeface="宋体" pitchFamily="2" charset="-122"/>
                <a:ea typeface="楷体_GB2312" pitchFamily="49" charset="-122"/>
              </a:rPr>
              <a:t>WRITE(3, </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(A11) </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 </a:t>
            </a:r>
            <a:r>
              <a:rPr lang="en-US" altLang="zh-CN" sz="2400" b="1" dirty="0" smtClean="0">
                <a:solidFill>
                  <a:srgbClr val="333399"/>
                </a:solidFill>
                <a:latin typeface="Arial"/>
                <a:ea typeface="楷体_GB2312" pitchFamily="49" charset="-122"/>
              </a:rPr>
              <a:t>’</a:t>
            </a:r>
            <a:r>
              <a:rPr lang="en-US" altLang="zh-CN" sz="2400" b="1" dirty="0" smtClean="0">
                <a:solidFill>
                  <a:srgbClr val="333399"/>
                </a:solidFill>
                <a:latin typeface="宋体" pitchFamily="2" charset="-122"/>
                <a:ea typeface="楷体_GB2312" pitchFamily="49" charset="-122"/>
              </a:rPr>
              <a:t>The 3rd one</a:t>
            </a:r>
            <a:r>
              <a:rPr lang="en-US" altLang="zh-CN" sz="2400" b="1" dirty="0" smtClean="0">
                <a:solidFill>
                  <a:srgbClr val="333399"/>
                </a:solidFill>
                <a:latin typeface="Arial"/>
                <a:ea typeface="楷体_GB2312" pitchFamily="49" charset="-122"/>
              </a:rPr>
              <a:t>’</a:t>
            </a:r>
            <a:endParaRPr lang="en-US" altLang="zh-CN" sz="2400" b="1" dirty="0" smtClean="0">
              <a:solidFill>
                <a:srgbClr val="333399"/>
              </a:solidFill>
              <a:latin typeface="宋体" pitchFamily="2" charset="-122"/>
              <a:ea typeface="楷体_GB2312" pitchFamily="49" charset="-122"/>
            </a:endParaRPr>
          </a:p>
          <a:p>
            <a:pPr algn="just" fontAlgn="base">
              <a:spcBef>
                <a:spcPct val="50000"/>
              </a:spcBef>
              <a:spcAft>
                <a:spcPct val="0"/>
              </a:spcAft>
            </a:pPr>
            <a:r>
              <a:rPr lang="en-US" altLang="zh-CN" sz="2400" b="1" dirty="0" smtClean="0">
                <a:solidFill>
                  <a:srgbClr val="333399"/>
                </a:solidFill>
                <a:latin typeface="宋体" pitchFamily="2" charset="-122"/>
                <a:ea typeface="楷体_GB2312" pitchFamily="49" charset="-122"/>
              </a:rPr>
              <a:t>CLOSE(3)</a:t>
            </a:r>
          </a:p>
          <a:p>
            <a:pPr algn="just" fontAlgn="base">
              <a:spcBef>
                <a:spcPct val="50000"/>
              </a:spcBef>
              <a:spcAft>
                <a:spcPct val="0"/>
              </a:spcAft>
            </a:pPr>
            <a:r>
              <a:rPr lang="en-US" altLang="zh-CN" sz="2400" b="1" dirty="0" smtClean="0">
                <a:solidFill>
                  <a:srgbClr val="333399"/>
                </a:solidFill>
                <a:latin typeface="宋体" pitchFamily="2" charset="-122"/>
                <a:ea typeface="楷体_GB2312" pitchFamily="49" charset="-122"/>
              </a:rPr>
              <a:t>END</a:t>
            </a:r>
          </a:p>
          <a:p>
            <a:pPr algn="just" fontAlgn="base">
              <a:spcBef>
                <a:spcPct val="50000"/>
              </a:spcBef>
              <a:spcAft>
                <a:spcPct val="0"/>
              </a:spcAft>
            </a:pPr>
            <a:endParaRPr kumimoji="1" lang="en-US" altLang="zh-CN" sz="2400" dirty="0" smtClean="0">
              <a:solidFill>
                <a:srgbClr val="000000"/>
              </a:solidFill>
              <a:latin typeface="宋体" pitchFamily="2" charset="-122"/>
              <a:ea typeface="Arial Unicode MS" pitchFamily="34" charset="-122"/>
              <a:cs typeface="Arial Unicode MS" pitchFamily="34" charset="-122"/>
            </a:endParaRPr>
          </a:p>
          <a:p>
            <a:pPr algn="just" fontAlgn="base">
              <a:spcBef>
                <a:spcPct val="50000"/>
              </a:spcBef>
              <a:spcAft>
                <a:spcPct val="0"/>
              </a:spcAft>
            </a:pPr>
            <a:r>
              <a:rPr kumimoji="1" lang="en-US" altLang="zh-CN" sz="2400" dirty="0" smtClean="0">
                <a:solidFill>
                  <a:srgbClr val="000000"/>
                </a:solidFill>
                <a:latin typeface="宋体" pitchFamily="2" charset="-122"/>
                <a:ea typeface="Arial Unicode MS" pitchFamily="34" charset="-122"/>
                <a:cs typeface="Arial Unicode MS" pitchFamily="34" charset="-122"/>
              </a:rPr>
              <a:t/>
            </a:r>
            <a:br>
              <a:rPr kumimoji="1" lang="en-US" altLang="zh-CN" sz="2400" dirty="0" smtClean="0">
                <a:solidFill>
                  <a:srgbClr val="000000"/>
                </a:solidFill>
                <a:latin typeface="宋体" pitchFamily="2" charset="-122"/>
                <a:ea typeface="Arial Unicode MS" pitchFamily="34" charset="-122"/>
                <a:cs typeface="Arial Unicode MS" pitchFamily="34" charset="-122"/>
              </a:rPr>
            </a:br>
            <a:endParaRPr kumimoji="1" lang="en-US" altLang="zh-CN" sz="2400" dirty="0" smtClean="0">
              <a:solidFill>
                <a:srgbClr val="000000"/>
              </a:solidFill>
              <a:latin typeface="宋体" pitchFamily="2" charset="-122"/>
              <a:ea typeface="Arial Unicode MS" pitchFamily="34" charset="-122"/>
              <a:cs typeface="Arial Unicode MS" pitchFamily="34" charset="-122"/>
            </a:endParaRPr>
          </a:p>
        </p:txBody>
      </p:sp>
      <p:sp>
        <p:nvSpPr>
          <p:cNvPr id="17" name="Line 4"/>
          <p:cNvSpPr>
            <a:spLocks noChangeShapeType="1"/>
          </p:cNvSpPr>
          <p:nvPr/>
        </p:nvSpPr>
        <p:spPr bwMode="auto">
          <a:xfrm flipH="1">
            <a:off x="5826125" y="5083175"/>
            <a:ext cx="1588" cy="727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grpSp>
        <p:nvGrpSpPr>
          <p:cNvPr id="18" name="Group 5"/>
          <p:cNvGrpSpPr>
            <a:grpSpLocks/>
          </p:cNvGrpSpPr>
          <p:nvPr/>
        </p:nvGrpSpPr>
        <p:grpSpPr bwMode="auto">
          <a:xfrm>
            <a:off x="3886200" y="4191000"/>
            <a:ext cx="4733925" cy="1189038"/>
            <a:chOff x="2217" y="4092"/>
            <a:chExt cx="7455" cy="1872"/>
          </a:xfrm>
        </p:grpSpPr>
        <p:grpSp>
          <p:nvGrpSpPr>
            <p:cNvPr id="19" name="Group 6"/>
            <p:cNvGrpSpPr>
              <a:grpSpLocks/>
            </p:cNvGrpSpPr>
            <p:nvPr/>
          </p:nvGrpSpPr>
          <p:grpSpPr bwMode="auto">
            <a:xfrm>
              <a:off x="2217" y="4092"/>
              <a:ext cx="7455" cy="1404"/>
              <a:chOff x="2217" y="4092"/>
              <a:chExt cx="7455" cy="1404"/>
            </a:xfrm>
          </p:grpSpPr>
          <p:grpSp>
            <p:nvGrpSpPr>
              <p:cNvPr id="25" name="Group 7"/>
              <p:cNvGrpSpPr>
                <a:grpSpLocks/>
              </p:cNvGrpSpPr>
              <p:nvPr/>
            </p:nvGrpSpPr>
            <p:grpSpPr bwMode="auto">
              <a:xfrm>
                <a:off x="2217" y="4092"/>
                <a:ext cx="7455" cy="1404"/>
                <a:chOff x="2007" y="3000"/>
                <a:chExt cx="6510" cy="1404"/>
              </a:xfrm>
            </p:grpSpPr>
            <p:sp>
              <p:nvSpPr>
                <p:cNvPr id="27" name="AutoShape 8"/>
                <p:cNvSpPr>
                  <a:spLocks noChangeArrowheads="1"/>
                </p:cNvSpPr>
                <p:nvPr/>
              </p:nvSpPr>
              <p:spPr bwMode="auto">
                <a:xfrm>
                  <a:off x="2007" y="3000"/>
                  <a:ext cx="6510" cy="468"/>
                </a:xfrm>
                <a:prstGeom prst="parallelogram">
                  <a:avLst>
                    <a:gd name="adj" fmla="val 96535"/>
                  </a:avLst>
                </a:prstGeom>
                <a:solidFill>
                  <a:srgbClr val="333333">
                    <a:alpha val="50000"/>
                  </a:srgbClr>
                </a:solidFill>
                <a:ln w="952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28" name="Rectangle 9"/>
                <p:cNvSpPr>
                  <a:spLocks noChangeArrowheads="1"/>
                </p:cNvSpPr>
                <p:nvPr/>
              </p:nvSpPr>
              <p:spPr bwMode="auto">
                <a:xfrm>
                  <a:off x="2007" y="3468"/>
                  <a:ext cx="6090" cy="936"/>
                </a:xfrm>
                <a:prstGeom prst="rect">
                  <a:avLst/>
                </a:prstGeom>
                <a:solidFill>
                  <a:srgbClr val="C0C0C0">
                    <a:alpha val="50000"/>
                  </a:srgbClr>
                </a:solidFill>
                <a:ln w="9525">
                  <a:solidFill>
                    <a:srgbClr val="000000"/>
                  </a:solidFill>
                  <a:miter lim="800000"/>
                  <a:headEnd/>
                  <a:tailEnd/>
                </a:ln>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29" name="Line 10"/>
                <p:cNvSpPr>
                  <a:spLocks noChangeShapeType="1"/>
                </p:cNvSpPr>
                <p:nvPr/>
              </p:nvSpPr>
              <p:spPr bwMode="auto">
                <a:xfrm flipV="1">
                  <a:off x="8097" y="3936"/>
                  <a:ext cx="4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grpSp>
          <p:sp>
            <p:nvSpPr>
              <p:cNvPr id="26" name="Line 11"/>
              <p:cNvSpPr>
                <a:spLocks noChangeShapeType="1"/>
              </p:cNvSpPr>
              <p:nvPr/>
            </p:nvSpPr>
            <p:spPr bwMode="auto">
              <a:xfrm>
                <a:off x="9672" y="409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grpSp>
        <p:sp>
          <p:nvSpPr>
            <p:cNvPr id="20" name="AutoShape 12"/>
            <p:cNvSpPr>
              <a:spLocks/>
            </p:cNvSpPr>
            <p:nvPr/>
          </p:nvSpPr>
          <p:spPr bwMode="auto">
            <a:xfrm rot="-5400000">
              <a:off x="3096" y="5088"/>
              <a:ext cx="312" cy="1440"/>
            </a:xfrm>
            <a:prstGeom prst="leftBrace">
              <a:avLst>
                <a:gd name="adj1" fmla="val 384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21" name="AutoShape 13"/>
            <p:cNvSpPr>
              <a:spLocks/>
            </p:cNvSpPr>
            <p:nvPr/>
          </p:nvSpPr>
          <p:spPr bwMode="auto">
            <a:xfrm rot="-5400000">
              <a:off x="4634" y="5335"/>
              <a:ext cx="312" cy="945"/>
            </a:xfrm>
            <a:prstGeom prst="leftBrace">
              <a:avLst>
                <a:gd name="adj1" fmla="val 2524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22" name="AutoShape 14"/>
            <p:cNvSpPr>
              <a:spLocks/>
            </p:cNvSpPr>
            <p:nvPr/>
          </p:nvSpPr>
          <p:spPr bwMode="auto">
            <a:xfrm rot="-5400000">
              <a:off x="5634" y="5329"/>
              <a:ext cx="300" cy="945"/>
            </a:xfrm>
            <a:prstGeom prst="leftBrace">
              <a:avLst>
                <a:gd name="adj1" fmla="val 262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23" name="AutoShape 15"/>
            <p:cNvSpPr>
              <a:spLocks/>
            </p:cNvSpPr>
            <p:nvPr/>
          </p:nvSpPr>
          <p:spPr bwMode="auto">
            <a:xfrm rot="-5400000">
              <a:off x="7116" y="5088"/>
              <a:ext cx="312" cy="1440"/>
            </a:xfrm>
            <a:prstGeom prst="leftBrace">
              <a:avLst>
                <a:gd name="adj1" fmla="val 384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24" name="AutoShape 16"/>
            <p:cNvSpPr>
              <a:spLocks/>
            </p:cNvSpPr>
            <p:nvPr/>
          </p:nvSpPr>
          <p:spPr bwMode="auto">
            <a:xfrm rot="-5400000">
              <a:off x="8525" y="5329"/>
              <a:ext cx="300" cy="945"/>
            </a:xfrm>
            <a:prstGeom prst="leftBrace">
              <a:avLst>
                <a:gd name="adj1" fmla="val 262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grpSp>
      <p:sp>
        <p:nvSpPr>
          <p:cNvPr id="30" name="Text Box 17"/>
          <p:cNvSpPr txBox="1">
            <a:spLocks noChangeArrowheads="1"/>
          </p:cNvSpPr>
          <p:nvPr/>
        </p:nvSpPr>
        <p:spPr bwMode="auto">
          <a:xfrm>
            <a:off x="4038600" y="4572000"/>
            <a:ext cx="1000125" cy="395288"/>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en-US" altLang="zh-CN" sz="1000" dirty="0" smtClean="0">
                <a:solidFill>
                  <a:srgbClr val="000000"/>
                </a:solidFill>
                <a:latin typeface="Times New Roman" pitchFamily="18" charset="0"/>
              </a:rPr>
              <a:t>RECORD  1</a:t>
            </a:r>
          </a:p>
          <a:p>
            <a:pPr eaLnBrk="0" fontAlgn="base" hangingPunct="0">
              <a:spcBef>
                <a:spcPct val="0"/>
              </a:spcBef>
              <a:spcAft>
                <a:spcPct val="0"/>
              </a:spcAft>
            </a:pPr>
            <a:endParaRPr lang="en-US" altLang="zh-CN" sz="1200" dirty="0" smtClean="0">
              <a:solidFill>
                <a:srgbClr val="000000"/>
              </a:solidFill>
              <a:latin typeface="Arial Unicode MS" pitchFamily="34" charset="-122"/>
              <a:ea typeface="Arial Unicode MS" pitchFamily="34" charset="-122"/>
              <a:cs typeface="Arial Unicode MS" pitchFamily="34" charset="-122"/>
            </a:endParaRPr>
          </a:p>
        </p:txBody>
      </p:sp>
      <p:sp>
        <p:nvSpPr>
          <p:cNvPr id="31" name="Text Box 18"/>
          <p:cNvSpPr txBox="1">
            <a:spLocks noChangeArrowheads="1"/>
          </p:cNvSpPr>
          <p:nvPr/>
        </p:nvSpPr>
        <p:spPr bwMode="auto">
          <a:xfrm flipH="1">
            <a:off x="5143500" y="4587875"/>
            <a:ext cx="400050" cy="296863"/>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en-US" altLang="zh-CN" sz="1000" smtClean="0">
                <a:solidFill>
                  <a:srgbClr val="000000"/>
                </a:solidFill>
                <a:latin typeface="Times New Roman" pitchFamily="18" charset="0"/>
              </a:rPr>
              <a:t>0D</a:t>
            </a: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32" name="Text Box 19"/>
          <p:cNvSpPr txBox="1">
            <a:spLocks noChangeArrowheads="1"/>
          </p:cNvSpPr>
          <p:nvPr/>
        </p:nvSpPr>
        <p:spPr bwMode="auto">
          <a:xfrm>
            <a:off x="5476875" y="4587875"/>
            <a:ext cx="400050" cy="296863"/>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en-US" altLang="zh-CN" sz="1000" smtClean="0">
                <a:solidFill>
                  <a:srgbClr val="000000"/>
                </a:solidFill>
                <a:latin typeface="Times New Roman" pitchFamily="18" charset="0"/>
              </a:rPr>
              <a:t>0A</a:t>
            </a: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33" name="Text Box 20"/>
          <p:cNvSpPr txBox="1">
            <a:spLocks noChangeArrowheads="1"/>
          </p:cNvSpPr>
          <p:nvPr/>
        </p:nvSpPr>
        <p:spPr bwMode="auto">
          <a:xfrm flipH="1">
            <a:off x="5810250" y="4587875"/>
            <a:ext cx="400050" cy="296863"/>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en-US" altLang="zh-CN" sz="1000" smtClean="0">
                <a:solidFill>
                  <a:srgbClr val="000000"/>
                </a:solidFill>
                <a:latin typeface="Times New Roman" pitchFamily="18" charset="0"/>
              </a:rPr>
              <a:t>0D</a:t>
            </a: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34" name="Text Box 21"/>
          <p:cNvSpPr txBox="1">
            <a:spLocks noChangeArrowheads="1"/>
          </p:cNvSpPr>
          <p:nvPr/>
        </p:nvSpPr>
        <p:spPr bwMode="auto">
          <a:xfrm>
            <a:off x="6143625" y="4587875"/>
            <a:ext cx="400050" cy="296863"/>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en-US" altLang="zh-CN" sz="1000" smtClean="0">
                <a:solidFill>
                  <a:srgbClr val="000000"/>
                </a:solidFill>
                <a:latin typeface="Times New Roman" pitchFamily="18" charset="0"/>
              </a:rPr>
              <a:t>0A</a:t>
            </a: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35" name="Text Box 22"/>
          <p:cNvSpPr txBox="1">
            <a:spLocks noChangeArrowheads="1"/>
          </p:cNvSpPr>
          <p:nvPr/>
        </p:nvSpPr>
        <p:spPr bwMode="auto">
          <a:xfrm>
            <a:off x="6597650" y="4589463"/>
            <a:ext cx="1000125" cy="296862"/>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en-US" altLang="zh-CN" sz="1000" smtClean="0">
                <a:solidFill>
                  <a:srgbClr val="000000"/>
                </a:solidFill>
                <a:latin typeface="Times New Roman" pitchFamily="18" charset="0"/>
              </a:rPr>
              <a:t>The_3rd_one</a:t>
            </a: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36" name="Text Box 23"/>
          <p:cNvSpPr txBox="1">
            <a:spLocks noChangeArrowheads="1"/>
          </p:cNvSpPr>
          <p:nvPr/>
        </p:nvSpPr>
        <p:spPr bwMode="auto">
          <a:xfrm>
            <a:off x="8001000" y="4572000"/>
            <a:ext cx="622300" cy="296863"/>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en-US" altLang="zh-CN" sz="1000" smtClean="0">
                <a:solidFill>
                  <a:srgbClr val="000000"/>
                </a:solidFill>
                <a:latin typeface="Times New Roman" pitchFamily="18" charset="0"/>
              </a:rPr>
              <a:t>0A</a:t>
            </a: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37" name="Text Box 24"/>
          <p:cNvSpPr txBox="1">
            <a:spLocks noChangeArrowheads="1"/>
          </p:cNvSpPr>
          <p:nvPr/>
        </p:nvSpPr>
        <p:spPr bwMode="auto">
          <a:xfrm flipH="1">
            <a:off x="7772400" y="4572000"/>
            <a:ext cx="180975" cy="296863"/>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fontAlgn="base" hangingPunct="0">
              <a:spcBef>
                <a:spcPct val="0"/>
              </a:spcBef>
              <a:spcAft>
                <a:spcPct val="0"/>
              </a:spcAft>
            </a:pPr>
            <a:r>
              <a:rPr lang="en-US" altLang="zh-CN" sz="1000" smtClean="0">
                <a:solidFill>
                  <a:srgbClr val="000000"/>
                </a:solidFill>
                <a:latin typeface="Times New Roman" pitchFamily="18" charset="0"/>
              </a:rPr>
              <a:t>0D</a:t>
            </a: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38" name="Line 25"/>
          <p:cNvSpPr>
            <a:spLocks noChangeShapeType="1"/>
          </p:cNvSpPr>
          <p:nvPr/>
        </p:nvSpPr>
        <p:spPr bwMode="auto">
          <a:xfrm>
            <a:off x="5160963" y="4487863"/>
            <a:ext cx="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39" name="Line 26"/>
          <p:cNvSpPr>
            <a:spLocks noChangeShapeType="1"/>
          </p:cNvSpPr>
          <p:nvPr/>
        </p:nvSpPr>
        <p:spPr bwMode="auto">
          <a:xfrm>
            <a:off x="6477000" y="4487863"/>
            <a:ext cx="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40" name="Line 27"/>
          <p:cNvSpPr>
            <a:spLocks noChangeShapeType="1"/>
          </p:cNvSpPr>
          <p:nvPr/>
        </p:nvSpPr>
        <p:spPr bwMode="auto">
          <a:xfrm>
            <a:off x="6143625" y="4487863"/>
            <a:ext cx="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41" name="Line 28"/>
          <p:cNvSpPr>
            <a:spLocks noChangeShapeType="1"/>
          </p:cNvSpPr>
          <p:nvPr/>
        </p:nvSpPr>
        <p:spPr bwMode="auto">
          <a:xfrm>
            <a:off x="5810250" y="4487863"/>
            <a:ext cx="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42" name="Line 29"/>
          <p:cNvSpPr>
            <a:spLocks noChangeShapeType="1"/>
          </p:cNvSpPr>
          <p:nvPr/>
        </p:nvSpPr>
        <p:spPr bwMode="auto">
          <a:xfrm>
            <a:off x="5476875" y="4487863"/>
            <a:ext cx="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43" name="Line 30"/>
          <p:cNvSpPr>
            <a:spLocks noChangeShapeType="1"/>
          </p:cNvSpPr>
          <p:nvPr/>
        </p:nvSpPr>
        <p:spPr bwMode="auto">
          <a:xfrm>
            <a:off x="8010525" y="4487863"/>
            <a:ext cx="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44" name="Line 31"/>
          <p:cNvSpPr>
            <a:spLocks noChangeShapeType="1"/>
          </p:cNvSpPr>
          <p:nvPr/>
        </p:nvSpPr>
        <p:spPr bwMode="auto">
          <a:xfrm>
            <a:off x="7677150" y="4487863"/>
            <a:ext cx="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smtClean="0">
              <a:solidFill>
                <a:srgbClr val="000000"/>
              </a:solidFill>
              <a:latin typeface="Tahoma" pitchFamily="34" charset="0"/>
              <a:ea typeface="隶书" pitchFamily="49" charset="-122"/>
            </a:endParaRPr>
          </a:p>
        </p:txBody>
      </p:sp>
      <p:sp>
        <p:nvSpPr>
          <p:cNvPr id="45" name="Text Box 32"/>
          <p:cNvSpPr txBox="1">
            <a:spLocks noChangeArrowheads="1"/>
          </p:cNvSpPr>
          <p:nvPr/>
        </p:nvSpPr>
        <p:spPr bwMode="auto">
          <a:xfrm>
            <a:off x="3810000" y="5384800"/>
            <a:ext cx="13716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zh-CN" altLang="en-US" sz="1000" b="1" smtClean="0">
                <a:solidFill>
                  <a:srgbClr val="000000"/>
                </a:solidFill>
                <a:latin typeface="Times New Roman" pitchFamily="18" charset="0"/>
              </a:rPr>
              <a:t>记录</a:t>
            </a:r>
            <a:r>
              <a:rPr lang="en-US" altLang="zh-CN" sz="1000" b="1" smtClean="0">
                <a:solidFill>
                  <a:srgbClr val="000000"/>
                </a:solidFill>
                <a:latin typeface="Times New Roman" pitchFamily="18" charset="0"/>
              </a:rPr>
              <a:t>1</a:t>
            </a:r>
            <a:r>
              <a:rPr lang="zh-CN" altLang="en-US" sz="1000" b="1" smtClean="0">
                <a:solidFill>
                  <a:srgbClr val="000000"/>
                </a:solidFill>
                <a:latin typeface="Times New Roman" pitchFamily="18" charset="0"/>
              </a:rPr>
              <a:t>中的</a:t>
            </a:r>
            <a:r>
              <a:rPr lang="en-US" altLang="zh-CN" sz="1000" b="1" smtClean="0">
                <a:solidFill>
                  <a:srgbClr val="000000"/>
                </a:solidFill>
                <a:latin typeface="Times New Roman" pitchFamily="18" charset="0"/>
              </a:rPr>
              <a:t>9</a:t>
            </a:r>
            <a:r>
              <a:rPr lang="zh-CN" altLang="en-US" sz="1000" b="1" smtClean="0">
                <a:solidFill>
                  <a:srgbClr val="000000"/>
                </a:solidFill>
                <a:latin typeface="Times New Roman" pitchFamily="18" charset="0"/>
              </a:rPr>
              <a:t>个字节</a:t>
            </a:r>
            <a:endParaRPr lang="zh-CN" altLang="en-US" sz="1000" smtClean="0">
              <a:solidFill>
                <a:srgbClr val="000000"/>
              </a:solidFill>
              <a:latin typeface="Times New Roman" pitchFamily="18" charset="0"/>
            </a:endParaRP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46" name="Text Box 33"/>
          <p:cNvSpPr txBox="1">
            <a:spLocks noChangeArrowheads="1"/>
          </p:cNvSpPr>
          <p:nvPr/>
        </p:nvSpPr>
        <p:spPr bwMode="auto">
          <a:xfrm>
            <a:off x="5149850" y="5384800"/>
            <a:ext cx="6508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20000"/>
              </a:lnSpc>
              <a:spcBef>
                <a:spcPct val="0"/>
              </a:spcBef>
              <a:spcAft>
                <a:spcPct val="0"/>
              </a:spcAft>
            </a:pPr>
            <a:r>
              <a:rPr lang="en-US" altLang="zh-CN" sz="1000" b="1" smtClean="0">
                <a:solidFill>
                  <a:srgbClr val="000000"/>
                </a:solidFill>
                <a:latin typeface="Times New Roman" pitchFamily="18" charset="0"/>
              </a:rPr>
              <a:t>2</a:t>
            </a:r>
            <a:r>
              <a:rPr lang="zh-CN" altLang="en-US" sz="1000" b="1" smtClean="0">
                <a:solidFill>
                  <a:srgbClr val="000000"/>
                </a:solidFill>
                <a:latin typeface="Times New Roman" pitchFamily="18" charset="0"/>
              </a:rPr>
              <a:t>字节</a:t>
            </a:r>
          </a:p>
          <a:p>
            <a:pPr algn="just" eaLnBrk="0" fontAlgn="base" hangingPunct="0">
              <a:spcBef>
                <a:spcPct val="0"/>
              </a:spcBef>
              <a:spcAft>
                <a:spcPct val="0"/>
              </a:spcAft>
            </a:pPr>
            <a:r>
              <a:rPr lang="zh-CN" altLang="en-US" sz="1000" b="1" smtClean="0">
                <a:solidFill>
                  <a:srgbClr val="000000"/>
                </a:solidFill>
                <a:latin typeface="Times New Roman" pitchFamily="18" charset="0"/>
              </a:rPr>
              <a:t>分隔符</a:t>
            </a:r>
            <a:endParaRPr lang="zh-CN" altLang="en-US" sz="1000" smtClean="0">
              <a:solidFill>
                <a:srgbClr val="000000"/>
              </a:solidFill>
              <a:latin typeface="Times New Roman" pitchFamily="18" charset="0"/>
            </a:endParaRP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47" name="Text Box 34"/>
          <p:cNvSpPr txBox="1">
            <a:spLocks noChangeArrowheads="1"/>
          </p:cNvSpPr>
          <p:nvPr/>
        </p:nvSpPr>
        <p:spPr bwMode="auto">
          <a:xfrm>
            <a:off x="5873750" y="5384800"/>
            <a:ext cx="6143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20000"/>
              </a:lnSpc>
              <a:spcBef>
                <a:spcPct val="0"/>
              </a:spcBef>
              <a:spcAft>
                <a:spcPct val="0"/>
              </a:spcAft>
            </a:pPr>
            <a:r>
              <a:rPr lang="en-US" altLang="zh-CN" sz="1000" b="1" smtClean="0">
                <a:solidFill>
                  <a:srgbClr val="000000"/>
                </a:solidFill>
                <a:latin typeface="Times New Roman" pitchFamily="18" charset="0"/>
              </a:rPr>
              <a:t>2</a:t>
            </a:r>
            <a:r>
              <a:rPr lang="zh-CN" altLang="en-US" sz="1000" b="1" smtClean="0">
                <a:solidFill>
                  <a:srgbClr val="000000"/>
                </a:solidFill>
                <a:latin typeface="Times New Roman" pitchFamily="18" charset="0"/>
              </a:rPr>
              <a:t>字节</a:t>
            </a:r>
          </a:p>
          <a:p>
            <a:pPr algn="just" eaLnBrk="0" fontAlgn="base" hangingPunct="0">
              <a:spcBef>
                <a:spcPct val="0"/>
              </a:spcBef>
              <a:spcAft>
                <a:spcPct val="0"/>
              </a:spcAft>
            </a:pPr>
            <a:r>
              <a:rPr lang="zh-CN" altLang="en-US" sz="1000" b="1" smtClean="0">
                <a:solidFill>
                  <a:srgbClr val="000000"/>
                </a:solidFill>
                <a:latin typeface="Times New Roman" pitchFamily="18" charset="0"/>
              </a:rPr>
              <a:t>分隔符</a:t>
            </a:r>
            <a:endParaRPr lang="zh-CN" altLang="en-US" sz="1000" smtClean="0">
              <a:solidFill>
                <a:srgbClr val="000000"/>
              </a:solidFill>
              <a:latin typeface="Times New Roman" pitchFamily="18" charset="0"/>
            </a:endParaRP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48" name="Text Box 35"/>
          <p:cNvSpPr txBox="1">
            <a:spLocks noChangeArrowheads="1"/>
          </p:cNvSpPr>
          <p:nvPr/>
        </p:nvSpPr>
        <p:spPr bwMode="auto">
          <a:xfrm>
            <a:off x="7683500" y="5384800"/>
            <a:ext cx="6508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lnSpc>
                <a:spcPct val="120000"/>
              </a:lnSpc>
              <a:spcBef>
                <a:spcPct val="0"/>
              </a:spcBef>
              <a:spcAft>
                <a:spcPct val="0"/>
              </a:spcAft>
            </a:pPr>
            <a:r>
              <a:rPr lang="en-US" altLang="zh-CN" sz="1000" b="1" smtClean="0">
                <a:solidFill>
                  <a:srgbClr val="000000"/>
                </a:solidFill>
                <a:latin typeface="Times New Roman" pitchFamily="18" charset="0"/>
              </a:rPr>
              <a:t>2</a:t>
            </a:r>
            <a:r>
              <a:rPr lang="zh-CN" altLang="en-US" sz="1000" b="1" smtClean="0">
                <a:solidFill>
                  <a:srgbClr val="000000"/>
                </a:solidFill>
                <a:latin typeface="Times New Roman" pitchFamily="18" charset="0"/>
              </a:rPr>
              <a:t>字节</a:t>
            </a:r>
          </a:p>
          <a:p>
            <a:pPr algn="just" eaLnBrk="0" fontAlgn="base" hangingPunct="0">
              <a:spcBef>
                <a:spcPct val="0"/>
              </a:spcBef>
              <a:spcAft>
                <a:spcPct val="0"/>
              </a:spcAft>
            </a:pPr>
            <a:r>
              <a:rPr lang="zh-CN" altLang="en-US" sz="1000" b="1" smtClean="0">
                <a:solidFill>
                  <a:srgbClr val="000000"/>
                </a:solidFill>
                <a:latin typeface="Times New Roman" pitchFamily="18" charset="0"/>
              </a:rPr>
              <a:t>分隔符</a:t>
            </a:r>
            <a:endParaRPr lang="zh-CN" altLang="en-US" sz="1000" smtClean="0">
              <a:solidFill>
                <a:srgbClr val="000000"/>
              </a:solidFill>
              <a:latin typeface="Times New Roman" pitchFamily="18" charset="0"/>
            </a:endParaRP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49" name="Text Box 36"/>
          <p:cNvSpPr txBox="1">
            <a:spLocks noChangeArrowheads="1"/>
          </p:cNvSpPr>
          <p:nvPr/>
        </p:nvSpPr>
        <p:spPr bwMode="auto">
          <a:xfrm>
            <a:off x="6450013" y="5421313"/>
            <a:ext cx="123031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zh-CN" altLang="en-US" sz="1000" b="1" smtClean="0">
                <a:solidFill>
                  <a:srgbClr val="000000"/>
                </a:solidFill>
                <a:latin typeface="Times New Roman" pitchFamily="18" charset="0"/>
              </a:rPr>
              <a:t>记录</a:t>
            </a:r>
            <a:r>
              <a:rPr lang="en-US" altLang="zh-CN" sz="1000" b="1" smtClean="0">
                <a:solidFill>
                  <a:srgbClr val="000000"/>
                </a:solidFill>
                <a:latin typeface="Times New Roman" pitchFamily="18" charset="0"/>
              </a:rPr>
              <a:t>3</a:t>
            </a:r>
            <a:r>
              <a:rPr lang="zh-CN" altLang="en-US" sz="1000" b="1" smtClean="0">
                <a:solidFill>
                  <a:srgbClr val="000000"/>
                </a:solidFill>
                <a:latin typeface="Times New Roman" pitchFamily="18" charset="0"/>
              </a:rPr>
              <a:t>的</a:t>
            </a:r>
            <a:r>
              <a:rPr lang="en-US" altLang="zh-CN" sz="1000" b="1" smtClean="0">
                <a:solidFill>
                  <a:srgbClr val="000000"/>
                </a:solidFill>
                <a:latin typeface="Times New Roman" pitchFamily="18" charset="0"/>
              </a:rPr>
              <a:t>11</a:t>
            </a:r>
            <a:r>
              <a:rPr lang="zh-CN" altLang="en-US" sz="1000" b="1" smtClean="0">
                <a:solidFill>
                  <a:srgbClr val="000000"/>
                </a:solidFill>
                <a:latin typeface="Times New Roman" pitchFamily="18" charset="0"/>
              </a:rPr>
              <a:t>字节</a:t>
            </a:r>
            <a:endParaRPr lang="zh-CN" altLang="en-US" sz="1000" smtClean="0">
              <a:solidFill>
                <a:srgbClr val="000000"/>
              </a:solidFill>
              <a:latin typeface="Times New Roman" pitchFamily="18" charset="0"/>
            </a:endParaRP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
        <p:nvSpPr>
          <p:cNvPr id="50" name="Text Box 37"/>
          <p:cNvSpPr txBox="1">
            <a:spLocks noChangeArrowheads="1"/>
          </p:cNvSpPr>
          <p:nvPr/>
        </p:nvSpPr>
        <p:spPr bwMode="auto">
          <a:xfrm>
            <a:off x="5221288" y="5819775"/>
            <a:ext cx="130333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zh-CN" altLang="en-US" sz="1000" b="1" smtClean="0">
                <a:solidFill>
                  <a:srgbClr val="000000"/>
                </a:solidFill>
                <a:latin typeface="Times New Roman" pitchFamily="18" charset="0"/>
              </a:rPr>
              <a:t>记录</a:t>
            </a:r>
            <a:r>
              <a:rPr lang="en-US" altLang="zh-CN" sz="1000" b="1" smtClean="0">
                <a:solidFill>
                  <a:srgbClr val="000000"/>
                </a:solidFill>
                <a:latin typeface="Times New Roman" pitchFamily="18" charset="0"/>
              </a:rPr>
              <a:t>2</a:t>
            </a:r>
            <a:r>
              <a:rPr lang="zh-CN" altLang="en-US" sz="1000" b="1" smtClean="0">
                <a:solidFill>
                  <a:srgbClr val="000000"/>
                </a:solidFill>
                <a:latin typeface="Times New Roman" pitchFamily="18" charset="0"/>
              </a:rPr>
              <a:t>中的</a:t>
            </a:r>
            <a:r>
              <a:rPr lang="en-US" altLang="zh-CN" sz="1000" b="1" smtClean="0">
                <a:solidFill>
                  <a:srgbClr val="000000"/>
                </a:solidFill>
                <a:latin typeface="Times New Roman" pitchFamily="18" charset="0"/>
              </a:rPr>
              <a:t>0</a:t>
            </a:r>
            <a:r>
              <a:rPr lang="zh-CN" altLang="en-US" sz="1000" b="1" smtClean="0">
                <a:solidFill>
                  <a:srgbClr val="000000"/>
                </a:solidFill>
                <a:latin typeface="Times New Roman" pitchFamily="18" charset="0"/>
              </a:rPr>
              <a:t>字节</a:t>
            </a:r>
            <a:endParaRPr lang="zh-CN" altLang="en-US" sz="1000" smtClean="0">
              <a:solidFill>
                <a:srgbClr val="000000"/>
              </a:solidFill>
              <a:latin typeface="Times New Roman" pitchFamily="18" charset="0"/>
            </a:endParaRPr>
          </a:p>
          <a:p>
            <a:pPr eaLnBrk="0" fontAlgn="base" hangingPunct="0">
              <a:spcBef>
                <a:spcPct val="0"/>
              </a:spcBef>
              <a:spcAft>
                <a:spcPct val="0"/>
              </a:spcAft>
            </a:pPr>
            <a:endParaRPr lang="en-US" altLang="zh-CN" sz="1200" smtClean="0">
              <a:solidFill>
                <a:srgbClr val="000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84765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3" y="1722437"/>
            <a:ext cx="8640763"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p:cNvSpPr txBox="1">
            <a:spLocks noChangeArrowheads="1"/>
          </p:cNvSpPr>
          <p:nvPr/>
        </p:nvSpPr>
        <p:spPr bwMode="auto">
          <a:xfrm>
            <a:off x="492604" y="106362"/>
            <a:ext cx="82804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t>例：从预先准备好的数据文件中输入数据，并输出数据写到文件中</a:t>
            </a:r>
          </a:p>
          <a:p>
            <a:pPr eaLnBrk="1" hangingPunct="1"/>
            <a:endParaRPr lang="zh-CN" altLang="en-US" sz="2000" b="1" dirty="0"/>
          </a:p>
          <a:p>
            <a:pPr eaLnBrk="1" hangingPunct="1"/>
            <a:r>
              <a:rPr lang="zh-CN" altLang="en-US" sz="2000" b="1" dirty="0"/>
              <a:t>已有数据文件：</a:t>
            </a:r>
            <a:r>
              <a:rPr lang="en-US" altLang="zh-CN" sz="2000" b="1" dirty="0"/>
              <a:t>F1.dat</a:t>
            </a:r>
          </a:p>
          <a:p>
            <a:pPr eaLnBrk="1" hangingPunct="1"/>
            <a:endParaRPr lang="en-US" altLang="zh-CN" sz="2000" b="1" dirty="0"/>
          </a:p>
          <a:p>
            <a:pPr eaLnBrk="1" hangingPunct="1"/>
            <a:r>
              <a:rPr lang="zh-CN" altLang="en-US" sz="2000" b="1" dirty="0"/>
              <a:t>写出到数据文件：</a:t>
            </a:r>
            <a:r>
              <a:rPr lang="en-US" altLang="zh-CN" sz="2000" b="1" dirty="0"/>
              <a:t>F2.dat           </a:t>
            </a:r>
            <a:r>
              <a:rPr lang="zh-CN" altLang="en-US" sz="2000" b="1" dirty="0"/>
              <a:t>程序</a:t>
            </a:r>
            <a:r>
              <a:rPr lang="en-US" altLang="zh-CN" sz="2000" b="1" dirty="0"/>
              <a:t>ex801</a:t>
            </a:r>
          </a:p>
        </p:txBody>
      </p:sp>
    </p:spTree>
    <p:extLst>
      <p:ext uri="{BB962C8B-B14F-4D97-AF65-F5344CB8AC3E}">
        <p14:creationId xmlns:p14="http://schemas.microsoft.com/office/powerpoint/2010/main" val="875413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88640"/>
            <a:ext cx="7128792" cy="7017306"/>
          </a:xfrm>
          <a:prstGeom prst="rect">
            <a:avLst/>
          </a:prstGeom>
          <a:noFill/>
        </p:spPr>
        <p:txBody>
          <a:bodyPr wrap="square" rtlCol="0">
            <a:spAutoFit/>
          </a:bodyPr>
          <a:lstStyle/>
          <a:p>
            <a:pPr marL="342900" indent="-342900">
              <a:buAutoNum type="arabicPeriod"/>
            </a:pPr>
            <a:r>
              <a:rPr lang="en-US" altLang="zh-CN" dirty="0" smtClean="0"/>
              <a:t>EX 0909.F90</a:t>
            </a:r>
          </a:p>
          <a:p>
            <a:pPr marL="342900" indent="-342900">
              <a:buAutoNum type="arabicPeriod"/>
            </a:pPr>
            <a:r>
              <a:rPr lang="en-US" altLang="zh-CN" dirty="0" smtClean="0"/>
              <a:t>implicit none</a:t>
            </a:r>
          </a:p>
          <a:p>
            <a:pPr marL="342900" indent="-342900">
              <a:buAutoNum type="arabicPeriod"/>
            </a:pPr>
            <a:r>
              <a:rPr lang="en-US" altLang="zh-CN" dirty="0" smtClean="0"/>
              <a:t>integer, parameter :: </a:t>
            </a:r>
            <a:r>
              <a:rPr lang="en-US" altLang="zh-CN" dirty="0" err="1" smtClean="0"/>
              <a:t>inputfileid</a:t>
            </a:r>
            <a:r>
              <a:rPr lang="en-US" altLang="zh-CN" dirty="0" smtClean="0"/>
              <a:t>=10, </a:t>
            </a:r>
            <a:r>
              <a:rPr lang="en-US" altLang="zh-CN" dirty="0" err="1" smtClean="0"/>
              <a:t>outputfileid</a:t>
            </a:r>
            <a:r>
              <a:rPr lang="en-US" altLang="zh-CN" dirty="0" smtClean="0"/>
              <a:t>=11</a:t>
            </a:r>
          </a:p>
          <a:p>
            <a:r>
              <a:rPr lang="en-US" altLang="zh-CN" dirty="0" smtClean="0"/>
              <a:t>4. </a:t>
            </a:r>
            <a:r>
              <a:rPr lang="en-US" altLang="zh-CN" dirty="0"/>
              <a:t>integer, </a:t>
            </a:r>
            <a:r>
              <a:rPr lang="en-US" altLang="zh-CN" dirty="0" smtClean="0"/>
              <a:t>parameter :: </a:t>
            </a:r>
            <a:r>
              <a:rPr lang="en-US" altLang="zh-CN" dirty="0" err="1" smtClean="0"/>
              <a:t>maxbuffer</a:t>
            </a:r>
            <a:r>
              <a:rPr lang="en-US" altLang="zh-CN" dirty="0" smtClean="0"/>
              <a:t> =200</a:t>
            </a:r>
          </a:p>
          <a:p>
            <a:r>
              <a:rPr lang="en-US" altLang="zh-CN" dirty="0" smtClean="0"/>
              <a:t>5. character (</a:t>
            </a:r>
            <a:r>
              <a:rPr lang="en-US" altLang="zh-CN" dirty="0" err="1" smtClean="0"/>
              <a:t>len</a:t>
            </a:r>
            <a:r>
              <a:rPr lang="en-US" altLang="zh-CN" dirty="0" smtClean="0"/>
              <a:t>=80) :: </a:t>
            </a:r>
            <a:r>
              <a:rPr lang="en-US" altLang="zh-CN" dirty="0" err="1" smtClean="0"/>
              <a:t>inputfile</a:t>
            </a:r>
            <a:r>
              <a:rPr lang="en-US" altLang="zh-CN" dirty="0" smtClean="0"/>
              <a:t>, </a:t>
            </a:r>
            <a:r>
              <a:rPr lang="en-US" altLang="zh-CN" dirty="0" err="1" smtClean="0"/>
              <a:t>outfpufile</a:t>
            </a:r>
            <a:endParaRPr lang="en-US" altLang="zh-CN" dirty="0" smtClean="0"/>
          </a:p>
          <a:p>
            <a:r>
              <a:rPr lang="en-US" altLang="zh-CN" dirty="0" smtClean="0"/>
              <a:t>6. character(</a:t>
            </a:r>
            <a:r>
              <a:rPr lang="en-US" altLang="zh-CN" dirty="0" err="1" smtClean="0"/>
              <a:t>len</a:t>
            </a:r>
            <a:r>
              <a:rPr lang="en-US" altLang="zh-CN" dirty="0" smtClean="0"/>
              <a:t>=</a:t>
            </a:r>
            <a:r>
              <a:rPr lang="en-US" altLang="zh-CN" dirty="0" err="1" smtClean="0"/>
              <a:t>maxbuffer</a:t>
            </a:r>
            <a:r>
              <a:rPr lang="zh-CN" altLang="en-US" dirty="0" smtClean="0"/>
              <a:t>） </a:t>
            </a:r>
            <a:r>
              <a:rPr lang="en-US" altLang="zh-CN" dirty="0" smtClean="0"/>
              <a:t>buffer</a:t>
            </a:r>
          </a:p>
          <a:p>
            <a:r>
              <a:rPr lang="en-US" altLang="zh-CN" dirty="0" smtClean="0"/>
              <a:t>7. integer count</a:t>
            </a:r>
          </a:p>
          <a:p>
            <a:r>
              <a:rPr lang="en-US" altLang="zh-CN" dirty="0" smtClean="0"/>
              <a:t>8. integer error</a:t>
            </a:r>
          </a:p>
          <a:p>
            <a:r>
              <a:rPr lang="en-US" altLang="zh-CN" dirty="0" smtClean="0"/>
              <a:t>9. logical alive</a:t>
            </a:r>
          </a:p>
          <a:p>
            <a:r>
              <a:rPr lang="en-US" altLang="zh-CN" dirty="0" smtClean="0"/>
              <a:t>10. write(*,*) “Input Filename”</a:t>
            </a:r>
          </a:p>
          <a:p>
            <a:r>
              <a:rPr lang="en-US" altLang="zh-CN" dirty="0" smtClean="0"/>
              <a:t>11. read(*,</a:t>
            </a:r>
            <a:r>
              <a:rPr lang="zh-CN" altLang="en-US" dirty="0" smtClean="0"/>
              <a:t>“</a:t>
            </a:r>
            <a:r>
              <a:rPr lang="en-US" altLang="zh-CN" dirty="0" smtClean="0"/>
              <a:t>(A80)”) </a:t>
            </a:r>
            <a:r>
              <a:rPr lang="en-US" altLang="zh-CN" dirty="0" err="1" smtClean="0"/>
              <a:t>inputfile</a:t>
            </a:r>
            <a:endParaRPr lang="en-US" altLang="zh-CN" dirty="0" smtClean="0"/>
          </a:p>
          <a:p>
            <a:r>
              <a:rPr lang="en-US" altLang="zh-CN" dirty="0" smtClean="0"/>
              <a:t>12. </a:t>
            </a:r>
            <a:r>
              <a:rPr lang="en-US" altLang="zh-CN" dirty="0"/>
              <a:t>write(*,*) </a:t>
            </a:r>
            <a:r>
              <a:rPr lang="en-US" altLang="zh-CN" dirty="0" smtClean="0"/>
              <a:t>“</a:t>
            </a:r>
            <a:r>
              <a:rPr lang="en-US" altLang="zh-CN" dirty="0"/>
              <a:t>Out</a:t>
            </a:r>
            <a:r>
              <a:rPr lang="en-US" altLang="zh-CN" dirty="0" smtClean="0"/>
              <a:t>put </a:t>
            </a:r>
            <a:r>
              <a:rPr lang="en-US" altLang="zh-CN" dirty="0"/>
              <a:t>Filename”</a:t>
            </a:r>
          </a:p>
          <a:p>
            <a:r>
              <a:rPr lang="en-US" altLang="zh-CN" dirty="0" smtClean="0"/>
              <a:t>13. </a:t>
            </a:r>
            <a:r>
              <a:rPr lang="en-US" altLang="zh-CN" dirty="0"/>
              <a:t>read(*,</a:t>
            </a:r>
            <a:r>
              <a:rPr lang="zh-CN" altLang="en-US" dirty="0"/>
              <a:t>“</a:t>
            </a:r>
            <a:r>
              <a:rPr lang="en-US" altLang="zh-CN" dirty="0"/>
              <a:t>(A80)”) </a:t>
            </a:r>
            <a:r>
              <a:rPr lang="en-US" altLang="zh-CN" dirty="0" err="1" smtClean="0"/>
              <a:t>outputfile</a:t>
            </a:r>
            <a:endParaRPr lang="en-US" altLang="zh-CN" dirty="0"/>
          </a:p>
          <a:p>
            <a:r>
              <a:rPr lang="en-US" altLang="zh-CN" dirty="0" smtClean="0"/>
              <a:t>14. inquire(file=</a:t>
            </a:r>
            <a:r>
              <a:rPr lang="en-US" altLang="zh-CN" dirty="0" err="1" smtClean="0"/>
              <a:t>inputfile</a:t>
            </a:r>
            <a:r>
              <a:rPr lang="en-US" altLang="zh-CN" dirty="0" smtClean="0"/>
              <a:t>, exist=alive)</a:t>
            </a:r>
          </a:p>
          <a:p>
            <a:r>
              <a:rPr lang="en-US" altLang="zh-CN" dirty="0" smtClean="0"/>
              <a:t>15. if (.not. alive) then </a:t>
            </a:r>
          </a:p>
          <a:p>
            <a:r>
              <a:rPr lang="en-US" altLang="zh-CN" dirty="0" smtClean="0"/>
              <a:t>16. write(*,*) trim(</a:t>
            </a:r>
            <a:r>
              <a:rPr lang="en-US" altLang="zh-CN" dirty="0" err="1" smtClean="0"/>
              <a:t>inputfile</a:t>
            </a:r>
            <a:r>
              <a:rPr lang="en-US" altLang="zh-CN" dirty="0" smtClean="0"/>
              <a:t>), “doesn’t </a:t>
            </a:r>
            <a:r>
              <a:rPr lang="en-US" altLang="zh-CN" dirty="0" err="1" smtClean="0"/>
              <a:t>exsit</a:t>
            </a:r>
            <a:r>
              <a:rPr lang="en-US" altLang="zh-CN" dirty="0" smtClean="0"/>
              <a:t>”</a:t>
            </a:r>
          </a:p>
          <a:p>
            <a:r>
              <a:rPr lang="en-US" altLang="zh-CN" dirty="0" smtClean="0"/>
              <a:t>17. stop</a:t>
            </a:r>
          </a:p>
          <a:p>
            <a:r>
              <a:rPr lang="en-US" altLang="zh-CN" dirty="0" smtClean="0"/>
              <a:t>18. end if</a:t>
            </a:r>
          </a:p>
          <a:p>
            <a:r>
              <a:rPr lang="en-US" altLang="zh-CN" dirty="0" smtClean="0"/>
              <a:t>19. open(unit=</a:t>
            </a:r>
            <a:r>
              <a:rPr lang="en-US" altLang="zh-CN" dirty="0" err="1" smtClean="0"/>
              <a:t>inputfileid</a:t>
            </a:r>
            <a:r>
              <a:rPr lang="en-US" altLang="zh-CN" dirty="0" smtClean="0"/>
              <a:t>, file=</a:t>
            </a:r>
            <a:r>
              <a:rPr lang="en-US" altLang="zh-CN" dirty="0" err="1" smtClean="0"/>
              <a:t>inputfile</a:t>
            </a:r>
            <a:r>
              <a:rPr lang="en-US" altLang="zh-CN" dirty="0" smtClean="0"/>
              <a:t>, status=“old”)</a:t>
            </a:r>
          </a:p>
          <a:p>
            <a:r>
              <a:rPr lang="en-US" altLang="zh-CN" dirty="0" smtClean="0"/>
              <a:t>20. open(unit=</a:t>
            </a:r>
            <a:r>
              <a:rPr lang="en-US" altLang="zh-CN" dirty="0" err="1" smtClean="0"/>
              <a:t>outpufileid</a:t>
            </a:r>
            <a:r>
              <a:rPr lang="en-US" altLang="zh-CN" dirty="0" smtClean="0"/>
              <a:t>, file=</a:t>
            </a:r>
            <a:r>
              <a:rPr lang="en-US" altLang="zh-CN" dirty="0" err="1" smtClean="0"/>
              <a:t>outputfile</a:t>
            </a:r>
            <a:r>
              <a:rPr lang="en-US" altLang="zh-CN" dirty="0" smtClean="0"/>
              <a:t>. Status=‘replace’)</a:t>
            </a:r>
          </a:p>
          <a:p>
            <a:r>
              <a:rPr lang="en-US" altLang="zh-CN" dirty="0" smtClean="0"/>
              <a:t>21. count=1</a:t>
            </a:r>
          </a:p>
          <a:p>
            <a:r>
              <a:rPr lang="en-US" altLang="zh-CN" dirty="0" smtClean="0"/>
              <a:t>22. do while(.true.)</a:t>
            </a:r>
          </a:p>
          <a:p>
            <a:r>
              <a:rPr lang="en-US" altLang="zh-CN" dirty="0" smtClean="0"/>
              <a:t>23. !</a:t>
            </a:r>
            <a:r>
              <a:rPr lang="zh-CN" altLang="en-US" dirty="0" smtClean="0"/>
              <a:t>读入一整行的数据</a:t>
            </a:r>
            <a:endParaRPr lang="en-US" altLang="zh-CN" dirty="0" smtClean="0"/>
          </a:p>
          <a:p>
            <a:endParaRPr lang="en-US" altLang="zh-CN" dirty="0" smtClean="0"/>
          </a:p>
          <a:p>
            <a:endParaRPr lang="zh-CN" altLang="en-US" dirty="0"/>
          </a:p>
        </p:txBody>
      </p:sp>
      <p:sp>
        <p:nvSpPr>
          <p:cNvPr id="6" name="Line 5"/>
          <p:cNvSpPr>
            <a:spLocks noChangeShapeType="1"/>
          </p:cNvSpPr>
          <p:nvPr/>
        </p:nvSpPr>
        <p:spPr bwMode="auto">
          <a:xfrm>
            <a:off x="683568" y="1916832"/>
            <a:ext cx="4248472"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51018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556792"/>
            <a:ext cx="7632848" cy="3693319"/>
          </a:xfrm>
          <a:prstGeom prst="rect">
            <a:avLst/>
          </a:prstGeom>
          <a:noFill/>
        </p:spPr>
        <p:txBody>
          <a:bodyPr wrap="square" rtlCol="0">
            <a:spAutoFit/>
          </a:bodyPr>
          <a:lstStyle/>
          <a:p>
            <a:r>
              <a:rPr lang="en-US" altLang="zh-CN" dirty="0" smtClean="0"/>
              <a:t>24. read(</a:t>
            </a:r>
            <a:r>
              <a:rPr lang="en-US" altLang="zh-CN" dirty="0" err="1" smtClean="0"/>
              <a:t>inputfileid</a:t>
            </a:r>
            <a:r>
              <a:rPr lang="en-US" altLang="zh-CN" dirty="0" smtClean="0"/>
              <a:t>, </a:t>
            </a:r>
            <a:r>
              <a:rPr lang="en-US" altLang="zh-CN" dirty="0" smtClean="0">
                <a:sym typeface="Wingdings" pitchFamily="2" charset="2"/>
              </a:rPr>
              <a:t>“ (A200)”, </a:t>
            </a:r>
            <a:r>
              <a:rPr lang="en-US" altLang="zh-CN" dirty="0" err="1" smtClean="0">
                <a:sym typeface="Wingdings" pitchFamily="2" charset="2"/>
              </a:rPr>
              <a:t>iostat</a:t>
            </a:r>
            <a:r>
              <a:rPr lang="en-US" altLang="zh-CN" dirty="0" smtClean="0">
                <a:sym typeface="Wingdings" pitchFamily="2" charset="2"/>
              </a:rPr>
              <a:t>=error) buffer</a:t>
            </a:r>
            <a:r>
              <a:rPr lang="en-US" altLang="zh-CN" dirty="0" smtClean="0"/>
              <a:t>)</a:t>
            </a:r>
          </a:p>
          <a:p>
            <a:r>
              <a:rPr lang="en-US" altLang="zh-CN" dirty="0" smtClean="0"/>
              <a:t>25. if (error/=0) exit !</a:t>
            </a:r>
            <a:r>
              <a:rPr lang="zh-CN" altLang="en-US" dirty="0" smtClean="0"/>
              <a:t>没有数据了，离开循环</a:t>
            </a:r>
            <a:endParaRPr lang="en-US" altLang="zh-CN" dirty="0" smtClean="0"/>
          </a:p>
          <a:p>
            <a:r>
              <a:rPr lang="en-US" altLang="zh-CN" dirty="0" smtClean="0"/>
              <a:t>26. </a:t>
            </a:r>
            <a:r>
              <a:rPr lang="zh-CN" altLang="en-US" dirty="0" smtClean="0"/>
              <a:t>！在最前面加上行号</a:t>
            </a:r>
            <a:endParaRPr lang="en-US" altLang="zh-CN" dirty="0" smtClean="0"/>
          </a:p>
          <a:p>
            <a:r>
              <a:rPr lang="en-US" altLang="zh-CN" dirty="0" smtClean="0"/>
              <a:t>27. write(</a:t>
            </a:r>
            <a:r>
              <a:rPr lang="en-US" altLang="zh-CN" dirty="0" err="1" smtClean="0"/>
              <a:t>outputfiled</a:t>
            </a:r>
            <a:r>
              <a:rPr lang="en-US" altLang="zh-CN" dirty="0" smtClean="0"/>
              <a:t>, “(I3, ‘.’ , A)”) count, trim(buffer) !trim:</a:t>
            </a:r>
            <a:r>
              <a:rPr lang="zh-CN" altLang="en-US" dirty="0" smtClean="0"/>
              <a:t>返回把字符串尾部的空格符号除去后的字符串</a:t>
            </a:r>
            <a:endParaRPr lang="en-US" altLang="zh-CN" dirty="0" smtClean="0"/>
          </a:p>
          <a:p>
            <a:r>
              <a:rPr lang="en-US" altLang="zh-CN" dirty="0" smtClean="0"/>
              <a:t>28. count=count+1 </a:t>
            </a:r>
            <a:r>
              <a:rPr lang="zh-CN" altLang="en-US" dirty="0" smtClean="0"/>
              <a:t>！计算行数</a:t>
            </a:r>
            <a:endParaRPr lang="en-US" altLang="zh-CN" dirty="0" smtClean="0"/>
          </a:p>
          <a:p>
            <a:r>
              <a:rPr lang="en-US" altLang="zh-CN" dirty="0" smtClean="0"/>
              <a:t>29. end do</a:t>
            </a:r>
          </a:p>
          <a:p>
            <a:r>
              <a:rPr lang="en-US" altLang="zh-CN" dirty="0" smtClean="0"/>
              <a:t>30. close(</a:t>
            </a:r>
            <a:r>
              <a:rPr lang="en-US" altLang="zh-CN" dirty="0" err="1" smtClean="0"/>
              <a:t>inputfiled</a:t>
            </a:r>
            <a:r>
              <a:rPr lang="en-US" altLang="zh-CN" dirty="0" smtClean="0"/>
              <a:t>)</a:t>
            </a:r>
          </a:p>
          <a:p>
            <a:r>
              <a:rPr lang="en-US" altLang="zh-CN" dirty="0" smtClean="0"/>
              <a:t>31. close(</a:t>
            </a:r>
            <a:r>
              <a:rPr lang="en-US" altLang="zh-CN" dirty="0" err="1" smtClean="0"/>
              <a:t>outputfiled</a:t>
            </a:r>
            <a:r>
              <a:rPr lang="en-US" altLang="zh-CN" dirty="0" smtClean="0"/>
              <a:t>)</a:t>
            </a:r>
          </a:p>
          <a:p>
            <a:r>
              <a:rPr lang="en-US" altLang="zh-CN" dirty="0" smtClean="0"/>
              <a:t>32. stop</a:t>
            </a:r>
          </a:p>
          <a:p>
            <a:r>
              <a:rPr lang="en-US" altLang="zh-CN" dirty="0" smtClean="0"/>
              <a:t>33. end program</a:t>
            </a:r>
          </a:p>
          <a:p>
            <a:endParaRPr lang="en-US" altLang="zh-CN" dirty="0" smtClean="0"/>
          </a:p>
          <a:p>
            <a:endParaRPr lang="zh-CN" altLang="en-US" dirty="0"/>
          </a:p>
        </p:txBody>
      </p:sp>
    </p:spTree>
    <p:extLst>
      <p:ext uri="{BB962C8B-B14F-4D97-AF65-F5344CB8AC3E}">
        <p14:creationId xmlns:p14="http://schemas.microsoft.com/office/powerpoint/2010/main" val="1520841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24761" y="1916832"/>
            <a:ext cx="79216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r>
              <a:rPr lang="zh-CN" altLang="en-US" sz="2000" b="1" dirty="0"/>
              <a:t>练习   </a:t>
            </a:r>
          </a:p>
          <a:p>
            <a:pPr>
              <a:spcBef>
                <a:spcPct val="60000"/>
              </a:spcBef>
            </a:pPr>
            <a:r>
              <a:rPr lang="en-US" altLang="zh-CN" sz="2000" b="1" dirty="0"/>
              <a:t>1</a:t>
            </a:r>
            <a:r>
              <a:rPr lang="zh-CN" altLang="en-US" sz="2000" b="1" dirty="0"/>
              <a:t>、从键盘输入</a:t>
            </a:r>
            <a:r>
              <a:rPr lang="en-US" altLang="zh-CN" sz="2000" b="1" dirty="0"/>
              <a:t>20</a:t>
            </a:r>
            <a:r>
              <a:rPr lang="zh-CN" altLang="en-US" sz="2000" b="1" dirty="0"/>
              <a:t>个数，以文本方式写入文件</a:t>
            </a:r>
            <a:r>
              <a:rPr lang="en-US" altLang="zh-CN" sz="2000" b="1" dirty="0"/>
              <a:t>data1.txt</a:t>
            </a:r>
            <a:r>
              <a:rPr lang="zh-CN" altLang="en-US" sz="2000" b="1" dirty="0"/>
              <a:t>，</a:t>
            </a:r>
          </a:p>
          <a:p>
            <a:pPr>
              <a:spcBef>
                <a:spcPct val="60000"/>
              </a:spcBef>
            </a:pPr>
            <a:r>
              <a:rPr lang="en-US" altLang="zh-CN" sz="2000" b="1" dirty="0"/>
              <a:t>2</a:t>
            </a:r>
            <a:r>
              <a:rPr lang="zh-CN" altLang="en-US" sz="2000" b="1" dirty="0"/>
              <a:t>、输入十个学生的学号和一门课的成绩，存入顺序文件中。</a:t>
            </a:r>
          </a:p>
        </p:txBody>
      </p:sp>
    </p:spTree>
    <p:extLst>
      <p:ext uri="{BB962C8B-B14F-4D97-AF65-F5344CB8AC3E}">
        <p14:creationId xmlns:p14="http://schemas.microsoft.com/office/powerpoint/2010/main" val="1342886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11188" y="1125538"/>
            <a:ext cx="79248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spcBef>
                <a:spcPct val="50000"/>
              </a:spcBef>
              <a:buClr>
                <a:schemeClr val="hlink"/>
              </a:buClr>
              <a:buSzPct val="75000"/>
              <a:buFontTx/>
              <a:buChar char="•"/>
            </a:pPr>
            <a:r>
              <a:rPr kumimoji="1" lang="zh-CN" altLang="en-US" sz="2800" b="1" dirty="0">
                <a:latin typeface="宋体" charset="-122"/>
              </a:rPr>
              <a:t>程序离不开数据，有效组织数据输入是设计和编写程序的基本要求。</a:t>
            </a:r>
          </a:p>
          <a:p>
            <a:pPr eaLnBrk="1" hangingPunct="1">
              <a:lnSpc>
                <a:spcPct val="90000"/>
              </a:lnSpc>
              <a:spcBef>
                <a:spcPct val="50000"/>
              </a:spcBef>
              <a:buClr>
                <a:schemeClr val="hlink"/>
              </a:buClr>
              <a:buSzPct val="75000"/>
              <a:buFontTx/>
              <a:buChar char="•"/>
            </a:pPr>
            <a:r>
              <a:rPr kumimoji="1" lang="zh-CN" altLang="en-US" sz="2800" b="1" dirty="0">
                <a:latin typeface="宋体" charset="-122"/>
              </a:rPr>
              <a:t>从键盘输入数据和向屏幕输出数据，适用于数据量比较小的情况，不能与其它软件或程序交换数据信息。</a:t>
            </a:r>
          </a:p>
          <a:p>
            <a:pPr eaLnBrk="1" hangingPunct="1">
              <a:lnSpc>
                <a:spcPct val="90000"/>
              </a:lnSpc>
              <a:spcBef>
                <a:spcPct val="50000"/>
              </a:spcBef>
              <a:buClr>
                <a:schemeClr val="hlink"/>
              </a:buClr>
              <a:buSzPct val="75000"/>
              <a:buFontTx/>
              <a:buChar char="•"/>
            </a:pPr>
            <a:r>
              <a:rPr kumimoji="1" lang="zh-CN" altLang="en-US" sz="2800" b="1" dirty="0">
                <a:latin typeface="宋体" charset="-122"/>
              </a:rPr>
              <a:t>从文件输入、向文件输出数据，适用于数据量比较大的情况，便于同其它软件或程序交换数据信息。</a:t>
            </a:r>
          </a:p>
        </p:txBody>
      </p:sp>
    </p:spTree>
    <p:extLst>
      <p:ext uri="{BB962C8B-B14F-4D97-AF65-F5344CB8AC3E}">
        <p14:creationId xmlns:p14="http://schemas.microsoft.com/office/powerpoint/2010/main" val="57816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971550" y="549275"/>
            <a:ext cx="7056438"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30000"/>
              </a:spcBef>
            </a:pPr>
            <a:r>
              <a:rPr lang="zh-CN" altLang="en-US" sz="2400" b="1" dirty="0">
                <a:solidFill>
                  <a:srgbClr val="FF3300"/>
                </a:solidFill>
              </a:rPr>
              <a:t>有格式</a:t>
            </a:r>
            <a:r>
              <a:rPr lang="zh-CN" altLang="en-US" sz="2400" b="1" dirty="0">
                <a:solidFill>
                  <a:srgbClr val="0033CC"/>
                </a:solidFill>
              </a:rPr>
              <a:t>直接</a:t>
            </a:r>
            <a:r>
              <a:rPr lang="zh-CN" altLang="en-US" sz="2400" b="1" dirty="0">
                <a:solidFill>
                  <a:srgbClr val="FF3300"/>
                </a:solidFill>
              </a:rPr>
              <a:t>存取</a:t>
            </a:r>
          </a:p>
          <a:p>
            <a:pPr algn="just" eaLnBrk="1" hangingPunct="1">
              <a:spcBef>
                <a:spcPct val="30000"/>
              </a:spcBef>
            </a:pPr>
            <a:r>
              <a:rPr lang="zh-CN" altLang="en-US" sz="2400" dirty="0"/>
              <a:t>    在格式化直接文件中，所有记录的长度都相同并且可以以任意顺序读写。记录的长度由</a:t>
            </a:r>
            <a:r>
              <a:rPr lang="en-US" altLang="zh-CN" sz="2400" dirty="0"/>
              <a:t>OPEN</a:t>
            </a:r>
            <a:r>
              <a:rPr lang="zh-CN" altLang="en-US" sz="2400" dirty="0"/>
              <a:t>语句中的</a:t>
            </a:r>
            <a:r>
              <a:rPr lang="en-US" altLang="zh-CN" sz="2400" dirty="0"/>
              <a:t>RECL=</a:t>
            </a:r>
            <a:r>
              <a:rPr lang="zh-CN" altLang="en-US" sz="2400" dirty="0"/>
              <a:t>选项 指定，该长度应该大于或等于最长的记录中的字节数。</a:t>
            </a:r>
            <a:r>
              <a:rPr lang="en-US" altLang="zh-CN" sz="2400" dirty="0"/>
              <a:t>CR</a:t>
            </a:r>
            <a:r>
              <a:rPr lang="zh-CN" altLang="en-US" sz="2400" dirty="0"/>
              <a:t>和</a:t>
            </a:r>
            <a:r>
              <a:rPr lang="en-US" altLang="zh-CN" sz="2400" dirty="0"/>
              <a:t>LF</a:t>
            </a:r>
            <a:r>
              <a:rPr lang="zh-CN" altLang="en-US" sz="2400" dirty="0"/>
              <a:t>是分隔符，不包括在</a:t>
            </a:r>
            <a:r>
              <a:rPr lang="en-US" altLang="zh-CN" sz="2400" dirty="0"/>
              <a:t>RECL</a:t>
            </a:r>
            <a:r>
              <a:rPr lang="zh-CN" altLang="en-US" sz="2400" dirty="0"/>
              <a:t>中。</a:t>
            </a:r>
          </a:p>
        </p:txBody>
      </p:sp>
      <p:sp>
        <p:nvSpPr>
          <p:cNvPr id="6" name="Text Box 5"/>
          <p:cNvSpPr txBox="1">
            <a:spLocks noChangeArrowheads="1"/>
          </p:cNvSpPr>
          <p:nvPr/>
        </p:nvSpPr>
        <p:spPr bwMode="auto">
          <a:xfrm>
            <a:off x="971550" y="3284538"/>
            <a:ext cx="72009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lang="zh-CN" altLang="en-US" sz="2000" dirty="0"/>
              <a:t>注意：</a:t>
            </a:r>
            <a:r>
              <a:rPr lang="zh-CN" altLang="en-US" sz="2000" b="1" dirty="0">
                <a:solidFill>
                  <a:srgbClr val="0033CC"/>
                </a:solidFill>
              </a:rPr>
              <a:t>直接访问</a:t>
            </a:r>
            <a:r>
              <a:rPr lang="zh-CN" altLang="en-US" sz="2000" dirty="0"/>
              <a:t>的文件，即，</a:t>
            </a:r>
            <a:r>
              <a:rPr lang="en-US" altLang="zh-CN" sz="2000" dirty="0"/>
              <a:t>ACCESS=‘DIRECT’</a:t>
            </a:r>
            <a:r>
              <a:rPr lang="zh-CN" altLang="en-US" sz="2000" dirty="0"/>
              <a:t>时，</a:t>
            </a:r>
            <a:r>
              <a:rPr lang="en-US" altLang="zh-CN" sz="2000" dirty="0"/>
              <a:t>FORM</a:t>
            </a:r>
            <a:r>
              <a:rPr lang="zh-CN" altLang="en-US" sz="2000" dirty="0"/>
              <a:t>的默认值是’</a:t>
            </a:r>
            <a:r>
              <a:rPr lang="en-US" altLang="zh-CN" sz="2000" dirty="0"/>
              <a:t>UNFORMATTED’</a:t>
            </a:r>
            <a:r>
              <a:rPr lang="zh-CN" altLang="en-US" sz="2000" dirty="0"/>
              <a:t>，所以，如果是打开直接读取的文本文件，则一定要设置</a:t>
            </a:r>
            <a:r>
              <a:rPr lang="en-US" altLang="zh-CN" sz="2000" dirty="0"/>
              <a:t>FORM= ’ FORMATTED’</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935538"/>
            <a:ext cx="72009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100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1520" y="980728"/>
            <a:ext cx="82804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10000"/>
              </a:lnSpc>
              <a:spcBef>
                <a:spcPct val="60000"/>
              </a:spcBef>
            </a:pPr>
            <a:r>
              <a:rPr lang="en-US" altLang="zh-CN" sz="2400" dirty="0"/>
              <a:t>    </a:t>
            </a:r>
            <a:r>
              <a:rPr lang="zh-CN" altLang="en-US" sz="2400" dirty="0"/>
              <a:t>一旦某个直接访问记录被写入就不能再删除它，但可以覆盖这个记录。在输出到一个格式化直接文件时如果数据没有占满一个记录，则编译系统将在剩下的位置上补以空格，保证文件只包含长度相同的完整的记录。从文件中读数据时，当</a:t>
            </a:r>
            <a:r>
              <a:rPr lang="en-US" altLang="zh-CN" sz="2400" dirty="0"/>
              <a:t>I/O</a:t>
            </a:r>
            <a:r>
              <a:rPr lang="zh-CN" altLang="en-US" sz="2400" dirty="0"/>
              <a:t>列表或格式描述符中要读取的数据多于记录中的数据时，编译器也会以空格填充未读数据的变量。   </a:t>
            </a:r>
          </a:p>
          <a:p>
            <a:pPr algn="just" eaLnBrk="1" hangingPunct="1">
              <a:lnSpc>
                <a:spcPct val="110000"/>
              </a:lnSpc>
              <a:spcBef>
                <a:spcPct val="60000"/>
              </a:spcBef>
            </a:pPr>
            <a:r>
              <a:rPr lang="zh-CN" altLang="en-US" sz="2400" dirty="0"/>
              <a:t>    可以通过在打开文件的</a:t>
            </a:r>
            <a:r>
              <a:rPr lang="en-US" altLang="zh-CN" sz="2400" dirty="0"/>
              <a:t>OPEN</a:t>
            </a:r>
            <a:r>
              <a:rPr lang="zh-CN" altLang="en-US" sz="2400" dirty="0"/>
              <a:t>语句中设置</a:t>
            </a:r>
            <a:r>
              <a:rPr lang="en-US" altLang="zh-CN" sz="2400" dirty="0"/>
              <a:t>PAD=NO</a:t>
            </a:r>
            <a:r>
              <a:rPr lang="zh-CN" altLang="en-US" sz="2400" dirty="0"/>
              <a:t>来避免填补空格，此时输入记录必须有和输入列表和格式描述符所要求的一样多的数据，否则会产生错误。</a:t>
            </a:r>
            <a:r>
              <a:rPr lang="en-US" altLang="zh-CN" sz="2400" dirty="0"/>
              <a:t>PAD=NO</a:t>
            </a:r>
            <a:r>
              <a:rPr lang="zh-CN" altLang="en-US" sz="2400" dirty="0"/>
              <a:t>对输出没有影响。</a:t>
            </a:r>
          </a:p>
        </p:txBody>
      </p:sp>
    </p:spTree>
    <p:extLst>
      <p:ext uri="{BB962C8B-B14F-4D97-AF65-F5344CB8AC3E}">
        <p14:creationId xmlns:p14="http://schemas.microsoft.com/office/powerpoint/2010/main" val="3384541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611188" y="33337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t>例：</a:t>
            </a:r>
            <a:endParaRPr lang="zh-CN" altLang="en-US" sz="2000" dirty="0">
              <a:hlinkClick r:id="rId2"/>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981075"/>
            <a:ext cx="8208962"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708275"/>
            <a:ext cx="6048375"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827088" y="5157788"/>
            <a:ext cx="7143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60000"/>
              </a:spcBef>
            </a:pPr>
            <a:r>
              <a:rPr lang="zh-CN" altLang="en-US" sz="2000" dirty="0"/>
              <a:t>有格式文件每一条记录是以</a:t>
            </a:r>
            <a:r>
              <a:rPr lang="en-US" altLang="zh-TW" sz="2000" dirty="0"/>
              <a:t>ASCII</a:t>
            </a:r>
            <a:r>
              <a:rPr lang="zh-CN" altLang="en-US" sz="2000" dirty="0"/>
              <a:t>码中的回车符</a:t>
            </a:r>
            <a:r>
              <a:rPr lang="en-US" altLang="zh-TW" sz="2000" dirty="0"/>
              <a:t>CR(0D)</a:t>
            </a:r>
            <a:r>
              <a:rPr lang="zh-CN" altLang="en-US" sz="2000" dirty="0"/>
              <a:t>加换行符</a:t>
            </a:r>
            <a:r>
              <a:rPr lang="en-US" altLang="zh-TW" sz="2000" dirty="0"/>
              <a:t>LF(0A)</a:t>
            </a:r>
            <a:r>
              <a:rPr lang="zh-CN" altLang="en-US" sz="2000" dirty="0"/>
              <a:t>来结束的</a:t>
            </a:r>
            <a:r>
              <a:rPr lang="zh-TW" altLang="en-US" sz="2000" dirty="0"/>
              <a:t> </a:t>
            </a:r>
            <a:endParaRPr lang="zh-CN" altLang="en-US" sz="2000" dirty="0"/>
          </a:p>
        </p:txBody>
      </p:sp>
    </p:spTree>
    <p:extLst>
      <p:ext uri="{BB962C8B-B14F-4D97-AF65-F5344CB8AC3E}">
        <p14:creationId xmlns:p14="http://schemas.microsoft.com/office/powerpoint/2010/main" val="1009410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8313" y="620713"/>
            <a:ext cx="7920037"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dirty="0"/>
              <a:t>例：把</a:t>
            </a:r>
            <a:r>
              <a:rPr lang="en-US" altLang="zh-CN" sz="2000" b="1" dirty="0"/>
              <a:t>1</a:t>
            </a:r>
            <a:r>
              <a:rPr lang="zh-CN" altLang="en-US" sz="2000" b="1" dirty="0"/>
              <a:t>到</a:t>
            </a:r>
            <a:r>
              <a:rPr lang="en-US" altLang="zh-CN" sz="2000" b="1" dirty="0"/>
              <a:t>10</a:t>
            </a:r>
            <a:r>
              <a:rPr lang="zh-CN" altLang="en-US" sz="2000" b="1" dirty="0"/>
              <a:t>和它们的平方根存放到一个直接存取文件中，然后随意查找</a:t>
            </a:r>
            <a:r>
              <a:rPr lang="en-US" altLang="zh-CN" sz="2000" b="1" dirty="0"/>
              <a:t>1</a:t>
            </a:r>
            <a:r>
              <a:rPr lang="zh-CN" altLang="en-US" sz="2000" b="1" dirty="0"/>
              <a:t>到</a:t>
            </a:r>
            <a:r>
              <a:rPr lang="en-US" altLang="zh-CN" sz="2000" b="1" dirty="0"/>
              <a:t>10</a:t>
            </a:r>
            <a:r>
              <a:rPr lang="zh-CN" altLang="en-US" sz="2000" b="1" dirty="0"/>
              <a:t>的平方根数。</a:t>
            </a:r>
          </a:p>
          <a:p>
            <a:pPr eaLnBrk="1" hangingPunct="1">
              <a:spcBef>
                <a:spcPct val="50000"/>
              </a:spcBef>
            </a:pPr>
            <a:r>
              <a:rPr lang="zh-CN" altLang="en-US" b="1" dirty="0"/>
              <a:t>程序</a:t>
            </a:r>
            <a:r>
              <a:rPr lang="en-US" altLang="zh-CN" b="1" dirty="0"/>
              <a:t>ex603</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133600"/>
            <a:ext cx="72009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7"/>
          <p:cNvSpPr>
            <a:spLocks noChangeShapeType="1"/>
          </p:cNvSpPr>
          <p:nvPr/>
        </p:nvSpPr>
        <p:spPr bwMode="auto">
          <a:xfrm>
            <a:off x="5651500" y="2492375"/>
            <a:ext cx="19446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2339752" y="2787650"/>
            <a:ext cx="194468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8184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5888"/>
            <a:ext cx="6022975" cy="666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7846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1233"/>
            <a:ext cx="6624736" cy="369332"/>
          </a:xfrm>
          <a:prstGeom prst="rect">
            <a:avLst/>
          </a:prstGeom>
          <a:noFill/>
        </p:spPr>
        <p:txBody>
          <a:bodyPr wrap="square" rtlCol="0">
            <a:spAutoFit/>
          </a:bodyPr>
          <a:lstStyle/>
          <a:p>
            <a:r>
              <a:rPr lang="zh-CN" altLang="en-US" dirty="0" smtClean="0"/>
              <a:t>例：编写一个可以经过棒次来查询选手打击率的程序</a:t>
            </a:r>
            <a:endParaRPr lang="zh-CN" altLang="en-US" dirty="0"/>
          </a:p>
        </p:txBody>
      </p:sp>
      <p:grpSp>
        <p:nvGrpSpPr>
          <p:cNvPr id="5" name="Group 6"/>
          <p:cNvGrpSpPr>
            <a:grpSpLocks/>
          </p:cNvGrpSpPr>
          <p:nvPr/>
        </p:nvGrpSpPr>
        <p:grpSpPr bwMode="auto">
          <a:xfrm>
            <a:off x="674845" y="836712"/>
            <a:ext cx="6551612" cy="5871003"/>
            <a:chOff x="431" y="257"/>
            <a:chExt cx="4127" cy="4063"/>
          </a:xfrm>
        </p:grpSpPr>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6420"/>
            <a:stretch/>
          </p:blipFill>
          <p:spPr bwMode="auto">
            <a:xfrm>
              <a:off x="476" y="257"/>
              <a:ext cx="4068" cy="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l="-1822" r="-7184" b="-25362"/>
            <a:stretch>
              <a:fillRect/>
            </a:stretch>
          </p:blipFill>
          <p:spPr bwMode="auto">
            <a:xfrm>
              <a:off x="431" y="3974"/>
              <a:ext cx="412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Line 8"/>
          <p:cNvSpPr>
            <a:spLocks noChangeShapeType="1"/>
          </p:cNvSpPr>
          <p:nvPr/>
        </p:nvSpPr>
        <p:spPr bwMode="auto">
          <a:xfrm>
            <a:off x="4211637" y="4149080"/>
            <a:ext cx="115252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a:off x="3277245" y="4365104"/>
            <a:ext cx="57467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a:off x="3851275" y="5229225"/>
            <a:ext cx="792163"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30284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39750" y="811213"/>
            <a:ext cx="799306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30000"/>
              </a:spcBef>
            </a:pPr>
            <a:r>
              <a:rPr lang="zh-CN" altLang="en-US" sz="2400" b="1" dirty="0">
                <a:solidFill>
                  <a:srgbClr val="0033CC"/>
                </a:solidFill>
              </a:rPr>
              <a:t>无格式文件</a:t>
            </a:r>
            <a:r>
              <a:rPr lang="zh-CN" altLang="en-US" sz="2400" b="1" dirty="0">
                <a:solidFill>
                  <a:srgbClr val="FF3300"/>
                </a:solidFill>
              </a:rPr>
              <a:t>的存取 （</a:t>
            </a:r>
            <a:r>
              <a:rPr lang="zh-CN" altLang="en-US" sz="2400" b="1" dirty="0">
                <a:solidFill>
                  <a:srgbClr val="0033CC"/>
                </a:solidFill>
              </a:rPr>
              <a:t>二进制文件之一</a:t>
            </a:r>
            <a:r>
              <a:rPr lang="zh-CN" altLang="en-US" sz="2400" b="1" dirty="0">
                <a:solidFill>
                  <a:srgbClr val="FF3300"/>
                </a:solidFill>
              </a:rPr>
              <a:t>）</a:t>
            </a:r>
          </a:p>
          <a:p>
            <a:pPr algn="just" eaLnBrk="1" hangingPunct="1">
              <a:spcBef>
                <a:spcPct val="30000"/>
              </a:spcBef>
            </a:pPr>
            <a:r>
              <a:rPr lang="zh-CN" altLang="en-US" sz="2400" dirty="0"/>
              <a:t>    数据处理过程中，输出的大量数据往往并不是给人阅读的，而是作为中间数据为下一次输入作准备，由计算机去读它，用无格式输入输出可以避免格式输入输出中的多余步骤。</a:t>
            </a:r>
          </a:p>
          <a:p>
            <a:pPr algn="just" eaLnBrk="1" hangingPunct="1">
              <a:spcBef>
                <a:spcPct val="30000"/>
              </a:spcBef>
            </a:pPr>
            <a:r>
              <a:rPr lang="zh-CN" altLang="en-US" sz="2400" dirty="0"/>
              <a:t>    以计算机内部的二进制代码形式存放，只能存放于磁带或磁盘中，不能在屏幕上显示，也不能输出到打印机打印</a:t>
            </a:r>
            <a:r>
              <a:rPr lang="zh-CN" altLang="en-US" sz="2000" dirty="0"/>
              <a:t>。</a:t>
            </a:r>
            <a:endParaRPr lang="zh-CN" altLang="en-US" sz="2400" dirty="0"/>
          </a:p>
        </p:txBody>
      </p:sp>
    </p:spTree>
    <p:extLst>
      <p:ext uri="{BB962C8B-B14F-4D97-AF65-F5344CB8AC3E}">
        <p14:creationId xmlns:p14="http://schemas.microsoft.com/office/powerpoint/2010/main" val="2607457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04813"/>
            <a:ext cx="7848600"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a:off x="4859338" y="3213100"/>
            <a:ext cx="165735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6"/>
          <p:cNvSpPr>
            <a:spLocks noChangeShapeType="1"/>
          </p:cNvSpPr>
          <p:nvPr/>
        </p:nvSpPr>
        <p:spPr bwMode="auto">
          <a:xfrm>
            <a:off x="3708400" y="3573463"/>
            <a:ext cx="64770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9"/>
          <p:cNvSpPr>
            <a:spLocks noChangeShapeType="1"/>
          </p:cNvSpPr>
          <p:nvPr/>
        </p:nvSpPr>
        <p:spPr bwMode="auto">
          <a:xfrm flipH="1" flipV="1">
            <a:off x="4427538" y="3573463"/>
            <a:ext cx="504825" cy="2159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98480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39750" y="136525"/>
            <a:ext cx="7993063"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spcBef>
                <a:spcPct val="30000"/>
              </a:spcBef>
            </a:pPr>
            <a:r>
              <a:rPr lang="zh-CN" altLang="en-US" sz="2400" b="1" dirty="0">
                <a:solidFill>
                  <a:srgbClr val="0033CC"/>
                </a:solidFill>
              </a:rPr>
              <a:t>无格式</a:t>
            </a:r>
            <a:r>
              <a:rPr lang="zh-CN" altLang="en-US" sz="2400" b="1" dirty="0">
                <a:solidFill>
                  <a:srgbClr val="FF3300"/>
                </a:solidFill>
              </a:rPr>
              <a:t>顺序文件</a:t>
            </a:r>
          </a:p>
          <a:p>
            <a:pPr algn="just" eaLnBrk="1" hangingPunct="1">
              <a:lnSpc>
                <a:spcPct val="120000"/>
              </a:lnSpc>
              <a:spcBef>
                <a:spcPct val="30000"/>
              </a:spcBef>
            </a:pPr>
            <a:r>
              <a:rPr lang="zh-CN" altLang="en-US" sz="2400" dirty="0"/>
              <a:t>    </a:t>
            </a:r>
            <a:r>
              <a:rPr lang="zh-CN" altLang="en-US" sz="2000" dirty="0">
                <a:latin typeface="+mn-ea"/>
                <a:ea typeface="+mn-ea"/>
              </a:rPr>
              <a:t>无格式顺序文件中记录的长度可以不同，文件以</a:t>
            </a:r>
            <a:r>
              <a:rPr lang="en-US" altLang="zh-CN" sz="2000" dirty="0">
                <a:latin typeface="+mn-ea"/>
                <a:ea typeface="+mn-ea"/>
              </a:rPr>
              <a:t>130</a:t>
            </a:r>
            <a:r>
              <a:rPr lang="zh-CN" altLang="en-US" sz="2000" dirty="0">
                <a:latin typeface="+mn-ea"/>
                <a:ea typeface="+mn-ea"/>
              </a:rPr>
              <a:t>或少于</a:t>
            </a:r>
            <a:r>
              <a:rPr lang="en-US" altLang="zh-CN" sz="2000" dirty="0">
                <a:latin typeface="+mn-ea"/>
                <a:ea typeface="+mn-ea"/>
              </a:rPr>
              <a:t>130</a:t>
            </a:r>
            <a:r>
              <a:rPr lang="zh-CN" altLang="en-US" sz="2000" dirty="0">
                <a:latin typeface="+mn-ea"/>
                <a:ea typeface="+mn-ea"/>
              </a:rPr>
              <a:t>字节为一个物理块进行组织。每个物理块包含着输入到文件中的数据</a:t>
            </a:r>
            <a:r>
              <a:rPr lang="en-US" altLang="zh-CN" sz="2000" dirty="0">
                <a:latin typeface="+mn-ea"/>
                <a:ea typeface="+mn-ea"/>
              </a:rPr>
              <a:t>(</a:t>
            </a:r>
            <a:r>
              <a:rPr lang="zh-CN" altLang="en-US" sz="2000" dirty="0">
                <a:latin typeface="+mn-ea"/>
                <a:ea typeface="+mn-ea"/>
              </a:rPr>
              <a:t>最多</a:t>
            </a:r>
            <a:r>
              <a:rPr lang="en-US" altLang="zh-CN" sz="2000" dirty="0">
                <a:latin typeface="+mn-ea"/>
                <a:ea typeface="+mn-ea"/>
              </a:rPr>
              <a:t>128</a:t>
            </a:r>
            <a:r>
              <a:rPr lang="zh-CN" altLang="en-US" sz="2000" dirty="0">
                <a:latin typeface="+mn-ea"/>
                <a:ea typeface="+mn-ea"/>
              </a:rPr>
              <a:t>字节</a:t>
            </a:r>
            <a:r>
              <a:rPr lang="en-US" altLang="zh-CN" sz="2000" dirty="0">
                <a:latin typeface="+mn-ea"/>
                <a:ea typeface="+mn-ea"/>
              </a:rPr>
              <a:t>)</a:t>
            </a:r>
            <a:r>
              <a:rPr lang="zh-CN" altLang="en-US" sz="2000" dirty="0">
                <a:latin typeface="+mn-ea"/>
                <a:ea typeface="+mn-ea"/>
              </a:rPr>
              <a:t>，编译系统在物理块之间加入两个</a:t>
            </a:r>
            <a:r>
              <a:rPr lang="en-US" altLang="zh-CN" sz="2000" dirty="0">
                <a:latin typeface="+mn-ea"/>
                <a:ea typeface="+mn-ea"/>
              </a:rPr>
              <a:t>1</a:t>
            </a:r>
            <a:r>
              <a:rPr lang="zh-CN" altLang="en-US" sz="2000" dirty="0">
                <a:latin typeface="+mn-ea"/>
                <a:ea typeface="+mn-ea"/>
              </a:rPr>
              <a:t>字节长的长度值以说明每个记录的起始和结束位置。</a:t>
            </a:r>
          </a:p>
          <a:p>
            <a:pPr algn="just" eaLnBrk="1" hangingPunct="1">
              <a:lnSpc>
                <a:spcPct val="120000"/>
              </a:lnSpc>
              <a:spcBef>
                <a:spcPct val="30000"/>
              </a:spcBef>
            </a:pPr>
            <a:r>
              <a:rPr lang="zh-CN" altLang="en-US" sz="2000" dirty="0">
                <a:latin typeface="+mn-ea"/>
                <a:ea typeface="+mn-ea"/>
              </a:rPr>
              <a:t>    一个逻辑记录包含一个或多个物理块，其大小可在程序中指定，编译系统会相应地使用需要数量的物理块。当创建一个包含多个物理块的逻辑记录时，编译系统把长度值置为</a:t>
            </a:r>
            <a:r>
              <a:rPr lang="en-US" altLang="zh-CN" sz="2000" dirty="0">
                <a:latin typeface="+mn-ea"/>
                <a:ea typeface="+mn-ea"/>
              </a:rPr>
              <a:t>129</a:t>
            </a:r>
            <a:r>
              <a:rPr lang="zh-CN" altLang="en-US" sz="2000" dirty="0">
                <a:latin typeface="+mn-ea"/>
                <a:ea typeface="+mn-ea"/>
              </a:rPr>
              <a:t>以表示当前物理块的数据和下一个物理块相连接。例如，如果写入了</a:t>
            </a:r>
            <a:r>
              <a:rPr lang="en-US" altLang="zh-TW" sz="2000" dirty="0">
                <a:latin typeface="+mn-ea"/>
                <a:ea typeface="+mn-ea"/>
              </a:rPr>
              <a:t>140</a:t>
            </a:r>
            <a:r>
              <a:rPr lang="zh-CN" altLang="en-US" sz="2000" dirty="0">
                <a:latin typeface="+mn-ea"/>
                <a:ea typeface="+mn-ea"/>
              </a:rPr>
              <a:t>字节的数据，则逻辑记录的结构如图所示</a:t>
            </a:r>
            <a:r>
              <a:rPr lang="zh-TW" altLang="en-US" sz="2000" dirty="0">
                <a:latin typeface="+mn-ea"/>
                <a:ea typeface="+mn-ea"/>
              </a:rPr>
              <a:t> </a:t>
            </a:r>
            <a:endParaRPr lang="zh-CN" altLang="en-US" sz="2000" dirty="0">
              <a:latin typeface="+mn-ea"/>
              <a:ea typeface="+mn-ea"/>
            </a:endParaRPr>
          </a:p>
        </p:txBody>
      </p:sp>
      <p:grpSp>
        <p:nvGrpSpPr>
          <p:cNvPr id="6" name="Group 24"/>
          <p:cNvGrpSpPr>
            <a:grpSpLocks/>
          </p:cNvGrpSpPr>
          <p:nvPr/>
        </p:nvGrpSpPr>
        <p:grpSpPr bwMode="auto">
          <a:xfrm>
            <a:off x="3276600" y="5173663"/>
            <a:ext cx="5562600" cy="1684337"/>
            <a:chOff x="2064" y="3259"/>
            <a:chExt cx="3504" cy="1061"/>
          </a:xfrm>
        </p:grpSpPr>
        <p:grpSp>
          <p:nvGrpSpPr>
            <p:cNvPr id="7" name="Group 5"/>
            <p:cNvGrpSpPr>
              <a:grpSpLocks/>
            </p:cNvGrpSpPr>
            <p:nvPr/>
          </p:nvGrpSpPr>
          <p:grpSpPr bwMode="auto">
            <a:xfrm>
              <a:off x="2064" y="3259"/>
              <a:ext cx="3504" cy="562"/>
              <a:chOff x="2217" y="4092"/>
              <a:chExt cx="7455" cy="1404"/>
            </a:xfrm>
          </p:grpSpPr>
          <p:grpSp>
            <p:nvGrpSpPr>
              <p:cNvPr id="21" name="Group 6"/>
              <p:cNvGrpSpPr>
                <a:grpSpLocks/>
              </p:cNvGrpSpPr>
              <p:nvPr/>
            </p:nvGrpSpPr>
            <p:grpSpPr bwMode="auto">
              <a:xfrm>
                <a:off x="2217" y="4092"/>
                <a:ext cx="7455" cy="1404"/>
                <a:chOff x="2007" y="3000"/>
                <a:chExt cx="6510" cy="1404"/>
              </a:xfrm>
            </p:grpSpPr>
            <p:sp>
              <p:nvSpPr>
                <p:cNvPr id="23" name="AutoShape 7"/>
                <p:cNvSpPr>
                  <a:spLocks noChangeArrowheads="1"/>
                </p:cNvSpPr>
                <p:nvPr/>
              </p:nvSpPr>
              <p:spPr bwMode="auto">
                <a:xfrm>
                  <a:off x="2007" y="3000"/>
                  <a:ext cx="6510" cy="468"/>
                </a:xfrm>
                <a:prstGeom prst="parallelogram">
                  <a:avLst>
                    <a:gd name="adj" fmla="val 96535"/>
                  </a:avLst>
                </a:prstGeom>
                <a:solidFill>
                  <a:srgbClr val="333333">
                    <a:alpha val="50000"/>
                  </a:srgbClr>
                </a:solidFill>
                <a:ln w="9525">
                  <a:solidFill>
                    <a:srgbClr val="000000"/>
                  </a:solidFill>
                  <a:miter lim="800000"/>
                  <a:headEnd/>
                  <a:tailEnd/>
                </a:ln>
              </p:spPr>
              <p:txBody>
                <a:bodyPr/>
                <a:lstStyle/>
                <a:p>
                  <a:endParaRPr lang="zh-CN" altLang="en-US"/>
                </a:p>
              </p:txBody>
            </p:sp>
            <p:sp>
              <p:nvSpPr>
                <p:cNvPr id="24" name="Rectangle 8"/>
                <p:cNvSpPr>
                  <a:spLocks noChangeArrowheads="1"/>
                </p:cNvSpPr>
                <p:nvPr/>
              </p:nvSpPr>
              <p:spPr bwMode="auto">
                <a:xfrm>
                  <a:off x="2007" y="3468"/>
                  <a:ext cx="6090" cy="936"/>
                </a:xfrm>
                <a:prstGeom prst="rect">
                  <a:avLst/>
                </a:prstGeom>
                <a:solidFill>
                  <a:srgbClr val="C0C0C0">
                    <a:alpha val="50000"/>
                  </a:srgbClr>
                </a:solidFill>
                <a:ln w="9525">
                  <a:solidFill>
                    <a:srgbClr val="000000"/>
                  </a:solidFill>
                  <a:miter lim="800000"/>
                  <a:headEnd/>
                  <a:tailEnd/>
                </a:ln>
              </p:spPr>
              <p:txBody>
                <a:bodyPr/>
                <a:lstStyle/>
                <a:p>
                  <a:endParaRPr lang="zh-CN" altLang="en-US"/>
                </a:p>
              </p:txBody>
            </p:sp>
            <p:sp>
              <p:nvSpPr>
                <p:cNvPr id="25" name="Line 9"/>
                <p:cNvSpPr>
                  <a:spLocks noChangeShapeType="1"/>
                </p:cNvSpPr>
                <p:nvPr/>
              </p:nvSpPr>
              <p:spPr bwMode="auto">
                <a:xfrm flipV="1">
                  <a:off x="8097" y="3936"/>
                  <a:ext cx="4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 name="Line 10"/>
              <p:cNvSpPr>
                <a:spLocks noChangeShapeType="1"/>
              </p:cNvSpPr>
              <p:nvPr/>
            </p:nvSpPr>
            <p:spPr bwMode="auto">
              <a:xfrm>
                <a:off x="9672" y="409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 name="Line 11"/>
            <p:cNvSpPr>
              <a:spLocks noChangeShapeType="1"/>
            </p:cNvSpPr>
            <p:nvPr/>
          </p:nvSpPr>
          <p:spPr bwMode="auto">
            <a:xfrm>
              <a:off x="2436" y="3446"/>
              <a:ext cx="0"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2"/>
            <p:cNvSpPr>
              <a:spLocks noChangeShapeType="1"/>
            </p:cNvSpPr>
            <p:nvPr/>
          </p:nvSpPr>
          <p:spPr bwMode="auto">
            <a:xfrm>
              <a:off x="4347" y="3446"/>
              <a:ext cx="0"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3"/>
            <p:cNvSpPr txBox="1">
              <a:spLocks noChangeArrowheads="1"/>
            </p:cNvSpPr>
            <p:nvPr/>
          </p:nvSpPr>
          <p:spPr bwMode="auto">
            <a:xfrm>
              <a:off x="2111" y="3509"/>
              <a:ext cx="319" cy="187"/>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129</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1" name="Text Box 14"/>
            <p:cNvSpPr txBox="1">
              <a:spLocks noChangeArrowheads="1"/>
            </p:cNvSpPr>
            <p:nvPr/>
          </p:nvSpPr>
          <p:spPr bwMode="auto">
            <a:xfrm>
              <a:off x="2566" y="3509"/>
              <a:ext cx="85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128</a:t>
              </a:r>
              <a:r>
                <a:rPr lang="zh-CN" altLang="en-US" sz="1400">
                  <a:latin typeface="Times New Roman" pitchFamily="18" charset="0"/>
                  <a:ea typeface="宋体" pitchFamily="2" charset="-122"/>
                </a:rPr>
                <a:t>字节数据</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2" name="Text Box 15"/>
            <p:cNvSpPr txBox="1">
              <a:spLocks noChangeArrowheads="1"/>
            </p:cNvSpPr>
            <p:nvPr/>
          </p:nvSpPr>
          <p:spPr bwMode="auto">
            <a:xfrm>
              <a:off x="3658" y="3509"/>
              <a:ext cx="319" cy="187"/>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129</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3" name="Text Box 16"/>
            <p:cNvSpPr txBox="1">
              <a:spLocks noChangeArrowheads="1"/>
            </p:cNvSpPr>
            <p:nvPr/>
          </p:nvSpPr>
          <p:spPr bwMode="auto">
            <a:xfrm>
              <a:off x="4032" y="3504"/>
              <a:ext cx="288" cy="192"/>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12</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4" name="Text Box 17"/>
            <p:cNvSpPr txBox="1">
              <a:spLocks noChangeArrowheads="1"/>
            </p:cNvSpPr>
            <p:nvPr/>
          </p:nvSpPr>
          <p:spPr bwMode="auto">
            <a:xfrm>
              <a:off x="5023" y="3509"/>
              <a:ext cx="319" cy="187"/>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12</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5" name="Text Box 18"/>
            <p:cNvSpPr txBox="1">
              <a:spLocks noChangeArrowheads="1"/>
            </p:cNvSpPr>
            <p:nvPr/>
          </p:nvSpPr>
          <p:spPr bwMode="auto">
            <a:xfrm>
              <a:off x="4295" y="3509"/>
              <a:ext cx="69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400">
                  <a:latin typeface="Times New Roman" pitchFamily="18" charset="0"/>
                  <a:ea typeface="宋体" pitchFamily="2" charset="-122"/>
                </a:rPr>
                <a:t>12</a:t>
              </a:r>
              <a:r>
                <a:rPr lang="zh-CN" altLang="en-US" sz="1400">
                  <a:latin typeface="Times New Roman" pitchFamily="18" charset="0"/>
                  <a:ea typeface="宋体" pitchFamily="2" charset="-122"/>
                </a:rPr>
                <a:t>字节数据</a:t>
              </a:r>
            </a:p>
            <a:p>
              <a:pPr eaLnBrk="0" hangingPunct="0"/>
              <a:endParaRPr lang="en-US" altLang="zh-CN" sz="1400">
                <a:latin typeface="Arial Unicode MS" pitchFamily="34" charset="-122"/>
                <a:ea typeface="Arial Unicode MS" pitchFamily="34" charset="-122"/>
                <a:cs typeface="Arial Unicode MS" pitchFamily="34" charset="-122"/>
              </a:endParaRPr>
            </a:p>
          </p:txBody>
        </p:sp>
        <p:sp>
          <p:nvSpPr>
            <p:cNvPr id="16" name="AutoShape 19"/>
            <p:cNvSpPr>
              <a:spLocks/>
            </p:cNvSpPr>
            <p:nvPr/>
          </p:nvSpPr>
          <p:spPr bwMode="auto">
            <a:xfrm rot="-5400000">
              <a:off x="3589" y="2517"/>
              <a:ext cx="187" cy="2920"/>
            </a:xfrm>
            <a:prstGeom prst="leftBrace">
              <a:avLst>
                <a:gd name="adj1" fmla="val 13012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20"/>
            <p:cNvSpPr>
              <a:spLocks noChangeShapeType="1"/>
            </p:cNvSpPr>
            <p:nvPr/>
          </p:nvSpPr>
          <p:spPr bwMode="auto">
            <a:xfrm>
              <a:off x="3604" y="3446"/>
              <a:ext cx="0"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a:off x="3975" y="3446"/>
              <a:ext cx="0"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a:off x="4984" y="3446"/>
              <a:ext cx="0"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23"/>
            <p:cNvSpPr txBox="1">
              <a:spLocks noChangeArrowheads="1"/>
            </p:cNvSpPr>
            <p:nvPr/>
          </p:nvSpPr>
          <p:spPr bwMode="auto">
            <a:xfrm>
              <a:off x="3294" y="4133"/>
              <a:ext cx="85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b="1">
                  <a:latin typeface="Times New Roman" pitchFamily="18" charset="0"/>
                  <a:ea typeface="宋体" pitchFamily="2" charset="-122"/>
                </a:rPr>
                <a:t>一个逻辑记录</a:t>
              </a:r>
              <a:endParaRPr lang="zh-CN" altLang="en-US" sz="1400">
                <a:latin typeface="Times New Roman" pitchFamily="18" charset="0"/>
                <a:ea typeface="宋体" pitchFamily="2" charset="-122"/>
              </a:endParaRPr>
            </a:p>
            <a:p>
              <a:pPr eaLnBrk="0" hangingPunct="0"/>
              <a:endParaRPr lang="en-US" altLang="zh-CN" sz="1400">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34480520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539750" y="476250"/>
            <a:ext cx="79914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000" dirty="0"/>
              <a:t>无格式顺序文件中的第一个和最后一个字节是保留字节：第一个字节的值为</a:t>
            </a:r>
            <a:r>
              <a:rPr lang="en-US" altLang="zh-TW" sz="2000" dirty="0"/>
              <a:t>75</a:t>
            </a:r>
            <a:r>
              <a:rPr lang="zh-CN" altLang="en-US" sz="2000" dirty="0"/>
              <a:t>，最后一个字节的值为</a:t>
            </a:r>
            <a:r>
              <a:rPr lang="en-US" altLang="zh-TW" sz="2000" dirty="0"/>
              <a:t>130</a:t>
            </a:r>
            <a:r>
              <a:rPr lang="zh-CN" altLang="en-US" sz="2000" dirty="0"/>
              <a:t>。</a:t>
            </a:r>
            <a:r>
              <a:rPr lang="en-US" altLang="zh-TW" sz="2000" dirty="0"/>
              <a:t>Fortran</a:t>
            </a:r>
            <a:r>
              <a:rPr lang="zh-CN" altLang="en-US" sz="2000" dirty="0"/>
              <a:t>使用这些字节作为错误检测和文件结束的判断</a:t>
            </a:r>
            <a:r>
              <a:rPr lang="zh-TW" altLang="en-US" sz="2000" dirty="0"/>
              <a:t> </a:t>
            </a:r>
            <a:r>
              <a:rPr lang="zh-CN" altLang="en-US" sz="2000" dirty="0"/>
              <a:t>。</a:t>
            </a:r>
          </a:p>
          <a:p>
            <a:r>
              <a:rPr lang="zh-CN" altLang="en-US" sz="2000" dirty="0"/>
              <a:t>例：</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7338"/>
            <a:ext cx="4319587"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3776663"/>
            <a:ext cx="5235575"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053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55650" y="404813"/>
            <a:ext cx="5040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Char char="♦"/>
            </a:pPr>
            <a:r>
              <a:rPr lang="en-US" altLang="zh-CN" sz="2800" b="1" dirty="0">
                <a:solidFill>
                  <a:srgbClr val="0033CC"/>
                </a:solidFill>
              </a:rPr>
              <a:t> </a:t>
            </a:r>
            <a:r>
              <a:rPr lang="zh-CN" altLang="en-US" sz="2800" b="1" dirty="0">
                <a:solidFill>
                  <a:srgbClr val="0033CC"/>
                </a:solidFill>
              </a:rPr>
              <a:t>物理设备与逻辑设备</a:t>
            </a:r>
          </a:p>
        </p:txBody>
      </p:sp>
      <p:sp>
        <p:nvSpPr>
          <p:cNvPr id="5" name="Text Box 4"/>
          <p:cNvSpPr txBox="1">
            <a:spLocks noChangeArrowheads="1"/>
          </p:cNvSpPr>
          <p:nvPr/>
        </p:nvSpPr>
        <p:spPr bwMode="auto">
          <a:xfrm>
            <a:off x="755650" y="1268413"/>
            <a:ext cx="79248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spcBef>
                <a:spcPct val="50000"/>
              </a:spcBef>
              <a:buClr>
                <a:schemeClr val="hlink"/>
              </a:buClr>
              <a:buSzPct val="75000"/>
              <a:buFontTx/>
              <a:buChar char="•"/>
            </a:pPr>
            <a:r>
              <a:rPr kumimoji="1" lang="zh-CN" altLang="en-US" sz="2400" b="1" dirty="0">
                <a:latin typeface="宋体" charset="-122"/>
              </a:rPr>
              <a:t>物理设备</a:t>
            </a:r>
            <a:r>
              <a:rPr kumimoji="1" lang="en-US" altLang="zh-CN" sz="2400" b="1" dirty="0">
                <a:latin typeface="宋体" charset="-122"/>
              </a:rPr>
              <a:t>:</a:t>
            </a:r>
            <a:r>
              <a:rPr kumimoji="1" lang="zh-CN" altLang="en-US" sz="2400" b="1" dirty="0">
                <a:latin typeface="宋体" charset="-122"/>
              </a:rPr>
              <a:t>计算机外部硬件设备，如：磁盘、磁带、键盘、显示器等。文件中数据被存储在某个外部设备上。</a:t>
            </a:r>
          </a:p>
          <a:p>
            <a:pPr eaLnBrk="1" hangingPunct="1">
              <a:lnSpc>
                <a:spcPct val="90000"/>
              </a:lnSpc>
              <a:spcBef>
                <a:spcPct val="50000"/>
              </a:spcBef>
              <a:buClr>
                <a:schemeClr val="hlink"/>
              </a:buClr>
              <a:buSzPct val="75000"/>
              <a:buFontTx/>
              <a:buChar char="•"/>
            </a:pPr>
            <a:r>
              <a:rPr kumimoji="1" lang="zh-CN" altLang="en-US" sz="2400" b="1" dirty="0">
                <a:latin typeface="宋体" charset="-122"/>
              </a:rPr>
              <a:t>逻辑设备</a:t>
            </a:r>
            <a:r>
              <a:rPr kumimoji="1" lang="en-US" altLang="zh-CN" sz="2400" b="1" dirty="0">
                <a:latin typeface="宋体" charset="-122"/>
              </a:rPr>
              <a:t>:</a:t>
            </a:r>
            <a:r>
              <a:rPr kumimoji="1" lang="zh-CN" altLang="en-US" sz="2400" b="1" dirty="0">
                <a:latin typeface="宋体" charset="-122"/>
              </a:rPr>
              <a:t>在程序中使用的设备描述符号。</a:t>
            </a:r>
          </a:p>
          <a:p>
            <a:pPr eaLnBrk="1" hangingPunct="1">
              <a:lnSpc>
                <a:spcPct val="90000"/>
              </a:lnSpc>
              <a:spcBef>
                <a:spcPct val="50000"/>
              </a:spcBef>
              <a:buClr>
                <a:schemeClr val="hlink"/>
              </a:buClr>
              <a:buSzPct val="75000"/>
              <a:buFontTx/>
              <a:buChar char="•"/>
            </a:pPr>
            <a:r>
              <a:rPr kumimoji="1" lang="zh-CN" altLang="en-US" sz="2400" b="1" dirty="0">
                <a:latin typeface="宋体" charset="-122"/>
              </a:rPr>
              <a:t>物理设备与逻辑设备之关系</a:t>
            </a:r>
            <a:r>
              <a:rPr kumimoji="1" lang="en-US" altLang="zh-CN" sz="2400" b="1" dirty="0">
                <a:latin typeface="宋体" charset="-122"/>
              </a:rPr>
              <a:t>:</a:t>
            </a:r>
            <a:r>
              <a:rPr kumimoji="1" lang="zh-CN" altLang="en-US" sz="2400" b="1" dirty="0">
                <a:latin typeface="宋体" charset="-122"/>
              </a:rPr>
              <a:t>一个物理设备可定义多个逻辑设备，一个逻辑设备可与多个不同物理设备连接。</a:t>
            </a:r>
          </a:p>
          <a:p>
            <a:pPr eaLnBrk="1" hangingPunct="1">
              <a:lnSpc>
                <a:spcPct val="90000"/>
              </a:lnSpc>
              <a:spcBef>
                <a:spcPct val="50000"/>
              </a:spcBef>
              <a:buClr>
                <a:schemeClr val="hlink"/>
              </a:buClr>
              <a:buSzPct val="75000"/>
              <a:buFontTx/>
              <a:buChar char="•"/>
            </a:pPr>
            <a:r>
              <a:rPr kumimoji="1" lang="zh-CN" altLang="en-US" sz="2400" b="1" dirty="0">
                <a:latin typeface="宋体" charset="-122"/>
              </a:rPr>
              <a:t>外部文件</a:t>
            </a:r>
            <a:r>
              <a:rPr kumimoji="1" lang="en-US" altLang="zh-CN" sz="2400" b="1" dirty="0">
                <a:latin typeface="宋体" charset="-122"/>
              </a:rPr>
              <a:t>:</a:t>
            </a:r>
            <a:r>
              <a:rPr kumimoji="1" lang="zh-CN" altLang="en-US" sz="2400" b="1" dirty="0">
                <a:latin typeface="宋体" charset="-122"/>
              </a:rPr>
              <a:t>在物理设备上建立的文件。设备描述符为一个整数，称为设备号，通过</a:t>
            </a:r>
            <a:r>
              <a:rPr kumimoji="1" lang="en-US" altLang="zh-CN" sz="2400" b="1" dirty="0">
                <a:latin typeface="宋体" charset="-122"/>
              </a:rPr>
              <a:t>OPEN</a:t>
            </a:r>
            <a:r>
              <a:rPr kumimoji="1" lang="zh-CN" altLang="en-US" sz="2400" b="1" dirty="0">
                <a:latin typeface="宋体" charset="-122"/>
              </a:rPr>
              <a:t>语句指定。*、</a:t>
            </a:r>
            <a:r>
              <a:rPr kumimoji="1" lang="en-US" altLang="zh-CN" sz="2400" b="1" dirty="0">
                <a:latin typeface="宋体" charset="-122"/>
              </a:rPr>
              <a:t>0</a:t>
            </a:r>
            <a:r>
              <a:rPr kumimoji="1" lang="zh-CN" altLang="en-US" sz="2400" b="1" dirty="0">
                <a:latin typeface="宋体" charset="-122"/>
              </a:rPr>
              <a:t>、</a:t>
            </a:r>
            <a:r>
              <a:rPr kumimoji="1" lang="en-US" altLang="zh-CN" sz="2400" b="1" dirty="0">
                <a:latin typeface="宋体" charset="-122"/>
              </a:rPr>
              <a:t>5</a:t>
            </a:r>
            <a:r>
              <a:rPr kumimoji="1" lang="zh-CN" altLang="en-US" sz="2400" b="1" dirty="0">
                <a:latin typeface="宋体" charset="-122"/>
              </a:rPr>
              <a:t>、</a:t>
            </a:r>
            <a:r>
              <a:rPr kumimoji="1" lang="en-US" altLang="zh-CN" sz="2400" b="1" dirty="0">
                <a:latin typeface="宋体" charset="-122"/>
              </a:rPr>
              <a:t>6</a:t>
            </a:r>
            <a:r>
              <a:rPr kumimoji="1" lang="zh-CN" altLang="en-US" sz="2400" b="1" dirty="0">
                <a:latin typeface="宋体" charset="-122"/>
              </a:rPr>
              <a:t>为标准设备号。</a:t>
            </a:r>
          </a:p>
          <a:p>
            <a:pPr eaLnBrk="1" hangingPunct="1">
              <a:lnSpc>
                <a:spcPct val="90000"/>
              </a:lnSpc>
              <a:spcBef>
                <a:spcPct val="50000"/>
              </a:spcBef>
              <a:buClr>
                <a:schemeClr val="hlink"/>
              </a:buClr>
              <a:buSzPct val="75000"/>
              <a:buFontTx/>
              <a:buChar char="•"/>
            </a:pPr>
            <a:endParaRPr kumimoji="1" lang="zh-CN" altLang="en-US" sz="2400" b="1" dirty="0">
              <a:latin typeface="宋体" charset="-122"/>
            </a:endParaRPr>
          </a:p>
          <a:p>
            <a:pPr eaLnBrk="1" hangingPunct="1">
              <a:lnSpc>
                <a:spcPct val="90000"/>
              </a:lnSpc>
              <a:spcBef>
                <a:spcPct val="50000"/>
              </a:spcBef>
              <a:buClr>
                <a:schemeClr val="hlink"/>
              </a:buClr>
              <a:buSzPct val="75000"/>
              <a:buFontTx/>
              <a:buChar char="•"/>
            </a:pPr>
            <a:r>
              <a:rPr kumimoji="1" lang="zh-CN" altLang="en-US" sz="2400" b="1" dirty="0">
                <a:latin typeface="宋体" charset="-122"/>
              </a:rPr>
              <a:t>内部文件</a:t>
            </a:r>
            <a:r>
              <a:rPr kumimoji="1" lang="en-US" altLang="zh-CN" sz="2400" b="1" dirty="0">
                <a:latin typeface="宋体" charset="-122"/>
              </a:rPr>
              <a:t>:</a:t>
            </a:r>
            <a:r>
              <a:rPr kumimoji="1" lang="zh-CN" altLang="en-US" sz="2400" b="1" dirty="0">
                <a:latin typeface="宋体" charset="-122"/>
              </a:rPr>
              <a:t>在内存上建立的文件。设备描述符为字符型变量名、字符型数组名、字符数组元素名、子串名。</a:t>
            </a:r>
          </a:p>
          <a:p>
            <a:pPr eaLnBrk="1" hangingPunct="1">
              <a:lnSpc>
                <a:spcPct val="90000"/>
              </a:lnSpc>
              <a:spcBef>
                <a:spcPct val="50000"/>
              </a:spcBef>
              <a:buClr>
                <a:schemeClr val="hlink"/>
              </a:buClr>
              <a:buSzPct val="75000"/>
              <a:buFontTx/>
              <a:buChar char="•"/>
            </a:pPr>
            <a:endParaRPr kumimoji="1" lang="en-US" altLang="zh-CN" sz="2400" b="1" dirty="0">
              <a:latin typeface="宋体" charset="-122"/>
            </a:endParaRPr>
          </a:p>
        </p:txBody>
      </p:sp>
    </p:spTree>
    <p:extLst>
      <p:ext uri="{BB962C8B-B14F-4D97-AF65-F5344CB8AC3E}">
        <p14:creationId xmlns:p14="http://schemas.microsoft.com/office/powerpoint/2010/main" val="17255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544" y="404664"/>
            <a:ext cx="7775575"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30000"/>
              </a:spcBef>
            </a:pPr>
            <a:r>
              <a:rPr lang="zh-CN" altLang="en-US" sz="2400" b="1" dirty="0">
                <a:solidFill>
                  <a:srgbClr val="0033CC"/>
                </a:solidFill>
              </a:rPr>
              <a:t>无格式直接</a:t>
            </a:r>
            <a:r>
              <a:rPr lang="zh-CN" altLang="en-US" sz="2400" b="1" dirty="0">
                <a:solidFill>
                  <a:srgbClr val="FF3300"/>
                </a:solidFill>
              </a:rPr>
              <a:t>文件</a:t>
            </a:r>
          </a:p>
          <a:p>
            <a:pPr algn="just" eaLnBrk="1" hangingPunct="1">
              <a:spcBef>
                <a:spcPct val="30000"/>
              </a:spcBef>
            </a:pPr>
            <a:r>
              <a:rPr lang="zh-CN" altLang="en-US" sz="2400" dirty="0"/>
              <a:t>   无格式直接文件是一系列非格式的记录，可以以任意顺序读写记录。记录的长度都相同，由</a:t>
            </a:r>
            <a:r>
              <a:rPr lang="en-US" altLang="zh-CN" sz="2400" dirty="0"/>
              <a:t>OPEN</a:t>
            </a:r>
            <a:r>
              <a:rPr lang="zh-CN" altLang="en-US" sz="2400" dirty="0"/>
              <a:t>语句中的</a:t>
            </a:r>
            <a:r>
              <a:rPr lang="en-US" altLang="zh-CN" sz="2400" dirty="0">
                <a:solidFill>
                  <a:srgbClr val="0033CC"/>
                </a:solidFill>
              </a:rPr>
              <a:t>RECL=</a:t>
            </a:r>
            <a:r>
              <a:rPr lang="zh-CN" altLang="en-US" sz="2400" dirty="0"/>
              <a:t>选项  指定。没有字节分隔符或其它表示记录结构的字节</a:t>
            </a:r>
          </a:p>
        </p:txBody>
      </p:sp>
      <p:sp>
        <p:nvSpPr>
          <p:cNvPr id="5" name="Text Box 5"/>
          <p:cNvSpPr txBox="1">
            <a:spLocks noChangeArrowheads="1"/>
          </p:cNvSpPr>
          <p:nvPr/>
        </p:nvSpPr>
        <p:spPr bwMode="auto">
          <a:xfrm>
            <a:off x="395536" y="2509837"/>
            <a:ext cx="7561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dirty="0"/>
              <a:t>例：</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885464"/>
            <a:ext cx="74168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3"/>
          <p:cNvGrpSpPr>
            <a:grpSpLocks/>
          </p:cNvGrpSpPr>
          <p:nvPr/>
        </p:nvGrpSpPr>
        <p:grpSpPr bwMode="auto">
          <a:xfrm>
            <a:off x="3100219" y="4581613"/>
            <a:ext cx="5738812" cy="1782762"/>
            <a:chOff x="2112" y="6585"/>
            <a:chExt cx="7455" cy="2808"/>
          </a:xfrm>
        </p:grpSpPr>
        <p:grpSp>
          <p:nvGrpSpPr>
            <p:cNvPr id="10" name="Group 4"/>
            <p:cNvGrpSpPr>
              <a:grpSpLocks/>
            </p:cNvGrpSpPr>
            <p:nvPr/>
          </p:nvGrpSpPr>
          <p:grpSpPr bwMode="auto">
            <a:xfrm>
              <a:off x="2112" y="6585"/>
              <a:ext cx="7455" cy="1404"/>
              <a:chOff x="2217" y="4092"/>
              <a:chExt cx="7455" cy="1404"/>
            </a:xfrm>
          </p:grpSpPr>
          <p:grpSp>
            <p:nvGrpSpPr>
              <p:cNvPr id="33" name="Group 5"/>
              <p:cNvGrpSpPr>
                <a:grpSpLocks/>
              </p:cNvGrpSpPr>
              <p:nvPr/>
            </p:nvGrpSpPr>
            <p:grpSpPr bwMode="auto">
              <a:xfrm>
                <a:off x="2217" y="4092"/>
                <a:ext cx="7455" cy="1404"/>
                <a:chOff x="2007" y="3000"/>
                <a:chExt cx="6510" cy="1404"/>
              </a:xfrm>
            </p:grpSpPr>
            <p:sp>
              <p:nvSpPr>
                <p:cNvPr id="35" name="AutoShape 6"/>
                <p:cNvSpPr>
                  <a:spLocks noChangeArrowheads="1"/>
                </p:cNvSpPr>
                <p:nvPr/>
              </p:nvSpPr>
              <p:spPr bwMode="auto">
                <a:xfrm>
                  <a:off x="2007" y="3000"/>
                  <a:ext cx="6510" cy="468"/>
                </a:xfrm>
                <a:prstGeom prst="parallelogram">
                  <a:avLst>
                    <a:gd name="adj" fmla="val 96535"/>
                  </a:avLst>
                </a:prstGeom>
                <a:solidFill>
                  <a:srgbClr val="333333">
                    <a:alpha val="50000"/>
                  </a:srgbClr>
                </a:solidFill>
                <a:ln w="9525">
                  <a:solidFill>
                    <a:srgbClr val="000000"/>
                  </a:solidFill>
                  <a:miter lim="800000"/>
                  <a:headEnd/>
                  <a:tailEnd/>
                </a:ln>
              </p:spPr>
              <p:txBody>
                <a:bodyPr/>
                <a:lstStyle/>
                <a:p>
                  <a:endParaRPr lang="zh-CN" altLang="en-US"/>
                </a:p>
              </p:txBody>
            </p:sp>
            <p:sp>
              <p:nvSpPr>
                <p:cNvPr id="36" name="Rectangle 7"/>
                <p:cNvSpPr>
                  <a:spLocks noChangeArrowheads="1"/>
                </p:cNvSpPr>
                <p:nvPr/>
              </p:nvSpPr>
              <p:spPr bwMode="auto">
                <a:xfrm>
                  <a:off x="2007" y="3468"/>
                  <a:ext cx="6090" cy="936"/>
                </a:xfrm>
                <a:prstGeom prst="rect">
                  <a:avLst/>
                </a:prstGeom>
                <a:solidFill>
                  <a:srgbClr val="C0C0C0">
                    <a:alpha val="50000"/>
                  </a:srgbClr>
                </a:solidFill>
                <a:ln w="9525">
                  <a:solidFill>
                    <a:srgbClr val="000000"/>
                  </a:solidFill>
                  <a:miter lim="800000"/>
                  <a:headEnd/>
                  <a:tailEnd/>
                </a:ln>
              </p:spPr>
              <p:txBody>
                <a:bodyPr/>
                <a:lstStyle/>
                <a:p>
                  <a:endParaRPr lang="zh-CN" altLang="en-US"/>
                </a:p>
              </p:txBody>
            </p:sp>
            <p:sp>
              <p:nvSpPr>
                <p:cNvPr id="37" name="Line 8"/>
                <p:cNvSpPr>
                  <a:spLocks noChangeShapeType="1"/>
                </p:cNvSpPr>
                <p:nvPr/>
              </p:nvSpPr>
              <p:spPr bwMode="auto">
                <a:xfrm flipV="1">
                  <a:off x="8097" y="3936"/>
                  <a:ext cx="4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 name="Line 9"/>
              <p:cNvSpPr>
                <a:spLocks noChangeShapeType="1"/>
              </p:cNvSpPr>
              <p:nvPr/>
            </p:nvSpPr>
            <p:spPr bwMode="auto">
              <a:xfrm>
                <a:off x="9672" y="409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Line 10"/>
            <p:cNvSpPr>
              <a:spLocks noChangeShapeType="1"/>
            </p:cNvSpPr>
            <p:nvPr/>
          </p:nvSpPr>
          <p:spPr bwMode="auto">
            <a:xfrm>
              <a:off x="3792" y="7053"/>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4632" y="7053"/>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5472" y="7053"/>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7362" y="7053"/>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4"/>
            <p:cNvSpPr txBox="1">
              <a:spLocks noChangeArrowheads="1"/>
            </p:cNvSpPr>
            <p:nvPr/>
          </p:nvSpPr>
          <p:spPr bwMode="auto">
            <a:xfrm>
              <a:off x="2427" y="7212"/>
              <a:ext cx="1260" cy="783"/>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algn="ctr" eaLnBrk="0" hangingPunct="0"/>
              <a:r>
                <a:rPr lang="en-US" altLang="zh-CN" sz="1000">
                  <a:latin typeface="Times New Roman" pitchFamily="18" charset="0"/>
                  <a:ea typeface="宋体" pitchFamily="2" charset="-122"/>
                </a:rPr>
                <a:t>01080000</a:t>
              </a:r>
            </a:p>
            <a:p>
              <a:pPr algn="just" eaLnBrk="0" hangingPunct="0"/>
              <a:r>
                <a:rPr lang="en-US" altLang="zh-CN" sz="1000">
                  <a:latin typeface="Times New Roman" pitchFamily="18" charset="0"/>
                  <a:ea typeface="宋体" pitchFamily="2" charset="-122"/>
                </a:rPr>
                <a:t>(Hex)</a:t>
              </a: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16" name="AutoShape 15"/>
            <p:cNvSpPr>
              <a:spLocks/>
            </p:cNvSpPr>
            <p:nvPr/>
          </p:nvSpPr>
          <p:spPr bwMode="auto">
            <a:xfrm rot="-5400000">
              <a:off x="4793" y="8248"/>
              <a:ext cx="624" cy="735"/>
            </a:xfrm>
            <a:prstGeom prst="leftBrace">
              <a:avLst>
                <a:gd name="adj1" fmla="val 981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AutoShape 16"/>
            <p:cNvSpPr>
              <a:spLocks/>
            </p:cNvSpPr>
            <p:nvPr/>
          </p:nvSpPr>
          <p:spPr bwMode="auto">
            <a:xfrm rot="-5400000">
              <a:off x="3057" y="7359"/>
              <a:ext cx="630" cy="2520"/>
            </a:xfrm>
            <a:prstGeom prst="leftBrace">
              <a:avLst>
                <a:gd name="adj1" fmla="val 3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AutoShape 17"/>
            <p:cNvSpPr>
              <a:spLocks/>
            </p:cNvSpPr>
            <p:nvPr/>
          </p:nvSpPr>
          <p:spPr bwMode="auto">
            <a:xfrm rot="-5400000">
              <a:off x="6995" y="6886"/>
              <a:ext cx="630" cy="3465"/>
            </a:xfrm>
            <a:prstGeom prst="leftBrace">
              <a:avLst>
                <a:gd name="adj1" fmla="val 458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Text Box 18"/>
            <p:cNvSpPr txBox="1">
              <a:spLocks noChangeArrowheads="1"/>
            </p:cNvSpPr>
            <p:nvPr/>
          </p:nvSpPr>
          <p:spPr bwMode="auto">
            <a:xfrm>
              <a:off x="5787" y="7212"/>
              <a:ext cx="1260" cy="783"/>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algn="ctr" eaLnBrk="0" hangingPunct="0"/>
              <a:r>
                <a:rPr lang="en-US" altLang="zh-CN" sz="1000">
                  <a:latin typeface="Times New Roman" pitchFamily="18" charset="0"/>
                  <a:ea typeface="宋体" pitchFamily="2" charset="-122"/>
                </a:rPr>
                <a:t>FFFFFFFF</a:t>
              </a:r>
            </a:p>
            <a:p>
              <a:pPr algn="just" eaLnBrk="0" hangingPunct="0"/>
              <a:r>
                <a:rPr lang="en-US" altLang="zh-CN" sz="1000">
                  <a:latin typeface="Times New Roman" pitchFamily="18" charset="0"/>
                  <a:ea typeface="宋体" pitchFamily="2" charset="-122"/>
                </a:rPr>
                <a:t>(Hex)</a:t>
              </a: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0" name="Text Box 19"/>
            <p:cNvSpPr txBox="1">
              <a:spLocks noChangeArrowheads="1"/>
            </p:cNvSpPr>
            <p:nvPr/>
          </p:nvSpPr>
          <p:spPr bwMode="auto">
            <a:xfrm>
              <a:off x="7572" y="7212"/>
              <a:ext cx="1260" cy="783"/>
            </a:xfrm>
            <a:prstGeom prst="rect">
              <a:avLst/>
            </a:pr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p>
              <a:pPr algn="ctr" eaLnBrk="0" hangingPunct="0"/>
              <a:r>
                <a:rPr lang="en-US" altLang="zh-CN" sz="1000">
                  <a:latin typeface="Times New Roman" pitchFamily="18" charset="0"/>
                  <a:ea typeface="宋体" pitchFamily="2" charset="-122"/>
                </a:rPr>
                <a:t>abcdef</a:t>
              </a:r>
            </a:p>
            <a:p>
              <a:pPr algn="just" eaLnBrk="0" hangingPunct="0"/>
              <a:r>
                <a:rPr lang="en-US" altLang="zh-CN" sz="1000">
                  <a:latin typeface="Times New Roman" pitchFamily="18" charset="0"/>
                  <a:ea typeface="宋体" pitchFamily="2" charset="-122"/>
                </a:rPr>
                <a:t>(ASCII)</a:t>
              </a: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1" name="Text Box 20"/>
            <p:cNvSpPr txBox="1">
              <a:spLocks noChangeArrowheads="1"/>
            </p:cNvSpPr>
            <p:nvPr/>
          </p:nvSpPr>
          <p:spPr bwMode="auto">
            <a:xfrm>
              <a:off x="3057" y="8928"/>
              <a:ext cx="840"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zh-CN" altLang="en-US" sz="1000" b="1">
                  <a:latin typeface="Times New Roman" pitchFamily="18" charset="0"/>
                  <a:ea typeface="宋体" pitchFamily="2" charset="-122"/>
                </a:rPr>
                <a:t>记录</a:t>
              </a:r>
              <a:r>
                <a:rPr lang="en-US" altLang="zh-CN" sz="1000" b="1">
                  <a:latin typeface="Times New Roman" pitchFamily="18" charset="0"/>
                  <a:ea typeface="宋体" pitchFamily="2" charset="-122"/>
                </a:rPr>
                <a:t>1</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2" name="Text Box 21"/>
            <p:cNvSpPr txBox="1">
              <a:spLocks noChangeArrowheads="1"/>
            </p:cNvSpPr>
            <p:nvPr/>
          </p:nvSpPr>
          <p:spPr bwMode="auto">
            <a:xfrm>
              <a:off x="6942" y="8928"/>
              <a:ext cx="73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zh-CN" altLang="en-US" sz="1000" b="1">
                  <a:latin typeface="Times New Roman" pitchFamily="18" charset="0"/>
                  <a:ea typeface="宋体" pitchFamily="2" charset="-122"/>
                </a:rPr>
                <a:t>记录</a:t>
              </a:r>
              <a:r>
                <a:rPr lang="en-US" altLang="zh-CN" sz="1000" b="1">
                  <a:latin typeface="Times New Roman" pitchFamily="18" charset="0"/>
                  <a:ea typeface="宋体" pitchFamily="2" charset="-122"/>
                </a:rPr>
                <a:t>2</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3" name="Text Box 22"/>
            <p:cNvSpPr txBox="1">
              <a:spLocks noChangeArrowheads="1"/>
            </p:cNvSpPr>
            <p:nvPr/>
          </p:nvSpPr>
          <p:spPr bwMode="auto">
            <a:xfrm>
              <a:off x="2217"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1</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4" name="Text Box 23"/>
            <p:cNvSpPr txBox="1">
              <a:spLocks noChangeArrowheads="1"/>
            </p:cNvSpPr>
            <p:nvPr/>
          </p:nvSpPr>
          <p:spPr bwMode="auto">
            <a:xfrm>
              <a:off x="3582"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4</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5" name="Text Box 24"/>
            <p:cNvSpPr txBox="1">
              <a:spLocks noChangeArrowheads="1"/>
            </p:cNvSpPr>
            <p:nvPr/>
          </p:nvSpPr>
          <p:spPr bwMode="auto">
            <a:xfrm>
              <a:off x="3897"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5</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6" name="Text Box 25"/>
            <p:cNvSpPr txBox="1">
              <a:spLocks noChangeArrowheads="1"/>
            </p:cNvSpPr>
            <p:nvPr/>
          </p:nvSpPr>
          <p:spPr bwMode="auto">
            <a:xfrm>
              <a:off x="4317"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10</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7" name="Text Box 26"/>
            <p:cNvSpPr txBox="1">
              <a:spLocks noChangeArrowheads="1"/>
            </p:cNvSpPr>
            <p:nvPr/>
          </p:nvSpPr>
          <p:spPr bwMode="auto">
            <a:xfrm>
              <a:off x="4737"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11</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8" name="Text Box 27"/>
            <p:cNvSpPr txBox="1">
              <a:spLocks noChangeArrowheads="1"/>
            </p:cNvSpPr>
            <p:nvPr/>
          </p:nvSpPr>
          <p:spPr bwMode="auto">
            <a:xfrm>
              <a:off x="5262"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20</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29" name="Text Box 28"/>
            <p:cNvSpPr txBox="1">
              <a:spLocks noChangeArrowheads="1"/>
            </p:cNvSpPr>
            <p:nvPr/>
          </p:nvSpPr>
          <p:spPr bwMode="auto">
            <a:xfrm>
              <a:off x="5577"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21</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30" name="Text Box 29"/>
            <p:cNvSpPr txBox="1">
              <a:spLocks noChangeArrowheads="1"/>
            </p:cNvSpPr>
            <p:nvPr/>
          </p:nvSpPr>
          <p:spPr bwMode="auto">
            <a:xfrm>
              <a:off x="7047"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24</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31" name="Text Box 30"/>
            <p:cNvSpPr txBox="1">
              <a:spLocks noChangeArrowheads="1"/>
            </p:cNvSpPr>
            <p:nvPr/>
          </p:nvSpPr>
          <p:spPr bwMode="auto">
            <a:xfrm>
              <a:off x="7362"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25</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sp>
          <p:nvSpPr>
            <p:cNvPr id="32" name="Text Box 31"/>
            <p:cNvSpPr txBox="1">
              <a:spLocks noChangeArrowheads="1"/>
            </p:cNvSpPr>
            <p:nvPr/>
          </p:nvSpPr>
          <p:spPr bwMode="auto">
            <a:xfrm>
              <a:off x="8832" y="7992"/>
              <a:ext cx="315" cy="465"/>
            </a:xfrm>
            <a:prstGeom prst="rect">
              <a:avLst/>
            </a:prstGeom>
            <a:noFill/>
            <a:ln>
              <a:noFill/>
            </a:ln>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just" eaLnBrk="0" hangingPunct="0"/>
              <a:r>
                <a:rPr lang="en-US" altLang="zh-CN" sz="1000" b="1">
                  <a:solidFill>
                    <a:srgbClr val="FF0000"/>
                  </a:solidFill>
                  <a:latin typeface="Times New Roman" pitchFamily="18" charset="0"/>
                  <a:ea typeface="宋体" pitchFamily="2" charset="-122"/>
                </a:rPr>
                <a:t>30</a:t>
              </a:r>
              <a:endParaRPr lang="en-US" altLang="zh-CN" sz="1000">
                <a:latin typeface="Times New Roman" pitchFamily="18" charset="0"/>
                <a:ea typeface="宋体" pitchFamily="2" charset="-122"/>
              </a:endParaRPr>
            </a:p>
            <a:p>
              <a:pPr eaLnBrk="0" hangingPunct="0"/>
              <a:endParaRPr lang="en-US" altLang="zh-CN" sz="1200">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8530845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39750" y="1052513"/>
            <a:ext cx="7993063"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spcBef>
                <a:spcPct val="30000"/>
              </a:spcBef>
            </a:pPr>
            <a:r>
              <a:rPr lang="en-US" altLang="zh-CN" sz="2400" b="1" dirty="0">
                <a:solidFill>
                  <a:srgbClr val="0033CC"/>
                </a:solidFill>
              </a:rPr>
              <a:t>* </a:t>
            </a:r>
            <a:r>
              <a:rPr lang="zh-CN" altLang="en-US" sz="2400" b="1" dirty="0">
                <a:solidFill>
                  <a:srgbClr val="0033CC"/>
                </a:solidFill>
              </a:rPr>
              <a:t>二进制</a:t>
            </a:r>
            <a:r>
              <a:rPr lang="zh-CN" altLang="en-US" sz="2400" b="1" dirty="0">
                <a:solidFill>
                  <a:srgbClr val="FF3300"/>
                </a:solidFill>
              </a:rPr>
              <a:t>顺序文件</a:t>
            </a:r>
          </a:p>
          <a:p>
            <a:pPr algn="just" eaLnBrk="1" hangingPunct="1">
              <a:lnSpc>
                <a:spcPct val="120000"/>
              </a:lnSpc>
              <a:spcBef>
                <a:spcPct val="30000"/>
              </a:spcBef>
            </a:pPr>
            <a:r>
              <a:rPr lang="zh-CN" altLang="en-US" dirty="0"/>
              <a:t>      </a:t>
            </a:r>
            <a:r>
              <a:rPr lang="zh-CN" altLang="en-US" sz="2400" dirty="0"/>
              <a:t>二进制顺序文件是一系列按同一顺序和同样二进制数个数来读写的值。其中没有记录边界，没有说明文件结构的特殊字节。数据读写时长度和形式都不改变。数据记录的长度可以不等。对于任何输入输出数据，内存中的字节序列就是文件中的字节序列。二进制顺序文件是处理最简洁、速度最快的文件</a:t>
            </a:r>
            <a:r>
              <a:rPr lang="zh-TW" altLang="en-US" sz="2400" dirty="0"/>
              <a:t> </a:t>
            </a:r>
            <a:r>
              <a:rPr lang="zh-CN" altLang="en-US" sz="2400" dirty="0"/>
              <a:t>。</a:t>
            </a:r>
            <a:endParaRPr lang="zh-CN" altLang="en-US" dirty="0"/>
          </a:p>
        </p:txBody>
      </p:sp>
    </p:spTree>
    <p:extLst>
      <p:ext uri="{BB962C8B-B14F-4D97-AF65-F5344CB8AC3E}">
        <p14:creationId xmlns:p14="http://schemas.microsoft.com/office/powerpoint/2010/main" val="3886463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04813"/>
            <a:ext cx="5832475"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9"/>
          <p:cNvGrpSpPr>
            <a:grpSpLocks/>
          </p:cNvGrpSpPr>
          <p:nvPr/>
        </p:nvGrpSpPr>
        <p:grpSpPr bwMode="auto">
          <a:xfrm>
            <a:off x="2411760" y="3689821"/>
            <a:ext cx="5029200" cy="2074862"/>
            <a:chOff x="1474" y="2205"/>
            <a:chExt cx="3168" cy="1307"/>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 y="2205"/>
              <a:ext cx="3168" cy="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2109" y="3339"/>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b="1"/>
                <a:t>16</a:t>
              </a:r>
            </a:p>
          </p:txBody>
        </p:sp>
        <p:sp>
          <p:nvSpPr>
            <p:cNvPr id="8" name="Text Box 7"/>
            <p:cNvSpPr txBox="1">
              <a:spLocks noChangeArrowheads="1"/>
            </p:cNvSpPr>
            <p:nvPr/>
          </p:nvSpPr>
          <p:spPr bwMode="auto">
            <a:xfrm>
              <a:off x="3152" y="3339"/>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1200" b="1"/>
                <a:t>13</a:t>
              </a:r>
            </a:p>
          </p:txBody>
        </p:sp>
      </p:grpSp>
    </p:spTree>
    <p:extLst>
      <p:ext uri="{BB962C8B-B14F-4D97-AF65-F5344CB8AC3E}">
        <p14:creationId xmlns:p14="http://schemas.microsoft.com/office/powerpoint/2010/main" val="35538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39750" y="333375"/>
            <a:ext cx="8135938"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20000"/>
              </a:lnSpc>
              <a:spcBef>
                <a:spcPct val="30000"/>
              </a:spcBef>
            </a:pPr>
            <a:r>
              <a:rPr lang="en-US" altLang="zh-CN" sz="2400" b="1" dirty="0">
                <a:solidFill>
                  <a:srgbClr val="0033CC"/>
                </a:solidFill>
              </a:rPr>
              <a:t>* </a:t>
            </a:r>
            <a:r>
              <a:rPr lang="zh-CN" altLang="en-US" sz="2400" b="1" dirty="0">
                <a:solidFill>
                  <a:srgbClr val="0033CC"/>
                </a:solidFill>
              </a:rPr>
              <a:t>二进制直接</a:t>
            </a:r>
            <a:r>
              <a:rPr lang="zh-CN" altLang="en-US" sz="2400" b="1" dirty="0">
                <a:solidFill>
                  <a:srgbClr val="FF3300"/>
                </a:solidFill>
              </a:rPr>
              <a:t>文件</a:t>
            </a:r>
          </a:p>
          <a:p>
            <a:pPr eaLnBrk="1" hangingPunct="1">
              <a:lnSpc>
                <a:spcPct val="120000"/>
              </a:lnSpc>
            </a:pPr>
            <a:r>
              <a:rPr lang="zh-CN" altLang="en-US" sz="2400" dirty="0"/>
              <a:t>二进制直接文件存储一系列二进制数记录，可以按任何顺序访问。与二进制顺序文件不同的是，这些记录的长度是相等的，由</a:t>
            </a:r>
            <a:r>
              <a:rPr lang="en-US" altLang="zh-CN" sz="2400" dirty="0"/>
              <a:t>OPEN</a:t>
            </a:r>
            <a:r>
              <a:rPr lang="zh-CN" altLang="en-US" sz="2400" dirty="0"/>
              <a:t>语句中的 </a:t>
            </a:r>
            <a:r>
              <a:rPr lang="en-US" altLang="zh-CN" sz="2400" dirty="0">
                <a:solidFill>
                  <a:srgbClr val="FF3300"/>
                </a:solidFill>
              </a:rPr>
              <a:t>RECL=</a:t>
            </a:r>
            <a:r>
              <a:rPr lang="en-US" altLang="zh-CN" sz="2400" dirty="0"/>
              <a:t>     </a:t>
            </a:r>
            <a:r>
              <a:rPr lang="zh-CN" altLang="en-US" sz="2400" dirty="0"/>
              <a:t>指定。在二进制直接文件中可以写入部分记录，记录中末使用的部分将以未定义数据填充。</a:t>
            </a:r>
          </a:p>
          <a:p>
            <a:pPr eaLnBrk="1" hangingPunct="1">
              <a:lnSpc>
                <a:spcPct val="120000"/>
              </a:lnSpc>
            </a:pPr>
            <a:r>
              <a:rPr lang="zh-CN" altLang="en-US" sz="2400" dirty="0"/>
              <a:t>在二进制直接文件中可以只使用一条读或写语句来读写多于一条的记录，而这样的操作在无格式直接文件中将引发错误。在无格式直接文件中所能进行的一切操作在二进制直接文件中都是合法的，另外，在二进制直接文件中提供了一种不依赖于填充二进制数据</a:t>
            </a:r>
            <a:r>
              <a:rPr lang="en-US" altLang="zh-CN" sz="2400" dirty="0"/>
              <a:t>0</a:t>
            </a:r>
            <a:r>
              <a:rPr lang="zh-CN" altLang="en-US" sz="2400" dirty="0"/>
              <a:t>的对记录的某部分进行读写操作的功能。二进制直接文件是所有</a:t>
            </a:r>
            <a:r>
              <a:rPr lang="en-US" altLang="zh-CN" sz="2400" dirty="0"/>
              <a:t>6</a:t>
            </a:r>
            <a:r>
              <a:rPr lang="zh-CN" altLang="en-US" sz="2400" dirty="0"/>
              <a:t>类文件中使用最灵活的一类</a:t>
            </a:r>
            <a:r>
              <a:rPr lang="en-US" altLang="zh-CN" sz="2400" dirty="0"/>
              <a:t>.</a:t>
            </a:r>
          </a:p>
        </p:txBody>
      </p:sp>
    </p:spTree>
    <p:extLst>
      <p:ext uri="{BB962C8B-B14F-4D97-AF65-F5344CB8AC3E}">
        <p14:creationId xmlns:p14="http://schemas.microsoft.com/office/powerpoint/2010/main" val="10804465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04813"/>
            <a:ext cx="6840538"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429000"/>
            <a:ext cx="5821363"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7770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882746" y="476672"/>
            <a:ext cx="3671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dirty="0">
                <a:solidFill>
                  <a:srgbClr val="0033CC"/>
                </a:solidFill>
              </a:rPr>
              <a:t>课堂练习：</a:t>
            </a:r>
          </a:p>
        </p:txBody>
      </p:sp>
      <p:sp>
        <p:nvSpPr>
          <p:cNvPr id="5" name="Rectangle 4"/>
          <p:cNvSpPr>
            <a:spLocks noChangeArrowheads="1"/>
          </p:cNvSpPr>
          <p:nvPr/>
        </p:nvSpPr>
        <p:spPr bwMode="auto">
          <a:xfrm>
            <a:off x="684213" y="1551811"/>
            <a:ext cx="691212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zh-CN" altLang="en-US" sz="3200" dirty="0"/>
              <a:t>从键盘输入</a:t>
            </a:r>
            <a:r>
              <a:rPr lang="en-US" altLang="zh-CN" sz="3200" dirty="0"/>
              <a:t>20</a:t>
            </a:r>
            <a:r>
              <a:rPr lang="zh-CN" altLang="en-US" sz="3200" dirty="0"/>
              <a:t>个数，以文本方式写入文件</a:t>
            </a:r>
            <a:r>
              <a:rPr lang="en-US" altLang="zh-CN" sz="3200" dirty="0"/>
              <a:t>data1.txt</a:t>
            </a:r>
            <a:r>
              <a:rPr lang="zh-CN" altLang="en-US" sz="3200" dirty="0"/>
              <a:t>，从该文件中读取数据，并以二进制格式，直接存取方式写入文件</a:t>
            </a:r>
            <a:r>
              <a:rPr lang="en-US" altLang="zh-CN" sz="3200" dirty="0"/>
              <a:t>data2.dat </a:t>
            </a:r>
          </a:p>
        </p:txBody>
      </p:sp>
    </p:spTree>
    <p:extLst>
      <p:ext uri="{BB962C8B-B14F-4D97-AF65-F5344CB8AC3E}">
        <p14:creationId xmlns:p14="http://schemas.microsoft.com/office/powerpoint/2010/main" val="3815423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8569325"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6"/>
          <p:cNvSpPr>
            <a:spLocks noChangeShapeType="1"/>
          </p:cNvSpPr>
          <p:nvPr/>
        </p:nvSpPr>
        <p:spPr bwMode="auto">
          <a:xfrm>
            <a:off x="1116013" y="2133600"/>
            <a:ext cx="935037"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9"/>
          <p:cNvSpPr>
            <a:spLocks noChangeArrowheads="1"/>
          </p:cNvSpPr>
          <p:nvPr/>
        </p:nvSpPr>
        <p:spPr bwMode="auto">
          <a:xfrm>
            <a:off x="1187450" y="2420938"/>
            <a:ext cx="1008063" cy="71437"/>
          </a:xfrm>
          <a:prstGeom prst="rect">
            <a:avLst/>
          </a:prstGeom>
          <a:solidFill>
            <a:schemeClr val="accent1"/>
          </a:solidFill>
          <a:ln w="9525">
            <a:solidFill>
              <a:srgbClr val="FF3300"/>
            </a:solidFill>
            <a:miter lim="800000"/>
            <a:headEnd/>
            <a:tailEnd/>
          </a:ln>
        </p:spPr>
        <p:txBody>
          <a:bodyPr wrap="none" anchor="ctr"/>
          <a:lstStyle/>
          <a:p>
            <a:pPr algn="ctr"/>
            <a:endParaRPr lang="zh-CN" altLang="zh-CN"/>
          </a:p>
        </p:txBody>
      </p:sp>
      <p:sp>
        <p:nvSpPr>
          <p:cNvPr id="7" name="Text Box 7"/>
          <p:cNvSpPr txBox="1">
            <a:spLocks noChangeArrowheads="1"/>
          </p:cNvSpPr>
          <p:nvPr/>
        </p:nvSpPr>
        <p:spPr bwMode="auto">
          <a:xfrm>
            <a:off x="1692275" y="2708275"/>
            <a:ext cx="6408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1400">
                <a:solidFill>
                  <a:srgbClr val="FF9900"/>
                </a:solidFill>
              </a:rPr>
              <a:t>文件</a:t>
            </a:r>
            <a:r>
              <a:rPr lang="en-US" altLang="zh-CN" sz="1400">
                <a:solidFill>
                  <a:srgbClr val="FF9900"/>
                </a:solidFill>
              </a:rPr>
              <a:t>data1.txt</a:t>
            </a:r>
            <a:r>
              <a:rPr lang="zh-CN" altLang="en-US" sz="1400">
                <a:solidFill>
                  <a:srgbClr val="FF9900"/>
                </a:solidFill>
              </a:rPr>
              <a:t>生成后未关闭，但是该命令将指针移至文件开头、第一个记录处</a:t>
            </a:r>
          </a:p>
        </p:txBody>
      </p:sp>
      <p:sp>
        <p:nvSpPr>
          <p:cNvPr id="8" name="Line 13"/>
          <p:cNvSpPr>
            <a:spLocks noChangeShapeType="1"/>
          </p:cNvSpPr>
          <p:nvPr/>
        </p:nvSpPr>
        <p:spPr bwMode="auto">
          <a:xfrm flipH="1">
            <a:off x="3348038" y="2997200"/>
            <a:ext cx="360362" cy="2159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p:nvSpPr>
        <p:spPr bwMode="auto">
          <a:xfrm>
            <a:off x="1258888" y="3860800"/>
            <a:ext cx="1009650" cy="73025"/>
          </a:xfrm>
          <a:prstGeom prst="rect">
            <a:avLst/>
          </a:prstGeom>
          <a:solidFill>
            <a:schemeClr val="accent1"/>
          </a:solidFill>
          <a:ln w="9525">
            <a:solidFill>
              <a:srgbClr val="FF3300"/>
            </a:solidFill>
            <a:miter lim="800000"/>
            <a:headEnd/>
            <a:tailEnd/>
          </a:ln>
        </p:spPr>
        <p:txBody>
          <a:bodyPr wrap="none" anchor="ctr"/>
          <a:lstStyle/>
          <a:p>
            <a:pPr algn="ctr"/>
            <a:endParaRPr lang="zh-CN" altLang="zh-CN"/>
          </a:p>
        </p:txBody>
      </p:sp>
      <p:sp>
        <p:nvSpPr>
          <p:cNvPr id="10" name="Line 11"/>
          <p:cNvSpPr>
            <a:spLocks noChangeShapeType="1"/>
          </p:cNvSpPr>
          <p:nvPr/>
        </p:nvSpPr>
        <p:spPr bwMode="auto">
          <a:xfrm>
            <a:off x="1258888" y="4149725"/>
            <a:ext cx="172720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564883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323850" y="188913"/>
            <a:ext cx="77771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dirty="0"/>
              <a:t>附加题：</a:t>
            </a:r>
          </a:p>
          <a:p>
            <a:pPr eaLnBrk="1" hangingPunct="1"/>
            <a:r>
              <a:rPr lang="zh-CN" altLang="en-US" dirty="0"/>
              <a:t>站点降水数据文本文件</a:t>
            </a:r>
            <a:r>
              <a:rPr lang="en-US" altLang="zh-CN" dirty="0"/>
              <a:t>Stn_rain.mon.65_05.txt</a:t>
            </a:r>
            <a:r>
              <a:rPr lang="zh-CN" altLang="en-US" dirty="0"/>
              <a:t>，包括华南地区</a:t>
            </a:r>
            <a:r>
              <a:rPr lang="en-US" altLang="zh-CN" dirty="0"/>
              <a:t>168</a:t>
            </a:r>
            <a:r>
              <a:rPr lang="zh-CN" altLang="en-US" dirty="0"/>
              <a:t>站从</a:t>
            </a:r>
            <a:r>
              <a:rPr lang="en-US" altLang="zh-CN" dirty="0"/>
              <a:t>65</a:t>
            </a:r>
            <a:r>
              <a:rPr lang="zh-CN" altLang="en-US" dirty="0"/>
              <a:t>年</a:t>
            </a:r>
            <a:r>
              <a:rPr lang="en-US" altLang="zh-CN" dirty="0"/>
              <a:t>Jan</a:t>
            </a:r>
            <a:r>
              <a:rPr lang="zh-CN" altLang="en-US" dirty="0"/>
              <a:t>到</a:t>
            </a:r>
            <a:r>
              <a:rPr lang="en-US" altLang="zh-CN" dirty="0"/>
              <a:t>05</a:t>
            </a:r>
            <a:r>
              <a:rPr lang="zh-CN" altLang="en-US" dirty="0"/>
              <a:t>年</a:t>
            </a:r>
            <a:r>
              <a:rPr lang="en-US" altLang="zh-CN" dirty="0"/>
              <a:t>Dec</a:t>
            </a:r>
            <a:r>
              <a:rPr lang="zh-CN" altLang="en-US" dirty="0"/>
              <a:t>的月平均降水记录，打开文件，求出</a:t>
            </a:r>
          </a:p>
          <a:p>
            <a:pPr eaLnBrk="1" hangingPunct="1"/>
            <a:r>
              <a:rPr lang="zh-CN" altLang="en-US" dirty="0"/>
              <a:t>（</a:t>
            </a:r>
            <a:r>
              <a:rPr lang="en-US" altLang="zh-CN" dirty="0"/>
              <a:t>1</a:t>
            </a:r>
            <a:r>
              <a:rPr lang="zh-CN" altLang="en-US" dirty="0"/>
              <a:t>）各站</a:t>
            </a:r>
            <a:r>
              <a:rPr lang="en-US" altLang="zh-CN" dirty="0"/>
              <a:t>1-12</a:t>
            </a:r>
            <a:r>
              <a:rPr lang="zh-CN" altLang="en-US" dirty="0"/>
              <a:t>月多年平均的降水，并写入文本文件</a:t>
            </a:r>
            <a:r>
              <a:rPr lang="en-US" altLang="zh-CN" dirty="0"/>
              <a:t>stn_rain.mon.ltm.txt</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84313"/>
            <a:ext cx="8424863"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1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8208962" cy="382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3886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8913"/>
            <a:ext cx="8641084" cy="534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872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8"/>
          <p:cNvGrpSpPr>
            <a:grpSpLocks/>
          </p:cNvGrpSpPr>
          <p:nvPr/>
        </p:nvGrpSpPr>
        <p:grpSpPr bwMode="auto">
          <a:xfrm>
            <a:off x="611188" y="1412875"/>
            <a:ext cx="7848600" cy="3200400"/>
            <a:chOff x="576" y="1008"/>
            <a:chExt cx="4944" cy="2016"/>
          </a:xfrm>
        </p:grpSpPr>
        <p:sp>
          <p:nvSpPr>
            <p:cNvPr id="5" name="Rectangle 39"/>
            <p:cNvSpPr>
              <a:spLocks noChangeArrowheads="1"/>
            </p:cNvSpPr>
            <p:nvPr/>
          </p:nvSpPr>
          <p:spPr bwMode="auto">
            <a:xfrm>
              <a:off x="576" y="1008"/>
              <a:ext cx="4944" cy="2016"/>
            </a:xfrm>
            <a:prstGeom prst="rect">
              <a:avLst/>
            </a:prstGeom>
            <a:solidFill>
              <a:srgbClr val="FFFFEB"/>
            </a:solidFill>
            <a:ln w="9525">
              <a:solidFill>
                <a:schemeClr val="tx1"/>
              </a:solidFill>
              <a:miter lim="800000"/>
              <a:headEnd/>
              <a:tailEnd/>
            </a:ln>
            <a:effectLst>
              <a:outerShdw dist="89803" dir="2700000" algn="ctr" rotWithShape="0">
                <a:schemeClr val="tx1"/>
              </a:outerShdw>
            </a:effectLst>
          </p:spPr>
          <p:txBody>
            <a:bodyPr anchor="ctr">
              <a:spAutoFit/>
            </a:bodyPr>
            <a:lstStyle/>
            <a:p>
              <a:pPr>
                <a:defRPr/>
              </a:pPr>
              <a:endParaRPr lang="zh-CN" altLang="en-US">
                <a:ea typeface="宋体" pitchFamily="2" charset="-122"/>
              </a:endParaRPr>
            </a:p>
          </p:txBody>
        </p:sp>
        <p:grpSp>
          <p:nvGrpSpPr>
            <p:cNvPr id="6" name="Group 40"/>
            <p:cNvGrpSpPr>
              <a:grpSpLocks/>
            </p:cNvGrpSpPr>
            <p:nvPr/>
          </p:nvGrpSpPr>
          <p:grpSpPr bwMode="auto">
            <a:xfrm>
              <a:off x="672" y="1200"/>
              <a:ext cx="2585" cy="1500"/>
              <a:chOff x="672" y="1200"/>
              <a:chExt cx="2585" cy="1500"/>
            </a:xfrm>
          </p:grpSpPr>
          <p:sp>
            <p:nvSpPr>
              <p:cNvPr id="16" name="Text Box 41"/>
              <p:cNvSpPr txBox="1">
                <a:spLocks noChangeArrowheads="1"/>
              </p:cNvSpPr>
              <p:nvPr/>
            </p:nvSpPr>
            <p:spPr bwMode="auto">
              <a:xfrm>
                <a:off x="1410" y="1562"/>
                <a:ext cx="184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r>
                  <a:rPr lang="zh-CN" altLang="en-US" sz="2000" b="1">
                    <a:latin typeface="宋体" charset="-122"/>
                  </a:rPr>
                  <a:t>内部文件名</a:t>
                </a:r>
                <a:r>
                  <a:rPr lang="en-US" altLang="zh-CN" sz="2000" b="1">
                    <a:latin typeface="宋体" charset="-122"/>
                  </a:rPr>
                  <a:t>,</a:t>
                </a:r>
                <a:r>
                  <a:rPr lang="zh-CN" altLang="en-US" sz="2000" b="1">
                    <a:latin typeface="宋体" charset="-122"/>
                  </a:rPr>
                  <a:t>逻辑设备名</a:t>
                </a:r>
              </a:p>
              <a:p>
                <a:pPr algn="just"/>
                <a:endParaRPr lang="en-US" altLang="zh-CN" sz="2000" b="1">
                  <a:latin typeface="宋体" charset="-122"/>
                </a:endParaRPr>
              </a:p>
            </p:txBody>
          </p:sp>
          <p:sp>
            <p:nvSpPr>
              <p:cNvPr id="17" name="Text Box 42"/>
              <p:cNvSpPr txBox="1">
                <a:spLocks noChangeArrowheads="1"/>
              </p:cNvSpPr>
              <p:nvPr/>
            </p:nvSpPr>
            <p:spPr bwMode="auto">
              <a:xfrm>
                <a:off x="672" y="1200"/>
                <a:ext cx="2215"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r>
                  <a:rPr lang="en-US" altLang="zh-CN" sz="2000" b="1" dirty="0">
                    <a:latin typeface="宋体" charset="-122"/>
                  </a:rPr>
                  <a:t>CHARACTER*40  str1,str2</a:t>
                </a:r>
              </a:p>
              <a:p>
                <a:pPr algn="just"/>
                <a:r>
                  <a:rPr lang="en-US" altLang="zh-CN" sz="2000" b="1" dirty="0">
                    <a:latin typeface="宋体" charset="-122"/>
                  </a:rPr>
                  <a:t>str1=</a:t>
                </a:r>
                <a:r>
                  <a:rPr lang="en-US" altLang="zh-CN" sz="2000" b="1" dirty="0">
                    <a:latin typeface="Times New Roman" pitchFamily="18" charset="0"/>
                  </a:rPr>
                  <a:t>'</a:t>
                </a:r>
                <a:r>
                  <a:rPr lang="en-US" altLang="zh-CN" sz="2000" b="1" dirty="0">
                    <a:latin typeface="宋体" charset="-122"/>
                  </a:rPr>
                  <a:t>125,250,375</a:t>
                </a:r>
                <a:r>
                  <a:rPr lang="en-US" altLang="zh-CN" sz="2000" b="1" dirty="0">
                    <a:latin typeface="Times New Roman" pitchFamily="18" charset="0"/>
                  </a:rPr>
                  <a:t>'</a:t>
                </a:r>
                <a:endParaRPr lang="en-US" altLang="zh-CN" sz="2000" b="1" dirty="0">
                  <a:latin typeface="宋体" charset="-122"/>
                </a:endParaRPr>
              </a:p>
              <a:p>
                <a:pPr algn="just"/>
                <a:endParaRPr lang="en-US" altLang="zh-CN" sz="3200" b="1" dirty="0">
                  <a:latin typeface="宋体" charset="-122"/>
                </a:endParaRPr>
              </a:p>
              <a:p>
                <a:pPr algn="just"/>
                <a:r>
                  <a:rPr lang="en-US" altLang="zh-CN" sz="2000" b="1" dirty="0">
                    <a:latin typeface="宋体" charset="-122"/>
                  </a:rPr>
                  <a:t>READ(str1,*) </a:t>
                </a:r>
                <a:r>
                  <a:rPr lang="en-US" altLang="zh-CN" sz="2000" b="1" dirty="0" err="1">
                    <a:latin typeface="宋体" charset="-122"/>
                  </a:rPr>
                  <a:t>i,j,k</a:t>
                </a:r>
                <a:endParaRPr lang="en-US" altLang="zh-CN" sz="2000" b="1" dirty="0">
                  <a:latin typeface="宋体" charset="-122"/>
                </a:endParaRPr>
              </a:p>
              <a:p>
                <a:pPr algn="just"/>
                <a:r>
                  <a:rPr lang="en-US" altLang="zh-CN" sz="2000" b="1" dirty="0">
                    <a:latin typeface="宋体" charset="-122"/>
                  </a:rPr>
                  <a:t>WRITE(str2,100) </a:t>
                </a:r>
                <a:r>
                  <a:rPr lang="en-US" altLang="zh-CN" sz="2000" b="1" dirty="0" err="1">
                    <a:latin typeface="宋体" charset="-122"/>
                  </a:rPr>
                  <a:t>i,j,k,i+j+k</a:t>
                </a:r>
                <a:endParaRPr lang="en-US" altLang="zh-CN" sz="2000" b="1" dirty="0">
                  <a:latin typeface="宋体" charset="-122"/>
                </a:endParaRPr>
              </a:p>
              <a:p>
                <a:pPr algn="just"/>
                <a:endParaRPr lang="en-US" altLang="zh-CN" sz="2000" b="1" dirty="0">
                  <a:latin typeface="宋体" charset="-122"/>
                </a:endParaRPr>
              </a:p>
              <a:p>
                <a:pPr algn="just"/>
                <a:endParaRPr lang="en-US" altLang="zh-CN" sz="2000" b="1" dirty="0">
                  <a:latin typeface="宋体" charset="-122"/>
                </a:endParaRPr>
              </a:p>
              <a:p>
                <a:r>
                  <a:rPr lang="en-US" altLang="zh-CN" sz="2000" b="1" dirty="0">
                    <a:latin typeface="Times New Roman" pitchFamily="18" charset="0"/>
                  </a:rPr>
                  <a:t>……</a:t>
                </a:r>
                <a:endParaRPr lang="en-US" altLang="zh-CN" sz="2000" b="1" dirty="0">
                  <a:latin typeface="宋体" charset="-122"/>
                </a:endParaRPr>
              </a:p>
              <a:p>
                <a:pPr algn="just"/>
                <a:endParaRPr lang="en-US" altLang="zh-CN" sz="2000" b="1" dirty="0">
                  <a:latin typeface="宋体" charset="-122"/>
                </a:endParaRPr>
              </a:p>
              <a:p>
                <a:pPr algn="just"/>
                <a:endParaRPr lang="en-US" altLang="zh-CN" sz="2000" b="1" dirty="0">
                  <a:latin typeface="宋体" charset="-122"/>
                </a:endParaRPr>
              </a:p>
            </p:txBody>
          </p:sp>
          <p:sp>
            <p:nvSpPr>
              <p:cNvPr id="18" name="Freeform 43"/>
              <p:cNvSpPr>
                <a:spLocks/>
              </p:cNvSpPr>
              <p:nvPr/>
            </p:nvSpPr>
            <p:spPr bwMode="auto">
              <a:xfrm>
                <a:off x="1226" y="1773"/>
                <a:ext cx="1994" cy="99"/>
              </a:xfrm>
              <a:custGeom>
                <a:avLst/>
                <a:gdLst>
                  <a:gd name="T0" fmla="*/ 0 w 2940"/>
                  <a:gd name="T1" fmla="*/ 99 h 312"/>
                  <a:gd name="T2" fmla="*/ 0 w 2940"/>
                  <a:gd name="T3" fmla="*/ 0 h 312"/>
                  <a:gd name="T4" fmla="*/ 1994 w 2940"/>
                  <a:gd name="T5" fmla="*/ 0 h 312"/>
                  <a:gd name="T6" fmla="*/ 0 60000 65536"/>
                  <a:gd name="T7" fmla="*/ 0 60000 65536"/>
                  <a:gd name="T8" fmla="*/ 0 60000 65536"/>
                  <a:gd name="T9" fmla="*/ 0 w 2940"/>
                  <a:gd name="T10" fmla="*/ 0 h 312"/>
                  <a:gd name="T11" fmla="*/ 2940 w 2940"/>
                  <a:gd name="T12" fmla="*/ 312 h 312"/>
                </a:gdLst>
                <a:ahLst/>
                <a:cxnLst>
                  <a:cxn ang="T6">
                    <a:pos x="T0" y="T1"/>
                  </a:cxn>
                  <a:cxn ang="T7">
                    <a:pos x="T2" y="T3"/>
                  </a:cxn>
                  <a:cxn ang="T8">
                    <a:pos x="T4" y="T5"/>
                  </a:cxn>
                </a:cxnLst>
                <a:rect l="T9" t="T10" r="T11" b="T12"/>
                <a:pathLst>
                  <a:path w="2940" h="312">
                    <a:moveTo>
                      <a:pt x="0" y="312"/>
                    </a:moveTo>
                    <a:lnTo>
                      <a:pt x="0" y="0"/>
                    </a:lnTo>
                    <a:lnTo>
                      <a:pt x="2940" y="0"/>
                    </a:lnTo>
                  </a:path>
                </a:pathLst>
              </a:custGeom>
              <a:noFill/>
              <a:ln w="38100" cmpd="sng">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44"/>
              <p:cNvSpPr>
                <a:spLocks/>
              </p:cNvSpPr>
              <p:nvPr/>
            </p:nvSpPr>
            <p:spPr bwMode="auto">
              <a:xfrm>
                <a:off x="1226" y="2349"/>
                <a:ext cx="1994" cy="99"/>
              </a:xfrm>
              <a:custGeom>
                <a:avLst/>
                <a:gdLst>
                  <a:gd name="T0" fmla="*/ 0 w 2940"/>
                  <a:gd name="T1" fmla="*/ 0 h 156"/>
                  <a:gd name="T2" fmla="*/ 0 w 2940"/>
                  <a:gd name="T3" fmla="*/ 99 h 156"/>
                  <a:gd name="T4" fmla="*/ 1994 w 2940"/>
                  <a:gd name="T5" fmla="*/ 99 h 156"/>
                  <a:gd name="T6" fmla="*/ 0 60000 65536"/>
                  <a:gd name="T7" fmla="*/ 0 60000 65536"/>
                  <a:gd name="T8" fmla="*/ 0 60000 65536"/>
                  <a:gd name="T9" fmla="*/ 0 w 2940"/>
                  <a:gd name="T10" fmla="*/ 0 h 156"/>
                  <a:gd name="T11" fmla="*/ 2940 w 2940"/>
                  <a:gd name="T12" fmla="*/ 156 h 156"/>
                </a:gdLst>
                <a:ahLst/>
                <a:cxnLst>
                  <a:cxn ang="T6">
                    <a:pos x="T0" y="T1"/>
                  </a:cxn>
                  <a:cxn ang="T7">
                    <a:pos x="T2" y="T3"/>
                  </a:cxn>
                  <a:cxn ang="T8">
                    <a:pos x="T4" y="T5"/>
                  </a:cxn>
                </a:cxnLst>
                <a:rect l="T9" t="T10" r="T11" b="T12"/>
                <a:pathLst>
                  <a:path w="2940" h="156">
                    <a:moveTo>
                      <a:pt x="0" y="0"/>
                    </a:moveTo>
                    <a:lnTo>
                      <a:pt x="0" y="156"/>
                    </a:lnTo>
                    <a:lnTo>
                      <a:pt x="2940" y="156"/>
                    </a:lnTo>
                  </a:path>
                </a:pathLst>
              </a:custGeom>
              <a:noFill/>
              <a:ln w="38100" cmpd="sng">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Text Box 45"/>
              <p:cNvSpPr txBox="1">
                <a:spLocks noChangeArrowheads="1"/>
              </p:cNvSpPr>
              <p:nvPr/>
            </p:nvSpPr>
            <p:spPr bwMode="auto">
              <a:xfrm>
                <a:off x="1370" y="2456"/>
                <a:ext cx="184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r>
                  <a:rPr lang="zh-CN" altLang="en-US" sz="2000" b="1">
                    <a:latin typeface="宋体" charset="-122"/>
                  </a:rPr>
                  <a:t>内部文件名</a:t>
                </a:r>
                <a:r>
                  <a:rPr lang="en-US" altLang="zh-CN" sz="2000" b="1">
                    <a:latin typeface="宋体" charset="-122"/>
                  </a:rPr>
                  <a:t>,</a:t>
                </a:r>
                <a:r>
                  <a:rPr lang="zh-CN" altLang="en-US" sz="2000" b="1">
                    <a:latin typeface="宋体" charset="-122"/>
                  </a:rPr>
                  <a:t>逻辑设备名</a:t>
                </a:r>
              </a:p>
              <a:p>
                <a:pPr algn="just"/>
                <a:endParaRPr lang="en-US" altLang="zh-CN" sz="2000" b="1">
                  <a:latin typeface="宋体" charset="-122"/>
                </a:endParaRPr>
              </a:p>
            </p:txBody>
          </p:sp>
        </p:grpSp>
        <p:grpSp>
          <p:nvGrpSpPr>
            <p:cNvPr id="7" name="Group 46"/>
            <p:cNvGrpSpPr>
              <a:grpSpLocks/>
            </p:cNvGrpSpPr>
            <p:nvPr/>
          </p:nvGrpSpPr>
          <p:grpSpPr bwMode="auto">
            <a:xfrm>
              <a:off x="3257" y="1248"/>
              <a:ext cx="2215" cy="1632"/>
              <a:chOff x="3257" y="1152"/>
              <a:chExt cx="2215" cy="1632"/>
            </a:xfrm>
          </p:grpSpPr>
          <p:sp>
            <p:nvSpPr>
              <p:cNvPr id="8" name="Text Box 47"/>
              <p:cNvSpPr txBox="1">
                <a:spLocks noChangeArrowheads="1"/>
              </p:cNvSpPr>
              <p:nvPr/>
            </p:nvSpPr>
            <p:spPr bwMode="auto">
              <a:xfrm>
                <a:off x="3257" y="1398"/>
                <a:ext cx="2215" cy="138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endParaRPr lang="en-US" altLang="zh-CN" sz="2000" b="1">
                  <a:latin typeface="宋体" charset="-122"/>
                </a:endParaRPr>
              </a:p>
              <a:p>
                <a:pPr algn="just"/>
                <a:r>
                  <a:rPr lang="en-US" altLang="zh-CN" sz="2000" b="1">
                    <a:latin typeface="宋体" charset="-122"/>
                  </a:rPr>
                  <a:t>str1=</a:t>
                </a:r>
                <a:r>
                  <a:rPr lang="en-US" altLang="zh-CN" sz="2000" b="1">
                    <a:latin typeface="Times New Roman" pitchFamily="18" charset="0"/>
                  </a:rPr>
                  <a:t>'</a:t>
                </a:r>
                <a:r>
                  <a:rPr lang="en-US" altLang="zh-CN" sz="2000" b="1">
                    <a:latin typeface="宋体" charset="-122"/>
                  </a:rPr>
                  <a:t>125,250,375</a:t>
                </a:r>
                <a:r>
                  <a:rPr lang="en-US" altLang="zh-CN" sz="2000" b="1">
                    <a:latin typeface="Times New Roman" pitchFamily="18" charset="0"/>
                  </a:rPr>
                  <a:t>'</a:t>
                </a:r>
                <a:endParaRPr lang="en-US" altLang="zh-CN" sz="2000" b="1">
                  <a:latin typeface="宋体" charset="-122"/>
                </a:endParaRPr>
              </a:p>
              <a:p>
                <a:pPr algn="just"/>
                <a:endParaRPr lang="en-US" altLang="zh-CN" sz="2000" b="1">
                  <a:latin typeface="宋体" charset="-122"/>
                </a:endParaRPr>
              </a:p>
              <a:p>
                <a:pPr algn="just"/>
                <a:r>
                  <a:rPr lang="en-US" altLang="zh-CN" sz="2000" b="1">
                    <a:latin typeface="宋体" charset="-122"/>
                  </a:rPr>
                  <a:t>str2=</a:t>
                </a:r>
                <a:r>
                  <a:rPr lang="en-US" altLang="zh-CN" sz="2000" b="1">
                    <a:latin typeface="Times New Roman" pitchFamily="18" charset="0"/>
                  </a:rPr>
                  <a:t>'</a:t>
                </a:r>
                <a:r>
                  <a:rPr lang="en-US" altLang="zh-CN" sz="2000" b="1">
                    <a:latin typeface="宋体" charset="-122"/>
                  </a:rPr>
                  <a:t>i=125 j=250 k=375 i+j+k=750</a:t>
                </a:r>
                <a:r>
                  <a:rPr lang="en-US" altLang="zh-CN" sz="2000" b="1">
                    <a:latin typeface="Times New Roman" pitchFamily="18" charset="0"/>
                  </a:rPr>
                  <a:t>'</a:t>
                </a:r>
                <a:endParaRPr lang="en-US" altLang="zh-CN" sz="2000" b="1">
                  <a:latin typeface="宋体" charset="-122"/>
                </a:endParaRPr>
              </a:p>
            </p:txBody>
          </p:sp>
          <p:sp>
            <p:nvSpPr>
              <p:cNvPr id="9" name="Text Box 48"/>
              <p:cNvSpPr txBox="1">
                <a:spLocks noChangeArrowheads="1"/>
              </p:cNvSpPr>
              <p:nvPr/>
            </p:nvSpPr>
            <p:spPr bwMode="auto">
              <a:xfrm>
                <a:off x="3552" y="1152"/>
                <a:ext cx="145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r>
                  <a:rPr lang="zh-CN" altLang="en-US" sz="2000" b="1">
                    <a:latin typeface="宋体" charset="-122"/>
                  </a:rPr>
                  <a:t>物理设备：内存储器</a:t>
                </a:r>
              </a:p>
              <a:p>
                <a:pPr algn="just"/>
                <a:endParaRPr lang="en-US" altLang="zh-CN" sz="2000" b="1">
                  <a:latin typeface="宋体" charset="-122"/>
                </a:endParaRPr>
              </a:p>
            </p:txBody>
          </p:sp>
          <p:sp>
            <p:nvSpPr>
              <p:cNvPr id="10" name="Line 49"/>
              <p:cNvSpPr>
                <a:spLocks noChangeShapeType="1"/>
              </p:cNvSpPr>
              <p:nvPr/>
            </p:nvSpPr>
            <p:spPr bwMode="auto">
              <a:xfrm>
                <a:off x="3257" y="1596"/>
                <a:ext cx="22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50"/>
              <p:cNvSpPr>
                <a:spLocks noChangeShapeType="1"/>
              </p:cNvSpPr>
              <p:nvPr/>
            </p:nvSpPr>
            <p:spPr bwMode="auto">
              <a:xfrm>
                <a:off x="3257" y="1794"/>
                <a:ext cx="22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1"/>
              <p:cNvSpPr>
                <a:spLocks noChangeShapeType="1"/>
              </p:cNvSpPr>
              <p:nvPr/>
            </p:nvSpPr>
            <p:spPr bwMode="auto">
              <a:xfrm>
                <a:off x="3257" y="1992"/>
                <a:ext cx="22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52"/>
              <p:cNvSpPr>
                <a:spLocks noChangeShapeType="1"/>
              </p:cNvSpPr>
              <p:nvPr/>
            </p:nvSpPr>
            <p:spPr bwMode="auto">
              <a:xfrm>
                <a:off x="3257" y="2388"/>
                <a:ext cx="22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53"/>
              <p:cNvSpPr txBox="1">
                <a:spLocks noChangeArrowheads="1"/>
              </p:cNvSpPr>
              <p:nvPr/>
            </p:nvSpPr>
            <p:spPr bwMode="auto">
              <a:xfrm>
                <a:off x="4087" y="1398"/>
                <a:ext cx="3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p:txBody>
          </p:sp>
          <p:sp>
            <p:nvSpPr>
              <p:cNvPr id="15" name="Text Box 54"/>
              <p:cNvSpPr txBox="1">
                <a:spLocks noChangeArrowheads="1"/>
              </p:cNvSpPr>
              <p:nvPr/>
            </p:nvSpPr>
            <p:spPr bwMode="auto">
              <a:xfrm>
                <a:off x="4087" y="2487"/>
                <a:ext cx="37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p:txBody>
          </p:sp>
        </p:grpSp>
      </p:grpSp>
    </p:spTree>
    <p:extLst>
      <p:ext uri="{BB962C8B-B14F-4D97-AF65-F5344CB8AC3E}">
        <p14:creationId xmlns:p14="http://schemas.microsoft.com/office/powerpoint/2010/main" val="47501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539750" y="762000"/>
            <a:ext cx="8185150" cy="5410200"/>
            <a:chOff x="552" y="480"/>
            <a:chExt cx="4944" cy="3408"/>
          </a:xfrm>
        </p:grpSpPr>
        <p:sp>
          <p:nvSpPr>
            <p:cNvPr id="5" name="Rectangle 5"/>
            <p:cNvSpPr>
              <a:spLocks noChangeArrowheads="1"/>
            </p:cNvSpPr>
            <p:nvPr/>
          </p:nvSpPr>
          <p:spPr bwMode="auto">
            <a:xfrm>
              <a:off x="552" y="480"/>
              <a:ext cx="4944" cy="3408"/>
            </a:xfrm>
            <a:prstGeom prst="rect">
              <a:avLst/>
            </a:prstGeom>
            <a:solidFill>
              <a:srgbClr val="FFFFEB"/>
            </a:solidFill>
            <a:ln w="9525">
              <a:solidFill>
                <a:schemeClr val="tx1"/>
              </a:solidFill>
              <a:miter lim="800000"/>
              <a:headEnd/>
              <a:tailEnd/>
            </a:ln>
            <a:effectLst>
              <a:outerShdw dist="89803" dir="2700000" algn="ctr" rotWithShape="0">
                <a:schemeClr val="tx1"/>
              </a:outerShdw>
            </a:effectLst>
          </p:spPr>
          <p:txBody>
            <a:bodyPr anchor="ctr">
              <a:spAutoFit/>
            </a:bodyPr>
            <a:lstStyle/>
            <a:p>
              <a:pPr>
                <a:defRPr/>
              </a:pPr>
              <a:endParaRPr lang="zh-CN" altLang="en-US">
                <a:ea typeface="宋体" pitchFamily="2" charset="-122"/>
              </a:endParaRPr>
            </a:p>
          </p:txBody>
        </p:sp>
        <p:grpSp>
          <p:nvGrpSpPr>
            <p:cNvPr id="6" name="Group 6"/>
            <p:cNvGrpSpPr>
              <a:grpSpLocks/>
            </p:cNvGrpSpPr>
            <p:nvPr/>
          </p:nvGrpSpPr>
          <p:grpSpPr bwMode="auto">
            <a:xfrm>
              <a:off x="672" y="534"/>
              <a:ext cx="2400" cy="3258"/>
              <a:chOff x="672" y="534"/>
              <a:chExt cx="2400" cy="3258"/>
            </a:xfrm>
          </p:grpSpPr>
          <p:sp>
            <p:nvSpPr>
              <p:cNvPr id="19" name="Text Box 7"/>
              <p:cNvSpPr txBox="1">
                <a:spLocks noChangeArrowheads="1"/>
              </p:cNvSpPr>
              <p:nvPr/>
            </p:nvSpPr>
            <p:spPr bwMode="auto">
              <a:xfrm>
                <a:off x="672" y="534"/>
                <a:ext cx="2400" cy="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r>
                  <a:rPr lang="en-US" altLang="zh-CN" sz="2000" b="1" dirty="0">
                    <a:latin typeface="宋体" charset="-122"/>
                  </a:rPr>
                  <a:t>PARAMETER(max=100)</a:t>
                </a:r>
              </a:p>
              <a:p>
                <a:pPr algn="just"/>
                <a:r>
                  <a:rPr lang="en-US" altLang="zh-CN" sz="2000" b="1" dirty="0">
                    <a:latin typeface="宋体" charset="-122"/>
                  </a:rPr>
                  <a:t>REAL::score(max),</a:t>
                </a:r>
                <a:r>
                  <a:rPr lang="en-US" altLang="zh-CN" sz="2000" b="1" dirty="0" err="1">
                    <a:latin typeface="宋体" charset="-122"/>
                  </a:rPr>
                  <a:t>N,sum</a:t>
                </a:r>
                <a:r>
                  <a:rPr lang="en-US" altLang="zh-CN" sz="2000" b="1" dirty="0">
                    <a:latin typeface="宋体" charset="-122"/>
                  </a:rPr>
                  <a:t>=0.0,ave</a:t>
                </a:r>
              </a:p>
              <a:p>
                <a:pPr algn="just"/>
                <a:endParaRPr lang="en-US" altLang="zh-CN" sz="2000" b="1" dirty="0">
                  <a:latin typeface="宋体" charset="-122"/>
                </a:endParaRPr>
              </a:p>
              <a:p>
                <a:pPr algn="just"/>
                <a:endParaRPr lang="en-US" altLang="zh-CN" sz="3200" b="1" dirty="0">
                  <a:latin typeface="宋体" charset="-122"/>
                </a:endParaRPr>
              </a:p>
              <a:p>
                <a:pPr algn="just"/>
                <a:r>
                  <a:rPr lang="en-US" altLang="zh-CN" sz="2000" b="1" dirty="0">
                    <a:latin typeface="宋体" charset="-122"/>
                  </a:rPr>
                  <a:t>OPEN(1,FILE=</a:t>
                </a:r>
                <a:r>
                  <a:rPr lang="en-US" altLang="zh-CN" sz="2000" b="1" dirty="0">
                    <a:latin typeface="Times New Roman" pitchFamily="18" charset="0"/>
                  </a:rPr>
                  <a:t>'</a:t>
                </a:r>
                <a:r>
                  <a:rPr lang="en-US" altLang="zh-CN" sz="2000" b="1" dirty="0">
                    <a:latin typeface="宋体" charset="-122"/>
                  </a:rPr>
                  <a:t>exam2.in</a:t>
                </a:r>
                <a:r>
                  <a:rPr lang="en-US" altLang="zh-CN" sz="2000" b="1" dirty="0">
                    <a:latin typeface="Times New Roman" pitchFamily="18" charset="0"/>
                  </a:rPr>
                  <a:t>'</a:t>
                </a:r>
                <a:r>
                  <a:rPr lang="en-US" altLang="zh-CN" sz="2000" b="1" dirty="0">
                    <a:latin typeface="宋体" charset="-122"/>
                  </a:rPr>
                  <a:t>)</a:t>
                </a:r>
              </a:p>
              <a:p>
                <a:pPr algn="just"/>
                <a:endParaRPr lang="en-US" altLang="zh-CN" sz="3200" b="1" dirty="0">
                  <a:latin typeface="宋体" charset="-122"/>
                </a:endParaRPr>
              </a:p>
              <a:p>
                <a:pPr algn="just"/>
                <a:r>
                  <a:rPr lang="en-US" altLang="zh-CN" sz="2000" b="1" dirty="0">
                    <a:latin typeface="宋体" charset="-122"/>
                  </a:rPr>
                  <a:t>OPEN(2,FILE=</a:t>
                </a:r>
                <a:r>
                  <a:rPr lang="en-US" altLang="zh-CN" sz="2000" b="1" dirty="0">
                    <a:latin typeface="Times New Roman" pitchFamily="18" charset="0"/>
                  </a:rPr>
                  <a:t>'</a:t>
                </a:r>
                <a:r>
                  <a:rPr lang="en-US" altLang="zh-CN" sz="2000" b="1" dirty="0">
                    <a:latin typeface="宋体" charset="-122"/>
                  </a:rPr>
                  <a:t>exam2.out</a:t>
                </a:r>
                <a:r>
                  <a:rPr lang="en-US" altLang="zh-CN" sz="2000" b="1" dirty="0">
                    <a:latin typeface="Times New Roman" pitchFamily="18" charset="0"/>
                  </a:rPr>
                  <a:t>'</a:t>
                </a:r>
                <a:r>
                  <a:rPr lang="en-US" altLang="zh-CN" sz="2000" b="1" dirty="0">
                    <a:latin typeface="宋体" charset="-122"/>
                  </a:rPr>
                  <a:t>)</a:t>
                </a:r>
              </a:p>
              <a:p>
                <a:pPr algn="just"/>
                <a:r>
                  <a:rPr lang="en-US" altLang="zh-CN" sz="2000" b="1" dirty="0">
                    <a:latin typeface="宋体" charset="-122"/>
                  </a:rPr>
                  <a:t>READ(1,*) N</a:t>
                </a:r>
              </a:p>
              <a:p>
                <a:pPr algn="just"/>
                <a:endParaRPr lang="en-US" altLang="zh-CN" sz="2000" b="1" dirty="0">
                  <a:latin typeface="宋体" charset="-122"/>
                </a:endParaRPr>
              </a:p>
              <a:p>
                <a:pPr algn="just"/>
                <a:r>
                  <a:rPr lang="en-US" altLang="zh-CN" sz="2000" b="1" dirty="0">
                    <a:latin typeface="宋体" charset="-122"/>
                  </a:rPr>
                  <a:t>READ(1,*) (score(I),I=1,N)</a:t>
                </a:r>
              </a:p>
              <a:p>
                <a:pPr algn="just"/>
                <a:endParaRPr lang="en-US" altLang="zh-CN" sz="2000" b="1" dirty="0">
                  <a:latin typeface="宋体" charset="-122"/>
                </a:endParaRPr>
              </a:p>
              <a:p>
                <a:pPr algn="just"/>
                <a:r>
                  <a:rPr lang="en-US" altLang="zh-CN" sz="2000" b="1" dirty="0">
                    <a:latin typeface="宋体" charset="-122"/>
                  </a:rPr>
                  <a:t>WRITE(2,*) </a:t>
                </a:r>
                <a:r>
                  <a:rPr lang="en-US" altLang="zh-CN" sz="2000" b="1" dirty="0">
                    <a:latin typeface="Times New Roman" pitchFamily="18" charset="0"/>
                  </a:rPr>
                  <a:t>'</a:t>
                </a:r>
                <a:r>
                  <a:rPr lang="zh-CN" altLang="en-US" sz="2000" b="1" dirty="0">
                    <a:latin typeface="宋体" charset="-122"/>
                  </a:rPr>
                  <a:t>学生成绩有：</a:t>
                </a:r>
                <a:r>
                  <a:rPr lang="en-US" altLang="zh-CN" sz="2000" b="1" dirty="0">
                    <a:latin typeface="Times New Roman" pitchFamily="18" charset="0"/>
                  </a:rPr>
                  <a:t>'</a:t>
                </a:r>
                <a:endParaRPr lang="en-US" altLang="zh-CN" sz="2000" b="1" dirty="0">
                  <a:latin typeface="宋体" charset="-122"/>
                </a:endParaRPr>
              </a:p>
              <a:p>
                <a:pPr algn="just"/>
                <a:r>
                  <a:rPr lang="en-US" altLang="zh-CN" sz="2000" b="1" dirty="0">
                    <a:latin typeface="宋体" charset="-122"/>
                  </a:rPr>
                  <a:t>WRITE(2,100) (score(I),I=1,N)</a:t>
                </a:r>
              </a:p>
              <a:p>
                <a:pPr algn="just"/>
                <a:r>
                  <a:rPr lang="en-US" altLang="zh-CN" sz="2000" b="1" dirty="0">
                    <a:latin typeface="宋体" charset="-122"/>
                  </a:rPr>
                  <a:t>WRITE(2,200) </a:t>
                </a:r>
                <a:r>
                  <a:rPr lang="en-US" altLang="zh-CN" sz="2000" b="1" dirty="0" err="1">
                    <a:latin typeface="宋体" charset="-122"/>
                  </a:rPr>
                  <a:t>ave</a:t>
                </a:r>
                <a:endParaRPr lang="en-US" altLang="zh-CN" sz="2000" b="1" dirty="0">
                  <a:latin typeface="宋体" charset="-122"/>
                </a:endParaRPr>
              </a:p>
              <a:p>
                <a:pPr algn="just"/>
                <a:r>
                  <a:rPr lang="en-US" altLang="zh-CN" sz="2000" b="1" dirty="0">
                    <a:latin typeface="宋体" charset="-122"/>
                  </a:rPr>
                  <a:t>PRINT*,</a:t>
                </a:r>
                <a:r>
                  <a:rPr lang="en-US" altLang="zh-CN" sz="2000" b="1" dirty="0">
                    <a:latin typeface="Times New Roman" pitchFamily="18" charset="0"/>
                  </a:rPr>
                  <a:t>’</a:t>
                </a:r>
                <a:r>
                  <a:rPr lang="zh-CN" altLang="en-US" sz="2000" b="1" dirty="0">
                    <a:latin typeface="宋体" charset="-122"/>
                  </a:rPr>
                  <a:t>程序运行正常结束。</a:t>
                </a:r>
                <a:r>
                  <a:rPr lang="zh-CN" altLang="en-US" sz="2000" b="1" dirty="0">
                    <a:latin typeface="Times New Roman" pitchFamily="18" charset="0"/>
                  </a:rPr>
                  <a:t>’</a:t>
                </a:r>
                <a:endParaRPr lang="zh-CN" altLang="en-US" sz="2000" b="1" dirty="0">
                  <a:latin typeface="宋体" charset="-122"/>
                </a:endParaRPr>
              </a:p>
              <a:p>
                <a:pPr algn="just"/>
                <a:r>
                  <a:rPr lang="en-US" altLang="zh-CN" sz="2000" b="1" dirty="0">
                    <a:latin typeface="宋体" charset="-122"/>
                  </a:rPr>
                  <a:t>END</a:t>
                </a:r>
              </a:p>
            </p:txBody>
          </p:sp>
          <p:sp>
            <p:nvSpPr>
              <p:cNvPr id="20" name="Freeform 8"/>
              <p:cNvSpPr>
                <a:spLocks/>
              </p:cNvSpPr>
              <p:nvPr/>
            </p:nvSpPr>
            <p:spPr bwMode="auto">
              <a:xfrm>
                <a:off x="1131" y="1305"/>
                <a:ext cx="1941" cy="135"/>
              </a:xfrm>
              <a:custGeom>
                <a:avLst/>
                <a:gdLst>
                  <a:gd name="T0" fmla="*/ 0 w 3465"/>
                  <a:gd name="T1" fmla="*/ 135 h 156"/>
                  <a:gd name="T2" fmla="*/ 0 w 3465"/>
                  <a:gd name="T3" fmla="*/ 0 h 156"/>
                  <a:gd name="T4" fmla="*/ 1941 w 3465"/>
                  <a:gd name="T5" fmla="*/ 0 h 156"/>
                  <a:gd name="T6" fmla="*/ 0 60000 65536"/>
                  <a:gd name="T7" fmla="*/ 0 60000 65536"/>
                  <a:gd name="T8" fmla="*/ 0 60000 65536"/>
                  <a:gd name="T9" fmla="*/ 0 w 3465"/>
                  <a:gd name="T10" fmla="*/ 0 h 156"/>
                  <a:gd name="T11" fmla="*/ 3465 w 3465"/>
                  <a:gd name="T12" fmla="*/ 156 h 156"/>
                </a:gdLst>
                <a:ahLst/>
                <a:cxnLst>
                  <a:cxn ang="T6">
                    <a:pos x="T0" y="T1"/>
                  </a:cxn>
                  <a:cxn ang="T7">
                    <a:pos x="T2" y="T3"/>
                  </a:cxn>
                  <a:cxn ang="T8">
                    <a:pos x="T4" y="T5"/>
                  </a:cxn>
                </a:cxnLst>
                <a:rect l="T9" t="T10" r="T11" b="T12"/>
                <a:pathLst>
                  <a:path w="3465" h="156">
                    <a:moveTo>
                      <a:pt x="0" y="156"/>
                    </a:moveTo>
                    <a:lnTo>
                      <a:pt x="0" y="0"/>
                    </a:lnTo>
                    <a:lnTo>
                      <a:pt x="3465" y="0"/>
                    </a:lnTo>
                  </a:path>
                </a:pathLst>
              </a:custGeom>
              <a:noFill/>
              <a:ln w="38100" cmpd="sng">
                <a:solidFill>
                  <a:schemeClr val="bg2"/>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9"/>
              <p:cNvSpPr>
                <a:spLocks/>
              </p:cNvSpPr>
              <p:nvPr/>
            </p:nvSpPr>
            <p:spPr bwMode="auto">
              <a:xfrm>
                <a:off x="1140" y="1872"/>
                <a:ext cx="1932" cy="336"/>
              </a:xfrm>
              <a:custGeom>
                <a:avLst/>
                <a:gdLst>
                  <a:gd name="T0" fmla="*/ 0 w 3465"/>
                  <a:gd name="T1" fmla="*/ 84 h 624"/>
                  <a:gd name="T2" fmla="*/ 0 w 3465"/>
                  <a:gd name="T3" fmla="*/ 0 h 624"/>
                  <a:gd name="T4" fmla="*/ 1054 w 3465"/>
                  <a:gd name="T5" fmla="*/ 0 h 624"/>
                  <a:gd name="T6" fmla="*/ 1054 w 3465"/>
                  <a:gd name="T7" fmla="*/ 336 h 624"/>
                  <a:gd name="T8" fmla="*/ 1932 w 3465"/>
                  <a:gd name="T9" fmla="*/ 336 h 624"/>
                  <a:gd name="T10" fmla="*/ 0 60000 65536"/>
                  <a:gd name="T11" fmla="*/ 0 60000 65536"/>
                  <a:gd name="T12" fmla="*/ 0 60000 65536"/>
                  <a:gd name="T13" fmla="*/ 0 60000 65536"/>
                  <a:gd name="T14" fmla="*/ 0 60000 65536"/>
                  <a:gd name="T15" fmla="*/ 0 w 3465"/>
                  <a:gd name="T16" fmla="*/ 0 h 624"/>
                  <a:gd name="T17" fmla="*/ 3465 w 3465"/>
                  <a:gd name="T18" fmla="*/ 624 h 624"/>
                </a:gdLst>
                <a:ahLst/>
                <a:cxnLst>
                  <a:cxn ang="T10">
                    <a:pos x="T0" y="T1"/>
                  </a:cxn>
                  <a:cxn ang="T11">
                    <a:pos x="T2" y="T3"/>
                  </a:cxn>
                  <a:cxn ang="T12">
                    <a:pos x="T4" y="T5"/>
                  </a:cxn>
                  <a:cxn ang="T13">
                    <a:pos x="T6" y="T7"/>
                  </a:cxn>
                  <a:cxn ang="T14">
                    <a:pos x="T8" y="T9"/>
                  </a:cxn>
                </a:cxnLst>
                <a:rect l="T15" t="T16" r="T17" b="T18"/>
                <a:pathLst>
                  <a:path w="3465" h="624">
                    <a:moveTo>
                      <a:pt x="0" y="156"/>
                    </a:moveTo>
                    <a:lnTo>
                      <a:pt x="0" y="0"/>
                    </a:lnTo>
                    <a:lnTo>
                      <a:pt x="1890" y="0"/>
                    </a:lnTo>
                    <a:lnTo>
                      <a:pt x="1890" y="624"/>
                    </a:lnTo>
                    <a:lnTo>
                      <a:pt x="3465" y="624"/>
                    </a:lnTo>
                  </a:path>
                </a:pathLst>
              </a:custGeom>
              <a:noFill/>
              <a:ln w="38100" cmpd="sng">
                <a:solidFill>
                  <a:schemeClr val="bg2"/>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Line 10"/>
              <p:cNvSpPr>
                <a:spLocks noChangeShapeType="1"/>
              </p:cNvSpPr>
              <p:nvPr/>
            </p:nvSpPr>
            <p:spPr bwMode="auto">
              <a:xfrm flipH="1">
                <a:off x="1632" y="1536"/>
                <a:ext cx="1422" cy="624"/>
              </a:xfrm>
              <a:prstGeom prst="line">
                <a:avLst/>
              </a:prstGeom>
              <a:noFill/>
              <a:ln w="38100" cap="rnd">
                <a:solidFill>
                  <a:srgbClr val="FF0000"/>
                </a:solidFill>
                <a:prstDash val="sysDot"/>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 name="Line 11"/>
              <p:cNvSpPr>
                <a:spLocks noChangeShapeType="1"/>
              </p:cNvSpPr>
              <p:nvPr/>
            </p:nvSpPr>
            <p:spPr bwMode="auto">
              <a:xfrm flipV="1">
                <a:off x="2544" y="2544"/>
                <a:ext cx="480" cy="336"/>
              </a:xfrm>
              <a:prstGeom prst="line">
                <a:avLst/>
              </a:prstGeom>
              <a:noFill/>
              <a:ln w="38100" cap="rnd">
                <a:solidFill>
                  <a:srgbClr val="FF0000"/>
                </a:solidFill>
                <a:prstDash val="sysDot"/>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 name="Line 12"/>
              <p:cNvSpPr>
                <a:spLocks noChangeShapeType="1"/>
              </p:cNvSpPr>
              <p:nvPr/>
            </p:nvSpPr>
            <p:spPr bwMode="auto">
              <a:xfrm flipH="1">
                <a:off x="1776" y="1728"/>
                <a:ext cx="1296" cy="768"/>
              </a:xfrm>
              <a:prstGeom prst="line">
                <a:avLst/>
              </a:prstGeom>
              <a:noFill/>
              <a:ln w="38100" cap="rnd">
                <a:solidFill>
                  <a:srgbClr val="FF0000"/>
                </a:solidFill>
                <a:prstDash val="sysDot"/>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5" name="Line 13"/>
              <p:cNvSpPr>
                <a:spLocks noChangeShapeType="1"/>
              </p:cNvSpPr>
              <p:nvPr/>
            </p:nvSpPr>
            <p:spPr bwMode="auto">
              <a:xfrm flipV="1">
                <a:off x="2496" y="2736"/>
                <a:ext cx="552" cy="336"/>
              </a:xfrm>
              <a:prstGeom prst="line">
                <a:avLst/>
              </a:prstGeom>
              <a:noFill/>
              <a:ln w="38100" cap="rnd">
                <a:solidFill>
                  <a:srgbClr val="FF0000"/>
                </a:solidFill>
                <a:prstDash val="sysDot"/>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 name="Line 14"/>
              <p:cNvSpPr>
                <a:spLocks noChangeShapeType="1"/>
              </p:cNvSpPr>
              <p:nvPr/>
            </p:nvSpPr>
            <p:spPr bwMode="auto">
              <a:xfrm flipV="1">
                <a:off x="2064" y="2880"/>
                <a:ext cx="972" cy="480"/>
              </a:xfrm>
              <a:prstGeom prst="line">
                <a:avLst/>
              </a:prstGeom>
              <a:noFill/>
              <a:ln w="38100" cap="rnd">
                <a:solidFill>
                  <a:srgbClr val="FF0000"/>
                </a:solidFill>
                <a:prstDash val="sysDot"/>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Text Box 15"/>
              <p:cNvSpPr txBox="1">
                <a:spLocks noChangeArrowheads="1"/>
              </p:cNvSpPr>
              <p:nvPr/>
            </p:nvSpPr>
            <p:spPr bwMode="auto">
              <a:xfrm>
                <a:off x="1152" y="1104"/>
                <a:ext cx="1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r>
                  <a:rPr lang="zh-CN" altLang="en-US" sz="2000" b="1">
                    <a:latin typeface="宋体" charset="-122"/>
                  </a:rPr>
                  <a:t>外部文件名</a:t>
                </a:r>
                <a:r>
                  <a:rPr lang="en-US" altLang="zh-CN" sz="2000" b="1">
                    <a:latin typeface="宋体" charset="-122"/>
                  </a:rPr>
                  <a:t>,</a:t>
                </a:r>
                <a:r>
                  <a:rPr lang="zh-CN" altLang="en-US" sz="2000" b="1">
                    <a:latin typeface="宋体" charset="-122"/>
                  </a:rPr>
                  <a:t>逻辑设备号</a:t>
                </a:r>
              </a:p>
            </p:txBody>
          </p:sp>
          <p:sp>
            <p:nvSpPr>
              <p:cNvPr id="28" name="Text Box 16"/>
              <p:cNvSpPr txBox="1">
                <a:spLocks noChangeArrowheads="1"/>
              </p:cNvSpPr>
              <p:nvPr/>
            </p:nvSpPr>
            <p:spPr bwMode="auto">
              <a:xfrm>
                <a:off x="1157" y="1620"/>
                <a:ext cx="177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r>
                  <a:rPr lang="zh-CN" altLang="en-US" sz="2000" b="1">
                    <a:latin typeface="宋体" charset="-122"/>
                  </a:rPr>
                  <a:t>外部文件名</a:t>
                </a:r>
                <a:r>
                  <a:rPr lang="en-US" altLang="zh-CN" sz="2000" b="1">
                    <a:latin typeface="宋体" charset="-122"/>
                  </a:rPr>
                  <a:t>,</a:t>
                </a:r>
                <a:r>
                  <a:rPr lang="zh-CN" altLang="en-US" sz="2000" b="1">
                    <a:latin typeface="宋体" charset="-122"/>
                  </a:rPr>
                  <a:t>逻辑设备号</a:t>
                </a:r>
              </a:p>
            </p:txBody>
          </p:sp>
        </p:grpSp>
        <p:grpSp>
          <p:nvGrpSpPr>
            <p:cNvPr id="7" name="Group 17"/>
            <p:cNvGrpSpPr>
              <a:grpSpLocks/>
            </p:cNvGrpSpPr>
            <p:nvPr/>
          </p:nvGrpSpPr>
          <p:grpSpPr bwMode="auto">
            <a:xfrm>
              <a:off x="3072" y="704"/>
              <a:ext cx="2340" cy="2992"/>
              <a:chOff x="3072" y="704"/>
              <a:chExt cx="2340" cy="2992"/>
            </a:xfrm>
          </p:grpSpPr>
          <p:sp>
            <p:nvSpPr>
              <p:cNvPr id="8" name="Text Box 18"/>
              <p:cNvSpPr txBox="1">
                <a:spLocks noChangeArrowheads="1"/>
              </p:cNvSpPr>
              <p:nvPr/>
            </p:nvSpPr>
            <p:spPr bwMode="auto">
              <a:xfrm>
                <a:off x="3492" y="704"/>
                <a:ext cx="116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r>
                  <a:rPr lang="zh-CN" altLang="en-US" sz="2000" b="1">
                    <a:latin typeface="Times New Roman" pitchFamily="18" charset="0"/>
                  </a:rPr>
                  <a:t>物理设备：磁盘</a:t>
                </a:r>
              </a:p>
            </p:txBody>
          </p:sp>
          <p:sp>
            <p:nvSpPr>
              <p:cNvPr id="9" name="Text Box 19"/>
              <p:cNvSpPr txBox="1">
                <a:spLocks noChangeArrowheads="1"/>
              </p:cNvSpPr>
              <p:nvPr/>
            </p:nvSpPr>
            <p:spPr bwMode="auto">
              <a:xfrm>
                <a:off x="3072" y="977"/>
                <a:ext cx="2340" cy="27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endParaRPr lang="en-US" altLang="zh-CN" sz="2000" b="1">
                  <a:latin typeface="Times New Roman" pitchFamily="18" charset="0"/>
                </a:endParaRPr>
              </a:p>
              <a:p>
                <a:pPr algn="just"/>
                <a:r>
                  <a:rPr lang="en-US" altLang="zh-CN" sz="2000" b="1">
                    <a:latin typeface="宋体" charset="-122"/>
                  </a:rPr>
                  <a:t> </a:t>
                </a:r>
                <a:r>
                  <a:rPr lang="zh-CN" altLang="en-US" sz="2000" b="1">
                    <a:latin typeface="宋体" charset="-122"/>
                  </a:rPr>
                  <a:t>外部输入文件：</a:t>
                </a:r>
                <a:r>
                  <a:rPr lang="en-US" altLang="zh-CN" sz="2000" b="1">
                    <a:latin typeface="Times New Roman" pitchFamily="18" charset="0"/>
                  </a:rPr>
                  <a:t>'</a:t>
                </a:r>
                <a:r>
                  <a:rPr lang="en-US" altLang="zh-CN" sz="2000" b="1">
                    <a:latin typeface="宋体" charset="-122"/>
                  </a:rPr>
                  <a:t>exam2.in</a:t>
                </a:r>
                <a:r>
                  <a:rPr lang="en-US" altLang="zh-CN" sz="2000" b="1">
                    <a:latin typeface="Times New Roman" pitchFamily="18" charset="0"/>
                  </a:rPr>
                  <a:t>'</a:t>
                </a:r>
                <a:endParaRPr lang="en-US" altLang="zh-CN" sz="2000" b="1">
                  <a:latin typeface="宋体" charset="-122"/>
                </a:endParaRPr>
              </a:p>
              <a:p>
                <a:pPr algn="just"/>
                <a:r>
                  <a:rPr lang="en-US" altLang="zh-CN" sz="2000" b="1">
                    <a:latin typeface="宋体" charset="-122"/>
                  </a:rPr>
                  <a:t> 5</a:t>
                </a:r>
              </a:p>
              <a:p>
                <a:pPr algn="just"/>
                <a:r>
                  <a:rPr lang="en-US" altLang="zh-CN" sz="2000" b="1">
                    <a:latin typeface="宋体" charset="-122"/>
                  </a:rPr>
                  <a:t> 78.5,55.0,85.5,90.0,68.5</a:t>
                </a:r>
              </a:p>
              <a:p>
                <a:pPr algn="just"/>
                <a:endParaRPr lang="en-US" altLang="zh-CN" sz="2000" b="1">
                  <a:latin typeface="Times New Roman" pitchFamily="18" charset="0"/>
                </a:endParaRPr>
              </a:p>
              <a:p>
                <a:pPr algn="just"/>
                <a:endParaRPr lang="en-US" altLang="zh-CN" sz="2000" b="1">
                  <a:latin typeface="Times New Roman" pitchFamily="18" charset="0"/>
                </a:endParaRPr>
              </a:p>
              <a:p>
                <a:pPr algn="just"/>
                <a:r>
                  <a:rPr lang="en-US" altLang="zh-CN" sz="2000" b="1">
                    <a:latin typeface="宋体" charset="-122"/>
                  </a:rPr>
                  <a:t> </a:t>
                </a:r>
                <a:r>
                  <a:rPr lang="zh-CN" altLang="en-US" sz="2000" b="1">
                    <a:latin typeface="宋体" charset="-122"/>
                  </a:rPr>
                  <a:t>外部输出文件：</a:t>
                </a:r>
                <a:r>
                  <a:rPr lang="en-US" altLang="zh-CN" sz="2000" b="1">
                    <a:latin typeface="Times New Roman" pitchFamily="18" charset="0"/>
                  </a:rPr>
                  <a:t>'</a:t>
                </a:r>
                <a:r>
                  <a:rPr lang="en-US" altLang="zh-CN" sz="2000" b="1">
                    <a:latin typeface="宋体" charset="-122"/>
                  </a:rPr>
                  <a:t>exam2.out</a:t>
                </a:r>
                <a:r>
                  <a:rPr lang="en-US" altLang="zh-CN" sz="2000" b="1">
                    <a:latin typeface="Times New Roman" pitchFamily="18" charset="0"/>
                  </a:rPr>
                  <a:t>'</a:t>
                </a:r>
                <a:endParaRPr lang="en-US" altLang="zh-CN" sz="2000" b="1">
                  <a:latin typeface="宋体" charset="-122"/>
                </a:endParaRPr>
              </a:p>
              <a:p>
                <a:pPr algn="just"/>
                <a:r>
                  <a:rPr lang="en-US" altLang="zh-CN" sz="2000" b="1">
                    <a:latin typeface="宋体" charset="-122"/>
                  </a:rPr>
                  <a:t> </a:t>
                </a:r>
                <a:r>
                  <a:rPr lang="zh-CN" altLang="en-US" sz="2000" b="1">
                    <a:latin typeface="宋体" charset="-122"/>
                  </a:rPr>
                  <a:t>学生成绩有：</a:t>
                </a:r>
              </a:p>
              <a:p>
                <a:pPr algn="just"/>
                <a:r>
                  <a:rPr lang="zh-CN" altLang="en-US" sz="2000" b="1">
                    <a:latin typeface="宋体" charset="-122"/>
                  </a:rPr>
                  <a:t> </a:t>
                </a:r>
                <a:r>
                  <a:rPr lang="en-US" altLang="zh-CN" sz="2000" b="1">
                    <a:latin typeface="宋体" charset="-122"/>
                  </a:rPr>
                  <a:t>78.5, 55.0, 85.5, 90.0, 68.5</a:t>
                </a:r>
              </a:p>
              <a:p>
                <a:pPr algn="just"/>
                <a:r>
                  <a:rPr lang="en-US" altLang="zh-CN" sz="2000" b="1">
                    <a:latin typeface="宋体" charset="-122"/>
                  </a:rPr>
                  <a:t> </a:t>
                </a:r>
                <a:r>
                  <a:rPr lang="zh-CN" altLang="en-US" sz="2000" b="1">
                    <a:latin typeface="宋体" charset="-122"/>
                  </a:rPr>
                  <a:t>平均分数： </a:t>
                </a:r>
                <a:r>
                  <a:rPr lang="en-US" altLang="zh-CN" sz="2000" b="1">
                    <a:latin typeface="宋体" charset="-122"/>
                  </a:rPr>
                  <a:t>75.5</a:t>
                </a:r>
              </a:p>
              <a:p>
                <a:pPr algn="just"/>
                <a:endParaRPr lang="en-US" altLang="zh-CN" sz="2000" b="1">
                  <a:latin typeface="Times New Roman" pitchFamily="18" charset="0"/>
                </a:endParaRPr>
              </a:p>
            </p:txBody>
          </p:sp>
          <p:sp>
            <p:nvSpPr>
              <p:cNvPr id="10" name="Line 20"/>
              <p:cNvSpPr>
                <a:spLocks noChangeShapeType="1"/>
              </p:cNvSpPr>
              <p:nvPr/>
            </p:nvSpPr>
            <p:spPr bwMode="auto">
              <a:xfrm>
                <a:off x="3072" y="1179"/>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21"/>
              <p:cNvSpPr>
                <a:spLocks noChangeShapeType="1"/>
              </p:cNvSpPr>
              <p:nvPr/>
            </p:nvSpPr>
            <p:spPr bwMode="auto">
              <a:xfrm>
                <a:off x="3072" y="1806"/>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22"/>
              <p:cNvSpPr>
                <a:spLocks noChangeShapeType="1"/>
              </p:cNvSpPr>
              <p:nvPr/>
            </p:nvSpPr>
            <p:spPr bwMode="auto">
              <a:xfrm>
                <a:off x="3072" y="2112"/>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3"/>
              <p:cNvSpPr>
                <a:spLocks noChangeShapeType="1"/>
              </p:cNvSpPr>
              <p:nvPr/>
            </p:nvSpPr>
            <p:spPr bwMode="auto">
              <a:xfrm>
                <a:off x="3072" y="2928"/>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4"/>
              <p:cNvSpPr>
                <a:spLocks noChangeShapeType="1"/>
              </p:cNvSpPr>
              <p:nvPr/>
            </p:nvSpPr>
            <p:spPr bwMode="auto">
              <a:xfrm>
                <a:off x="3072" y="1372"/>
                <a:ext cx="234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5"/>
              <p:cNvSpPr>
                <a:spLocks noChangeShapeType="1"/>
              </p:cNvSpPr>
              <p:nvPr/>
            </p:nvSpPr>
            <p:spPr bwMode="auto">
              <a:xfrm>
                <a:off x="3072" y="2328"/>
                <a:ext cx="234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26"/>
              <p:cNvSpPr txBox="1">
                <a:spLocks noChangeArrowheads="1"/>
              </p:cNvSpPr>
              <p:nvPr/>
            </p:nvSpPr>
            <p:spPr bwMode="auto">
              <a:xfrm>
                <a:off x="4032" y="3168"/>
                <a:ext cx="3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p:txBody>
          </p:sp>
          <p:sp>
            <p:nvSpPr>
              <p:cNvPr id="17" name="Text Box 27"/>
              <p:cNvSpPr txBox="1">
                <a:spLocks noChangeArrowheads="1"/>
              </p:cNvSpPr>
              <p:nvPr/>
            </p:nvSpPr>
            <p:spPr bwMode="auto">
              <a:xfrm>
                <a:off x="4062" y="1835"/>
                <a:ext cx="3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p:txBody>
          </p:sp>
          <p:sp>
            <p:nvSpPr>
              <p:cNvPr id="18" name="Text Box 28"/>
              <p:cNvSpPr txBox="1">
                <a:spLocks noChangeArrowheads="1"/>
              </p:cNvSpPr>
              <p:nvPr/>
            </p:nvSpPr>
            <p:spPr bwMode="auto">
              <a:xfrm>
                <a:off x="4062" y="957"/>
                <a:ext cx="3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a:p>
                <a:pPr algn="just">
                  <a:lnSpc>
                    <a:spcPct val="40000"/>
                  </a:lnSpc>
                </a:pPr>
                <a:r>
                  <a:rPr lang="en-US" altLang="zh-CN" sz="2000" b="1">
                    <a:latin typeface="Times New Roman" pitchFamily="18" charset="0"/>
                  </a:rPr>
                  <a:t>·</a:t>
                </a:r>
              </a:p>
            </p:txBody>
          </p:sp>
        </p:grpSp>
      </p:grpSp>
    </p:spTree>
    <p:extLst>
      <p:ext uri="{BB962C8B-B14F-4D97-AF65-F5344CB8AC3E}">
        <p14:creationId xmlns:p14="http://schemas.microsoft.com/office/powerpoint/2010/main" val="404362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755650" y="404813"/>
            <a:ext cx="3311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Font typeface="Arial" charset="0"/>
              <a:buChar char="♦"/>
            </a:pPr>
            <a:r>
              <a:rPr lang="en-US" altLang="zh-CN" sz="2800" b="1" dirty="0">
                <a:solidFill>
                  <a:srgbClr val="0033CC"/>
                </a:solidFill>
              </a:rPr>
              <a:t> </a:t>
            </a:r>
            <a:r>
              <a:rPr lang="zh-CN" altLang="en-US" sz="2800" b="1" dirty="0">
                <a:solidFill>
                  <a:srgbClr val="0033CC"/>
                </a:solidFill>
              </a:rPr>
              <a:t>文件的概念</a:t>
            </a:r>
          </a:p>
        </p:txBody>
      </p:sp>
      <p:sp>
        <p:nvSpPr>
          <p:cNvPr id="5" name="Rectangle 5"/>
          <p:cNvSpPr>
            <a:spLocks noChangeArrowheads="1"/>
          </p:cNvSpPr>
          <p:nvPr/>
        </p:nvSpPr>
        <p:spPr bwMode="auto">
          <a:xfrm>
            <a:off x="539750" y="1484313"/>
            <a:ext cx="7991475" cy="426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40000"/>
              </a:spcBef>
              <a:buFontTx/>
              <a:buChar char="•"/>
            </a:pPr>
            <a:r>
              <a:rPr kumimoji="1" lang="en-US" altLang="zh-CN" sz="2400" b="1" dirty="0">
                <a:solidFill>
                  <a:srgbClr val="FFFFFF"/>
                </a:solidFill>
              </a:rPr>
              <a:t>  </a:t>
            </a:r>
            <a:r>
              <a:rPr kumimoji="1" lang="zh-CN" altLang="en-US" sz="2400" b="1" dirty="0">
                <a:solidFill>
                  <a:srgbClr val="FF3300"/>
                </a:solidFill>
              </a:rPr>
              <a:t>文件</a:t>
            </a:r>
            <a:r>
              <a:rPr kumimoji="1" lang="en-US" altLang="zh-CN" sz="2400" b="1" dirty="0"/>
              <a:t>: </a:t>
            </a:r>
            <a:r>
              <a:rPr kumimoji="1" lang="zh-CN" altLang="en-US" sz="2400" b="1" dirty="0"/>
              <a:t>存放在某种存储设备上的一组数据集合，由文件名唯一标识。</a:t>
            </a:r>
          </a:p>
          <a:p>
            <a:pPr algn="just">
              <a:spcBef>
                <a:spcPct val="40000"/>
              </a:spcBef>
              <a:spcAft>
                <a:spcPct val="100000"/>
              </a:spcAft>
            </a:pPr>
            <a:r>
              <a:rPr kumimoji="1" lang="zh-CN" altLang="en-US" sz="2000" b="1" dirty="0"/>
              <a:t>在</a:t>
            </a:r>
            <a:r>
              <a:rPr kumimoji="1" lang="en-US" altLang="zh-CN" sz="2000" b="1" dirty="0"/>
              <a:t>FORTRAN</a:t>
            </a:r>
            <a:r>
              <a:rPr kumimoji="1" lang="zh-CN" altLang="en-US" sz="2000" b="1" dirty="0"/>
              <a:t>的</a:t>
            </a:r>
            <a:r>
              <a:rPr kumimoji="1" lang="en-US" altLang="zh-CN" sz="2000" b="1" dirty="0"/>
              <a:t>I/O</a:t>
            </a:r>
            <a:r>
              <a:rPr kumimoji="1" lang="zh-CN" altLang="en-US" sz="2000" b="1" dirty="0"/>
              <a:t>系统中，数据以文件的形式进行存储和交换，操作系统以文件为单位对数据进行管理。</a:t>
            </a:r>
          </a:p>
          <a:p>
            <a:pPr algn="just">
              <a:spcBef>
                <a:spcPct val="40000"/>
              </a:spcBef>
              <a:buFontTx/>
              <a:buChar char="•"/>
            </a:pPr>
            <a:r>
              <a:rPr kumimoji="1" lang="zh-CN" altLang="en-US" sz="2400" b="1" dirty="0"/>
              <a:t>  文件由若干记录组成。没有记录的文件为空文件。</a:t>
            </a:r>
          </a:p>
          <a:p>
            <a:pPr algn="just">
              <a:spcBef>
                <a:spcPct val="40000"/>
              </a:spcBef>
              <a:buFontTx/>
              <a:buChar char="•"/>
            </a:pPr>
            <a:r>
              <a:rPr kumimoji="1" lang="zh-CN" altLang="en-US" sz="2400" b="1" dirty="0"/>
              <a:t>  文件操作（读、写）以记录为单位。从文件中一次输入一个记录，向文件中一次输出一个记录。</a:t>
            </a:r>
          </a:p>
          <a:p>
            <a:pPr algn="just">
              <a:spcBef>
                <a:spcPct val="40000"/>
              </a:spcBef>
              <a:buFontTx/>
              <a:buChar char="•"/>
            </a:pPr>
            <a:r>
              <a:rPr kumimoji="1" lang="zh-CN" altLang="en-US" sz="2400" b="1" dirty="0"/>
              <a:t>  通过 </a:t>
            </a:r>
            <a:r>
              <a:rPr kumimoji="1" lang="en-US" altLang="zh-CN" sz="2400" b="1" dirty="0"/>
              <a:t>READ </a:t>
            </a:r>
            <a:r>
              <a:rPr kumimoji="1" lang="zh-CN" altLang="en-US" sz="2400" b="1" dirty="0"/>
              <a:t>和 </a:t>
            </a:r>
            <a:r>
              <a:rPr kumimoji="1" lang="en-US" altLang="zh-CN" sz="2400" b="1" dirty="0"/>
              <a:t>WRITE </a:t>
            </a:r>
            <a:r>
              <a:rPr kumimoji="1" lang="zh-CN" altLang="en-US" sz="2400" b="1" dirty="0"/>
              <a:t>语句从文件中输出、输入数据。</a:t>
            </a:r>
          </a:p>
          <a:p>
            <a:pPr algn="just">
              <a:spcBef>
                <a:spcPct val="40000"/>
              </a:spcBef>
              <a:buFontTx/>
              <a:buChar char="•"/>
            </a:pPr>
            <a:r>
              <a:rPr kumimoji="1" lang="zh-CN" altLang="en-US" sz="2400" b="1" dirty="0"/>
              <a:t>  文件分内部文件和外部文件两种文件。</a:t>
            </a:r>
          </a:p>
        </p:txBody>
      </p:sp>
    </p:spTree>
    <p:extLst>
      <p:ext uri="{BB962C8B-B14F-4D97-AF65-F5344CB8AC3E}">
        <p14:creationId xmlns:p14="http://schemas.microsoft.com/office/powerpoint/2010/main" val="3067738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755650" y="476250"/>
            <a:ext cx="7777163"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kumimoji="1" lang="zh-CN" altLang="en-US" sz="2400" b="1" dirty="0">
                <a:solidFill>
                  <a:srgbClr val="FF3300"/>
                </a:solidFill>
              </a:rPr>
              <a:t>内部文件</a:t>
            </a:r>
            <a:r>
              <a:rPr kumimoji="1" lang="en-US" altLang="zh-CN" sz="2400" b="1" dirty="0"/>
              <a:t>: </a:t>
            </a:r>
            <a:r>
              <a:rPr kumimoji="1" lang="zh-CN" altLang="en-US" sz="2400" b="1" dirty="0"/>
              <a:t>存放在内存储器上的文件。</a:t>
            </a:r>
          </a:p>
          <a:p>
            <a:pPr>
              <a:spcBef>
                <a:spcPct val="30000"/>
              </a:spcBef>
            </a:pPr>
            <a:r>
              <a:rPr kumimoji="1" lang="zh-CN" altLang="en-US" sz="2400" b="1" dirty="0"/>
              <a:t>内部文件特点</a:t>
            </a:r>
            <a:r>
              <a:rPr kumimoji="1" lang="en-US" altLang="zh-CN" sz="2400" b="1" dirty="0"/>
              <a:t>: </a:t>
            </a:r>
            <a:r>
              <a:rPr kumimoji="1" lang="zh-CN" altLang="en-US" sz="2400" b="1" dirty="0"/>
              <a:t>保存小批量数据，不能长期保存。</a:t>
            </a:r>
          </a:p>
          <a:p>
            <a:pPr>
              <a:spcBef>
                <a:spcPct val="30000"/>
              </a:spcBef>
            </a:pPr>
            <a:r>
              <a:rPr kumimoji="1" lang="zh-CN" altLang="en-US" sz="2400" b="1" dirty="0"/>
              <a:t>内部文件作用</a:t>
            </a:r>
            <a:r>
              <a:rPr kumimoji="1" lang="en-US" altLang="zh-CN" sz="2400" b="1" dirty="0"/>
              <a:t>: </a:t>
            </a:r>
            <a:r>
              <a:rPr kumimoji="1" lang="zh-CN" altLang="en-US" sz="2400" b="1" dirty="0"/>
              <a:t>一般用于少量二进制数据与字符型数据相互转换，以及字符串和合并或截取。如：</a:t>
            </a:r>
          </a:p>
          <a:p>
            <a:pPr>
              <a:spcBef>
                <a:spcPct val="30000"/>
              </a:spcBef>
            </a:pPr>
            <a:endParaRPr kumimoji="1" lang="zh-CN" altLang="en-US" sz="2400" b="1" dirty="0"/>
          </a:p>
          <a:p>
            <a:r>
              <a:rPr lang="zh-CN" altLang="en-US" sz="2400" b="1" dirty="0">
                <a:solidFill>
                  <a:schemeClr val="bg1"/>
                </a:solidFill>
                <a:latin typeface="宋体" charset="-122"/>
              </a:rPr>
              <a:t> </a:t>
            </a:r>
            <a:endParaRPr lang="zh-CN" altLang="en-US" sz="2400" b="1" dirty="0">
              <a:latin typeface="宋体" charset="-122"/>
            </a:endParaRPr>
          </a:p>
        </p:txBody>
      </p:sp>
      <p:pic>
        <p:nvPicPr>
          <p:cNvPr id="5"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92375"/>
            <a:ext cx="802798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131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05157" y="476672"/>
            <a:ext cx="7777162"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kumimoji="1" lang="zh-CN" altLang="en-US" sz="2400" b="1" dirty="0">
                <a:solidFill>
                  <a:srgbClr val="FF3300"/>
                </a:solidFill>
              </a:rPr>
              <a:t>外部文件</a:t>
            </a:r>
            <a:r>
              <a:rPr kumimoji="1" lang="en-US" altLang="zh-CN" sz="2400" b="1" dirty="0"/>
              <a:t>: </a:t>
            </a:r>
            <a:r>
              <a:rPr kumimoji="1" lang="zh-CN" altLang="en-US" sz="2400" b="1" dirty="0"/>
              <a:t>连接在计算机主机上的一类设备</a:t>
            </a:r>
            <a:r>
              <a:rPr kumimoji="1" lang="en-US" altLang="zh-CN" sz="2400" b="1" dirty="0"/>
              <a:t>(</a:t>
            </a:r>
            <a:r>
              <a:rPr kumimoji="1" lang="zh-CN" altLang="en-US" sz="2400" b="1" dirty="0"/>
              <a:t>如：键盘、显示器、打印机等</a:t>
            </a:r>
            <a:r>
              <a:rPr kumimoji="1" lang="en-US" altLang="zh-CN" sz="2400" b="1" dirty="0"/>
              <a:t>)</a:t>
            </a:r>
            <a:r>
              <a:rPr kumimoji="1" lang="zh-CN" altLang="en-US" sz="2400" b="1" dirty="0"/>
              <a:t>或存放在外部存储器上的文件。</a:t>
            </a:r>
          </a:p>
          <a:p>
            <a:pPr>
              <a:spcBef>
                <a:spcPct val="30000"/>
              </a:spcBef>
            </a:pPr>
            <a:r>
              <a:rPr kumimoji="1" lang="zh-CN" altLang="en-US" sz="2400" b="1" dirty="0"/>
              <a:t>外部文件特点</a:t>
            </a:r>
            <a:r>
              <a:rPr kumimoji="1" lang="en-US" altLang="zh-CN" sz="2400" b="1" dirty="0"/>
              <a:t>: </a:t>
            </a:r>
            <a:r>
              <a:rPr kumimoji="1" lang="zh-CN" altLang="en-US" sz="2400" b="1" dirty="0"/>
              <a:t>能长期保存大批量数据。</a:t>
            </a:r>
          </a:p>
          <a:p>
            <a:pPr>
              <a:spcBef>
                <a:spcPct val="30000"/>
              </a:spcBef>
            </a:pPr>
            <a:r>
              <a:rPr kumimoji="1" lang="zh-CN" altLang="en-US" sz="2400" b="1" dirty="0"/>
              <a:t>在程序中使用外部文件，必须先用</a:t>
            </a:r>
            <a:r>
              <a:rPr kumimoji="1" lang="en-US" altLang="zh-CN" sz="2400" b="1" dirty="0"/>
              <a:t>OPEN</a:t>
            </a:r>
            <a:r>
              <a:rPr kumimoji="1" lang="zh-CN" altLang="en-US" sz="2400" b="1" dirty="0"/>
              <a:t>语句为外部文件指定设备号，建立外部文件与设备号之间的联系。如：</a:t>
            </a:r>
          </a:p>
          <a:p>
            <a:pPr>
              <a:spcBef>
                <a:spcPct val="30000"/>
              </a:spcBef>
            </a:pPr>
            <a:r>
              <a:rPr kumimoji="1" lang="zh-CN" altLang="en-US" sz="2400" b="1" dirty="0"/>
              <a:t>    </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12976"/>
            <a:ext cx="475297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713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1767</TotalTime>
  <Words>3715</Words>
  <Application>Microsoft Office PowerPoint</Application>
  <PresentationFormat>全屏显示(4:3)</PresentationFormat>
  <Paragraphs>344</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凸显</vt:lpstr>
      <vt:lpstr>八、 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sysu</dc:creator>
  <cp:lastModifiedBy>sysu</cp:lastModifiedBy>
  <cp:revision>82</cp:revision>
  <dcterms:created xsi:type="dcterms:W3CDTF">2015-09-09T08:06:48Z</dcterms:created>
  <dcterms:modified xsi:type="dcterms:W3CDTF">2016-11-04T09:10:52Z</dcterms:modified>
</cp:coreProperties>
</file>