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88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9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3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E969C5-B65B-4651-A719-7D03B85192B9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5B46AF-A8CB-4635-A564-7646D8C975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中山大学大气科学学院</a:t>
            </a:r>
            <a:endParaRPr lang="en-US" altLang="zh-CN" dirty="0" smtClean="0"/>
          </a:p>
          <a:p>
            <a:r>
              <a:rPr lang="zh-CN" altLang="en-US" dirty="0" smtClean="0"/>
              <a:t>陆   希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六、循环结构程序设计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1371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539552" y="471600"/>
            <a:ext cx="755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循环终端语句：</a:t>
            </a:r>
            <a:r>
              <a:rPr lang="zh-TW" altLang="en-US" sz="2800" b="1" dirty="0"/>
              <a:t> </a:t>
            </a:r>
            <a:endParaRPr lang="zh-CN" altLang="en-US" sz="2800" b="1" dirty="0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39750" y="1412875"/>
            <a:ext cx="79216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/>
              <a:t>循环终端语句为一般的执行语句。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sz="2400" b="1" dirty="0"/>
              <a:t>F90</a:t>
            </a:r>
            <a:r>
              <a:rPr lang="zh-CN" altLang="en-US" sz="2400" b="1" dirty="0"/>
              <a:t>规定：循环终端语句可以是除了</a:t>
            </a:r>
            <a:r>
              <a:rPr lang="en-US" altLang="zh-TW" sz="2400" b="1" dirty="0"/>
              <a:t>GOTO</a:t>
            </a:r>
            <a:r>
              <a:rPr lang="zh-CN" altLang="en-US" sz="2400" b="1" dirty="0"/>
              <a:t>、块</a:t>
            </a:r>
            <a:r>
              <a:rPr lang="en-US" altLang="zh-TW" sz="2400" b="1" dirty="0"/>
              <a:t>IF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CASE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CYCLE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DO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ELSE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ELSE IF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END IF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END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END SELECT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EXIT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SELECT CASE</a:t>
            </a:r>
            <a:r>
              <a:rPr lang="zh-CN" altLang="en-US" sz="2400" b="1" dirty="0"/>
              <a:t>、</a:t>
            </a:r>
            <a:r>
              <a:rPr lang="en-US" altLang="zh-TW" sz="2400" b="1" dirty="0"/>
              <a:t>STOP</a:t>
            </a:r>
            <a:r>
              <a:rPr lang="zh-CN" altLang="en-US" sz="2400" b="1" dirty="0"/>
              <a:t>和</a:t>
            </a:r>
            <a:r>
              <a:rPr lang="en-US" altLang="zh-TW" sz="2400" b="1" dirty="0"/>
              <a:t>RETURN</a:t>
            </a:r>
            <a:r>
              <a:rPr lang="zh-CN" altLang="en-US" sz="2400" b="1" dirty="0"/>
              <a:t>语句以外的任一可执行语句，如打印语句、赋值语句、输入语句、逻辑</a:t>
            </a:r>
            <a:r>
              <a:rPr lang="en-US" altLang="zh-TW" sz="2400" b="1" dirty="0"/>
              <a:t>IF</a:t>
            </a:r>
            <a:r>
              <a:rPr lang="zh-CN" altLang="en-US" sz="2400" b="1" dirty="0"/>
              <a:t>语句等都可以作为终端语句。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/>
              <a:t>特殊的循环终端语句是：</a:t>
            </a:r>
            <a:r>
              <a:rPr lang="en-US" altLang="zh-TW" sz="2400" b="1" dirty="0"/>
              <a:t>END DO(</a:t>
            </a:r>
            <a:r>
              <a:rPr lang="zh-CN" altLang="en-US" sz="2400" b="1" dirty="0"/>
              <a:t>常用于无语句标号时</a:t>
            </a:r>
            <a:r>
              <a:rPr lang="en-US" altLang="zh-TW" sz="2400" b="1" dirty="0"/>
              <a:t>)</a:t>
            </a:r>
            <a:r>
              <a:rPr lang="zh-CN" altLang="en-US" sz="2400" b="1" dirty="0"/>
              <a:t>和</a:t>
            </a:r>
            <a:r>
              <a:rPr lang="en-US" altLang="zh-TW" sz="2400" b="1" dirty="0"/>
              <a:t>CONTINUE(</a:t>
            </a:r>
            <a:r>
              <a:rPr lang="zh-CN" altLang="en-US" sz="2400" b="1" dirty="0"/>
              <a:t>常用于有语句标号时</a:t>
            </a:r>
            <a:r>
              <a:rPr lang="en-US" altLang="zh-TW" sz="2400" b="1" dirty="0"/>
              <a:t>)</a:t>
            </a:r>
            <a:r>
              <a:rPr lang="zh-CN" altLang="en-US" sz="2400" b="1" dirty="0"/>
              <a:t>。</a:t>
            </a:r>
            <a:r>
              <a:rPr lang="en-US" altLang="zh-TW" sz="2400" dirty="0"/>
              <a:t>END DO</a:t>
            </a:r>
            <a:r>
              <a:rPr lang="zh-CN" altLang="en-US" sz="2400" dirty="0"/>
              <a:t>语句使老的</a:t>
            </a:r>
            <a:r>
              <a:rPr lang="en-US" altLang="zh-TW" sz="2400" dirty="0"/>
              <a:t>CONTINUE</a:t>
            </a:r>
            <a:r>
              <a:rPr lang="zh-CN" altLang="en-US" sz="2400" dirty="0"/>
              <a:t>语句显得没有什么用处了，</a:t>
            </a:r>
            <a:r>
              <a:rPr lang="zh-CN" altLang="en-US" sz="2400" b="1" dirty="0"/>
              <a:t>虽然</a:t>
            </a:r>
            <a:r>
              <a:rPr lang="en-US" altLang="zh-TW" sz="2400" b="1" dirty="0"/>
              <a:t>F90</a:t>
            </a:r>
            <a:r>
              <a:rPr lang="zh-CN" altLang="en-US" sz="2400" b="1" dirty="0"/>
              <a:t>的向下兼容性使</a:t>
            </a:r>
            <a:r>
              <a:rPr lang="en-US" altLang="zh-TW" sz="2400" b="1" dirty="0"/>
              <a:t>CONTINUE</a:t>
            </a:r>
            <a:r>
              <a:rPr lang="zh-CN" altLang="en-US" sz="2400" b="1" dirty="0"/>
              <a:t>语句仍然可用，但</a:t>
            </a:r>
            <a:r>
              <a:rPr lang="zh-CN" altLang="en-US" sz="2400" b="1" dirty="0">
                <a:solidFill>
                  <a:srgbClr val="FF3300"/>
                </a:solidFill>
              </a:rPr>
              <a:t>新编写的程序应该尽量使用以</a:t>
            </a:r>
            <a:r>
              <a:rPr lang="en-US" altLang="zh-TW" sz="2400" b="1" dirty="0">
                <a:solidFill>
                  <a:srgbClr val="FF3300"/>
                </a:solidFill>
              </a:rPr>
              <a:t>END DO</a:t>
            </a:r>
            <a:r>
              <a:rPr lang="zh-CN" altLang="en-US" sz="2400" b="1" dirty="0">
                <a:solidFill>
                  <a:srgbClr val="FF3300"/>
                </a:solidFill>
              </a:rPr>
              <a:t>结束的块</a:t>
            </a:r>
            <a:r>
              <a:rPr lang="en-US" altLang="zh-TW" sz="2400" b="1" dirty="0">
                <a:solidFill>
                  <a:srgbClr val="FF3300"/>
                </a:solidFill>
              </a:rPr>
              <a:t>DO</a:t>
            </a:r>
            <a:r>
              <a:rPr lang="zh-CN" altLang="en-US" sz="2400" b="1" dirty="0">
                <a:solidFill>
                  <a:srgbClr val="FF3300"/>
                </a:solidFill>
              </a:rPr>
              <a:t>构造</a:t>
            </a:r>
            <a:r>
              <a:rPr lang="zh-TW" altLang="en-US" sz="2400" dirty="0"/>
              <a:t> </a:t>
            </a:r>
            <a:endParaRPr lang="zh-CN" altLang="en-US" sz="2400" dirty="0"/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684213" y="1916113"/>
            <a:ext cx="4319587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188" y="930275"/>
            <a:ext cx="241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练习</a:t>
            </a:r>
            <a:r>
              <a:rPr lang="en-US" altLang="zh-CN" sz="2400" b="1" dirty="0"/>
              <a:t>1  </a:t>
            </a:r>
            <a:r>
              <a:rPr lang="zh-CN" altLang="en-US" sz="2400" b="1" dirty="0"/>
              <a:t>用展开式</a:t>
            </a:r>
            <a:r>
              <a:rPr lang="zh-CN" altLang="en-US" dirty="0"/>
              <a:t>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30275"/>
            <a:ext cx="468153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84213" y="3357563"/>
            <a:ext cx="241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练习</a:t>
            </a:r>
            <a:r>
              <a:rPr lang="en-US" altLang="zh-CN" sz="2400" b="1" dirty="0"/>
              <a:t>2  </a:t>
            </a:r>
            <a:r>
              <a:rPr lang="zh-CN" altLang="en-US" sz="2400" b="1" dirty="0"/>
              <a:t>用展开式</a:t>
            </a:r>
            <a:r>
              <a:rPr lang="zh-CN" altLang="en-US" dirty="0"/>
              <a:t>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76600" y="3213100"/>
          <a:ext cx="37433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4" imgW="1765300" imgH="419100" progId="Equation.3">
                  <p:embed/>
                </p:oleObj>
              </mc:Choice>
              <mc:Fallback>
                <p:oleObj name="公式" r:id="rId4" imgW="17653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13100"/>
                        <a:ext cx="37433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65104"/>
            <a:ext cx="60721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3524250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5288" y="2636838"/>
            <a:ext cx="3024187" cy="1295400"/>
          </a:xfrm>
          <a:prstGeom prst="rect">
            <a:avLst/>
          </a:prstGeom>
          <a:noFill/>
          <a:ln w="38100" cmpd="dbl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4" y="2852936"/>
            <a:ext cx="817563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5288" y="5013325"/>
            <a:ext cx="2881312" cy="14398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24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5888"/>
            <a:ext cx="329247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0825" y="5589588"/>
            <a:ext cx="3960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程序是否正确？运行结果？有无多余动作？（比较两个程序）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427538" y="188913"/>
            <a:ext cx="0" cy="6480175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99" y="387923"/>
            <a:ext cx="35433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23850" y="764704"/>
            <a:ext cx="2375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99" y="1052736"/>
            <a:ext cx="2378075" cy="3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2378075" cy="3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5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650" y="404813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Char char="♦"/>
            </a:pPr>
            <a:r>
              <a:rPr lang="en-US" altLang="zh-CN" sz="2800" b="1" dirty="0"/>
              <a:t> DO WHILE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1255713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用逻辑运算来控制循环的次数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492896"/>
            <a:ext cx="82804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4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52922" y="342638"/>
            <a:ext cx="6265863" cy="6048375"/>
            <a:chOff x="385" y="210"/>
            <a:chExt cx="2949" cy="3115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10"/>
              <a:ext cx="2913" cy="8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3379"/>
            <a:stretch>
              <a:fillRect/>
            </a:stretch>
          </p:blipFill>
          <p:spPr bwMode="auto">
            <a:xfrm>
              <a:off x="385" y="1071"/>
              <a:ext cx="2949" cy="2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60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8020"/>
            <a:ext cx="31877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39552" y="2975429"/>
            <a:ext cx="3097212" cy="1295400"/>
          </a:xfrm>
          <a:prstGeom prst="rect">
            <a:avLst/>
          </a:prstGeom>
          <a:noFill/>
          <a:ln w="38100" cmpd="dbl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3995936" y="260350"/>
            <a:ext cx="0" cy="5976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67175" y="476250"/>
            <a:ext cx="241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/>
              <a:t>练习</a:t>
            </a:r>
            <a:r>
              <a:rPr lang="en-US" altLang="zh-CN" sz="2400" b="1" dirty="0"/>
              <a:t>1  </a:t>
            </a:r>
            <a:r>
              <a:rPr lang="zh-CN" altLang="en-US" sz="2400" b="1" dirty="0"/>
              <a:t>用展开式</a:t>
            </a:r>
            <a:r>
              <a:rPr lang="zh-CN" altLang="en-US" dirty="0"/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196975"/>
            <a:ext cx="4681537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304960" y="2823029"/>
            <a:ext cx="43926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33CC"/>
                </a:solidFill>
              </a:rPr>
              <a:t>求其近似值，当第</a:t>
            </a:r>
            <a:r>
              <a:rPr lang="en-US" altLang="zh-CN" sz="2800" dirty="0">
                <a:solidFill>
                  <a:srgbClr val="0033CC"/>
                </a:solidFill>
              </a:rPr>
              <a:t>n</a:t>
            </a:r>
            <a:r>
              <a:rPr lang="zh-CN" altLang="en-US" sz="2800" dirty="0">
                <a:solidFill>
                  <a:srgbClr val="0033CC"/>
                </a:solidFill>
              </a:rPr>
              <a:t>项小于</a:t>
            </a:r>
            <a:r>
              <a:rPr lang="en-US" altLang="zh-CN" sz="2800" dirty="0">
                <a:solidFill>
                  <a:srgbClr val="0033CC"/>
                </a:solidFill>
              </a:rPr>
              <a:t>10</a:t>
            </a:r>
            <a:r>
              <a:rPr lang="en-US" altLang="zh-CN" sz="2800" baseline="30000" dirty="0">
                <a:solidFill>
                  <a:srgbClr val="0033CC"/>
                </a:solidFill>
              </a:rPr>
              <a:t>-10 </a:t>
            </a:r>
            <a:r>
              <a:rPr lang="zh-CN" altLang="en-US" sz="2800" dirty="0">
                <a:solidFill>
                  <a:srgbClr val="0033CC"/>
                </a:solidFill>
              </a:rPr>
              <a:t>？时即可。</a:t>
            </a:r>
            <a:endParaRPr lang="en-US" altLang="zh-CN" sz="2800" dirty="0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33CC"/>
                </a:solidFill>
              </a:rPr>
              <a:t>（用</a:t>
            </a:r>
            <a:r>
              <a:rPr lang="en-US" altLang="zh-CN" sz="2800" dirty="0">
                <a:solidFill>
                  <a:srgbClr val="0033CC"/>
                </a:solidFill>
              </a:rPr>
              <a:t>DO WHILE </a:t>
            </a:r>
            <a:r>
              <a:rPr lang="zh-CN" altLang="en-US" sz="2800" dirty="0">
                <a:solidFill>
                  <a:srgbClr val="0033CC"/>
                </a:solidFill>
              </a:rPr>
              <a:t>控制循环）</a:t>
            </a:r>
          </a:p>
        </p:txBody>
      </p:sp>
    </p:spTree>
    <p:extLst>
      <p:ext uri="{BB962C8B-B14F-4D97-AF65-F5344CB8AC3E}">
        <p14:creationId xmlns:p14="http://schemas.microsoft.com/office/powerpoint/2010/main" val="31676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3375"/>
            <a:ext cx="4494212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065712" y="4055673"/>
            <a:ext cx="3598863" cy="2160587"/>
            <a:chOff x="3198" y="1525"/>
            <a:chExt cx="2267" cy="1361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570"/>
              <a:ext cx="2073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3198" y="1525"/>
              <a:ext cx="2267" cy="1361"/>
            </a:xfrm>
            <a:prstGeom prst="rect">
              <a:avLst/>
            </a:prstGeom>
            <a:noFill/>
            <a:ln w="38100" cmpd="dbl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33083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1" y="333375"/>
            <a:ext cx="4403724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979613" y="3357563"/>
            <a:ext cx="3744912" cy="15113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n>
                <a:solidFill>
                  <a:srgbClr val="FF3300"/>
                </a:solidFill>
              </a:ln>
              <a:solidFill>
                <a:schemeClr val="tx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3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755650" y="404813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Char char="♦"/>
            </a:pPr>
            <a:r>
              <a:rPr lang="en-US" altLang="zh-CN" sz="2800" b="1" dirty="0">
                <a:solidFill>
                  <a:srgbClr val="FF3300"/>
                </a:solidFill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循环的嵌套</a:t>
            </a: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755650" y="1052513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在一个</a:t>
            </a:r>
            <a:r>
              <a:rPr lang="en-US" altLang="zh-TW" sz="2400" dirty="0"/>
              <a:t>DO</a:t>
            </a:r>
            <a:r>
              <a:rPr lang="zh-CN" altLang="en-US" sz="2400" dirty="0"/>
              <a:t>循环中又完整地包含另一个</a:t>
            </a:r>
            <a:r>
              <a:rPr lang="en-US" altLang="zh-TW" sz="2400" dirty="0"/>
              <a:t>DO</a:t>
            </a:r>
            <a:r>
              <a:rPr lang="zh-CN" altLang="en-US" sz="2400" dirty="0"/>
              <a:t>循环，称为</a:t>
            </a:r>
            <a:r>
              <a:rPr lang="en-US" altLang="zh-TW" sz="2400" dirty="0"/>
              <a:t>DO</a:t>
            </a:r>
            <a:r>
              <a:rPr lang="zh-CN" altLang="en-US" sz="2400" dirty="0"/>
              <a:t>循环的嵌套。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嵌套层数可以不限，各层的循环变量不允许同名。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注意内循环应当完整地嵌套在外循环之内，即内循环是外循环体中的一部分，内外循环不能交叉</a:t>
            </a:r>
            <a:r>
              <a:rPr lang="zh-TW" altLang="en-US" dirty="0"/>
              <a:t> </a:t>
            </a:r>
            <a:endParaRPr lang="zh-CN" altLang="en-US" dirty="0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67" y="3573463"/>
            <a:ext cx="3095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6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042988" y="1341438"/>
            <a:ext cx="7570787" cy="3997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♦"/>
            </a:pPr>
            <a:r>
              <a:rPr lang="en-US" altLang="zh-CN" sz="3400" b="1" smtClean="0">
                <a:solidFill>
                  <a:srgbClr val="0033CC"/>
                </a:solidFill>
              </a:rPr>
              <a:t>DO</a:t>
            </a:r>
          </a:p>
          <a:p>
            <a:pPr>
              <a:buFont typeface="Arial" charset="0"/>
              <a:buChar char="♦"/>
            </a:pPr>
            <a:r>
              <a:rPr lang="en-US" altLang="zh-CN" sz="3400" b="1" smtClean="0">
                <a:solidFill>
                  <a:srgbClr val="0033CC"/>
                </a:solidFill>
              </a:rPr>
              <a:t>DO WHILE</a:t>
            </a:r>
          </a:p>
          <a:p>
            <a:pPr>
              <a:buFont typeface="Arial" charset="0"/>
              <a:buChar char="♦"/>
            </a:pPr>
            <a:r>
              <a:rPr lang="en-US" altLang="zh-CN" sz="3400" b="1" smtClean="0">
                <a:solidFill>
                  <a:srgbClr val="0033CC"/>
                </a:solidFill>
              </a:rPr>
              <a:t>DO</a:t>
            </a:r>
            <a:r>
              <a:rPr lang="zh-CN" altLang="en-US" sz="3400" b="1" smtClean="0">
                <a:solidFill>
                  <a:srgbClr val="0033CC"/>
                </a:solidFill>
              </a:rPr>
              <a:t>循环的嵌套</a:t>
            </a:r>
          </a:p>
          <a:p>
            <a:pPr>
              <a:buFont typeface="Arial" charset="0"/>
              <a:buChar char="♦"/>
            </a:pPr>
            <a:r>
              <a:rPr lang="zh-CN" altLang="en-US" sz="3400" b="1" smtClean="0">
                <a:solidFill>
                  <a:srgbClr val="0033CC"/>
                </a:solidFill>
              </a:rPr>
              <a:t>隐含</a:t>
            </a:r>
            <a:r>
              <a:rPr lang="en-US" altLang="zh-CN" sz="3400" b="1" smtClean="0">
                <a:solidFill>
                  <a:srgbClr val="0033CC"/>
                </a:solidFill>
              </a:rPr>
              <a:t>DO</a:t>
            </a:r>
            <a:r>
              <a:rPr lang="zh-CN" altLang="en-US" sz="3400" b="1" smtClean="0">
                <a:solidFill>
                  <a:srgbClr val="0033CC"/>
                </a:solidFill>
              </a:rPr>
              <a:t>循环</a:t>
            </a:r>
          </a:p>
          <a:p>
            <a:pPr>
              <a:buFont typeface="Arial" charset="0"/>
              <a:buChar char="♦"/>
            </a:pPr>
            <a:r>
              <a:rPr lang="zh-CN" altLang="en-US" sz="3400" b="1" smtClean="0">
                <a:solidFill>
                  <a:srgbClr val="0033CC"/>
                </a:solidFill>
              </a:rPr>
              <a:t>循环的流程控制</a:t>
            </a:r>
            <a:endParaRPr lang="zh-CN" altLang="en-US" sz="3400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3" y="549275"/>
            <a:ext cx="423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/>
              <a:t>例：求两个整数的最大公约数</a:t>
            </a:r>
            <a:r>
              <a:rPr lang="zh-TW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5656" y="118016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第一步：算术方法是什么？</a:t>
            </a:r>
            <a:endParaRPr lang="en-US" altLang="zh-CN" dirty="0" smtClean="0"/>
          </a:p>
          <a:p>
            <a:r>
              <a:rPr lang="zh-CN" altLang="en-US" dirty="0" smtClean="0"/>
              <a:t>欧几里德算法</a:t>
            </a:r>
            <a:endParaRPr lang="en-US" altLang="zh-CN" dirty="0" smtClean="0"/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 mod b) (a&gt;b </a:t>
            </a:r>
            <a:r>
              <a:rPr lang="zh-CN" altLang="en-US" dirty="0"/>
              <a:t>且</a:t>
            </a:r>
            <a:r>
              <a:rPr lang="en-US" altLang="zh-CN" dirty="0"/>
              <a:t>a mod b </a:t>
            </a:r>
            <a:r>
              <a:rPr lang="zh-CN" altLang="en-US" dirty="0"/>
              <a:t>不为</a:t>
            </a:r>
            <a:r>
              <a:rPr lang="en-US" altLang="zh-CN" dirty="0"/>
              <a:t>0)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>
                <a:sym typeface="Wingdings" pitchFamily="2" charset="2"/>
              </a:rPr>
              <a:t>( 319,377)=(377,319)=(319,58)=(58,29)=29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601" y="2483604"/>
            <a:ext cx="45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第二步：如何设计流程图？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9"/>
          <a:stretch/>
        </p:blipFill>
        <p:spPr>
          <a:xfrm>
            <a:off x="3923928" y="2455113"/>
            <a:ext cx="2683109" cy="417920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8532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5" y="394692"/>
            <a:ext cx="741682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第三步：程序设计</a:t>
            </a:r>
            <a:endParaRPr lang="en-US" altLang="zh-CN" dirty="0" smtClean="0"/>
          </a:p>
          <a:p>
            <a:r>
              <a:rPr lang="en-US" altLang="zh-CN" dirty="0"/>
              <a:t>        !</a:t>
            </a:r>
            <a:r>
              <a:rPr lang="zh-CN" altLang="en-US" dirty="0"/>
              <a:t>辗转相除法求两个正整数的最大公约数</a:t>
            </a:r>
            <a:r>
              <a:rPr lang="en-US" altLang="zh-CN" dirty="0"/>
              <a:t>common divisor</a:t>
            </a:r>
          </a:p>
          <a:p>
            <a:r>
              <a:rPr lang="en-US" altLang="zh-CN" dirty="0" smtClean="0"/>
              <a:t>          PROGRAM </a:t>
            </a:r>
            <a:r>
              <a:rPr lang="en-US" altLang="zh-CN" dirty="0"/>
              <a:t>divisor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/>
              <a:t>implicit none 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integer </a:t>
            </a:r>
            <a:r>
              <a:rPr lang="en-US" altLang="zh-CN" dirty="0" err="1"/>
              <a:t>m,n,r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read*, </a:t>
            </a:r>
            <a:r>
              <a:rPr lang="en-US" altLang="zh-CN" dirty="0" err="1"/>
              <a:t>m,n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if(m&lt;n)then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       r=m</a:t>
            </a:r>
            <a:endParaRPr lang="en-US" altLang="zh-CN" dirty="0"/>
          </a:p>
          <a:p>
            <a:r>
              <a:rPr lang="en-US" altLang="zh-CN" dirty="0"/>
              <a:t>	m=n</a:t>
            </a:r>
          </a:p>
          <a:p>
            <a:r>
              <a:rPr lang="en-US" altLang="zh-CN" dirty="0"/>
              <a:t>	n=r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end if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r=mod(</a:t>
            </a:r>
            <a:r>
              <a:rPr lang="en-US" altLang="zh-CN" dirty="0" err="1" smtClean="0"/>
              <a:t>m,n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do </a:t>
            </a:r>
            <a:r>
              <a:rPr lang="en-US" altLang="zh-CN" dirty="0"/>
              <a:t>while(r/=0)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     m=n</a:t>
            </a:r>
            <a:endParaRPr lang="en-US" altLang="zh-CN" dirty="0"/>
          </a:p>
          <a:p>
            <a:r>
              <a:rPr lang="en-US" altLang="zh-CN" dirty="0"/>
              <a:t>	 n=r</a:t>
            </a:r>
          </a:p>
          <a:p>
            <a:r>
              <a:rPr lang="en-US" altLang="zh-CN" dirty="0"/>
              <a:t>	 r=mod(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enddo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print*,"THE GREATEST COMMON DIVISOR IS',N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END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73432" y="404664"/>
            <a:ext cx="71294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例：打印“九九表”，即 </a:t>
            </a:r>
            <a:r>
              <a:rPr lang="en-US" altLang="zh-CN" sz="2400" b="1" dirty="0"/>
              <a:t>1×1=1    1×2=2     ……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直到</a:t>
            </a:r>
            <a:r>
              <a:rPr lang="en-US" altLang="zh-CN" sz="2400" b="1" dirty="0"/>
              <a:t>9×9=81</a:t>
            </a:r>
          </a:p>
        </p:txBody>
      </p:sp>
      <p:sp>
        <p:nvSpPr>
          <p:cNvPr id="2" name="矩形 1"/>
          <p:cNvSpPr/>
          <p:nvPr/>
        </p:nvSpPr>
        <p:spPr>
          <a:xfrm>
            <a:off x="2258062" y="1844824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program main</a:t>
            </a:r>
          </a:p>
          <a:p>
            <a:r>
              <a:rPr lang="en-US" altLang="zh-CN" sz="2400" dirty="0"/>
              <a:t>  implicit none</a:t>
            </a:r>
          </a:p>
          <a:p>
            <a:r>
              <a:rPr lang="en-US" altLang="zh-CN" sz="2400" dirty="0"/>
              <a:t>  integer </a:t>
            </a:r>
            <a:r>
              <a:rPr lang="en-US" altLang="zh-CN" sz="2400" dirty="0" err="1"/>
              <a:t>i,j,k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do j=1,9</a:t>
            </a:r>
          </a:p>
          <a:p>
            <a:r>
              <a:rPr lang="en-US" altLang="zh-CN" sz="2400" dirty="0"/>
              <a:t>     do i=1,9</a:t>
            </a:r>
          </a:p>
          <a:p>
            <a:r>
              <a:rPr lang="en-US" altLang="zh-CN" sz="2400" dirty="0"/>
              <a:t>	   k=i*j</a:t>
            </a:r>
          </a:p>
          <a:p>
            <a:r>
              <a:rPr lang="en-US" altLang="zh-CN" sz="2400" dirty="0"/>
              <a:t>	   print*, i,"*",j,"=",k</a:t>
            </a:r>
          </a:p>
          <a:p>
            <a:r>
              <a:rPr lang="en-US" altLang="zh-CN" sz="2400" dirty="0"/>
              <a:t>     </a:t>
            </a:r>
            <a:r>
              <a:rPr lang="en-US" altLang="zh-CN" sz="2400" dirty="0" err="1"/>
              <a:t>enddo</a:t>
            </a:r>
            <a:endParaRPr lang="en-US" altLang="zh-CN" sz="2400" dirty="0"/>
          </a:p>
          <a:p>
            <a:r>
              <a:rPr lang="en-US" altLang="zh-CN" sz="2400" dirty="0"/>
              <a:t>	 print*,"  "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enddo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262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755650" y="404813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Char char="♦"/>
            </a:pPr>
            <a:r>
              <a:rPr lang="en-US" altLang="zh-CN" sz="2800" b="1" dirty="0">
                <a:solidFill>
                  <a:srgbClr val="FF3300"/>
                </a:solidFill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隐 </a:t>
            </a:r>
            <a:r>
              <a:rPr lang="en-US" altLang="zh-CN" sz="2800" b="1" dirty="0">
                <a:solidFill>
                  <a:srgbClr val="FF3300"/>
                </a:solidFill>
              </a:rPr>
              <a:t>DO </a:t>
            </a:r>
            <a:r>
              <a:rPr lang="zh-CN" altLang="en-US" sz="2800" b="1" dirty="0">
                <a:solidFill>
                  <a:srgbClr val="FF3300"/>
                </a:solidFill>
              </a:rPr>
              <a:t>循环</a:t>
            </a:r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827088" y="1196975"/>
            <a:ext cx="7632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dirty="0"/>
              <a:t>隐</a:t>
            </a:r>
            <a:r>
              <a:rPr lang="en-US" altLang="zh-TW" sz="2400" dirty="0"/>
              <a:t>DO</a:t>
            </a:r>
            <a:r>
              <a:rPr lang="zh-CN" altLang="en-US" sz="2400" dirty="0"/>
              <a:t>循环实际上是带控制循环变量的</a:t>
            </a:r>
            <a:r>
              <a:rPr lang="en-US" altLang="zh-TW" sz="2400" dirty="0"/>
              <a:t>DO</a:t>
            </a:r>
            <a:r>
              <a:rPr lang="zh-CN" altLang="en-US" sz="2400" dirty="0"/>
              <a:t>循环，但简化成只有</a:t>
            </a:r>
            <a:r>
              <a:rPr lang="en-US" altLang="zh-TW" sz="2400" dirty="0"/>
              <a:t>DO</a:t>
            </a:r>
            <a:r>
              <a:rPr lang="zh-CN" altLang="en-US" sz="2400" dirty="0"/>
              <a:t>循环的第一句，且把关键字</a:t>
            </a:r>
            <a:r>
              <a:rPr lang="en-US" altLang="zh-TW" sz="2400" dirty="0"/>
              <a:t>DO</a:t>
            </a:r>
            <a:r>
              <a:rPr lang="zh-CN" altLang="en-US" sz="2400" dirty="0"/>
              <a:t>隐去，成为</a:t>
            </a:r>
            <a:r>
              <a:rPr lang="en-US" altLang="zh-CN" sz="2400" dirty="0"/>
              <a:t>: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 dirty="0"/>
              <a:t>                          </a:t>
            </a:r>
            <a:r>
              <a:rPr lang="zh-CN" altLang="en-US" sz="2400" dirty="0"/>
              <a:t>形式。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它不是独立语句，只是用作为读写语句的输入输出表中一个组成部分，用来控制重复读写的次数。</a:t>
            </a:r>
            <a:r>
              <a:rPr lang="zh-TW" altLang="en-US" dirty="0"/>
              <a:t> </a:t>
            </a:r>
            <a:endParaRPr lang="zh-CN" altLang="en-US" dirty="0"/>
          </a:p>
        </p:txBody>
      </p:sp>
      <p:pic>
        <p:nvPicPr>
          <p:cNvPr id="6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73463"/>
            <a:ext cx="52578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900113" y="5013325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3300"/>
                </a:solidFill>
              </a:rPr>
              <a:t>隐</a:t>
            </a:r>
            <a:r>
              <a:rPr lang="en-US" altLang="zh-CN" sz="2400" dirty="0">
                <a:solidFill>
                  <a:srgbClr val="FF3300"/>
                </a:solidFill>
              </a:rPr>
              <a:t>DO</a:t>
            </a:r>
            <a:r>
              <a:rPr lang="zh-CN" altLang="en-US" sz="2400" dirty="0">
                <a:solidFill>
                  <a:srgbClr val="FF3300"/>
                </a:solidFill>
              </a:rPr>
              <a:t>表可以嵌套</a:t>
            </a:r>
            <a:r>
              <a:rPr lang="zh-CN" altLang="en-US" sz="2400" dirty="0"/>
              <a:t>，如：</a:t>
            </a:r>
            <a:endParaRPr lang="zh-CN" altLang="en-US" sz="2000" dirty="0"/>
          </a:p>
        </p:txBody>
      </p:sp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589588"/>
            <a:ext cx="58324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1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1"/>
          <p:cNvSpPr txBox="1">
            <a:spLocks noChangeArrowheads="1"/>
          </p:cNvSpPr>
          <p:nvPr/>
        </p:nvSpPr>
        <p:spPr bwMode="auto">
          <a:xfrm>
            <a:off x="1116013" y="669498"/>
            <a:ext cx="468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CYCLE </a:t>
            </a:r>
            <a:r>
              <a:rPr lang="zh-CN" altLang="en-US" sz="2400" b="1" dirty="0"/>
              <a:t>命令</a:t>
            </a:r>
          </a:p>
        </p:txBody>
      </p:sp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755649" y="145257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Char char="♦"/>
            </a:pPr>
            <a:r>
              <a:rPr lang="en-US" altLang="zh-CN" sz="2800" b="1" dirty="0">
                <a:solidFill>
                  <a:srgbClr val="FF3300"/>
                </a:solidFill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循环的流程控制</a:t>
            </a:r>
          </a:p>
        </p:txBody>
      </p:sp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403383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122538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</a:t>
            </a:r>
            <a:r>
              <a:rPr lang="zh-CN" altLang="en-US" dirty="0" smtClean="0"/>
              <a:t>命令可以略过循环的程序模块中，在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命令后面的所有程序代码，直接跳回循环的开头进行下一次循环。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92494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假设某百货公司共有</a:t>
            </a:r>
            <a:r>
              <a:rPr lang="en-US" altLang="zh-CN" dirty="0" smtClean="0"/>
              <a:t>9</a:t>
            </a:r>
            <a:r>
              <a:rPr lang="zh-CN" altLang="en-US" dirty="0" smtClean="0"/>
              <a:t>层楼，但电梯在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层不停，试写一个程序来仿真百货公司中电梯从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楼爬升到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楼时的灯号显示情况。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9583" y="188640"/>
            <a:ext cx="468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EXIT </a:t>
            </a:r>
            <a:r>
              <a:rPr lang="zh-CN" altLang="en-US" sz="2400" b="1" dirty="0"/>
              <a:t>命令   （</a:t>
            </a:r>
            <a:r>
              <a:rPr lang="en-US" altLang="zh-CN" sz="2400" b="1" dirty="0"/>
              <a:t>p109</a:t>
            </a:r>
            <a:r>
              <a:rPr lang="zh-CN" altLang="en-US" sz="2400" b="1" dirty="0"/>
              <a:t>）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69" y="1196752"/>
            <a:ext cx="5545137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527475" y="3429000"/>
            <a:ext cx="15113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940425" y="4509120"/>
            <a:ext cx="6477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42988" y="73991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Exit</a:t>
            </a:r>
            <a:r>
              <a:rPr lang="zh-CN" altLang="en-US" dirty="0" smtClean="0"/>
              <a:t>的功能是可以直接跳出一个正在运行的循环。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2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58888" y="549275"/>
            <a:ext cx="5688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其它：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16573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00113" y="3429000"/>
            <a:ext cx="74168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/>
              <a:t>不带循环控制变量，从</a:t>
            </a:r>
            <a:r>
              <a:rPr lang="en-US" altLang="zh-TW" sz="2400" dirty="0"/>
              <a:t>DO</a:t>
            </a:r>
            <a:r>
              <a:rPr lang="zh-CN" altLang="en-US" sz="2400" dirty="0"/>
              <a:t>语句下面第一句执行起顺次执行到</a:t>
            </a:r>
            <a:r>
              <a:rPr lang="en-US" altLang="zh-TW" sz="2400" dirty="0"/>
              <a:t>END DO</a:t>
            </a:r>
            <a:r>
              <a:rPr lang="zh-CN" altLang="en-US" sz="2400" dirty="0"/>
              <a:t>前的最后一句，再返上来从</a:t>
            </a:r>
            <a:r>
              <a:rPr lang="en-US" altLang="zh-TW" sz="2400" dirty="0"/>
              <a:t>DO</a:t>
            </a:r>
            <a:r>
              <a:rPr lang="zh-CN" altLang="en-US" sz="2400" dirty="0"/>
              <a:t>语句下面第一句执行起，重复执行整个</a:t>
            </a:r>
            <a:r>
              <a:rPr lang="en-US" altLang="zh-TW" sz="2400" dirty="0"/>
              <a:t>DO</a:t>
            </a:r>
            <a:r>
              <a:rPr lang="zh-CN" altLang="en-US" sz="2400" dirty="0"/>
              <a:t>块</a:t>
            </a:r>
            <a:r>
              <a:rPr lang="zh-TW" altLang="en-US" sz="2400" dirty="0"/>
              <a:t> </a:t>
            </a:r>
            <a:r>
              <a:rPr lang="zh-CN" altLang="en-US" sz="2400" dirty="0"/>
              <a:t>，则需要用</a:t>
            </a:r>
            <a:r>
              <a:rPr lang="en-US" altLang="zh-CN" sz="2400" dirty="0"/>
              <a:t>exit</a:t>
            </a:r>
            <a:r>
              <a:rPr lang="zh-CN" altLang="en-US" sz="2400" dirty="0"/>
              <a:t>跳出循环        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程序例：</a:t>
            </a:r>
            <a:r>
              <a:rPr lang="en-US" altLang="zh-CN" dirty="0"/>
              <a:t>guess numb.f90</a:t>
            </a:r>
          </a:p>
        </p:txBody>
      </p:sp>
    </p:spTree>
    <p:extLst>
      <p:ext uri="{BB962C8B-B14F-4D97-AF65-F5344CB8AC3E}">
        <p14:creationId xmlns:p14="http://schemas.microsoft.com/office/powerpoint/2010/main" val="16916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6480175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2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827088" y="333375"/>
            <a:ext cx="504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dirty="0"/>
              <a:t>DO</a:t>
            </a:r>
            <a:r>
              <a:rPr lang="zh-CN" altLang="en-US" sz="2400" b="1" dirty="0"/>
              <a:t>循环规则</a:t>
            </a:r>
            <a:r>
              <a:rPr lang="zh-TW" altLang="en-US" dirty="0"/>
              <a:t> </a:t>
            </a:r>
            <a:endParaRPr lang="zh-CN" altLang="en-US" dirty="0"/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684213" y="1341438"/>
            <a:ext cx="8064500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70C0"/>
                </a:solidFill>
              </a:rPr>
              <a:t>循环变量可以在循环体中被引用，但不应当再被赋值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dirty="0"/>
              <a:t>例：下面写法是不正确的</a:t>
            </a:r>
            <a:r>
              <a:rPr lang="en-US" altLang="zh-CN" sz="2400" dirty="0"/>
              <a:t>:</a:t>
            </a:r>
          </a:p>
          <a:p>
            <a:pPr eaLnBrk="1" hangingPunct="1">
              <a:spcBef>
                <a:spcPct val="30000"/>
              </a:spcBef>
            </a:pPr>
            <a:endParaRPr lang="en-US" altLang="zh-CN" sz="2400" dirty="0"/>
          </a:p>
          <a:p>
            <a:pPr eaLnBrk="1" hangingPunct="1">
              <a:spcBef>
                <a:spcPct val="30000"/>
              </a:spcBef>
            </a:pPr>
            <a:endParaRPr lang="en-US" altLang="zh-CN" sz="2400" dirty="0"/>
          </a:p>
          <a:p>
            <a:pPr eaLnBrk="1" hangingPunct="1">
              <a:spcBef>
                <a:spcPct val="30000"/>
              </a:spcBef>
            </a:pPr>
            <a:endParaRPr lang="en-US" altLang="zh-CN" sz="2400" dirty="0"/>
          </a:p>
          <a:p>
            <a:pPr eaLnBrk="1" hangingPunct="1">
              <a:spcBef>
                <a:spcPct val="30000"/>
              </a:spcBef>
            </a:pPr>
            <a:endParaRPr lang="en-US" altLang="zh-CN" sz="2400" dirty="0"/>
          </a:p>
          <a:p>
            <a:pPr eaLnBrk="1" hangingPunct="1">
              <a:spcBef>
                <a:spcPct val="30000"/>
              </a:spcBef>
            </a:pPr>
            <a:endParaRPr lang="en-US" altLang="zh-CN" sz="2400" dirty="0"/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70C0"/>
                </a:solidFill>
              </a:rPr>
              <a:t>循环的次数</a:t>
            </a:r>
            <a:r>
              <a:rPr lang="zh-CN" altLang="en-US" sz="2400" dirty="0"/>
              <a:t>是根据循环变量的初值、终值和步长值计算出来的，</a:t>
            </a:r>
            <a:r>
              <a:rPr lang="zh-CN" altLang="en-US" sz="2400" b="1" dirty="0">
                <a:solidFill>
                  <a:srgbClr val="0070C0"/>
                </a:solidFill>
              </a:rPr>
              <a:t>在执行循环体期间是确定不变的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6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25209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539750" y="260350"/>
            <a:ext cx="7921625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70C0"/>
                </a:solidFill>
              </a:rPr>
              <a:t>可以用转移语句从循环体内转到循环体外，也可以在循环体内转移，但不允许从循环外转到循环内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r>
              <a:rPr lang="en-US" altLang="zh-CN" dirty="0"/>
              <a:t>(</a:t>
            </a:r>
            <a:r>
              <a:rPr lang="zh-CN" altLang="en-US" dirty="0"/>
              <a:t>块规则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dirty="0"/>
              <a:t>例：下面写法是合法的</a:t>
            </a:r>
            <a:r>
              <a:rPr lang="en-US" altLang="zh-CN" sz="2400" dirty="0"/>
              <a:t>(</a:t>
            </a:r>
            <a:r>
              <a:rPr lang="zh-CN" altLang="en-US" sz="2400" dirty="0"/>
              <a:t>尽管不符合结构化原则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  <a:p>
            <a:pPr eaLnBrk="1" hangingPunct="1">
              <a:spcBef>
                <a:spcPct val="15000"/>
              </a:spcBef>
            </a:pPr>
            <a:endParaRPr lang="zh-CN" altLang="en-US" sz="2400" dirty="0"/>
          </a:p>
          <a:p>
            <a:pPr eaLnBrk="1" hangingPunct="1">
              <a:spcBef>
                <a:spcPct val="15000"/>
              </a:spcBef>
            </a:pPr>
            <a:endParaRPr lang="zh-CN" altLang="en-US" sz="2400" dirty="0"/>
          </a:p>
          <a:p>
            <a:pPr eaLnBrk="1" hangingPunct="1">
              <a:spcBef>
                <a:spcPct val="15000"/>
              </a:spcBef>
            </a:pPr>
            <a:endParaRPr lang="zh-CN" altLang="en-US" sz="2400" dirty="0"/>
          </a:p>
          <a:p>
            <a:pPr eaLnBrk="1" hangingPunct="1">
              <a:spcBef>
                <a:spcPct val="15000"/>
              </a:spcBef>
            </a:pPr>
            <a:endParaRPr lang="zh-CN" altLang="en-US" sz="2400" dirty="0"/>
          </a:p>
          <a:p>
            <a:pPr eaLnBrk="1" hangingPunct="1">
              <a:spcBef>
                <a:spcPct val="15000"/>
              </a:spcBef>
            </a:pPr>
            <a:endParaRPr lang="zh-CN" altLang="en-US" sz="2400" dirty="0"/>
          </a:p>
          <a:p>
            <a:pPr eaLnBrk="1" hangingPunct="1">
              <a:spcBef>
                <a:spcPct val="15000"/>
              </a:spcBef>
            </a:pPr>
            <a:r>
              <a:rPr lang="zh-CN" altLang="en-US" sz="2400" dirty="0"/>
              <a:t>例：以下写法非法：</a:t>
            </a:r>
          </a:p>
        </p:txBody>
      </p:sp>
      <p:pic>
        <p:nvPicPr>
          <p:cNvPr id="5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5256213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49725"/>
            <a:ext cx="43910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1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例子：对一个好朋友连说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次</a:t>
            </a:r>
            <a:r>
              <a:rPr lang="en-US" altLang="zh-CN" sz="2400" dirty="0"/>
              <a:t>H</a:t>
            </a:r>
            <a:r>
              <a:rPr lang="en-US" altLang="zh-CN" sz="2400" dirty="0" smtClean="0"/>
              <a:t>appy  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irthday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1412776"/>
            <a:ext cx="53285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program ex01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implicit none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integer counter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integer, parameter :: lines=10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/>
              <a:t>do counter 1,lines,1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write(*,*)  “Happy Birthday”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end do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40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4213" y="1412875"/>
            <a:ext cx="7705725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70C0"/>
                </a:solidFill>
              </a:rPr>
              <a:t>多个</a:t>
            </a:r>
            <a:r>
              <a:rPr lang="en-US" altLang="zh-CN" sz="2400" b="1" dirty="0">
                <a:solidFill>
                  <a:srgbClr val="0070C0"/>
                </a:solidFill>
              </a:rPr>
              <a:t>DO</a:t>
            </a:r>
            <a:r>
              <a:rPr lang="zh-CN" altLang="en-US" sz="2400" b="1" dirty="0">
                <a:solidFill>
                  <a:srgbClr val="0070C0"/>
                </a:solidFill>
              </a:rPr>
              <a:t>循环可以共享一条循环终端语句</a:t>
            </a:r>
            <a:r>
              <a:rPr lang="zh-CN" altLang="en-US" sz="2400" dirty="0"/>
              <a:t>，但循环体必须完全包含在外围</a:t>
            </a:r>
            <a:r>
              <a:rPr lang="en-US" altLang="zh-CN" sz="2400" dirty="0"/>
              <a:t>DO</a:t>
            </a:r>
            <a:r>
              <a:rPr lang="zh-CN" altLang="en-US" sz="2400" dirty="0"/>
              <a:t>循环体内。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70C0"/>
                </a:solidFill>
              </a:rPr>
              <a:t>如果</a:t>
            </a:r>
            <a:r>
              <a:rPr lang="en-US" altLang="zh-CN" sz="2400" b="1" dirty="0">
                <a:solidFill>
                  <a:srgbClr val="0070C0"/>
                </a:solidFill>
              </a:rPr>
              <a:t>DO</a:t>
            </a:r>
            <a:r>
              <a:rPr lang="zh-CN" altLang="en-US" sz="2400" b="1" dirty="0">
                <a:solidFill>
                  <a:srgbClr val="0070C0"/>
                </a:solidFill>
              </a:rPr>
              <a:t>循环出现在</a:t>
            </a:r>
            <a:r>
              <a:rPr lang="en-US" altLang="zh-CN" sz="2400" b="1" dirty="0">
                <a:solidFill>
                  <a:srgbClr val="0070C0"/>
                </a:solidFill>
              </a:rPr>
              <a:t>if</a:t>
            </a:r>
            <a:r>
              <a:rPr lang="zh-CN" altLang="en-US" sz="2400" b="1" dirty="0">
                <a:solidFill>
                  <a:srgbClr val="0070C0"/>
                </a:solidFill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</a:rPr>
              <a:t>else if</a:t>
            </a:r>
            <a:r>
              <a:rPr lang="zh-CN" altLang="en-US" sz="2400" b="1" dirty="0">
                <a:solidFill>
                  <a:srgbClr val="0070C0"/>
                </a:solidFill>
              </a:rPr>
              <a:t>或</a:t>
            </a:r>
            <a:r>
              <a:rPr lang="en-US" altLang="zh-CN" sz="2400" b="1" dirty="0">
                <a:solidFill>
                  <a:srgbClr val="0070C0"/>
                </a:solidFill>
              </a:rPr>
              <a:t>else</a:t>
            </a:r>
            <a:r>
              <a:rPr lang="zh-CN" altLang="en-US" sz="2400" b="1" dirty="0">
                <a:solidFill>
                  <a:srgbClr val="0070C0"/>
                </a:solidFill>
              </a:rPr>
              <a:t>块内，则</a:t>
            </a:r>
            <a:r>
              <a:rPr lang="en-US" altLang="zh-CN" sz="2400" b="1" dirty="0">
                <a:solidFill>
                  <a:srgbClr val="0070C0"/>
                </a:solidFill>
              </a:rPr>
              <a:t>DO</a:t>
            </a:r>
            <a:r>
              <a:rPr lang="zh-CN" altLang="en-US" sz="2400" b="1" dirty="0">
                <a:solidFill>
                  <a:srgbClr val="0070C0"/>
                </a:solidFill>
              </a:rPr>
              <a:t>循环范围必须完全包含在该块中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zh-CN" sz="2400" dirty="0"/>
              <a:t>6</a:t>
            </a:r>
            <a:r>
              <a:rPr lang="zh-CN" altLang="en-US" sz="2400" dirty="0"/>
              <a:t>、如果</a:t>
            </a:r>
            <a:r>
              <a:rPr lang="en-US" altLang="zh-CN" sz="2400" b="1" dirty="0">
                <a:solidFill>
                  <a:srgbClr val="0070C0"/>
                </a:solidFill>
              </a:rPr>
              <a:t>IF</a:t>
            </a:r>
            <a:r>
              <a:rPr lang="zh-CN" altLang="en-US" sz="2400" b="1" dirty="0">
                <a:solidFill>
                  <a:srgbClr val="0070C0"/>
                </a:solidFill>
              </a:rPr>
              <a:t>语句和</a:t>
            </a:r>
            <a:r>
              <a:rPr lang="en-US" altLang="zh-CN" sz="2400" b="1" dirty="0">
                <a:solidFill>
                  <a:srgbClr val="0070C0"/>
                </a:solidFill>
              </a:rPr>
              <a:t>SELECT CASE</a:t>
            </a:r>
            <a:r>
              <a:rPr lang="zh-CN" altLang="en-US" sz="2400" b="1" dirty="0">
                <a:solidFill>
                  <a:srgbClr val="0070C0"/>
                </a:solidFill>
              </a:rPr>
              <a:t>语句出现在</a:t>
            </a:r>
            <a:r>
              <a:rPr lang="en-US" altLang="zh-CN" sz="2400" b="1" dirty="0">
                <a:solidFill>
                  <a:srgbClr val="0070C0"/>
                </a:solidFill>
              </a:rPr>
              <a:t>DO</a:t>
            </a:r>
            <a:r>
              <a:rPr lang="zh-CN" altLang="en-US" sz="2400" b="1" dirty="0">
                <a:solidFill>
                  <a:srgbClr val="0070C0"/>
                </a:solidFill>
              </a:rPr>
              <a:t>循环范围内，则相应的</a:t>
            </a:r>
            <a:r>
              <a:rPr lang="en-US" altLang="zh-CN" sz="2400" b="1" dirty="0">
                <a:solidFill>
                  <a:srgbClr val="0070C0"/>
                </a:solidFill>
              </a:rPr>
              <a:t>END IF</a:t>
            </a:r>
            <a:r>
              <a:rPr lang="zh-CN" altLang="en-US" sz="2400" b="1" dirty="0">
                <a:solidFill>
                  <a:srgbClr val="0070C0"/>
                </a:solidFill>
              </a:rPr>
              <a:t>语句和</a:t>
            </a:r>
            <a:r>
              <a:rPr lang="en-US" altLang="zh-CN" sz="2400" b="1" dirty="0">
                <a:solidFill>
                  <a:srgbClr val="0070C0"/>
                </a:solidFill>
              </a:rPr>
              <a:t>END SELECT</a:t>
            </a:r>
            <a:r>
              <a:rPr lang="zh-CN" altLang="en-US" sz="2400" b="1" dirty="0">
                <a:solidFill>
                  <a:srgbClr val="0070C0"/>
                </a:solidFill>
              </a:rPr>
              <a:t>语句也必须出现在这个</a:t>
            </a:r>
            <a:r>
              <a:rPr lang="en-US" altLang="zh-CN" sz="2400" b="1" dirty="0">
                <a:solidFill>
                  <a:srgbClr val="0070C0"/>
                </a:solidFill>
              </a:rPr>
              <a:t>DO</a:t>
            </a:r>
            <a:r>
              <a:rPr lang="zh-CN" altLang="en-US" sz="2400" b="1" dirty="0">
                <a:solidFill>
                  <a:srgbClr val="0070C0"/>
                </a:solidFill>
              </a:rPr>
              <a:t>循环体内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09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例：对一个大于或等于</a:t>
            </a:r>
            <a:r>
              <a:rPr lang="en-US" altLang="zh-TW" sz="2400" b="1" dirty="0"/>
              <a:t>3</a:t>
            </a:r>
            <a:r>
              <a:rPr lang="zh-CN" altLang="en-US" sz="2400" b="1" dirty="0"/>
              <a:t>的正整数，判断它是不是一个素数。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26638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2000" b="1" dirty="0"/>
              <a:t>所谓素数，是指除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和该数本身之外，不能被其它任何整数整除的数。例如，</a:t>
            </a:r>
            <a:r>
              <a:rPr lang="en-US" altLang="zh-CN" sz="2000" b="1" dirty="0"/>
              <a:t>13</a:t>
            </a:r>
            <a:r>
              <a:rPr lang="zh-CN" altLang="en-US" sz="2000" b="1" dirty="0"/>
              <a:t>是素数，因为它不能被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…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整除。</a:t>
            </a:r>
          </a:p>
          <a:p>
            <a:pPr algn="just" eaLnBrk="1" hangingPunct="1"/>
            <a:r>
              <a:rPr lang="zh-CN" altLang="en-US" sz="2000" b="1" dirty="0"/>
              <a:t>判断一个数</a:t>
            </a:r>
            <a:r>
              <a:rPr lang="en-US" altLang="zh-CN" sz="2000" b="1" dirty="0"/>
              <a:t>N(N</a:t>
            </a:r>
            <a:r>
              <a:rPr lang="zh-CN" altLang="en-US" sz="2000" b="1" dirty="0"/>
              <a:t>＞</a:t>
            </a:r>
            <a:r>
              <a:rPr lang="en-US" altLang="zh-CN" sz="2000" b="1" dirty="0"/>
              <a:t>3)</a:t>
            </a:r>
            <a:r>
              <a:rPr lang="zh-CN" altLang="en-US" sz="2000" b="1" dirty="0"/>
              <a:t>是否素数的方法是很简单的：将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作为被除数，将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到</a:t>
            </a:r>
            <a:r>
              <a:rPr lang="en-US" altLang="zh-CN" sz="2000" b="1" dirty="0"/>
              <a:t>(N—1)</a:t>
            </a:r>
            <a:r>
              <a:rPr lang="zh-CN" altLang="en-US" sz="2000" b="1" dirty="0"/>
              <a:t>各个整数轮流作为除数，如果都不能被整除，则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为素数。算法可以表示如图：</a:t>
            </a:r>
          </a:p>
        </p:txBody>
      </p:sp>
      <p:pic>
        <p:nvPicPr>
          <p:cNvPr id="6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765175"/>
            <a:ext cx="4176713" cy="609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wtm\AppData\Roaming\Tencent\Users\364321342\QQ\WinTemp\RichOle\]QSHMF1Y[J1K{NBCDB}6(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6250"/>
            <a:ext cx="511175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3" y="105251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/>
              <a:t>练习： 求级数</a:t>
            </a:r>
            <a:r>
              <a:rPr lang="zh-TW" altLang="en-US"/>
              <a:t> </a:t>
            </a:r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36613"/>
            <a:ext cx="4897438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71550" y="1844675"/>
            <a:ext cx="741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/>
              <a:t>的前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项和，但当某项绝对值≤</a:t>
            </a:r>
            <a:r>
              <a:rPr lang="en-US" altLang="zh-CN" sz="2400" b="1" dirty="0"/>
              <a:t>10</a:t>
            </a:r>
            <a:r>
              <a:rPr lang="zh-CN" altLang="en-US" sz="2400" b="1" baseline="30000" dirty="0"/>
              <a:t>－</a:t>
            </a:r>
            <a:r>
              <a:rPr lang="en-US" altLang="zh-CN" sz="2400" b="1" baseline="30000" dirty="0"/>
              <a:t>5</a:t>
            </a:r>
            <a:r>
              <a:rPr lang="zh-CN" altLang="en-US" sz="2400" b="1" dirty="0"/>
              <a:t>时，虽未满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项，也因满足精度而不再加入下一项</a:t>
            </a:r>
            <a:r>
              <a:rPr lang="zh-CN" altLang="en-US" dirty="0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55650" y="3644900"/>
            <a:ext cx="7273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2400" b="1" dirty="0"/>
              <a:t>练习：验证哥德巴赫猜想。哥德巴赫猜想提出，一个不小于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的偶数必定能表示为两个素数之和。例如：</a:t>
            </a:r>
            <a:r>
              <a:rPr lang="en-US" altLang="zh-CN" sz="2400" b="1" dirty="0"/>
              <a:t>6=3+3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8=3+5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10=3+7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…</a:t>
            </a:r>
          </a:p>
          <a:p>
            <a:pPr algn="just" eaLnBrk="1" hangingPunct="1"/>
            <a:r>
              <a:rPr lang="zh-CN" altLang="en-US" sz="2400" b="1" dirty="0"/>
              <a:t>要求将</a:t>
            </a:r>
            <a:r>
              <a:rPr lang="en-US" altLang="zh-CN" sz="2400" b="1" dirty="0"/>
              <a:t>6~100</a:t>
            </a:r>
            <a:r>
              <a:rPr lang="zh-CN" altLang="en-US" sz="2400" b="1" dirty="0"/>
              <a:t>之间的全部偶数表示为两个素数之和。</a:t>
            </a:r>
          </a:p>
        </p:txBody>
      </p:sp>
    </p:spTree>
    <p:extLst>
      <p:ext uri="{BB962C8B-B14F-4D97-AF65-F5344CB8AC3E}">
        <p14:creationId xmlns:p14="http://schemas.microsoft.com/office/powerpoint/2010/main" val="34934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755650" y="404813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Char char="♦"/>
            </a:pPr>
            <a:r>
              <a:rPr lang="en-US" altLang="zh-CN" sz="2800" b="1" dirty="0">
                <a:solidFill>
                  <a:srgbClr val="FF3300"/>
                </a:solidFill>
              </a:rPr>
              <a:t> DO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8313" y="998538"/>
            <a:ext cx="7920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循环结构用于实现重复的算法。</a:t>
            </a:r>
            <a:r>
              <a:rPr lang="zh-CN" altLang="en-US" sz="2400" dirty="0">
                <a:latin typeface="宋体" pitchFamily="2" charset="-122"/>
              </a:rPr>
              <a:t>具有重复执行某一段语句的功能。以</a:t>
            </a:r>
            <a:r>
              <a:rPr lang="en-US" altLang="zh-TW" sz="2400" dirty="0">
                <a:latin typeface="宋体" pitchFamily="2" charset="-122"/>
              </a:rPr>
              <a:t>DO</a:t>
            </a:r>
            <a:r>
              <a:rPr lang="zh-CN" altLang="en-US" sz="2400" dirty="0">
                <a:latin typeface="宋体" pitchFamily="2" charset="-122"/>
              </a:rPr>
              <a:t>作为关键字，又称</a:t>
            </a:r>
            <a:r>
              <a:rPr lang="en-US" altLang="zh-TW" sz="2400" dirty="0">
                <a:latin typeface="宋体" pitchFamily="2" charset="-122"/>
              </a:rPr>
              <a:t>DO</a:t>
            </a:r>
            <a:r>
              <a:rPr lang="zh-CN" altLang="en-US" sz="2400" dirty="0">
                <a:latin typeface="宋体" pitchFamily="2" charset="-122"/>
              </a:rPr>
              <a:t>构造</a:t>
            </a:r>
            <a:r>
              <a:rPr lang="zh-TW" altLang="en-US" sz="2400" dirty="0">
                <a:latin typeface="宋体" pitchFamily="2" charset="-122"/>
              </a:rPr>
              <a:t> </a:t>
            </a:r>
            <a:endParaRPr lang="zh-CN" altLang="en-US" sz="2400" dirty="0">
              <a:latin typeface="宋体" pitchFamily="2" charset="-122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323850" y="2006600"/>
            <a:ext cx="8820150" cy="4662487"/>
            <a:chOff x="204" y="1173"/>
            <a:chExt cx="5556" cy="2937"/>
          </a:xfrm>
        </p:grpSpPr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204" y="1173"/>
              <a:ext cx="5556" cy="2937"/>
              <a:chOff x="204" y="935"/>
              <a:chExt cx="5556" cy="2937"/>
            </a:xfrm>
          </p:grpSpPr>
          <p:pic>
            <p:nvPicPr>
              <p:cNvPr id="10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" y="935"/>
                <a:ext cx="5556" cy="2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95" y="935"/>
                <a:ext cx="1542" cy="182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249" y="2115"/>
                <a:ext cx="817" cy="18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699" y="3294"/>
              <a:ext cx="1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也称“循环变量”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200" y="1616"/>
              <a:ext cx="1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也称“步长”</a:t>
              </a:r>
              <a:r>
                <a:rPr lang="en-US" altLang="zh-CN" b="1">
                  <a:solidFill>
                    <a:schemeClr val="bg1"/>
                  </a:solidFill>
                </a:rPr>
                <a:t>,</a:t>
              </a:r>
              <a:r>
                <a:rPr lang="zh-CN" altLang="en-US" b="1">
                  <a:solidFill>
                    <a:schemeClr val="bg1"/>
                  </a:solidFill>
                </a:rPr>
                <a:t>缺省为</a:t>
              </a:r>
              <a:r>
                <a:rPr lang="en-US" altLang="zh-CN" b="1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1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0" y="260648"/>
            <a:ext cx="7777162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900113" y="3501008"/>
            <a:ext cx="38163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27088" y="4509120"/>
            <a:ext cx="13684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52120" y="393305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2+4+6+8+10=30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23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332656"/>
            <a:ext cx="5473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下面的</a:t>
            </a:r>
            <a:r>
              <a:rPr lang="en-US" altLang="zh-CN" sz="2800" dirty="0"/>
              <a:t>DO</a:t>
            </a:r>
            <a:r>
              <a:rPr lang="zh-CN" altLang="en-US" sz="2800" dirty="0"/>
              <a:t>语句都是合法的：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03" y="1268760"/>
            <a:ext cx="4824412" cy="25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1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7777162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b="1" dirty="0"/>
              <a:t>DO</a:t>
            </a:r>
            <a:r>
              <a:rPr lang="zh-CN" altLang="en-US" sz="2400" b="1" dirty="0"/>
              <a:t>语句的一些特点是：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000" dirty="0"/>
              <a:t>1</a:t>
            </a:r>
            <a:r>
              <a:rPr lang="zh-CN" altLang="en-US" sz="2000" dirty="0"/>
              <a:t>、当循环变量的增量</a:t>
            </a:r>
            <a:r>
              <a:rPr lang="en-US" altLang="zh-CN" sz="2000" dirty="0"/>
              <a:t>(</a:t>
            </a:r>
            <a:r>
              <a:rPr lang="zh-CN" altLang="en-US" sz="2000" dirty="0"/>
              <a:t>步长值</a:t>
            </a:r>
            <a:r>
              <a:rPr lang="en-US" altLang="zh-CN" sz="2000" dirty="0"/>
              <a:t>)</a:t>
            </a:r>
            <a:r>
              <a:rPr lang="zh-CN" altLang="en-US" sz="2000" dirty="0"/>
              <a:t>为</a:t>
            </a:r>
            <a:r>
              <a:rPr lang="en-US" altLang="zh-CN" sz="2000" dirty="0"/>
              <a:t>1</a:t>
            </a:r>
            <a:r>
              <a:rPr lang="zh-CN" altLang="en-US" sz="2000" dirty="0"/>
              <a:t>时增量式可不写。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000" dirty="0"/>
              <a:t>2</a:t>
            </a:r>
            <a:r>
              <a:rPr lang="zh-CN" altLang="en-US" sz="2000" dirty="0"/>
              <a:t>、循环变量初值、终值和步长可以分别是常数、变量或表达式。如果是变量则它应预先被赋值。如果是表达式，则先计算出表达式的值。循环次数可以从循环初值、终值和步长计算出来：次数＝</a:t>
            </a:r>
            <a:r>
              <a:rPr lang="en-US" altLang="zh-CN" sz="2000" dirty="0"/>
              <a:t>INT((</a:t>
            </a:r>
            <a:r>
              <a:rPr lang="zh-CN" altLang="en-US" sz="2000" dirty="0"/>
              <a:t>终值－初值＋增量</a:t>
            </a:r>
            <a:r>
              <a:rPr lang="en-US" altLang="zh-CN" sz="2000" dirty="0"/>
              <a:t>)/</a:t>
            </a:r>
            <a:r>
              <a:rPr lang="zh-CN" altLang="en-US" sz="2000" dirty="0"/>
              <a:t>增量</a:t>
            </a:r>
            <a:r>
              <a:rPr lang="en-US" altLang="zh-CN" sz="2000" dirty="0"/>
              <a:t>)</a:t>
            </a:r>
            <a:r>
              <a:rPr lang="zh-CN" altLang="en-US" sz="2000" dirty="0"/>
              <a:t>。如果计算出的循环次数＜</a:t>
            </a:r>
            <a:r>
              <a:rPr lang="en-US" altLang="zh-CN" sz="2000" dirty="0"/>
              <a:t>0</a:t>
            </a:r>
            <a:r>
              <a:rPr lang="zh-CN" altLang="en-US" sz="2000" dirty="0"/>
              <a:t>时，则按</a:t>
            </a:r>
            <a:r>
              <a:rPr lang="en-US" altLang="zh-CN" sz="2000" dirty="0"/>
              <a:t>0</a:t>
            </a:r>
            <a:r>
              <a:rPr lang="zh-CN" altLang="en-US" sz="2000" dirty="0"/>
              <a:t>处理，即一次也不执行循环。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、循环变量的初值、终值和步长可以为正或负。初值、终值可以为零。但步长不应为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，否则循环变量的值永远不会超过终值，从而陷入死循环。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000" dirty="0"/>
              <a:t>4</a:t>
            </a:r>
            <a:r>
              <a:rPr lang="zh-CN" altLang="en-US" sz="2000" dirty="0"/>
              <a:t>、如果循环变量的类型和初值、终值和步长的类型不一致，则按赋值的规则处理，即需先将初值、终值和步长的类型转化成循环变量的类型，然后进行处理。为避免错误，应尽量使循环变量类型与初值、终值和步长的类型一致。</a:t>
            </a:r>
            <a:r>
              <a:rPr lang="zh-TW" altLang="en-US" sz="2000" dirty="0"/>
              <a:t> </a:t>
            </a:r>
            <a:endParaRPr lang="zh-TW" altLang="zh-CN" sz="2000" dirty="0"/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000" dirty="0"/>
              <a:t>5</a:t>
            </a:r>
            <a:r>
              <a:rPr lang="zh-CN" altLang="en-US" sz="2000" dirty="0"/>
              <a:t>、由于实型数在运算和存储时有一些误差，因而循环次数的理论值与实际值之间会有一些差别。这种情况在程序设计中常有发生，而且比较隐蔽不易发现。所以应该避免使用实型的循环变量，用整型循环变量计算出的循环次数是绝对准确的。</a:t>
            </a:r>
            <a:r>
              <a:rPr lang="zh-TW" altLang="en-US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6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6640" y="386784"/>
            <a:ext cx="813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b="1" dirty="0"/>
              <a:t>DO</a:t>
            </a:r>
            <a:r>
              <a:rPr lang="zh-CN" altLang="en-US" sz="2800" b="1" dirty="0"/>
              <a:t>循环执行步骤</a:t>
            </a:r>
            <a:r>
              <a:rPr lang="zh-TW" altLang="en-US" sz="2800" b="1" dirty="0"/>
              <a:t> </a:t>
            </a:r>
            <a:r>
              <a:rPr lang="zh-CN" altLang="en-US" sz="2800" b="1" dirty="0"/>
              <a:t>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4771" y="1341438"/>
            <a:ext cx="799147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spcBef>
                <a:spcPct val="50000"/>
              </a:spcBef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、计算初值式、终值式、增量式的值，并将它们转换成循环变量的类型。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、将初值赋予循环变量。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、计算应循环的次数。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、检查循环次数，若≤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则跳过循环体，执行循环终端语句下面的一个执行语句。如果＞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，则执行循环体。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、执行终端语句时，循环变量增值。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、循环次数减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400" b="1" dirty="0"/>
              <a:t>7</a:t>
            </a:r>
            <a:r>
              <a:rPr lang="zh-CN" altLang="en-US" sz="2400" b="1" dirty="0"/>
              <a:t>、返回</a:t>
            </a:r>
            <a:r>
              <a:rPr lang="en-US" altLang="zh-CN" sz="2400" b="1" dirty="0"/>
              <a:t>(4)</a:t>
            </a:r>
            <a:r>
              <a:rPr lang="zh-CN" altLang="en-US" sz="2400" b="1" dirty="0"/>
              <a:t>，重复执行</a:t>
            </a:r>
            <a:r>
              <a:rPr lang="en-US" altLang="zh-CN" sz="2400" b="1" dirty="0"/>
              <a:t>(4)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(5)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(6)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(7)</a:t>
            </a:r>
            <a:r>
              <a:rPr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67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476672"/>
            <a:ext cx="46805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例子：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s=1</a:t>
            </a:r>
          </a:p>
          <a:p>
            <a:r>
              <a:rPr lang="en-US" altLang="zh-CN" sz="2400" dirty="0" smtClean="0"/>
              <a:t>  e=10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=1</a:t>
            </a:r>
          </a:p>
          <a:p>
            <a:r>
              <a:rPr lang="en-US" altLang="zh-CN" sz="2400" dirty="0"/>
              <a:t>d</a:t>
            </a:r>
            <a:r>
              <a:rPr lang="en-US" altLang="zh-CN" sz="2400" dirty="0" smtClean="0"/>
              <a:t>o i=s, e, </a:t>
            </a:r>
            <a:r>
              <a:rPr lang="en-US" altLang="zh-CN" sz="2400" dirty="0" err="1" smtClean="0"/>
              <a:t>inc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s=5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e=1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=-1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write(*,*) i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end do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01317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循环执行几次？？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2080</TotalTime>
  <Words>1577</Words>
  <Application>Microsoft Office PowerPoint</Application>
  <PresentationFormat>全屏显示(4:3)</PresentationFormat>
  <Paragraphs>149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平衡</vt:lpstr>
      <vt:lpstr>公式</vt:lpstr>
      <vt:lpstr>六、循环结构程序设计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六、循环结构程序设计</dc:title>
  <dc:creator>HP</dc:creator>
  <cp:lastModifiedBy>sysu</cp:lastModifiedBy>
  <cp:revision>39</cp:revision>
  <dcterms:created xsi:type="dcterms:W3CDTF">2015-07-14T12:43:09Z</dcterms:created>
  <dcterms:modified xsi:type="dcterms:W3CDTF">2016-09-26T03:08:15Z</dcterms:modified>
</cp:coreProperties>
</file>