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B1A-E86C-4695-B361-F643DA18098E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888D-0E4B-4973-BFEB-C4174D410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78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B1A-E86C-4695-B361-F643DA18098E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888D-0E4B-4973-BFEB-C4174D410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35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B1A-E86C-4695-B361-F643DA18098E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888D-0E4B-4973-BFEB-C4174D410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6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B1A-E86C-4695-B361-F643DA18098E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888D-0E4B-4973-BFEB-C4174D410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32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B1A-E86C-4695-B361-F643DA18098E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888D-0E4B-4973-BFEB-C4174D410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49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B1A-E86C-4695-B361-F643DA18098E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888D-0E4B-4973-BFEB-C4174D410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94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B1A-E86C-4695-B361-F643DA18098E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888D-0E4B-4973-BFEB-C4174D410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82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B1A-E86C-4695-B361-F643DA18098E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888D-0E4B-4973-BFEB-C4174D410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91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B1A-E86C-4695-B361-F643DA18098E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888D-0E4B-4973-BFEB-C4174D410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20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B1A-E86C-4695-B361-F643DA18098E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888D-0E4B-4973-BFEB-C4174D410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36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B1A-E86C-4695-B361-F643DA18098E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888D-0E4B-4973-BFEB-C4174D410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96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9FB1A-E86C-4695-B361-F643DA18098E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8888D-0E4B-4973-BFEB-C4174D410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55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4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8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" y="0"/>
            <a:ext cx="12172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0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6" y="0"/>
            <a:ext cx="12178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7" y="0"/>
            <a:ext cx="12164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16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" y="0"/>
            <a:ext cx="12186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1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" y="0"/>
            <a:ext cx="12184380" cy="6858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320346"/>
              </p:ext>
            </p:extLst>
          </p:nvPr>
        </p:nvGraphicFramePr>
        <p:xfrm>
          <a:off x="2104008" y="985420"/>
          <a:ext cx="7679184" cy="473179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75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7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2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725"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项目阶段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运营内容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人员构成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成本核算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6586">
                <a:tc>
                  <a:txBody>
                    <a:bodyPr/>
                    <a:lstStyle/>
                    <a:p>
                      <a:r>
                        <a:rPr lang="en-US" altLang="zh-CN" sz="1000" b="0" dirty="0" smtClean="0"/>
                        <a:t>1~3</a:t>
                      </a:r>
                      <a:r>
                        <a:rPr lang="zh-CN" altLang="en-US" sz="1000" b="0" dirty="0" smtClean="0"/>
                        <a:t>个月</a:t>
                      </a:r>
                      <a:endParaRPr lang="zh-CN" altLang="en-US" sz="1000" b="0" dirty="0"/>
                    </a:p>
                  </a:txBody>
                  <a:tcPr marL="91435" marR="91435"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 smtClean="0"/>
                        <a:t>确定产品需求、人员到位</a:t>
                      </a:r>
                      <a:endParaRPr lang="zh-CN" altLang="en-US" sz="1000" b="0" dirty="0"/>
                    </a:p>
                  </a:txBody>
                  <a:tcPr marL="91435" marR="91435"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项目经理（</a:t>
                      </a:r>
                      <a:r>
                        <a:rPr lang="en-US" altLang="zh-CN" sz="1000" dirty="0" smtClean="0"/>
                        <a:t>1</a:t>
                      </a:r>
                      <a:r>
                        <a:rPr lang="zh-CN" altLang="en-US" sz="1000" dirty="0" smtClean="0"/>
                        <a:t>）：</a:t>
                      </a:r>
                      <a:endParaRPr lang="en-US" altLang="zh-CN" sz="1000" dirty="0" smtClean="0"/>
                    </a:p>
                    <a:p>
                      <a:r>
                        <a:rPr lang="zh-CN" altLang="en-US" sz="1000" dirty="0" smtClean="0"/>
                        <a:t>负责产品设计、需求文档、项目协调、人员招募等</a:t>
                      </a:r>
                      <a:endParaRPr lang="en-US" altLang="zh-CN" sz="1000" dirty="0" smtClean="0"/>
                    </a:p>
                    <a:p>
                      <a:r>
                        <a:rPr lang="en-US" altLang="zh-CN" sz="1000" dirty="0" smtClean="0"/>
                        <a:t>UI</a:t>
                      </a:r>
                      <a:r>
                        <a:rPr lang="zh-CN" altLang="en-US" sz="1000" dirty="0" smtClean="0"/>
                        <a:t>设计人员（</a:t>
                      </a:r>
                      <a:r>
                        <a:rPr lang="en-US" altLang="zh-CN" sz="1000" dirty="0" smtClean="0"/>
                        <a:t>1</a:t>
                      </a:r>
                      <a:r>
                        <a:rPr lang="zh-CN" altLang="en-US" sz="1000" dirty="0" smtClean="0"/>
                        <a:t>）：设计界面原型</a:t>
                      </a:r>
                      <a:endParaRPr lang="en-US" altLang="zh-CN" sz="1000" dirty="0" smtClean="0"/>
                    </a:p>
                    <a:p>
                      <a:r>
                        <a:rPr lang="zh-CN" altLang="en-US" sz="1000" dirty="0" smtClean="0"/>
                        <a:t>开发人员（</a:t>
                      </a:r>
                      <a:r>
                        <a:rPr lang="en-US" altLang="zh-CN" sz="1000" dirty="0" smtClean="0"/>
                        <a:t>3</a:t>
                      </a:r>
                      <a:r>
                        <a:rPr lang="zh-CN" altLang="en-US" sz="1000" dirty="0" smtClean="0"/>
                        <a:t>）：设计题库</a:t>
                      </a:r>
                      <a:endParaRPr lang="zh-CN" altLang="en-US" sz="1000" dirty="0"/>
                    </a:p>
                  </a:txBody>
                  <a:tcPr marL="91435" marR="91435"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人员成本：</a:t>
                      </a:r>
                      <a:endParaRPr lang="en-US" altLang="zh-CN" sz="1000" dirty="0" smtClean="0"/>
                    </a:p>
                    <a:p>
                      <a:r>
                        <a:rPr lang="zh-CN" altLang="en-US" sz="1000" dirty="0" smtClean="0"/>
                        <a:t>（</a:t>
                      </a:r>
                      <a:r>
                        <a:rPr lang="en-US" altLang="zh-CN" sz="1000" dirty="0" smtClean="0"/>
                        <a:t>1.5+1.5+2</a:t>
                      </a:r>
                      <a:r>
                        <a:rPr lang="zh-CN" altLang="en-US" sz="1000" dirty="0" smtClean="0"/>
                        <a:t>*</a:t>
                      </a:r>
                      <a:r>
                        <a:rPr lang="en-US" altLang="zh-CN" sz="1000" dirty="0" smtClean="0"/>
                        <a:t>3</a:t>
                      </a:r>
                      <a:r>
                        <a:rPr lang="zh-CN" altLang="en-US" sz="1000" dirty="0" smtClean="0"/>
                        <a:t>）*</a:t>
                      </a:r>
                      <a:r>
                        <a:rPr lang="en-US" altLang="zh-CN" sz="1000" dirty="0" smtClean="0"/>
                        <a:t>3=27</a:t>
                      </a:r>
                      <a:r>
                        <a:rPr lang="zh-CN" altLang="en-US" sz="1000" dirty="0" smtClean="0"/>
                        <a:t>万</a:t>
                      </a:r>
                      <a:endParaRPr lang="zh-CN" altLang="en-US" sz="1000" dirty="0"/>
                    </a:p>
                  </a:txBody>
                  <a:tcPr marL="91435" marR="91435"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1357">
                <a:tc>
                  <a:txBody>
                    <a:bodyPr/>
                    <a:lstStyle/>
                    <a:p>
                      <a:r>
                        <a:rPr lang="en-US" altLang="zh-CN" sz="1000" b="0" dirty="0" smtClean="0"/>
                        <a:t>4~6</a:t>
                      </a:r>
                      <a:r>
                        <a:rPr lang="zh-CN" altLang="en-US" sz="1000" b="0" dirty="0" smtClean="0"/>
                        <a:t>个月</a:t>
                      </a:r>
                      <a:endParaRPr lang="zh-CN" altLang="en-US" sz="1000" b="0" dirty="0"/>
                    </a:p>
                  </a:txBody>
                  <a:tcPr marL="91435" marR="91435"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 smtClean="0"/>
                        <a:t>项目开发、上线</a:t>
                      </a:r>
                      <a:endParaRPr lang="zh-CN" altLang="en-US" sz="1000" b="0" dirty="0"/>
                    </a:p>
                  </a:txBody>
                  <a:tcPr marL="91435" marR="91435"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项目经理（</a:t>
                      </a:r>
                      <a:r>
                        <a:rPr lang="en-US" altLang="zh-CN" sz="1000" dirty="0" smtClean="0"/>
                        <a:t>1</a:t>
                      </a:r>
                      <a:r>
                        <a:rPr lang="zh-CN" altLang="en-US" sz="1000" dirty="0" smtClean="0"/>
                        <a:t>）：</a:t>
                      </a:r>
                      <a:endParaRPr lang="en-US" altLang="zh-CN" sz="1000" dirty="0" smtClean="0"/>
                    </a:p>
                    <a:p>
                      <a:r>
                        <a:rPr lang="zh-CN" altLang="en-US" sz="1000" dirty="0" smtClean="0"/>
                        <a:t>负责项目管理、需求调整、运营计划等</a:t>
                      </a:r>
                      <a:endParaRPr lang="en-US" altLang="zh-CN" sz="1000" dirty="0" smtClean="0"/>
                    </a:p>
                    <a:p>
                      <a:r>
                        <a:rPr lang="en-US" altLang="zh-CN" sz="1000" dirty="0" smtClean="0"/>
                        <a:t>UI</a:t>
                      </a:r>
                      <a:r>
                        <a:rPr lang="zh-CN" altLang="en-US" sz="1000" dirty="0" smtClean="0"/>
                        <a:t>设计人员（</a:t>
                      </a:r>
                      <a:r>
                        <a:rPr lang="en-US" altLang="zh-CN" sz="1000" dirty="0" smtClean="0"/>
                        <a:t>1</a:t>
                      </a:r>
                      <a:r>
                        <a:rPr lang="zh-CN" altLang="en-US" sz="1000" dirty="0" smtClean="0"/>
                        <a:t>）：调整界面原型</a:t>
                      </a:r>
                      <a:endParaRPr lang="en-US" altLang="zh-CN" sz="1000" dirty="0" smtClean="0"/>
                    </a:p>
                    <a:p>
                      <a:r>
                        <a:rPr lang="zh-CN" altLang="en-US" sz="1000" dirty="0" smtClean="0"/>
                        <a:t>开发人员（</a:t>
                      </a:r>
                      <a:r>
                        <a:rPr lang="en-US" altLang="zh-CN" sz="1000" dirty="0" smtClean="0"/>
                        <a:t>3</a:t>
                      </a:r>
                      <a:r>
                        <a:rPr lang="zh-CN" altLang="en-US" sz="1000" dirty="0" smtClean="0"/>
                        <a:t>）：项目开发</a:t>
                      </a:r>
                      <a:endParaRPr lang="en-US" altLang="zh-CN" sz="1000" dirty="0" smtClean="0"/>
                    </a:p>
                    <a:p>
                      <a:r>
                        <a:rPr lang="zh-CN" altLang="en-US" sz="1000" dirty="0" smtClean="0"/>
                        <a:t>测试人员（</a:t>
                      </a:r>
                      <a:r>
                        <a:rPr lang="en-US" altLang="zh-CN" sz="1000" dirty="0" smtClean="0"/>
                        <a:t>1</a:t>
                      </a:r>
                      <a:r>
                        <a:rPr lang="zh-CN" altLang="en-US" sz="1000" dirty="0" smtClean="0"/>
                        <a:t>）：项目测试</a:t>
                      </a:r>
                    </a:p>
                    <a:p>
                      <a:endParaRPr lang="zh-CN" altLang="en-US" sz="1000" dirty="0"/>
                    </a:p>
                  </a:txBody>
                  <a:tcPr marL="91435" marR="91435"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人员成本：</a:t>
                      </a:r>
                      <a:endParaRPr lang="en-US" altLang="zh-CN" sz="1000" dirty="0" smtClean="0"/>
                    </a:p>
                    <a:p>
                      <a:r>
                        <a:rPr lang="zh-CN" altLang="en-US" sz="1000" dirty="0" smtClean="0"/>
                        <a:t>（</a:t>
                      </a:r>
                      <a:r>
                        <a:rPr lang="en-US" altLang="zh-CN" sz="1000" dirty="0" smtClean="0"/>
                        <a:t>1.5+1.5+2</a:t>
                      </a:r>
                      <a:r>
                        <a:rPr lang="zh-CN" altLang="en-US" sz="1000" dirty="0" smtClean="0"/>
                        <a:t>*</a:t>
                      </a:r>
                      <a:r>
                        <a:rPr lang="en-US" altLang="zh-CN" sz="1000" dirty="0" smtClean="0"/>
                        <a:t>3+1</a:t>
                      </a:r>
                      <a:r>
                        <a:rPr lang="zh-CN" altLang="en-US" sz="1000" dirty="0" smtClean="0"/>
                        <a:t>）*</a:t>
                      </a:r>
                      <a:r>
                        <a:rPr lang="en-US" altLang="zh-CN" sz="1000" dirty="0" smtClean="0"/>
                        <a:t>3=30</a:t>
                      </a:r>
                      <a:r>
                        <a:rPr lang="zh-CN" altLang="en-US" sz="1000" dirty="0" smtClean="0"/>
                        <a:t>万</a:t>
                      </a:r>
                    </a:p>
                    <a:p>
                      <a:endParaRPr lang="zh-CN" altLang="en-US" sz="1000" dirty="0"/>
                    </a:p>
                  </a:txBody>
                  <a:tcPr marL="91435" marR="91435"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6130">
                <a:tc>
                  <a:txBody>
                    <a:bodyPr/>
                    <a:lstStyle/>
                    <a:p>
                      <a:r>
                        <a:rPr lang="en-US" altLang="zh-CN" sz="1000" b="0" dirty="0" smtClean="0"/>
                        <a:t>7~9</a:t>
                      </a:r>
                      <a:r>
                        <a:rPr lang="zh-CN" altLang="en-US" sz="1000" b="0" dirty="0" smtClean="0"/>
                        <a:t>个月</a:t>
                      </a:r>
                      <a:endParaRPr lang="zh-CN" altLang="en-US" sz="1000" b="0" dirty="0"/>
                    </a:p>
                  </a:txBody>
                  <a:tcPr marL="91435" marR="91435"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 smtClean="0"/>
                        <a:t>项目推广、运营、试错</a:t>
                      </a:r>
                      <a:endParaRPr lang="zh-CN" altLang="en-US" sz="1000" b="0" dirty="0"/>
                    </a:p>
                  </a:txBody>
                  <a:tcPr marL="91435" marR="91435"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项目经理（</a:t>
                      </a:r>
                      <a:r>
                        <a:rPr lang="en-US" altLang="zh-CN" sz="1000" dirty="0" smtClean="0"/>
                        <a:t>1</a:t>
                      </a:r>
                      <a:r>
                        <a:rPr lang="zh-CN" altLang="en-US" sz="1000" dirty="0" smtClean="0"/>
                        <a:t>）：</a:t>
                      </a:r>
                      <a:endParaRPr lang="en-US" altLang="zh-CN" sz="1000" dirty="0" smtClean="0"/>
                    </a:p>
                    <a:p>
                      <a:r>
                        <a:rPr lang="zh-CN" altLang="en-US" sz="1000" dirty="0" smtClean="0"/>
                        <a:t>负责项目运营、推广等</a:t>
                      </a:r>
                      <a:endParaRPr lang="en-US" altLang="zh-CN" sz="1000" dirty="0" smtClean="0"/>
                    </a:p>
                    <a:p>
                      <a:r>
                        <a:rPr lang="zh-CN" altLang="en-US" sz="1000" dirty="0" smtClean="0"/>
                        <a:t>开发人员（</a:t>
                      </a:r>
                      <a:r>
                        <a:rPr lang="en-US" altLang="zh-CN" sz="1000" dirty="0" smtClean="0"/>
                        <a:t>3</a:t>
                      </a:r>
                      <a:r>
                        <a:rPr lang="zh-CN" altLang="en-US" sz="1000" dirty="0" smtClean="0"/>
                        <a:t>）：项目功能调整、设计题库</a:t>
                      </a:r>
                      <a:endParaRPr lang="zh-CN" altLang="en-US" sz="1000" dirty="0"/>
                    </a:p>
                  </a:txBody>
                  <a:tcPr marL="91435" marR="91435"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人员成本：</a:t>
                      </a:r>
                      <a:endParaRPr lang="en-US" altLang="zh-CN" sz="1000" dirty="0" smtClean="0"/>
                    </a:p>
                    <a:p>
                      <a:r>
                        <a:rPr lang="zh-CN" altLang="en-US" sz="1000" dirty="0" smtClean="0"/>
                        <a:t>（</a:t>
                      </a:r>
                      <a:r>
                        <a:rPr lang="en-US" altLang="zh-CN" sz="1000" dirty="0" smtClean="0"/>
                        <a:t>1.5+2</a:t>
                      </a:r>
                      <a:r>
                        <a:rPr lang="zh-CN" altLang="en-US" sz="1000" dirty="0" smtClean="0"/>
                        <a:t>*</a:t>
                      </a:r>
                      <a:r>
                        <a:rPr lang="en-US" altLang="zh-CN" sz="1000" dirty="0" smtClean="0"/>
                        <a:t>3</a:t>
                      </a:r>
                      <a:r>
                        <a:rPr lang="zh-CN" altLang="en-US" sz="1000" dirty="0" smtClean="0"/>
                        <a:t>）*</a:t>
                      </a:r>
                      <a:r>
                        <a:rPr lang="en-US" altLang="zh-CN" sz="1000" dirty="0" smtClean="0"/>
                        <a:t>3=22.5</a:t>
                      </a:r>
                      <a:r>
                        <a:rPr lang="zh-CN" altLang="en-US" sz="1000" dirty="0" smtClean="0"/>
                        <a:t>万</a:t>
                      </a:r>
                      <a:endParaRPr lang="en-US" altLang="zh-CN" sz="1000" dirty="0" smtClean="0"/>
                    </a:p>
                    <a:p>
                      <a:r>
                        <a:rPr lang="zh-CN" altLang="en-US" sz="1000" dirty="0" smtClean="0"/>
                        <a:t>网站硬件成本（托管</a:t>
                      </a:r>
                      <a:r>
                        <a:rPr lang="en-US" altLang="zh-CN" sz="1000" dirty="0" smtClean="0"/>
                        <a:t>+</a:t>
                      </a:r>
                      <a:r>
                        <a:rPr lang="zh-CN" altLang="en-US" sz="1000" dirty="0" smtClean="0"/>
                        <a:t>域名等）：</a:t>
                      </a:r>
                      <a:endParaRPr lang="en-US" altLang="zh-CN" sz="1000" dirty="0" smtClean="0"/>
                    </a:p>
                    <a:p>
                      <a:r>
                        <a:rPr lang="en-US" altLang="zh-CN" sz="1000" dirty="0" smtClean="0"/>
                        <a:t>1</a:t>
                      </a:r>
                      <a:r>
                        <a:rPr lang="zh-CN" altLang="en-US" sz="1000" dirty="0" smtClean="0"/>
                        <a:t>万</a:t>
                      </a:r>
                    </a:p>
                    <a:p>
                      <a:endParaRPr lang="zh-CN" altLang="en-US" sz="1000" dirty="0"/>
                    </a:p>
                  </a:txBody>
                  <a:tcPr marL="91435" marR="91435"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30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" y="0"/>
            <a:ext cx="12185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52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87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0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78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5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6" y="0"/>
            <a:ext cx="12178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7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7" y="0"/>
            <a:ext cx="12164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3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76"/>
            <a:ext cx="12192000" cy="685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1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" y="0"/>
            <a:ext cx="12184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7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015"/>
            <a:ext cx="12192000" cy="68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1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267</Words>
  <Application>Microsoft Office PowerPoint</Application>
  <PresentationFormat>宽屏</PresentationFormat>
  <Paragraphs>30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wowo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lxc</dc:creator>
  <cp:lastModifiedBy>lxc</cp:lastModifiedBy>
  <cp:revision>3</cp:revision>
  <dcterms:created xsi:type="dcterms:W3CDTF">2018-06-12T13:59:34Z</dcterms:created>
  <dcterms:modified xsi:type="dcterms:W3CDTF">2018-06-12T14:23:25Z</dcterms:modified>
</cp:coreProperties>
</file>