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05" autoAdjust="0"/>
  </p:normalViewPr>
  <p:slideViewPr>
    <p:cSldViewPr snapToGrid="0">
      <p:cViewPr varScale="1">
        <p:scale>
          <a:sx n="23" d="100"/>
          <a:sy n="23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E7EC-D64C-4F45-B6B3-E675FFFF7D74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73114-72C7-4552-BDD3-2423C13B1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4217043"/>
            <a:ext cx="43891200" cy="287013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43891200" cy="3716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972800" y="-14235"/>
            <a:ext cx="0" cy="329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18400" y="-14235"/>
            <a:ext cx="0" cy="329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39615" y="267439"/>
            <a:ext cx="107805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smtClean="0"/>
              <a:t>Smart Doorlock</a:t>
            </a:r>
            <a:endParaRPr lang="en-US" sz="12800"/>
          </a:p>
        </p:txBody>
      </p:sp>
      <p:sp>
        <p:nvSpPr>
          <p:cNvPr id="21" name="Rounded Rectangle 20"/>
          <p:cNvSpPr/>
          <p:nvPr/>
        </p:nvSpPr>
        <p:spPr>
          <a:xfrm>
            <a:off x="430328" y="4489931"/>
            <a:ext cx="10133333" cy="270568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66689" y="11222547"/>
            <a:ext cx="3415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Features</a:t>
            </a:r>
            <a:endParaRPr lang="en-US" sz="7200"/>
          </a:p>
        </p:txBody>
      </p:sp>
      <p:sp>
        <p:nvSpPr>
          <p:cNvPr id="14" name="TextBox 13"/>
          <p:cNvSpPr txBox="1"/>
          <p:nvPr/>
        </p:nvSpPr>
        <p:spPr>
          <a:xfrm>
            <a:off x="3611333" y="4402897"/>
            <a:ext cx="3738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Overview</a:t>
            </a:r>
            <a:endParaRPr lang="en-US" sz="7200"/>
          </a:p>
        </p:txBody>
      </p:sp>
      <p:sp>
        <p:nvSpPr>
          <p:cNvPr id="15" name="TextBox 14"/>
          <p:cNvSpPr txBox="1"/>
          <p:nvPr/>
        </p:nvSpPr>
        <p:spPr>
          <a:xfrm>
            <a:off x="18660200" y="2270409"/>
            <a:ext cx="64876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smtClean="0"/>
              <a:t>Sokwhan Huh</a:t>
            </a:r>
            <a:endParaRPr lang="en-US" sz="8800"/>
          </a:p>
        </p:txBody>
      </p:sp>
      <p:sp>
        <p:nvSpPr>
          <p:cNvPr id="16" name="TextBox 15"/>
          <p:cNvSpPr txBox="1"/>
          <p:nvPr/>
        </p:nvSpPr>
        <p:spPr>
          <a:xfrm>
            <a:off x="33738348" y="-44876"/>
            <a:ext cx="95319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smtClean="0"/>
              <a:t>Department of </a:t>
            </a:r>
          </a:p>
          <a:p>
            <a:pPr algn="ctr"/>
            <a:r>
              <a:rPr lang="en-US" sz="8000" smtClean="0"/>
              <a:t>Electrical and </a:t>
            </a:r>
            <a:br>
              <a:rPr lang="en-US" sz="8000" smtClean="0"/>
            </a:br>
            <a:r>
              <a:rPr lang="en-US" sz="8000" smtClean="0"/>
              <a:t>Computer Engineering</a:t>
            </a:r>
            <a:endParaRPr lang="en-US" sz="8000"/>
          </a:p>
        </p:txBody>
      </p:sp>
      <p:sp>
        <p:nvSpPr>
          <p:cNvPr id="19" name="Rectangle 18"/>
          <p:cNvSpPr/>
          <p:nvPr/>
        </p:nvSpPr>
        <p:spPr>
          <a:xfrm>
            <a:off x="0" y="3716959"/>
            <a:ext cx="43891200" cy="5000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1838421" y="4489931"/>
            <a:ext cx="20011424" cy="270568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374122" y="4489931"/>
            <a:ext cx="10076283" cy="270568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673360" y="12195369"/>
            <a:ext cx="5604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Cost Summary</a:t>
            </a:r>
            <a:endParaRPr lang="en-US" sz="7200"/>
          </a:p>
        </p:txBody>
      </p:sp>
      <p:sp>
        <p:nvSpPr>
          <p:cNvPr id="27" name="TextBox 26"/>
          <p:cNvSpPr txBox="1"/>
          <p:nvPr/>
        </p:nvSpPr>
        <p:spPr>
          <a:xfrm>
            <a:off x="18606005" y="11184986"/>
            <a:ext cx="658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Hardware Design</a:t>
            </a:r>
            <a:endParaRPr lang="en-US" sz="7200"/>
          </a:p>
        </p:txBody>
      </p:sp>
      <p:sp>
        <p:nvSpPr>
          <p:cNvPr id="28" name="TextBox 27"/>
          <p:cNvSpPr txBox="1"/>
          <p:nvPr/>
        </p:nvSpPr>
        <p:spPr>
          <a:xfrm>
            <a:off x="3285401" y="17038016"/>
            <a:ext cx="4332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Operations</a:t>
            </a:r>
            <a:endParaRPr lang="en-US" sz="7200"/>
          </a:p>
        </p:txBody>
      </p:sp>
      <p:sp>
        <p:nvSpPr>
          <p:cNvPr id="29" name="TextBox 28"/>
          <p:cNvSpPr txBox="1"/>
          <p:nvPr/>
        </p:nvSpPr>
        <p:spPr>
          <a:xfrm>
            <a:off x="18622637" y="20894956"/>
            <a:ext cx="6279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Software Design</a:t>
            </a:r>
            <a:endParaRPr lang="en-US" sz="7200"/>
          </a:p>
        </p:txBody>
      </p:sp>
      <p:sp>
        <p:nvSpPr>
          <p:cNvPr id="30" name="TextBox 29"/>
          <p:cNvSpPr txBox="1"/>
          <p:nvPr/>
        </p:nvSpPr>
        <p:spPr>
          <a:xfrm>
            <a:off x="34730222" y="24491015"/>
            <a:ext cx="754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Acknowledgements</a:t>
            </a:r>
            <a:endParaRPr lang="en-US" sz="7200"/>
          </a:p>
        </p:txBody>
      </p:sp>
      <p:sp>
        <p:nvSpPr>
          <p:cNvPr id="31" name="TextBox 30"/>
          <p:cNvSpPr txBox="1"/>
          <p:nvPr/>
        </p:nvSpPr>
        <p:spPr>
          <a:xfrm>
            <a:off x="708545" y="5436477"/>
            <a:ext cx="94803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Traditional mechanical locks have numerous issues pertaining to accessibility and security</a:t>
            </a:r>
            <a:r>
              <a:rPr lang="en-US" sz="2800"/>
              <a:t>. </a:t>
            </a:r>
            <a:r>
              <a:rPr lang="en-US" sz="2800" smtClean="0"/>
              <a:t>Keys </a:t>
            </a:r>
            <a:r>
              <a:rPr lang="en-US" sz="2800"/>
              <a:t>can be misplaced, broken, stuck in the lock and may not even turn, causing great deal of problems to </a:t>
            </a:r>
            <a:r>
              <a:rPr lang="en-US" sz="2800"/>
              <a:t>home </a:t>
            </a:r>
            <a:r>
              <a:rPr lang="en-US" sz="2800" smtClean="0"/>
              <a:t>owners. Mechanical </a:t>
            </a:r>
            <a:r>
              <a:rPr lang="en-US" sz="2800"/>
              <a:t>locks </a:t>
            </a:r>
            <a:r>
              <a:rPr lang="en-US" sz="2800"/>
              <a:t>are </a:t>
            </a:r>
            <a:r>
              <a:rPr lang="en-US" sz="2800" smtClean="0"/>
              <a:t>easily </a:t>
            </a:r>
            <a:r>
              <a:rPr lang="en-US" sz="2800"/>
              <a:t>picked by people with minimal knowledge in lock picking and keys are vulnerable to replication. A new type of door lock needs to be designed to better secure your </a:t>
            </a:r>
            <a:r>
              <a:rPr lang="en-US" sz="2800"/>
              <a:t>assets</a:t>
            </a:r>
            <a:r>
              <a:rPr lang="en-US" sz="2800" smtClean="0"/>
              <a:t>.</a:t>
            </a:r>
            <a:endParaRPr lang="en-US" sz="2800"/>
          </a:p>
          <a:p>
            <a:r>
              <a:rPr lang="en-US" sz="2800"/>
              <a:t>With the advent of NFC (Near Field Communication) and IoT (Internet of Things), virtually everything around us can now be controlled via nothing more than a smartphone</a:t>
            </a:r>
            <a:r>
              <a:rPr lang="en-US" sz="2800"/>
              <a:t>. </a:t>
            </a:r>
            <a:r>
              <a:rPr lang="en-US" sz="2800" smtClean="0"/>
              <a:t>The </a:t>
            </a:r>
            <a:r>
              <a:rPr lang="en-US" sz="2800"/>
              <a:t>intent of this project is to provide a practical solution to aforementioned problems with traditional mechanical locks by applying both NFC and IoT technologies to an electronic door lock.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45" y="12255178"/>
            <a:ext cx="94803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NFC Capability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smtClean="0"/>
              <a:t>Open </a:t>
            </a:r>
            <a:r>
              <a:rPr lang="en-US" sz="2800"/>
              <a:t>the door lock with NFC using an Android device</a:t>
            </a:r>
            <a:r>
              <a:rPr lang="en-US" sz="2800"/>
              <a:t>. </a:t>
            </a:r>
            <a:endParaRPr lang="en-US" sz="2800"/>
          </a:p>
          <a:p>
            <a:pPr lvl="0"/>
            <a:r>
              <a:rPr lang="en-US" sz="2800" b="1" smtClean="0"/>
              <a:t>IoT Capability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smtClean="0"/>
              <a:t>Open the </a:t>
            </a:r>
            <a:r>
              <a:rPr lang="en-US" sz="2800"/>
              <a:t>door lock over the internet using an Android device or by accessing Smart Doorlock’s web server </a:t>
            </a:r>
            <a:r>
              <a:rPr lang="en-US" sz="2800"/>
              <a:t>with </a:t>
            </a:r>
            <a:r>
              <a:rPr lang="en-US" sz="2800" smtClean="0"/>
              <a:t>an internet </a:t>
            </a:r>
            <a:r>
              <a:rPr lang="en-US" sz="2800"/>
              <a:t>browser. </a:t>
            </a:r>
          </a:p>
          <a:p>
            <a:pPr lvl="0"/>
            <a:r>
              <a:rPr lang="en-US" sz="2800" b="1" smtClean="0"/>
              <a:t>Enhanced Security System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smtClean="0"/>
              <a:t>Manage user access by registering smartphones.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smtClean="0"/>
              <a:t>Entries are logged and can be audited.</a:t>
            </a:r>
          </a:p>
          <a:p>
            <a:pPr lvl="0"/>
            <a:r>
              <a:rPr lang="en-US" sz="2800" b="1" smtClean="0"/>
              <a:t>Robust Operation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smtClean="0"/>
              <a:t>24 hour rechargeable battery backup system.</a:t>
            </a:r>
            <a:endParaRPr lang="en-US" sz="2800"/>
          </a:p>
        </p:txBody>
      </p:sp>
      <p:sp>
        <p:nvSpPr>
          <p:cNvPr id="34" name="TextBox 33"/>
          <p:cNvSpPr txBox="1"/>
          <p:nvPr/>
        </p:nvSpPr>
        <p:spPr>
          <a:xfrm>
            <a:off x="708545" y="18251091"/>
            <a:ext cx="94803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Smart Doorlock supports the following operations that can be navigated using the keypad:</a:t>
            </a:r>
            <a:endParaRPr lang="en-US" sz="280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/>
              <a:t>Active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smtClean="0"/>
              <a:t>Configuration</a:t>
            </a:r>
          </a:p>
          <a:p>
            <a:pPr marL="1385888" lvl="1" indent="-585788">
              <a:buFont typeface="Wingdings" panose="05000000000000000000" pitchFamily="2" charset="2"/>
              <a:buChar char="§"/>
            </a:pPr>
            <a:r>
              <a:rPr lang="en-US" sz="2800" smtClean="0"/>
              <a:t>Operation Setup</a:t>
            </a:r>
          </a:p>
          <a:p>
            <a:pPr marL="1385888" lvl="1" indent="-585788">
              <a:buFont typeface="Wingdings" panose="05000000000000000000" pitchFamily="2" charset="2"/>
              <a:buChar char="§"/>
            </a:pPr>
            <a:r>
              <a:rPr lang="en-US" sz="2800" smtClean="0"/>
              <a:t>Register Phone</a:t>
            </a:r>
          </a:p>
          <a:p>
            <a:pPr marL="1385888" lvl="1" indent="-585788">
              <a:buFont typeface="Wingdings" panose="05000000000000000000" pitchFamily="2" charset="2"/>
              <a:buChar char="§"/>
            </a:pPr>
            <a:r>
              <a:rPr lang="en-US" sz="2800" smtClean="0"/>
              <a:t>Unregister Phone</a:t>
            </a:r>
          </a:p>
          <a:p>
            <a:pPr marL="1385888" lvl="1" indent="-585788">
              <a:buFont typeface="Wingdings" panose="05000000000000000000" pitchFamily="2" charset="2"/>
              <a:buChar char="§"/>
            </a:pPr>
            <a:r>
              <a:rPr lang="en-US" sz="2800" smtClean="0"/>
              <a:t>Setup Wi-Fi</a:t>
            </a:r>
          </a:p>
          <a:p>
            <a:pPr marL="1385888" lvl="1" indent="-585788">
              <a:buFont typeface="Wingdings" panose="05000000000000000000" pitchFamily="2" charset="2"/>
              <a:buChar char="§"/>
            </a:pPr>
            <a:r>
              <a:rPr lang="en-US" sz="2800" smtClean="0"/>
              <a:t>Test </a:t>
            </a:r>
            <a:r>
              <a:rPr lang="en-US" sz="2800"/>
              <a:t>Wi-Fi </a:t>
            </a:r>
            <a:r>
              <a:rPr lang="en-US" sz="2800" smtClean="0"/>
              <a:t>Connection</a:t>
            </a:r>
          </a:p>
          <a:p>
            <a:pPr marL="1385888" lvl="1" indent="-585788">
              <a:buFont typeface="Wingdings" panose="05000000000000000000" pitchFamily="2" charset="2"/>
              <a:buChar char="§"/>
            </a:pPr>
            <a:r>
              <a:rPr lang="en-US" sz="2800" smtClean="0"/>
              <a:t>Factory </a:t>
            </a:r>
            <a:r>
              <a:rPr lang="en-US" sz="2800"/>
              <a:t>Reset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/>
              <a:t>Reboot</a:t>
            </a:r>
          </a:p>
        </p:txBody>
      </p:sp>
      <p:pic>
        <p:nvPicPr>
          <p:cNvPr id="36" name="Picture 35" descr="C:\Users\Sokwhan\Downloads\Smart Doorlock MCU Bootu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617" y="22428357"/>
            <a:ext cx="6020797" cy="5594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8" name="Picture 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080" y="28796344"/>
            <a:ext cx="5604073" cy="2480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9" name="Picture 38" descr="C:\Users\shuh\AppData\Local\Microsoft\Windows\INetCache\Content.Word\Screenshot_20161120-19352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56" y="6646332"/>
            <a:ext cx="3391697" cy="5507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0" name="Picture 3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61" y="6604472"/>
            <a:ext cx="5494655" cy="196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761" y="9284579"/>
            <a:ext cx="5493385" cy="286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3" name="Picture 4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31" y="12964052"/>
            <a:ext cx="7466557" cy="7998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4" name="Picture 4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355" y="12964051"/>
            <a:ext cx="9632104" cy="4578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5" name="Picture 4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355" y="18191674"/>
            <a:ext cx="9604871" cy="277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6" name="TextBox 45"/>
          <p:cNvSpPr txBox="1"/>
          <p:nvPr/>
        </p:nvSpPr>
        <p:spPr>
          <a:xfrm>
            <a:off x="23705708" y="12326984"/>
            <a:ext cx="4778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TRF7970A Circuit Diagram</a:t>
            </a:r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14263366" y="12309092"/>
            <a:ext cx="501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CC3200 Circuit Diagram</a:t>
            </a:r>
            <a:endParaRPr lang="en-US" sz="3200"/>
          </a:p>
        </p:txBody>
      </p:sp>
      <p:sp>
        <p:nvSpPr>
          <p:cNvPr id="48" name="TextBox 47"/>
          <p:cNvSpPr txBox="1"/>
          <p:nvPr/>
        </p:nvSpPr>
        <p:spPr>
          <a:xfrm>
            <a:off x="22169442" y="17559541"/>
            <a:ext cx="848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LCD/Solenoid/Keypad Driver Circuit Diagram</a:t>
            </a:r>
            <a:endParaRPr lang="en-US" sz="3200"/>
          </a:p>
        </p:txBody>
      </p:sp>
      <p:sp>
        <p:nvSpPr>
          <p:cNvPr id="49" name="TextBox 48"/>
          <p:cNvSpPr txBox="1"/>
          <p:nvPr/>
        </p:nvSpPr>
        <p:spPr>
          <a:xfrm>
            <a:off x="12902766" y="21863080"/>
            <a:ext cx="565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Microcontroller Boot Sequence</a:t>
            </a:r>
            <a:endParaRPr lang="en-US" sz="3200" b="1" u="sng"/>
          </a:p>
        </p:txBody>
      </p:sp>
      <p:pic>
        <p:nvPicPr>
          <p:cNvPr id="50" name="Picture 49" descr="C:\Users\Sokwhan\Downloads\Smart Doorlock MCU Bootup (2)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562" y="22431224"/>
            <a:ext cx="5654285" cy="55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0354237" y="21848462"/>
            <a:ext cx="319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NFC Task Diagram</a:t>
            </a:r>
            <a:endParaRPr lang="en-US" sz="3200" b="1" u="sng"/>
          </a:p>
        </p:txBody>
      </p:sp>
      <p:sp>
        <p:nvSpPr>
          <p:cNvPr id="52" name="TextBox 51"/>
          <p:cNvSpPr txBox="1"/>
          <p:nvPr/>
        </p:nvSpPr>
        <p:spPr>
          <a:xfrm>
            <a:off x="14773670" y="28202240"/>
            <a:ext cx="612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Android Application Flow Diagram</a:t>
            </a:r>
            <a:endParaRPr lang="en-US" sz="3200" b="1" u="sng"/>
          </a:p>
        </p:txBody>
      </p:sp>
      <p:sp>
        <p:nvSpPr>
          <p:cNvPr id="53" name="TextBox 52"/>
          <p:cNvSpPr txBox="1"/>
          <p:nvPr/>
        </p:nvSpPr>
        <p:spPr>
          <a:xfrm>
            <a:off x="36111818" y="4431741"/>
            <a:ext cx="4785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Applications</a:t>
            </a:r>
            <a:endParaRPr lang="en-US" sz="7200"/>
          </a:p>
        </p:txBody>
      </p:sp>
      <p:sp>
        <p:nvSpPr>
          <p:cNvPr id="54" name="TextBox 53"/>
          <p:cNvSpPr txBox="1"/>
          <p:nvPr/>
        </p:nvSpPr>
        <p:spPr>
          <a:xfrm>
            <a:off x="34786250" y="6019697"/>
            <a:ext cx="318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IoT Control Panel</a:t>
            </a:r>
            <a:endParaRPr lang="en-US" sz="3200"/>
          </a:p>
        </p:txBody>
      </p:sp>
      <p:sp>
        <p:nvSpPr>
          <p:cNvPr id="55" name="TextBox 54"/>
          <p:cNvSpPr txBox="1"/>
          <p:nvPr/>
        </p:nvSpPr>
        <p:spPr>
          <a:xfrm>
            <a:off x="34835350" y="8666484"/>
            <a:ext cx="318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Access Log Audit</a:t>
            </a:r>
            <a:endParaRPr lang="en-US" sz="3200"/>
          </a:p>
        </p:txBody>
      </p:sp>
      <p:sp>
        <p:nvSpPr>
          <p:cNvPr id="56" name="TextBox 55"/>
          <p:cNvSpPr txBox="1"/>
          <p:nvPr/>
        </p:nvSpPr>
        <p:spPr>
          <a:xfrm>
            <a:off x="39633625" y="6019697"/>
            <a:ext cx="35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Android Application</a:t>
            </a:r>
            <a:endParaRPr lang="en-US" sz="3200"/>
          </a:p>
        </p:txBody>
      </p:sp>
      <p:sp>
        <p:nvSpPr>
          <p:cNvPr id="57" name="TextBox 56"/>
          <p:cNvSpPr txBox="1"/>
          <p:nvPr/>
        </p:nvSpPr>
        <p:spPr>
          <a:xfrm>
            <a:off x="33680317" y="25575812"/>
            <a:ext cx="94803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For support and guidance in creating this project, I would like to give my special thanks to:</a:t>
            </a:r>
          </a:p>
          <a:p>
            <a:endParaRPr lang="en-US" sz="3000" smtClean="0"/>
          </a:p>
          <a:p>
            <a:r>
              <a:rPr lang="en-US" sz="3000" b="1" smtClean="0"/>
              <a:t>University of Wyoming</a:t>
            </a:r>
            <a:endParaRPr lang="en-US" sz="3000" b="1"/>
          </a:p>
          <a:p>
            <a:pPr marL="582613" lvl="1"/>
            <a:r>
              <a:rPr lang="en-US" sz="3000" smtClean="0"/>
              <a:t>Dr. Steven Barrett</a:t>
            </a:r>
          </a:p>
          <a:p>
            <a:pPr marL="582613" lvl="1"/>
            <a:r>
              <a:rPr lang="en-US" sz="3000" smtClean="0"/>
              <a:t>Victor Bershinsky</a:t>
            </a:r>
          </a:p>
          <a:p>
            <a:pPr marL="582613" lvl="1"/>
            <a:r>
              <a:rPr lang="en-US" sz="3000" smtClean="0"/>
              <a:t>George Janack</a:t>
            </a:r>
            <a:endParaRPr lang="en-US" sz="3000" b="1" smtClean="0"/>
          </a:p>
          <a:p>
            <a:pPr marL="582613" lvl="1"/>
            <a:r>
              <a:rPr lang="en-US" sz="3000" smtClean="0"/>
              <a:t>Mike</a:t>
            </a:r>
          </a:p>
          <a:p>
            <a:r>
              <a:rPr lang="en-US" sz="3000" b="1" smtClean="0"/>
              <a:t>LG Electronics Gasan R&amp;D</a:t>
            </a:r>
          </a:p>
          <a:p>
            <a:pPr marL="571500"/>
            <a:r>
              <a:rPr lang="en-US" sz="3000" smtClean="0"/>
              <a:t>Junseo Son</a:t>
            </a:r>
          </a:p>
          <a:p>
            <a:r>
              <a:rPr lang="en-US" sz="3000" b="1" smtClean="0"/>
              <a:t>Nexol System</a:t>
            </a:r>
          </a:p>
          <a:p>
            <a:pPr marL="571500"/>
            <a:r>
              <a:rPr lang="en-US" sz="3000" smtClean="0"/>
              <a:t>Jaesik Cho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55803" y="17118457"/>
            <a:ext cx="4689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Final Design</a:t>
            </a:r>
            <a:endParaRPr lang="en-US" sz="7200"/>
          </a:p>
        </p:txBody>
      </p:sp>
      <p:sp>
        <p:nvSpPr>
          <p:cNvPr id="64" name="Rectangle 63"/>
          <p:cNvSpPr/>
          <p:nvPr/>
        </p:nvSpPr>
        <p:spPr>
          <a:xfrm>
            <a:off x="0" y="31876499"/>
            <a:ext cx="43891200" cy="10498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0133925" algn="l"/>
              </a:tabLst>
            </a:pPr>
            <a:r>
              <a:rPr lang="en-US" sz="5400" smtClean="0"/>
              <a:t>   http://sd.ufwfate.net/	Funded by Volpi and Cupal Senior Design Fund</a:t>
            </a:r>
            <a:endParaRPr lang="en-US" sz="540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70379"/>
              </p:ext>
            </p:extLst>
          </p:nvPr>
        </p:nvGraphicFramePr>
        <p:xfrm>
          <a:off x="33856599" y="13226069"/>
          <a:ext cx="9238454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0536"/>
                <a:gridCol w="2457918"/>
              </a:tblGrid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CC3200 Launchpad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$ 29.99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TRF7970A</a:t>
                      </a:r>
                      <a:r>
                        <a:rPr lang="en-US" sz="2400" baseline="0" smtClean="0"/>
                        <a:t> NFC BoosterPack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$ 24.99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Keypad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$ 9.04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6xAA Battery Holder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</a:t>
                      </a:r>
                      <a:r>
                        <a:rPr lang="en-US" sz="2400" baseline="0" smtClean="0"/>
                        <a:t> 2.50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20x4 LCD Display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$ 22.71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Solenoid Lock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$ 14.95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Enclosure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$ 21.94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Miscellaneous 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$ 10.00</a:t>
                      </a:r>
                      <a:endParaRPr lang="en-US" sz="2400"/>
                    </a:p>
                  </a:txBody>
                  <a:tcPr/>
                </a:tc>
              </a:tr>
              <a:tr h="379341">
                <a:tc>
                  <a:txBody>
                    <a:bodyPr/>
                    <a:lstStyle/>
                    <a:p>
                      <a:r>
                        <a:rPr lang="en-US" sz="2400" smtClean="0"/>
                        <a:t>Total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$ 136.12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 descr="Image result for university of wyoming college of engineeri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94" y="327707"/>
            <a:ext cx="7584471" cy="303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7311866" y="4466584"/>
            <a:ext cx="9064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Technology Background</a:t>
            </a:r>
            <a:endParaRPr lang="en-US" sz="7200"/>
          </a:p>
        </p:txBody>
      </p:sp>
      <p:sp>
        <p:nvSpPr>
          <p:cNvPr id="71" name="TextBox 70"/>
          <p:cNvSpPr txBox="1"/>
          <p:nvPr/>
        </p:nvSpPr>
        <p:spPr>
          <a:xfrm>
            <a:off x="14941644" y="5538575"/>
            <a:ext cx="494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Near Field Communication</a:t>
            </a:r>
            <a:endParaRPr lang="en-US" sz="2800"/>
          </a:p>
        </p:txBody>
      </p:sp>
      <p:pic>
        <p:nvPicPr>
          <p:cNvPr id="77" name="Picture 76" descr="MQTT Publish Message Flow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453" y="6158553"/>
            <a:ext cx="6616964" cy="210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4986598" y="5517950"/>
            <a:ext cx="285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Internet of Things</a:t>
            </a:r>
            <a:endParaRPr lang="en-US" sz="2800"/>
          </a:p>
        </p:txBody>
      </p:sp>
      <p:pic>
        <p:nvPicPr>
          <p:cNvPr id="79" name="Picture 78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647" y="28796344"/>
            <a:ext cx="8059525" cy="2480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0" name="TextBox 79"/>
          <p:cNvSpPr txBox="1"/>
          <p:nvPr/>
        </p:nvSpPr>
        <p:spPr>
          <a:xfrm>
            <a:off x="22029872" y="28199895"/>
            <a:ext cx="6670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Microontroller Menu Flow Diagram</a:t>
            </a:r>
            <a:endParaRPr lang="en-US" sz="3200" b="1" u="sng"/>
          </a:p>
        </p:txBody>
      </p:sp>
      <p:pic>
        <p:nvPicPr>
          <p:cNvPr id="81" name="Picture 80"/>
          <p:cNvPicPr/>
          <p:nvPr/>
        </p:nvPicPr>
        <p:blipFill>
          <a:blip r:embed="rId14"/>
          <a:stretch>
            <a:fillRect/>
          </a:stretch>
        </p:blipFill>
        <p:spPr>
          <a:xfrm>
            <a:off x="740930" y="24066104"/>
            <a:ext cx="9360934" cy="6483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2" name="TextBox 81"/>
          <p:cNvSpPr txBox="1"/>
          <p:nvPr/>
        </p:nvSpPr>
        <p:spPr>
          <a:xfrm>
            <a:off x="1167013" y="22873377"/>
            <a:ext cx="8638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System Block Diagram</a:t>
            </a:r>
            <a:endParaRPr lang="en-US" sz="720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80969" y="6156648"/>
            <a:ext cx="786765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TextBox 85"/>
          <p:cNvSpPr txBox="1"/>
          <p:nvPr/>
        </p:nvSpPr>
        <p:spPr>
          <a:xfrm>
            <a:off x="12948250" y="8372733"/>
            <a:ext cx="89337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NFC is a collection of communication protocols that enable two electronic devices to establish communication in a close proximity, typically within 5cm if each other.</a:t>
            </a:r>
          </a:p>
          <a:p>
            <a:r>
              <a:rPr lang="en-US" sz="2800" smtClean="0"/>
              <a:t>Android HCE (Host Based Card Emulation) technology </a:t>
            </a:r>
            <a:br>
              <a:rPr lang="en-US" sz="2800" smtClean="0"/>
            </a:br>
            <a:r>
              <a:rPr lang="en-US" sz="2800" smtClean="0"/>
              <a:t>is used to emulate ISO 14443 type NFC tags. An encrypted payload from the smart phone is created in NDEF structure and sent to the door lock. </a:t>
            </a:r>
            <a:endParaRPr lang="en-US" sz="2800"/>
          </a:p>
        </p:txBody>
      </p:sp>
      <p:sp>
        <p:nvSpPr>
          <p:cNvPr id="87" name="TextBox 86"/>
          <p:cNvSpPr txBox="1"/>
          <p:nvPr/>
        </p:nvSpPr>
        <p:spPr>
          <a:xfrm>
            <a:off x="22341164" y="8372733"/>
            <a:ext cx="89337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smtClean="0"/>
              <a:t>MQTT (Message Queue Telemetry Transport) is a publish/subscribe based protocol specifically designed for use in IoT. Web server on cloud acts as a MQTT broker and Smart Doorlock acts as a MQTT client. Messages such as LOCK_CONTROL can published from the broker to control the door lock.</a:t>
            </a:r>
          </a:p>
        </p:txBody>
      </p:sp>
      <p:pic>
        <p:nvPicPr>
          <p:cNvPr id="88" name="Picture 87"/>
          <p:cNvPicPr/>
          <p:nvPr/>
        </p:nvPicPr>
        <p:blipFill>
          <a:blip r:embed="rId16"/>
          <a:stretch>
            <a:fillRect/>
          </a:stretch>
        </p:blipFill>
        <p:spPr>
          <a:xfrm>
            <a:off x="24986260" y="22411194"/>
            <a:ext cx="6090876" cy="56121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9" name="TextBox 88"/>
          <p:cNvSpPr txBox="1"/>
          <p:nvPr/>
        </p:nvSpPr>
        <p:spPr>
          <a:xfrm>
            <a:off x="25797754" y="21863080"/>
            <a:ext cx="4714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Web Server Class Diagram</a:t>
            </a:r>
            <a:endParaRPr lang="en-US" sz="3200" b="1" u="sng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25074" y="18498626"/>
            <a:ext cx="81153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9769</TotalTime>
  <Words>469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Sokwhan Huh</dc:creator>
  <cp:lastModifiedBy>Sokwhan Huh</cp:lastModifiedBy>
  <cp:revision>48</cp:revision>
  <dcterms:created xsi:type="dcterms:W3CDTF">2016-11-28T19:48:08Z</dcterms:created>
  <dcterms:modified xsi:type="dcterms:W3CDTF">2016-12-05T14:37:30Z</dcterms:modified>
</cp:coreProperties>
</file>