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6"/>
  </p:notes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Handjet Bold" charset="1" panose="00000000000000000000"/>
      <p:regular r:id="rId19"/>
    </p:embeddedFont>
    <p:embeddedFont>
      <p:font typeface="Poppins Bold" charset="1" panose="00000800000000000000"/>
      <p:regular r:id="rId20"/>
    </p:embeddedFont>
    <p:embeddedFont>
      <p:font typeface="Poppins" charset="1" panose="00000500000000000000"/>
      <p:regular r:id="rId21"/>
    </p:embeddedFont>
    <p:embeddedFont>
      <p:font typeface="Canva Sans Bold" charset="1" panose="020B0803030501040103"/>
      <p:regular r:id="rId22"/>
    </p:embeddedFont>
    <p:embeddedFont>
      <p:font typeface="Canva Sans" charset="1" panose="020B05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notesMasters/notesMaster1.xml" Type="http://schemas.openxmlformats.org/officeDocument/2006/relationships/notesMaster"/><Relationship Id="rId17" Target="theme/theme2.xml" Type="http://schemas.openxmlformats.org/officeDocument/2006/relationships/theme"/><Relationship Id="rId18" Target="notesSlides/notesSlide1.xml" Type="http://schemas.openxmlformats.org/officeDocument/2006/relationships/note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jpeg" Type="http://schemas.openxmlformats.org/officeDocument/2006/relationships/image"/><Relationship Id="rId4" Target="../media/image9.jpeg" Type="http://schemas.openxmlformats.org/officeDocument/2006/relationships/image"/><Relationship Id="rId5"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6301555" y="4103434"/>
            <a:ext cx="5684890" cy="1737232"/>
            <a:chOff x="0" y="0"/>
            <a:chExt cx="7579853" cy="2316309"/>
          </a:xfrm>
        </p:grpSpPr>
        <p:sp>
          <p:nvSpPr>
            <p:cNvPr name="Freeform 4" id="4"/>
            <p:cNvSpPr/>
            <p:nvPr/>
          </p:nvSpPr>
          <p:spPr>
            <a:xfrm flipH="false" flipV="false" rot="0">
              <a:off x="0" y="0"/>
              <a:ext cx="7579854" cy="2316309"/>
            </a:xfrm>
            <a:custGeom>
              <a:avLst/>
              <a:gdLst/>
              <a:ahLst/>
              <a:cxnLst/>
              <a:rect r="r" b="b" t="t" l="l"/>
              <a:pathLst>
                <a:path h="2316309" w="7579854">
                  <a:moveTo>
                    <a:pt x="0" y="0"/>
                  </a:moveTo>
                  <a:lnTo>
                    <a:pt x="7579854" y="0"/>
                  </a:lnTo>
                  <a:lnTo>
                    <a:pt x="7579854" y="2316309"/>
                  </a:lnTo>
                  <a:lnTo>
                    <a:pt x="0" y="2316309"/>
                  </a:lnTo>
                  <a:close/>
                </a:path>
              </a:pathLst>
            </a:custGeom>
            <a:solidFill>
              <a:srgbClr val="000000">
                <a:alpha val="0"/>
              </a:srgbClr>
            </a:solidFill>
          </p:spPr>
        </p:sp>
        <p:sp>
          <p:nvSpPr>
            <p:cNvPr name="TextBox 5" id="5"/>
            <p:cNvSpPr txBox="true"/>
            <p:nvPr/>
          </p:nvSpPr>
          <p:spPr>
            <a:xfrm>
              <a:off x="0" y="-342900"/>
              <a:ext cx="7579853" cy="2659209"/>
            </a:xfrm>
            <a:prstGeom prst="rect">
              <a:avLst/>
            </a:prstGeom>
          </p:spPr>
          <p:txBody>
            <a:bodyPr anchor="t" rtlCol="false" tIns="0" lIns="0" bIns="0" rIns="0"/>
            <a:lstStyle/>
            <a:p>
              <a:pPr algn="ctr">
                <a:lnSpc>
                  <a:spcPts val="14536"/>
                </a:lnSpc>
              </a:pPr>
              <a:r>
                <a:rPr lang="en-US" b="true" sz="9200" spc="1067">
                  <a:solidFill>
                    <a:srgbClr val="545454"/>
                  </a:solidFill>
                  <a:latin typeface="Handjet Bold"/>
                  <a:ea typeface="Handjet Bold"/>
                  <a:cs typeface="Handjet Bold"/>
                  <a:sym typeface="Handjet Bold"/>
                </a:rPr>
                <a:t>THANK 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6782824" y="1397136"/>
            <a:ext cx="4960222" cy="1576069"/>
            <a:chOff x="0" y="0"/>
            <a:chExt cx="6613629" cy="2101425"/>
          </a:xfrm>
        </p:grpSpPr>
        <p:sp>
          <p:nvSpPr>
            <p:cNvPr name="Freeform 4" id="4"/>
            <p:cNvSpPr/>
            <p:nvPr/>
          </p:nvSpPr>
          <p:spPr>
            <a:xfrm flipH="false" flipV="false" rot="0">
              <a:off x="0" y="0"/>
              <a:ext cx="6613630" cy="2101425"/>
            </a:xfrm>
            <a:custGeom>
              <a:avLst/>
              <a:gdLst/>
              <a:ahLst/>
              <a:cxnLst/>
              <a:rect r="r" b="b" t="t" l="l"/>
              <a:pathLst>
                <a:path h="2101425" w="6613630">
                  <a:moveTo>
                    <a:pt x="0" y="0"/>
                  </a:moveTo>
                  <a:lnTo>
                    <a:pt x="6613630" y="0"/>
                  </a:lnTo>
                  <a:lnTo>
                    <a:pt x="6613630" y="2101425"/>
                  </a:lnTo>
                  <a:lnTo>
                    <a:pt x="0" y="2101425"/>
                  </a:lnTo>
                  <a:close/>
                </a:path>
              </a:pathLst>
            </a:custGeom>
            <a:solidFill>
              <a:srgbClr val="000000">
                <a:alpha val="0"/>
              </a:srgbClr>
            </a:solidFill>
          </p:spPr>
        </p:sp>
        <p:sp>
          <p:nvSpPr>
            <p:cNvPr name="TextBox 5" id="5"/>
            <p:cNvSpPr txBox="true"/>
            <p:nvPr/>
          </p:nvSpPr>
          <p:spPr>
            <a:xfrm>
              <a:off x="0" y="-180975"/>
              <a:ext cx="6613629" cy="2282400"/>
            </a:xfrm>
            <a:prstGeom prst="rect">
              <a:avLst/>
            </a:prstGeom>
          </p:spPr>
          <p:txBody>
            <a:bodyPr anchor="t" rtlCol="false" tIns="0" lIns="0" bIns="0" rIns="0"/>
            <a:lstStyle/>
            <a:p>
              <a:pPr algn="ctr">
                <a:lnSpc>
                  <a:spcPts val="12880"/>
                </a:lnSpc>
              </a:pPr>
              <a:r>
                <a:rPr lang="en-US" sz="9200" b="true">
                  <a:solidFill>
                    <a:srgbClr val="545454"/>
                  </a:solidFill>
                  <a:latin typeface="Handjet Bold"/>
                  <a:ea typeface="Handjet Bold"/>
                  <a:cs typeface="Handjet Bold"/>
                  <a:sym typeface="Handjet Bold"/>
                </a:rPr>
                <a:t>Grand Finale</a:t>
              </a:r>
            </a:p>
          </p:txBody>
        </p:sp>
      </p:grpSp>
      <p:grpSp>
        <p:nvGrpSpPr>
          <p:cNvPr name="Group 6" id="6"/>
          <p:cNvGrpSpPr/>
          <p:nvPr/>
        </p:nvGrpSpPr>
        <p:grpSpPr>
          <a:xfrm rot="0">
            <a:off x="6568157" y="3022021"/>
            <a:ext cx="5151686" cy="4852557"/>
            <a:chOff x="0" y="0"/>
            <a:chExt cx="6868915" cy="6470076"/>
          </a:xfrm>
        </p:grpSpPr>
        <p:sp>
          <p:nvSpPr>
            <p:cNvPr name="Freeform 7" id="7"/>
            <p:cNvSpPr/>
            <p:nvPr/>
          </p:nvSpPr>
          <p:spPr>
            <a:xfrm flipH="false" flipV="false" rot="0">
              <a:off x="0" y="0"/>
              <a:ext cx="6868915" cy="6470076"/>
            </a:xfrm>
            <a:custGeom>
              <a:avLst/>
              <a:gdLst/>
              <a:ahLst/>
              <a:cxnLst/>
              <a:rect r="r" b="b" t="t" l="l"/>
              <a:pathLst>
                <a:path h="6470076" w="6868915">
                  <a:moveTo>
                    <a:pt x="0" y="0"/>
                  </a:moveTo>
                  <a:lnTo>
                    <a:pt x="6868915" y="0"/>
                  </a:lnTo>
                  <a:lnTo>
                    <a:pt x="6868915" y="6470076"/>
                  </a:lnTo>
                  <a:lnTo>
                    <a:pt x="0" y="6470076"/>
                  </a:lnTo>
                  <a:close/>
                </a:path>
              </a:pathLst>
            </a:custGeom>
            <a:solidFill>
              <a:srgbClr val="000000">
                <a:alpha val="0"/>
              </a:srgbClr>
            </a:solidFill>
          </p:spPr>
        </p:sp>
        <p:sp>
          <p:nvSpPr>
            <p:cNvPr name="TextBox 8" id="8"/>
            <p:cNvSpPr txBox="true"/>
            <p:nvPr/>
          </p:nvSpPr>
          <p:spPr>
            <a:xfrm>
              <a:off x="0" y="-85725"/>
              <a:ext cx="6868915" cy="6555801"/>
            </a:xfrm>
            <a:prstGeom prst="rect">
              <a:avLst/>
            </a:prstGeom>
          </p:spPr>
          <p:txBody>
            <a:bodyPr anchor="t" rtlCol="false" tIns="0" lIns="0" bIns="0" rIns="0"/>
            <a:lstStyle/>
            <a:p>
              <a:pPr algn="l" marL="903932" indent="-301311" lvl="2">
                <a:lnSpc>
                  <a:spcPts val="5536"/>
                </a:lnSpc>
                <a:buFont typeface="Arial"/>
                <a:buChar char="⚬"/>
              </a:pPr>
              <a:r>
                <a:rPr lang="en-US" b="true" sz="3954">
                  <a:solidFill>
                    <a:srgbClr val="545454"/>
                  </a:solidFill>
                  <a:latin typeface="Handjet Bold"/>
                  <a:ea typeface="Handjet Bold"/>
                  <a:cs typeface="Handjet Bold"/>
                  <a:sym typeface="Handjet Bold"/>
                </a:rPr>
                <a:t>TITLE SLIDE</a:t>
              </a:r>
            </a:p>
            <a:p>
              <a:pPr algn="l" marL="903932" indent="-301311" lvl="2">
                <a:lnSpc>
                  <a:spcPts val="5536"/>
                </a:lnSpc>
                <a:buFont typeface="Arial"/>
                <a:buChar char="⚬"/>
              </a:pPr>
              <a:r>
                <a:rPr lang="en-US" b="true" sz="3954">
                  <a:solidFill>
                    <a:srgbClr val="545454"/>
                  </a:solidFill>
                  <a:latin typeface="Handjet Bold"/>
                  <a:ea typeface="Handjet Bold"/>
                  <a:cs typeface="Handjet Bold"/>
                  <a:sym typeface="Handjet Bold"/>
                </a:rPr>
                <a:t>FINAL PRODUCT OVERVIEW</a:t>
              </a:r>
            </a:p>
            <a:p>
              <a:pPr algn="l" marL="903932" indent="-301311" lvl="2">
                <a:lnSpc>
                  <a:spcPts val="5536"/>
                </a:lnSpc>
                <a:buFont typeface="Arial"/>
                <a:buChar char="⚬"/>
              </a:pPr>
              <a:r>
                <a:rPr lang="en-US" b="true" sz="3954">
                  <a:solidFill>
                    <a:srgbClr val="545454"/>
                  </a:solidFill>
                  <a:latin typeface="Handjet Bold"/>
                  <a:ea typeface="Handjet Bold"/>
                  <a:cs typeface="Handjet Bold"/>
                  <a:sym typeface="Handjet Bold"/>
                </a:rPr>
                <a:t>FEATURES IMPLEMENTED</a:t>
              </a:r>
            </a:p>
            <a:p>
              <a:pPr algn="l" marL="903932" indent="-301311" lvl="2">
                <a:lnSpc>
                  <a:spcPts val="5536"/>
                </a:lnSpc>
                <a:buFont typeface="Arial"/>
                <a:buChar char="⚬"/>
              </a:pPr>
              <a:r>
                <a:rPr lang="en-US" b="true" sz="3954">
                  <a:solidFill>
                    <a:srgbClr val="545454"/>
                  </a:solidFill>
                  <a:latin typeface="Handjet Bold"/>
                  <a:ea typeface="Handjet Bold"/>
                  <a:cs typeface="Handjet Bold"/>
                  <a:sym typeface="Handjet Bold"/>
                </a:rPr>
                <a:t>DEMO AND SCREENSHOTS</a:t>
              </a:r>
            </a:p>
            <a:p>
              <a:pPr algn="l" marL="903932" indent="-301311" lvl="2">
                <a:lnSpc>
                  <a:spcPts val="5536"/>
                </a:lnSpc>
                <a:buFont typeface="Arial"/>
                <a:buChar char="⚬"/>
              </a:pPr>
              <a:r>
                <a:rPr lang="en-US" b="true" sz="3954">
                  <a:solidFill>
                    <a:srgbClr val="545454"/>
                  </a:solidFill>
                  <a:latin typeface="Handjet Bold"/>
                  <a:ea typeface="Handjet Bold"/>
                  <a:cs typeface="Handjet Bold"/>
                  <a:sym typeface="Handjet Bold"/>
                </a:rPr>
                <a:t>FINAL TESTING AND RESULTS</a:t>
              </a:r>
            </a:p>
            <a:p>
              <a:pPr algn="l" marL="903932" indent="-301311" lvl="2">
                <a:lnSpc>
                  <a:spcPts val="5536"/>
                </a:lnSpc>
                <a:buFont typeface="Arial"/>
                <a:buChar char="⚬"/>
              </a:pPr>
              <a:r>
                <a:rPr lang="en-US" b="true" sz="3954">
                  <a:solidFill>
                    <a:srgbClr val="545454"/>
                  </a:solidFill>
                  <a:latin typeface="Handjet Bold"/>
                  <a:ea typeface="Handjet Bold"/>
                  <a:cs typeface="Handjet Bold"/>
                  <a:sym typeface="Handjet Bold"/>
                </a:rPr>
                <a:t>IMPACT AND CONCLUSION</a:t>
              </a:r>
            </a:p>
            <a:p>
              <a:pPr algn="l" marL="903932" indent="-301311" lvl="2">
                <a:lnSpc>
                  <a:spcPts val="5536"/>
                </a:lnSpc>
                <a:buFont typeface="Arial"/>
                <a:buChar char="⚬"/>
              </a:pPr>
              <a:r>
                <a:rPr lang="en-US" b="true" sz="3954">
                  <a:solidFill>
                    <a:srgbClr val="545454"/>
                  </a:solidFill>
                  <a:latin typeface="Handjet Bold"/>
                  <a:ea typeface="Handjet Bold"/>
                  <a:cs typeface="Handjet Bold"/>
                  <a:sym typeface="Handjet Bold"/>
                </a:rPr>
                <a:t>FUTURE ENHANCEMENT</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6453850" y="3073938"/>
            <a:ext cx="5380300" cy="1568443"/>
            <a:chOff x="0" y="0"/>
            <a:chExt cx="7173734" cy="2091258"/>
          </a:xfrm>
        </p:grpSpPr>
        <p:sp>
          <p:nvSpPr>
            <p:cNvPr name="Freeform 4" id="4"/>
            <p:cNvSpPr/>
            <p:nvPr/>
          </p:nvSpPr>
          <p:spPr>
            <a:xfrm flipH="false" flipV="false" rot="0">
              <a:off x="0" y="0"/>
              <a:ext cx="7173733" cy="2091258"/>
            </a:xfrm>
            <a:custGeom>
              <a:avLst/>
              <a:gdLst/>
              <a:ahLst/>
              <a:cxnLst/>
              <a:rect r="r" b="b" t="t" l="l"/>
              <a:pathLst>
                <a:path h="2091258" w="7173733">
                  <a:moveTo>
                    <a:pt x="0" y="0"/>
                  </a:moveTo>
                  <a:lnTo>
                    <a:pt x="7173733" y="0"/>
                  </a:lnTo>
                  <a:lnTo>
                    <a:pt x="7173733" y="2091258"/>
                  </a:lnTo>
                  <a:lnTo>
                    <a:pt x="0" y="2091258"/>
                  </a:lnTo>
                  <a:close/>
                </a:path>
              </a:pathLst>
            </a:custGeom>
            <a:solidFill>
              <a:srgbClr val="000000">
                <a:alpha val="0"/>
              </a:srgbClr>
            </a:solidFill>
          </p:spPr>
        </p:sp>
        <p:sp>
          <p:nvSpPr>
            <p:cNvPr name="TextBox 5" id="5"/>
            <p:cNvSpPr txBox="true"/>
            <p:nvPr/>
          </p:nvSpPr>
          <p:spPr>
            <a:xfrm>
              <a:off x="0" y="-123825"/>
              <a:ext cx="7173734" cy="2215083"/>
            </a:xfrm>
            <a:prstGeom prst="rect">
              <a:avLst/>
            </a:prstGeom>
          </p:spPr>
          <p:txBody>
            <a:bodyPr anchor="t" rtlCol="false" tIns="0" lIns="0" bIns="0" rIns="0"/>
            <a:lstStyle/>
            <a:p>
              <a:pPr algn="ctr">
                <a:lnSpc>
                  <a:spcPts val="8958"/>
                </a:lnSpc>
              </a:pPr>
              <a:r>
                <a:rPr lang="en-US" sz="6398" b="true">
                  <a:solidFill>
                    <a:srgbClr val="545454"/>
                  </a:solidFill>
                  <a:latin typeface="Handjet Bold"/>
                  <a:ea typeface="Handjet Bold"/>
                  <a:cs typeface="Handjet Bold"/>
                  <a:sym typeface="Handjet Bold"/>
                </a:rPr>
                <a:t>Tough Trackers</a:t>
              </a:r>
            </a:p>
          </p:txBody>
        </p:sp>
      </p:grpSp>
      <p:grpSp>
        <p:nvGrpSpPr>
          <p:cNvPr name="Group 6" id="6"/>
          <p:cNvGrpSpPr/>
          <p:nvPr/>
        </p:nvGrpSpPr>
        <p:grpSpPr>
          <a:xfrm rot="0">
            <a:off x="6445597" y="1315955"/>
            <a:ext cx="5396805" cy="2357733"/>
            <a:chOff x="0" y="0"/>
            <a:chExt cx="7195740" cy="3143643"/>
          </a:xfrm>
        </p:grpSpPr>
        <p:sp>
          <p:nvSpPr>
            <p:cNvPr name="Freeform 7" id="7"/>
            <p:cNvSpPr/>
            <p:nvPr/>
          </p:nvSpPr>
          <p:spPr>
            <a:xfrm flipH="false" flipV="false" rot="0">
              <a:off x="0" y="0"/>
              <a:ext cx="7195740" cy="3143643"/>
            </a:xfrm>
            <a:custGeom>
              <a:avLst/>
              <a:gdLst/>
              <a:ahLst/>
              <a:cxnLst/>
              <a:rect r="r" b="b" t="t" l="l"/>
              <a:pathLst>
                <a:path h="3143643" w="7195740">
                  <a:moveTo>
                    <a:pt x="0" y="0"/>
                  </a:moveTo>
                  <a:lnTo>
                    <a:pt x="7195740" y="0"/>
                  </a:lnTo>
                  <a:lnTo>
                    <a:pt x="7195740" y="3143643"/>
                  </a:lnTo>
                  <a:lnTo>
                    <a:pt x="0" y="3143643"/>
                  </a:lnTo>
                  <a:close/>
                </a:path>
              </a:pathLst>
            </a:custGeom>
            <a:solidFill>
              <a:srgbClr val="000000">
                <a:alpha val="0"/>
              </a:srgbClr>
            </a:solidFill>
          </p:spPr>
        </p:sp>
        <p:sp>
          <p:nvSpPr>
            <p:cNvPr name="TextBox 8" id="8"/>
            <p:cNvSpPr txBox="true"/>
            <p:nvPr/>
          </p:nvSpPr>
          <p:spPr>
            <a:xfrm>
              <a:off x="0" y="-200025"/>
              <a:ext cx="7195740" cy="3343668"/>
            </a:xfrm>
            <a:prstGeom prst="rect">
              <a:avLst/>
            </a:prstGeom>
          </p:spPr>
          <p:txBody>
            <a:bodyPr anchor="t" rtlCol="false" tIns="0" lIns="0" bIns="0" rIns="0"/>
            <a:lstStyle/>
            <a:p>
              <a:pPr algn="ctr">
                <a:lnSpc>
                  <a:spcPts val="13439"/>
                </a:lnSpc>
              </a:pPr>
              <a:r>
                <a:rPr lang="en-US" sz="9600" b="true">
                  <a:solidFill>
                    <a:srgbClr val="545454"/>
                  </a:solidFill>
                  <a:latin typeface="Handjet Bold"/>
                  <a:ea typeface="Handjet Bold"/>
                  <a:cs typeface="Handjet Bold"/>
                  <a:sym typeface="Handjet Bold"/>
                </a:rPr>
                <a:t>Crime sense</a:t>
              </a:r>
            </a:p>
          </p:txBody>
        </p:sp>
      </p:grpSp>
      <p:grpSp>
        <p:nvGrpSpPr>
          <p:cNvPr name="Group 9" id="9"/>
          <p:cNvGrpSpPr/>
          <p:nvPr/>
        </p:nvGrpSpPr>
        <p:grpSpPr>
          <a:xfrm rot="0">
            <a:off x="1619937" y="4642382"/>
            <a:ext cx="6332354" cy="1681629"/>
            <a:chOff x="0" y="0"/>
            <a:chExt cx="8250311" cy="2190965"/>
          </a:xfrm>
        </p:grpSpPr>
        <p:sp>
          <p:nvSpPr>
            <p:cNvPr name="Freeform 10" id="10"/>
            <p:cNvSpPr/>
            <p:nvPr/>
          </p:nvSpPr>
          <p:spPr>
            <a:xfrm flipH="false" flipV="false" rot="0">
              <a:off x="0" y="0"/>
              <a:ext cx="8250311" cy="2190965"/>
            </a:xfrm>
            <a:custGeom>
              <a:avLst/>
              <a:gdLst/>
              <a:ahLst/>
              <a:cxnLst/>
              <a:rect r="r" b="b" t="t" l="l"/>
              <a:pathLst>
                <a:path h="2190965" w="8250311">
                  <a:moveTo>
                    <a:pt x="0" y="0"/>
                  </a:moveTo>
                  <a:lnTo>
                    <a:pt x="8250311" y="0"/>
                  </a:lnTo>
                  <a:lnTo>
                    <a:pt x="8250311" y="2190965"/>
                  </a:lnTo>
                  <a:lnTo>
                    <a:pt x="0" y="2190965"/>
                  </a:lnTo>
                  <a:close/>
                </a:path>
              </a:pathLst>
            </a:custGeom>
            <a:solidFill>
              <a:srgbClr val="000000">
                <a:alpha val="0"/>
              </a:srgbClr>
            </a:solidFill>
          </p:spPr>
        </p:sp>
        <p:sp>
          <p:nvSpPr>
            <p:cNvPr name="TextBox 11" id="11"/>
            <p:cNvSpPr txBox="true"/>
            <p:nvPr/>
          </p:nvSpPr>
          <p:spPr>
            <a:xfrm>
              <a:off x="0" y="-85725"/>
              <a:ext cx="8250311" cy="2276690"/>
            </a:xfrm>
            <a:prstGeom prst="rect">
              <a:avLst/>
            </a:prstGeom>
          </p:spPr>
          <p:txBody>
            <a:bodyPr anchor="t" rtlCol="false" tIns="0" lIns="0" bIns="0" rIns="0"/>
            <a:lstStyle/>
            <a:p>
              <a:pPr algn="ctr">
                <a:lnSpc>
                  <a:spcPts val="5600"/>
                </a:lnSpc>
              </a:pPr>
              <a:r>
                <a:rPr lang="en-US" sz="4000" b="true">
                  <a:solidFill>
                    <a:srgbClr val="545454"/>
                  </a:solidFill>
                  <a:latin typeface="Handjet Bold"/>
                  <a:ea typeface="Handjet Bold"/>
                  <a:cs typeface="Handjet Bold"/>
                  <a:sym typeface="Handjet Bold"/>
                </a:rPr>
                <a:t>Team Members 1 : Bala Mahendar M, SKCET , Coimbatore</a:t>
              </a:r>
            </a:p>
          </p:txBody>
        </p:sp>
      </p:grpSp>
      <p:grpSp>
        <p:nvGrpSpPr>
          <p:cNvPr name="Group 12" id="12"/>
          <p:cNvGrpSpPr/>
          <p:nvPr/>
        </p:nvGrpSpPr>
        <p:grpSpPr>
          <a:xfrm rot="0">
            <a:off x="1619937" y="7990886"/>
            <a:ext cx="6016501" cy="1681629"/>
            <a:chOff x="0" y="0"/>
            <a:chExt cx="8022001" cy="2242172"/>
          </a:xfrm>
        </p:grpSpPr>
        <p:sp>
          <p:nvSpPr>
            <p:cNvPr name="Freeform 13" id="13"/>
            <p:cNvSpPr/>
            <p:nvPr/>
          </p:nvSpPr>
          <p:spPr>
            <a:xfrm flipH="false" flipV="false" rot="0">
              <a:off x="0" y="0"/>
              <a:ext cx="8022001" cy="2242172"/>
            </a:xfrm>
            <a:custGeom>
              <a:avLst/>
              <a:gdLst/>
              <a:ahLst/>
              <a:cxnLst/>
              <a:rect r="r" b="b" t="t" l="l"/>
              <a:pathLst>
                <a:path h="2242172" w="8022001">
                  <a:moveTo>
                    <a:pt x="0" y="0"/>
                  </a:moveTo>
                  <a:lnTo>
                    <a:pt x="8022001" y="0"/>
                  </a:lnTo>
                  <a:lnTo>
                    <a:pt x="8022001" y="2242172"/>
                  </a:lnTo>
                  <a:lnTo>
                    <a:pt x="0" y="2242172"/>
                  </a:lnTo>
                  <a:close/>
                </a:path>
              </a:pathLst>
            </a:custGeom>
            <a:solidFill>
              <a:srgbClr val="000000">
                <a:alpha val="0"/>
              </a:srgbClr>
            </a:solidFill>
          </p:spPr>
        </p:sp>
        <p:sp>
          <p:nvSpPr>
            <p:cNvPr name="TextBox 14" id="14"/>
            <p:cNvSpPr txBox="true"/>
            <p:nvPr/>
          </p:nvSpPr>
          <p:spPr>
            <a:xfrm>
              <a:off x="0" y="-76200"/>
              <a:ext cx="8022001" cy="2318372"/>
            </a:xfrm>
            <a:prstGeom prst="rect">
              <a:avLst/>
            </a:prstGeom>
          </p:spPr>
          <p:txBody>
            <a:bodyPr anchor="t" rtlCol="false" tIns="0" lIns="0" bIns="0" rIns="0"/>
            <a:lstStyle/>
            <a:p>
              <a:pPr algn="ctr">
                <a:lnSpc>
                  <a:spcPts val="5599"/>
                </a:lnSpc>
              </a:pPr>
              <a:r>
                <a:rPr lang="en-US" sz="3999" b="true">
                  <a:solidFill>
                    <a:srgbClr val="545454"/>
                  </a:solidFill>
                  <a:latin typeface="Handjet Bold"/>
                  <a:ea typeface="Handjet Bold"/>
                  <a:cs typeface="Handjet Bold"/>
                  <a:sym typeface="Handjet Bold"/>
                </a:rPr>
                <a:t>Team Members 3 : Dharaneesh E,</a:t>
              </a:r>
            </a:p>
            <a:p>
              <a:pPr algn="ctr">
                <a:lnSpc>
                  <a:spcPts val="5600"/>
                </a:lnSpc>
              </a:pPr>
              <a:r>
                <a:rPr lang="en-US" sz="4000" b="true">
                  <a:solidFill>
                    <a:srgbClr val="545454"/>
                  </a:solidFill>
                  <a:latin typeface="Handjet Bold"/>
                  <a:ea typeface="Handjet Bold"/>
                  <a:cs typeface="Handjet Bold"/>
                  <a:sym typeface="Handjet Bold"/>
                </a:rPr>
                <a:t>SKCET, Coimbatore</a:t>
              </a:r>
            </a:p>
          </p:txBody>
        </p:sp>
      </p:grpSp>
      <p:grpSp>
        <p:nvGrpSpPr>
          <p:cNvPr name="Group 15" id="15"/>
          <p:cNvGrpSpPr/>
          <p:nvPr/>
        </p:nvGrpSpPr>
        <p:grpSpPr>
          <a:xfrm rot="0">
            <a:off x="1619937" y="6324011"/>
            <a:ext cx="5425263" cy="1681629"/>
            <a:chOff x="0" y="0"/>
            <a:chExt cx="7233684" cy="2242172"/>
          </a:xfrm>
        </p:grpSpPr>
        <p:sp>
          <p:nvSpPr>
            <p:cNvPr name="Freeform 16" id="16"/>
            <p:cNvSpPr/>
            <p:nvPr/>
          </p:nvSpPr>
          <p:spPr>
            <a:xfrm flipH="false" flipV="false" rot="0">
              <a:off x="0" y="0"/>
              <a:ext cx="7233685" cy="2242172"/>
            </a:xfrm>
            <a:custGeom>
              <a:avLst/>
              <a:gdLst/>
              <a:ahLst/>
              <a:cxnLst/>
              <a:rect r="r" b="b" t="t" l="l"/>
              <a:pathLst>
                <a:path h="2242172" w="7233685">
                  <a:moveTo>
                    <a:pt x="0" y="0"/>
                  </a:moveTo>
                  <a:lnTo>
                    <a:pt x="7233685" y="0"/>
                  </a:lnTo>
                  <a:lnTo>
                    <a:pt x="7233685" y="2242172"/>
                  </a:lnTo>
                  <a:lnTo>
                    <a:pt x="0" y="2242172"/>
                  </a:lnTo>
                  <a:close/>
                </a:path>
              </a:pathLst>
            </a:custGeom>
            <a:solidFill>
              <a:srgbClr val="000000">
                <a:alpha val="0"/>
              </a:srgbClr>
            </a:solidFill>
          </p:spPr>
        </p:sp>
        <p:sp>
          <p:nvSpPr>
            <p:cNvPr name="TextBox 17" id="17"/>
            <p:cNvSpPr txBox="true"/>
            <p:nvPr/>
          </p:nvSpPr>
          <p:spPr>
            <a:xfrm>
              <a:off x="0" y="-85725"/>
              <a:ext cx="7233684" cy="2327897"/>
            </a:xfrm>
            <a:prstGeom prst="rect">
              <a:avLst/>
            </a:prstGeom>
          </p:spPr>
          <p:txBody>
            <a:bodyPr anchor="t" rtlCol="false" tIns="0" lIns="0" bIns="0" rIns="0"/>
            <a:lstStyle/>
            <a:p>
              <a:pPr algn="ctr">
                <a:lnSpc>
                  <a:spcPts val="5600"/>
                </a:lnSpc>
              </a:pPr>
              <a:r>
                <a:rPr lang="en-US" sz="4000" b="true">
                  <a:solidFill>
                    <a:srgbClr val="545454"/>
                  </a:solidFill>
                  <a:latin typeface="Handjet Bold"/>
                  <a:ea typeface="Handjet Bold"/>
                  <a:cs typeface="Handjet Bold"/>
                  <a:sym typeface="Handjet Bold"/>
                </a:rPr>
                <a:t>Team Members 2: Manishwar S,</a:t>
              </a:r>
            </a:p>
            <a:p>
              <a:pPr algn="ctr">
                <a:lnSpc>
                  <a:spcPts val="5599"/>
                </a:lnSpc>
              </a:pPr>
              <a:r>
                <a:rPr lang="en-US" sz="3999" b="true">
                  <a:solidFill>
                    <a:srgbClr val="545454"/>
                  </a:solidFill>
                  <a:latin typeface="Handjet Bold"/>
                  <a:ea typeface="Handjet Bold"/>
                  <a:cs typeface="Handjet Bold"/>
                  <a:sym typeface="Handjet Bold"/>
                </a:rPr>
                <a:t>SKCET, Coimbatore</a:t>
              </a:r>
            </a:p>
          </p:txBody>
        </p:sp>
      </p:grpSp>
      <p:grpSp>
        <p:nvGrpSpPr>
          <p:cNvPr name="Group 18" id="18"/>
          <p:cNvGrpSpPr/>
          <p:nvPr/>
        </p:nvGrpSpPr>
        <p:grpSpPr>
          <a:xfrm rot="0">
            <a:off x="10259067" y="6024812"/>
            <a:ext cx="7000233" cy="1681629"/>
            <a:chOff x="0" y="0"/>
            <a:chExt cx="6586558" cy="1582254"/>
          </a:xfrm>
        </p:grpSpPr>
        <p:sp>
          <p:nvSpPr>
            <p:cNvPr name="Freeform 19" id="19"/>
            <p:cNvSpPr/>
            <p:nvPr/>
          </p:nvSpPr>
          <p:spPr>
            <a:xfrm flipH="false" flipV="false" rot="0">
              <a:off x="0" y="0"/>
              <a:ext cx="6586558" cy="1582254"/>
            </a:xfrm>
            <a:custGeom>
              <a:avLst/>
              <a:gdLst/>
              <a:ahLst/>
              <a:cxnLst/>
              <a:rect r="r" b="b" t="t" l="l"/>
              <a:pathLst>
                <a:path h="1582254" w="6586558">
                  <a:moveTo>
                    <a:pt x="0" y="0"/>
                  </a:moveTo>
                  <a:lnTo>
                    <a:pt x="6586558" y="0"/>
                  </a:lnTo>
                  <a:lnTo>
                    <a:pt x="6586558" y="1582254"/>
                  </a:lnTo>
                  <a:lnTo>
                    <a:pt x="0" y="1582254"/>
                  </a:lnTo>
                  <a:close/>
                </a:path>
              </a:pathLst>
            </a:custGeom>
            <a:solidFill>
              <a:srgbClr val="000000">
                <a:alpha val="0"/>
              </a:srgbClr>
            </a:solidFill>
          </p:spPr>
        </p:sp>
        <p:sp>
          <p:nvSpPr>
            <p:cNvPr name="TextBox 20" id="20"/>
            <p:cNvSpPr txBox="true"/>
            <p:nvPr/>
          </p:nvSpPr>
          <p:spPr>
            <a:xfrm>
              <a:off x="0" y="-76200"/>
              <a:ext cx="6586558" cy="1658454"/>
            </a:xfrm>
            <a:prstGeom prst="rect">
              <a:avLst/>
            </a:prstGeom>
          </p:spPr>
          <p:txBody>
            <a:bodyPr anchor="t" rtlCol="false" tIns="0" lIns="0" bIns="0" rIns="0"/>
            <a:lstStyle/>
            <a:p>
              <a:pPr algn="ctr">
                <a:lnSpc>
                  <a:spcPts val="5599"/>
                </a:lnSpc>
              </a:pPr>
              <a:r>
                <a:rPr lang="en-US" sz="3999" b="true">
                  <a:solidFill>
                    <a:srgbClr val="545454"/>
                  </a:solidFill>
                  <a:latin typeface="Handjet Bold"/>
                  <a:ea typeface="Handjet Bold"/>
                  <a:cs typeface="Handjet Bold"/>
                  <a:sym typeface="Handjet Bold"/>
                </a:rPr>
                <a:t>Mentor Name: Ms. Antonitta Eileen Pious,</a:t>
              </a:r>
            </a:p>
            <a:p>
              <a:pPr algn="ctr">
                <a:lnSpc>
                  <a:spcPts val="5600"/>
                </a:lnSpc>
              </a:pPr>
              <a:r>
                <a:rPr lang="en-US" sz="4000" b="true">
                  <a:solidFill>
                    <a:srgbClr val="545454"/>
                  </a:solidFill>
                  <a:latin typeface="Handjet Bold"/>
                  <a:ea typeface="Handjet Bold"/>
                  <a:cs typeface="Handjet Bold"/>
                  <a:sym typeface="Handjet Bold"/>
                </a:rPr>
                <a:t>SKCET, Coimbatore</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672106" y="1681080"/>
            <a:ext cx="16709945" cy="2448868"/>
            <a:chOff x="0" y="0"/>
            <a:chExt cx="15027693" cy="2202332"/>
          </a:xfrm>
        </p:grpSpPr>
        <p:sp>
          <p:nvSpPr>
            <p:cNvPr name="Freeform 4" id="4"/>
            <p:cNvSpPr/>
            <p:nvPr/>
          </p:nvSpPr>
          <p:spPr>
            <a:xfrm flipH="false" flipV="false" rot="0">
              <a:off x="0" y="0"/>
              <a:ext cx="15027694" cy="2202332"/>
            </a:xfrm>
            <a:custGeom>
              <a:avLst/>
              <a:gdLst/>
              <a:ahLst/>
              <a:cxnLst/>
              <a:rect r="r" b="b" t="t" l="l"/>
              <a:pathLst>
                <a:path h="2202332" w="15027694">
                  <a:moveTo>
                    <a:pt x="0" y="0"/>
                  </a:moveTo>
                  <a:lnTo>
                    <a:pt x="15027694" y="0"/>
                  </a:lnTo>
                  <a:lnTo>
                    <a:pt x="15027694" y="2202332"/>
                  </a:lnTo>
                  <a:lnTo>
                    <a:pt x="0" y="2202332"/>
                  </a:lnTo>
                  <a:close/>
                </a:path>
              </a:pathLst>
            </a:custGeom>
            <a:solidFill>
              <a:srgbClr val="000000">
                <a:alpha val="0"/>
              </a:srgbClr>
            </a:solidFill>
          </p:spPr>
        </p:sp>
        <p:sp>
          <p:nvSpPr>
            <p:cNvPr name="TextBox 5" id="5"/>
            <p:cNvSpPr txBox="true"/>
            <p:nvPr/>
          </p:nvSpPr>
          <p:spPr>
            <a:xfrm>
              <a:off x="0" y="-76200"/>
              <a:ext cx="15027693" cy="2278532"/>
            </a:xfrm>
            <a:prstGeom prst="rect">
              <a:avLst/>
            </a:prstGeom>
          </p:spPr>
          <p:txBody>
            <a:bodyPr anchor="t" rtlCol="false" tIns="0" lIns="0" bIns="0" rIns="0"/>
            <a:lstStyle/>
            <a:p>
              <a:pPr algn="l">
                <a:lnSpc>
                  <a:spcPts val="3575"/>
                </a:lnSpc>
              </a:pPr>
              <a:r>
                <a:rPr lang="en-US" sz="2554" b="true">
                  <a:solidFill>
                    <a:srgbClr val="545454"/>
                  </a:solidFill>
                  <a:latin typeface="Poppins Bold"/>
                  <a:ea typeface="Poppins Bold"/>
                  <a:cs typeface="Poppins Bold"/>
                  <a:sym typeface="Poppins Bold"/>
                </a:rPr>
                <a:t>BRIEF SUMMARY : </a:t>
              </a:r>
              <a:r>
                <a:rPr lang="en-US" sz="2554">
                  <a:solidFill>
                    <a:srgbClr val="545454"/>
                  </a:solidFill>
                  <a:latin typeface="Poppins"/>
                  <a:ea typeface="Poppins"/>
                  <a:cs typeface="Poppins"/>
                  <a:sym typeface="Poppins"/>
                </a:rPr>
                <a:t>This project focuses on developing an AI-powered NLP model to assist citizens in accurately classifying and reporting cybercrimes on the National Cyber Crime Reporting Portal (NCRP). The system will analyze victim descriptions and uploaded media files in real time to categorize fraud types, ensuring correct report filing. The solution leverages text preprocessing, deep learning (BERT/LSTM), and accuracy optimization to improve efficiency in cybercrime handling.</a:t>
              </a:r>
            </a:p>
          </p:txBody>
        </p:sp>
      </p:grpSp>
      <p:grpSp>
        <p:nvGrpSpPr>
          <p:cNvPr name="Group 6" id="6"/>
          <p:cNvGrpSpPr/>
          <p:nvPr/>
        </p:nvGrpSpPr>
        <p:grpSpPr>
          <a:xfrm rot="0">
            <a:off x="672106" y="4497020"/>
            <a:ext cx="16709945" cy="3763694"/>
            <a:chOff x="0" y="0"/>
            <a:chExt cx="22279927" cy="5018259"/>
          </a:xfrm>
        </p:grpSpPr>
        <p:sp>
          <p:nvSpPr>
            <p:cNvPr name="Freeform 7" id="7"/>
            <p:cNvSpPr/>
            <p:nvPr/>
          </p:nvSpPr>
          <p:spPr>
            <a:xfrm flipH="false" flipV="false" rot="0">
              <a:off x="0" y="0"/>
              <a:ext cx="22279927" cy="5018259"/>
            </a:xfrm>
            <a:custGeom>
              <a:avLst/>
              <a:gdLst/>
              <a:ahLst/>
              <a:cxnLst/>
              <a:rect r="r" b="b" t="t" l="l"/>
              <a:pathLst>
                <a:path h="5018259" w="22279927">
                  <a:moveTo>
                    <a:pt x="0" y="0"/>
                  </a:moveTo>
                  <a:lnTo>
                    <a:pt x="22279927" y="0"/>
                  </a:lnTo>
                  <a:lnTo>
                    <a:pt x="22279927" y="5018259"/>
                  </a:lnTo>
                  <a:lnTo>
                    <a:pt x="0" y="5018259"/>
                  </a:lnTo>
                  <a:close/>
                </a:path>
              </a:pathLst>
            </a:custGeom>
            <a:solidFill>
              <a:srgbClr val="000000">
                <a:alpha val="0"/>
              </a:srgbClr>
            </a:solidFill>
          </p:spPr>
        </p:sp>
        <p:sp>
          <p:nvSpPr>
            <p:cNvPr name="TextBox 8" id="8"/>
            <p:cNvSpPr txBox="true"/>
            <p:nvPr/>
          </p:nvSpPr>
          <p:spPr>
            <a:xfrm>
              <a:off x="0" y="-76200"/>
              <a:ext cx="22279927" cy="5094459"/>
            </a:xfrm>
            <a:prstGeom prst="rect">
              <a:avLst/>
            </a:prstGeom>
          </p:spPr>
          <p:txBody>
            <a:bodyPr anchor="t" rtlCol="false" tIns="0" lIns="0" bIns="0" rIns="0"/>
            <a:lstStyle/>
            <a:p>
              <a:pPr algn="l">
                <a:lnSpc>
                  <a:spcPts val="3575"/>
                </a:lnSpc>
              </a:pPr>
              <a:r>
                <a:rPr lang="en-US" sz="2554" b="true">
                  <a:solidFill>
                    <a:srgbClr val="545454"/>
                  </a:solidFill>
                  <a:latin typeface="Poppins Bold"/>
                  <a:ea typeface="Poppins Bold"/>
                  <a:cs typeface="Poppins Bold"/>
                  <a:sym typeface="Poppins Bold"/>
                </a:rPr>
                <a:t>KEY OBJECTIVES : </a:t>
              </a:r>
            </a:p>
            <a:p>
              <a:pPr algn="l" marL="551424" indent="-275712" lvl="1">
                <a:lnSpc>
                  <a:spcPts val="3575"/>
                </a:lnSpc>
                <a:buFont typeface="Arial"/>
                <a:buChar char="•"/>
              </a:pPr>
              <a:r>
                <a:rPr lang="en-US" sz="2554">
                  <a:solidFill>
                    <a:srgbClr val="545454"/>
                  </a:solidFill>
                  <a:latin typeface="Poppins"/>
                  <a:ea typeface="Poppins"/>
                  <a:cs typeface="Poppins"/>
                  <a:sym typeface="Poppins"/>
                </a:rPr>
                <a:t>Build an NLP model to categorize cybercrimes (e.g., phishing, UPI fraud, sextortion) from victim descriptions.</a:t>
              </a:r>
            </a:p>
            <a:p>
              <a:pPr algn="l" marL="551424" indent="-275712" lvl="1">
                <a:lnSpc>
                  <a:spcPts val="3575"/>
                </a:lnSpc>
                <a:buFont typeface="Arial"/>
                <a:buChar char="•"/>
              </a:pPr>
              <a:r>
                <a:rPr lang="en-US" sz="2554">
                  <a:solidFill>
                    <a:srgbClr val="545454"/>
                  </a:solidFill>
                  <a:latin typeface="Poppins"/>
                  <a:ea typeface="Poppins"/>
                  <a:cs typeface="Poppins"/>
                  <a:sym typeface="Poppins"/>
                </a:rPr>
                <a:t>Support multimodal analysis (text + media files) for enhanced accuracy.</a:t>
              </a:r>
            </a:p>
            <a:p>
              <a:pPr algn="l" marL="551424" indent="-275712" lvl="1">
                <a:lnSpc>
                  <a:spcPts val="3575"/>
                </a:lnSpc>
                <a:buFont typeface="Arial"/>
                <a:buChar char="•"/>
              </a:pPr>
              <a:r>
                <a:rPr lang="en-US" sz="2554">
                  <a:solidFill>
                    <a:srgbClr val="545454"/>
                  </a:solidFill>
                  <a:latin typeface="Poppins"/>
                  <a:ea typeface="Poppins"/>
                  <a:cs typeface="Poppins"/>
                  <a:sym typeface="Poppins"/>
                </a:rPr>
                <a:t>Achieve &gt;90% accuracy using state-of-the-art models (BERT, Legal-BERT).</a:t>
              </a:r>
            </a:p>
            <a:p>
              <a:pPr algn="l" marL="551424" indent="-275712" lvl="1">
                <a:lnSpc>
                  <a:spcPts val="3575"/>
                </a:lnSpc>
                <a:buFont typeface="Arial"/>
                <a:buChar char="•"/>
              </a:pPr>
              <a:r>
                <a:rPr lang="en-US" sz="2554">
                  <a:solidFill>
                    <a:srgbClr val="545454"/>
                  </a:solidFill>
                  <a:latin typeface="Poppins"/>
                  <a:ea typeface="Poppins"/>
                  <a:cs typeface="Poppins"/>
                  <a:sym typeface="Poppins"/>
                </a:rPr>
                <a:t>Measure success via precision, recall, and F1-score.</a:t>
              </a:r>
            </a:p>
            <a:p>
              <a:pPr algn="l" marL="551424" indent="-275712" lvl="1">
                <a:lnSpc>
                  <a:spcPts val="3575"/>
                </a:lnSpc>
                <a:buFont typeface="Arial"/>
                <a:buChar char="•"/>
              </a:pPr>
              <a:r>
                <a:rPr lang="en-US" sz="2554">
                  <a:solidFill>
                    <a:srgbClr val="545454"/>
                  </a:solidFill>
                  <a:latin typeface="Poppins"/>
                  <a:ea typeface="Poppins"/>
                  <a:cs typeface="Poppins"/>
                  <a:sym typeface="Poppins"/>
                </a:rPr>
                <a:t>E</a:t>
              </a:r>
              <a:r>
                <a:rPr lang="en-US" sz="2554">
                  <a:solidFill>
                    <a:srgbClr val="545454"/>
                  </a:solidFill>
                  <a:latin typeface="Poppins"/>
                  <a:ea typeface="Poppins"/>
                  <a:cs typeface="Poppins"/>
                  <a:sym typeface="Poppins"/>
                </a:rPr>
                <a:t>nsure seamless compatibility with the NCRP portal for real-time deployment.</a:t>
              </a:r>
            </a:p>
            <a:p>
              <a:pPr algn="l">
                <a:lnSpc>
                  <a:spcPts val="3575"/>
                </a:lnSpc>
              </a:pPr>
            </a:p>
          </p:txBody>
        </p:sp>
      </p:grpSp>
      <p:grpSp>
        <p:nvGrpSpPr>
          <p:cNvPr name="Group 9" id="9"/>
          <p:cNvGrpSpPr/>
          <p:nvPr/>
        </p:nvGrpSpPr>
        <p:grpSpPr>
          <a:xfrm rot="0">
            <a:off x="549355" y="8304007"/>
            <a:ext cx="16709945" cy="954293"/>
            <a:chOff x="0" y="0"/>
            <a:chExt cx="22279927" cy="1272391"/>
          </a:xfrm>
        </p:grpSpPr>
        <p:sp>
          <p:nvSpPr>
            <p:cNvPr name="Freeform 10" id="10"/>
            <p:cNvSpPr/>
            <p:nvPr/>
          </p:nvSpPr>
          <p:spPr>
            <a:xfrm flipH="false" flipV="false" rot="0">
              <a:off x="0" y="0"/>
              <a:ext cx="22279927" cy="1272391"/>
            </a:xfrm>
            <a:custGeom>
              <a:avLst/>
              <a:gdLst/>
              <a:ahLst/>
              <a:cxnLst/>
              <a:rect r="r" b="b" t="t" l="l"/>
              <a:pathLst>
                <a:path h="1272391" w="22279927">
                  <a:moveTo>
                    <a:pt x="0" y="0"/>
                  </a:moveTo>
                  <a:lnTo>
                    <a:pt x="22279927" y="0"/>
                  </a:lnTo>
                  <a:lnTo>
                    <a:pt x="22279927" y="1272391"/>
                  </a:lnTo>
                  <a:lnTo>
                    <a:pt x="0" y="1272391"/>
                  </a:lnTo>
                  <a:close/>
                </a:path>
              </a:pathLst>
            </a:custGeom>
            <a:solidFill>
              <a:srgbClr val="000000">
                <a:alpha val="0"/>
              </a:srgbClr>
            </a:solidFill>
          </p:spPr>
        </p:sp>
        <p:sp>
          <p:nvSpPr>
            <p:cNvPr name="TextBox 11" id="11"/>
            <p:cNvSpPr txBox="true"/>
            <p:nvPr/>
          </p:nvSpPr>
          <p:spPr>
            <a:xfrm>
              <a:off x="0" y="-76200"/>
              <a:ext cx="22279927" cy="1348591"/>
            </a:xfrm>
            <a:prstGeom prst="rect">
              <a:avLst/>
            </a:prstGeom>
          </p:spPr>
          <p:txBody>
            <a:bodyPr anchor="t" rtlCol="false" tIns="0" lIns="0" bIns="0" rIns="0"/>
            <a:lstStyle/>
            <a:p>
              <a:pPr algn="l">
                <a:lnSpc>
                  <a:spcPts val="3575"/>
                </a:lnSpc>
              </a:pPr>
              <a:r>
                <a:rPr lang="en-US" sz="2554" b="true">
                  <a:solidFill>
                    <a:srgbClr val="545454"/>
                  </a:solidFill>
                  <a:latin typeface="Poppins Bold"/>
                  <a:ea typeface="Poppins Bold"/>
                  <a:cs typeface="Poppins Bold"/>
                  <a:sym typeface="Poppins Bold"/>
                </a:rPr>
                <a:t>TARGET AUDIENCE : </a:t>
              </a:r>
              <a:r>
                <a:rPr lang="en-US" sz="2554">
                  <a:solidFill>
                    <a:srgbClr val="545454"/>
                  </a:solidFill>
                  <a:latin typeface="Poppins"/>
                  <a:ea typeface="Poppins"/>
                  <a:cs typeface="Poppins"/>
                  <a:sym typeface="Poppins"/>
                </a:rPr>
                <a:t>Citizens, </a:t>
              </a:r>
              <a:r>
                <a:rPr lang="en-US" sz="2554">
                  <a:solidFill>
                    <a:srgbClr val="545454"/>
                  </a:solidFill>
                  <a:latin typeface="Poppins"/>
                  <a:ea typeface="Poppins"/>
                  <a:cs typeface="Poppins"/>
                  <a:sym typeface="Poppins"/>
                </a:rPr>
                <a:t>Law Enforcement, Government Bodies, AI/NLP Developers</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825369"/>
            <a:ext cx="5911333" cy="2722827"/>
            <a:chOff x="0" y="0"/>
            <a:chExt cx="17376281" cy="8003710"/>
          </a:xfrm>
        </p:grpSpPr>
        <p:sp>
          <p:nvSpPr>
            <p:cNvPr name="Freeform 4" id="4"/>
            <p:cNvSpPr/>
            <p:nvPr/>
          </p:nvSpPr>
          <p:spPr>
            <a:xfrm flipH="false" flipV="false" rot="0">
              <a:off x="0" y="0"/>
              <a:ext cx="17376280" cy="8003710"/>
            </a:xfrm>
            <a:custGeom>
              <a:avLst/>
              <a:gdLst/>
              <a:ahLst/>
              <a:cxnLst/>
              <a:rect r="r" b="b" t="t" l="l"/>
              <a:pathLst>
                <a:path h="8003710" w="17376280">
                  <a:moveTo>
                    <a:pt x="0" y="0"/>
                  </a:moveTo>
                  <a:lnTo>
                    <a:pt x="17376280" y="0"/>
                  </a:lnTo>
                  <a:lnTo>
                    <a:pt x="17376280" y="8003710"/>
                  </a:lnTo>
                  <a:lnTo>
                    <a:pt x="0" y="8003710"/>
                  </a:lnTo>
                  <a:close/>
                </a:path>
              </a:pathLst>
            </a:custGeom>
            <a:solidFill>
              <a:srgbClr val="000000">
                <a:alpha val="0"/>
              </a:srgbClr>
            </a:solidFill>
          </p:spPr>
        </p:sp>
        <p:sp>
          <p:nvSpPr>
            <p:cNvPr name="TextBox 5" id="5"/>
            <p:cNvSpPr txBox="true"/>
            <p:nvPr/>
          </p:nvSpPr>
          <p:spPr>
            <a:xfrm>
              <a:off x="0" y="-85725"/>
              <a:ext cx="17376281" cy="8089435"/>
            </a:xfrm>
            <a:prstGeom prst="rect">
              <a:avLst/>
            </a:prstGeom>
          </p:spPr>
          <p:txBody>
            <a:bodyPr anchor="t" rtlCol="false" tIns="0" lIns="0" bIns="0" rIns="0"/>
            <a:lstStyle/>
            <a:p>
              <a:pPr algn="l">
                <a:lnSpc>
                  <a:spcPts val="4200"/>
                </a:lnSpc>
              </a:pPr>
              <a:r>
                <a:rPr lang="en-US" sz="3000" b="true">
                  <a:solidFill>
                    <a:srgbClr val="545454"/>
                  </a:solidFill>
                  <a:latin typeface="Poppins Bold"/>
                  <a:ea typeface="Poppins Bold"/>
                  <a:cs typeface="Poppins Bold"/>
                  <a:sym typeface="Poppins Bold"/>
                </a:rPr>
                <a:t>Features Implemented:</a:t>
              </a:r>
            </a:p>
            <a:p>
              <a:pPr algn="l" marL="496679" indent="-248340" lvl="1">
                <a:lnSpc>
                  <a:spcPts val="3220"/>
                </a:lnSpc>
                <a:buFont typeface="Arial"/>
                <a:buChar char="•"/>
              </a:pPr>
              <a:r>
                <a:rPr lang="en-US" sz="2300">
                  <a:solidFill>
                    <a:srgbClr val="545454"/>
                  </a:solidFill>
                  <a:latin typeface="Poppins"/>
                  <a:ea typeface="Poppins"/>
                  <a:cs typeface="Poppins"/>
                  <a:sym typeface="Poppins"/>
                </a:rPr>
                <a:t>Multi-Modal Crime Classification</a:t>
              </a:r>
            </a:p>
            <a:p>
              <a:pPr algn="l" marL="496679" indent="-248340" lvl="1">
                <a:lnSpc>
                  <a:spcPts val="3220"/>
                </a:lnSpc>
                <a:buFont typeface="Arial"/>
                <a:buChar char="•"/>
              </a:pPr>
              <a:r>
                <a:rPr lang="en-US" sz="2300">
                  <a:solidFill>
                    <a:srgbClr val="545454"/>
                  </a:solidFill>
                  <a:latin typeface="Poppins"/>
                  <a:ea typeface="Poppins"/>
                  <a:cs typeface="Poppins"/>
                  <a:sym typeface="Poppins"/>
                </a:rPr>
                <a:t>Real-Time Guidance Engine</a:t>
              </a:r>
            </a:p>
            <a:p>
              <a:pPr algn="l" marL="496679" indent="-248340" lvl="1">
                <a:lnSpc>
                  <a:spcPts val="3220"/>
                </a:lnSpc>
                <a:buFont typeface="Arial"/>
                <a:buChar char="•"/>
              </a:pPr>
              <a:r>
                <a:rPr lang="en-US" sz="2300">
                  <a:solidFill>
                    <a:srgbClr val="545454"/>
                  </a:solidFill>
                  <a:latin typeface="Poppins"/>
                  <a:ea typeface="Poppins"/>
                  <a:cs typeface="Poppins"/>
                  <a:sym typeface="Poppins"/>
                </a:rPr>
                <a:t>Legal Compliance Layer</a:t>
              </a:r>
            </a:p>
            <a:p>
              <a:pPr algn="l" marL="496679" indent="-248340" lvl="1">
                <a:lnSpc>
                  <a:spcPts val="3220"/>
                </a:lnSpc>
                <a:buFont typeface="Arial"/>
                <a:buChar char="•"/>
              </a:pPr>
              <a:r>
                <a:rPr lang="en-US" sz="2300">
                  <a:solidFill>
                    <a:srgbClr val="545454"/>
                  </a:solidFill>
                  <a:latin typeface="Poppins"/>
                  <a:ea typeface="Poppins"/>
                  <a:cs typeface="Poppins"/>
                  <a:sym typeface="Poppins"/>
                </a:rPr>
                <a:t>Hybrid model architecture </a:t>
              </a:r>
            </a:p>
            <a:p>
              <a:pPr algn="l">
                <a:lnSpc>
                  <a:spcPts val="3220"/>
                </a:lnSpc>
              </a:pPr>
              <a:r>
                <a:rPr lang="en-US" sz="2300">
                  <a:solidFill>
                    <a:srgbClr val="545454"/>
                  </a:solidFill>
                  <a:latin typeface="Poppins"/>
                  <a:ea typeface="Poppins"/>
                  <a:cs typeface="Poppins"/>
                  <a:sym typeface="Poppins"/>
                </a:rPr>
                <a:t>    </a:t>
              </a:r>
              <a:r>
                <a:rPr lang="en-US" sz="2300">
                  <a:solidFill>
                    <a:srgbClr val="545454"/>
                  </a:solidFill>
                  <a:latin typeface="Poppins"/>
                  <a:ea typeface="Poppins"/>
                  <a:cs typeface="Poppins"/>
                  <a:sym typeface="Poppins"/>
                </a:rPr>
                <a:t>(BERT + rule-based keywords)</a:t>
              </a:r>
            </a:p>
          </p:txBody>
        </p:sp>
      </p:grpSp>
      <p:grpSp>
        <p:nvGrpSpPr>
          <p:cNvPr name="Group 6" id="6"/>
          <p:cNvGrpSpPr/>
          <p:nvPr/>
        </p:nvGrpSpPr>
        <p:grpSpPr>
          <a:xfrm rot="0">
            <a:off x="1207453" y="4500571"/>
            <a:ext cx="9344862" cy="2165601"/>
            <a:chOff x="0" y="0"/>
            <a:chExt cx="11697952" cy="2710912"/>
          </a:xfrm>
        </p:grpSpPr>
        <p:sp>
          <p:nvSpPr>
            <p:cNvPr name="Freeform 7" id="7"/>
            <p:cNvSpPr/>
            <p:nvPr/>
          </p:nvSpPr>
          <p:spPr>
            <a:xfrm flipH="false" flipV="false" rot="0">
              <a:off x="0" y="0"/>
              <a:ext cx="11697952" cy="2710912"/>
            </a:xfrm>
            <a:custGeom>
              <a:avLst/>
              <a:gdLst/>
              <a:ahLst/>
              <a:cxnLst/>
              <a:rect r="r" b="b" t="t" l="l"/>
              <a:pathLst>
                <a:path h="2710912" w="11697952">
                  <a:moveTo>
                    <a:pt x="0" y="0"/>
                  </a:moveTo>
                  <a:lnTo>
                    <a:pt x="11697952" y="0"/>
                  </a:lnTo>
                  <a:lnTo>
                    <a:pt x="11697952" y="2710912"/>
                  </a:lnTo>
                  <a:lnTo>
                    <a:pt x="0" y="2710912"/>
                  </a:lnTo>
                  <a:close/>
                </a:path>
              </a:pathLst>
            </a:custGeom>
            <a:solidFill>
              <a:srgbClr val="000000">
                <a:alpha val="0"/>
              </a:srgbClr>
            </a:solidFill>
          </p:spPr>
        </p:sp>
        <p:sp>
          <p:nvSpPr>
            <p:cNvPr name="TextBox 8" id="8"/>
            <p:cNvSpPr txBox="true"/>
            <p:nvPr/>
          </p:nvSpPr>
          <p:spPr>
            <a:xfrm>
              <a:off x="0" y="-85725"/>
              <a:ext cx="11697952" cy="2796637"/>
            </a:xfrm>
            <a:prstGeom prst="rect">
              <a:avLst/>
            </a:prstGeom>
          </p:spPr>
          <p:txBody>
            <a:bodyPr anchor="t" rtlCol="false" tIns="0" lIns="0" bIns="0" rIns="0"/>
            <a:lstStyle/>
            <a:p>
              <a:pPr algn="l">
                <a:lnSpc>
                  <a:spcPts val="4200"/>
                </a:lnSpc>
              </a:pPr>
              <a:r>
                <a:rPr lang="en-US" sz="3000" b="true">
                  <a:solidFill>
                    <a:srgbClr val="545454"/>
                  </a:solidFill>
                  <a:latin typeface="Poppins Bold"/>
                  <a:ea typeface="Poppins Bold"/>
                  <a:cs typeface="Poppins Bold"/>
                  <a:sym typeface="Poppins Bold"/>
                </a:rPr>
                <a:t>Key Screens : </a:t>
              </a:r>
            </a:p>
            <a:p>
              <a:pPr algn="l" marL="583037" indent="-291518" lvl="1">
                <a:lnSpc>
                  <a:spcPts val="3780"/>
                </a:lnSpc>
                <a:buFont typeface="Arial"/>
                <a:buChar char="•"/>
              </a:pPr>
              <a:r>
                <a:rPr lang="en-US" sz="2700">
                  <a:solidFill>
                    <a:srgbClr val="545454"/>
                  </a:solidFill>
                  <a:latin typeface="Poppins"/>
                  <a:ea typeface="Poppins"/>
                  <a:cs typeface="Poppins"/>
                  <a:sym typeface="Poppins"/>
                </a:rPr>
                <a:t>Chatbot screen</a:t>
              </a:r>
            </a:p>
            <a:p>
              <a:pPr algn="l" marL="583037" indent="-291518" lvl="1">
                <a:lnSpc>
                  <a:spcPts val="3780"/>
                </a:lnSpc>
                <a:buFont typeface="Arial"/>
                <a:buChar char="•"/>
              </a:pPr>
              <a:r>
                <a:rPr lang="en-US" sz="2700">
                  <a:solidFill>
                    <a:srgbClr val="545454"/>
                  </a:solidFill>
                  <a:latin typeface="Poppins"/>
                  <a:ea typeface="Poppins"/>
                  <a:cs typeface="Poppins"/>
                  <a:sym typeface="Poppins"/>
                </a:rPr>
                <a:t>Interactive Classification Flow</a:t>
              </a:r>
            </a:p>
            <a:p>
              <a:pPr algn="l" marL="583037" indent="-291518" lvl="1">
                <a:lnSpc>
                  <a:spcPts val="3780"/>
                </a:lnSpc>
                <a:buFont typeface="Arial"/>
                <a:buChar char="•"/>
              </a:pPr>
              <a:r>
                <a:rPr lang="en-US" sz="2700">
                  <a:solidFill>
                    <a:srgbClr val="545454"/>
                  </a:solidFill>
                  <a:latin typeface="Poppins"/>
                  <a:ea typeface="Poppins"/>
                  <a:cs typeface="Poppins"/>
                  <a:sym typeface="Poppins"/>
                </a:rPr>
                <a:t>Result Verification Screen</a:t>
              </a:r>
            </a:p>
          </p:txBody>
        </p:sp>
      </p:grpSp>
      <p:grpSp>
        <p:nvGrpSpPr>
          <p:cNvPr name="Group 9" id="9"/>
          <p:cNvGrpSpPr/>
          <p:nvPr/>
        </p:nvGrpSpPr>
        <p:grpSpPr>
          <a:xfrm rot="0">
            <a:off x="1207453" y="7017622"/>
            <a:ext cx="14041378" cy="3358627"/>
            <a:chOff x="0" y="0"/>
            <a:chExt cx="21164125" cy="5062352"/>
          </a:xfrm>
        </p:grpSpPr>
        <p:sp>
          <p:nvSpPr>
            <p:cNvPr name="Freeform 10" id="10"/>
            <p:cNvSpPr/>
            <p:nvPr/>
          </p:nvSpPr>
          <p:spPr>
            <a:xfrm flipH="false" flipV="false" rot="0">
              <a:off x="0" y="0"/>
              <a:ext cx="21164125" cy="5062352"/>
            </a:xfrm>
            <a:custGeom>
              <a:avLst/>
              <a:gdLst/>
              <a:ahLst/>
              <a:cxnLst/>
              <a:rect r="r" b="b" t="t" l="l"/>
              <a:pathLst>
                <a:path h="5062352" w="21164125">
                  <a:moveTo>
                    <a:pt x="0" y="0"/>
                  </a:moveTo>
                  <a:lnTo>
                    <a:pt x="21164125" y="0"/>
                  </a:lnTo>
                  <a:lnTo>
                    <a:pt x="21164125" y="5062352"/>
                  </a:lnTo>
                  <a:lnTo>
                    <a:pt x="0" y="5062352"/>
                  </a:lnTo>
                  <a:close/>
                </a:path>
              </a:pathLst>
            </a:custGeom>
            <a:solidFill>
              <a:srgbClr val="000000">
                <a:alpha val="0"/>
              </a:srgbClr>
            </a:solidFill>
          </p:spPr>
        </p:sp>
        <p:sp>
          <p:nvSpPr>
            <p:cNvPr name="TextBox 11" id="11"/>
            <p:cNvSpPr txBox="true"/>
            <p:nvPr/>
          </p:nvSpPr>
          <p:spPr>
            <a:xfrm>
              <a:off x="0" y="-85725"/>
              <a:ext cx="21164125" cy="5148077"/>
            </a:xfrm>
            <a:prstGeom prst="rect">
              <a:avLst/>
            </a:prstGeom>
          </p:spPr>
          <p:txBody>
            <a:bodyPr anchor="t" rtlCol="false" tIns="0" lIns="0" bIns="0" rIns="0"/>
            <a:lstStyle/>
            <a:p>
              <a:pPr algn="l">
                <a:lnSpc>
                  <a:spcPts val="4200"/>
                </a:lnSpc>
              </a:pPr>
              <a:r>
                <a:rPr lang="en-US" sz="3000" b="true">
                  <a:solidFill>
                    <a:srgbClr val="545454"/>
                  </a:solidFill>
                  <a:latin typeface="Poppins Bold"/>
                  <a:ea typeface="Poppins Bold"/>
                  <a:cs typeface="Poppins Bold"/>
                  <a:sym typeface="Poppins Bold"/>
                </a:rPr>
                <a:t>Additional Functionalities:</a:t>
              </a:r>
            </a:p>
            <a:p>
              <a:pPr algn="l" marL="539858" indent="-269929" lvl="1">
                <a:lnSpc>
                  <a:spcPts val="3500"/>
                </a:lnSpc>
                <a:buFont typeface="Arial"/>
                <a:buChar char="•"/>
              </a:pPr>
              <a:r>
                <a:rPr lang="en-US" sz="2500">
                  <a:solidFill>
                    <a:srgbClr val="545454"/>
                  </a:solidFill>
                  <a:latin typeface="Poppins"/>
                  <a:ea typeface="Poppins"/>
                  <a:cs typeface="Poppins"/>
                  <a:sym typeface="Poppins"/>
                </a:rPr>
                <a:t>Accessibility Enhancements</a:t>
              </a:r>
            </a:p>
            <a:p>
              <a:pPr algn="l" marL="539858" indent="-269929" lvl="1">
                <a:lnSpc>
                  <a:spcPts val="3500"/>
                </a:lnSpc>
                <a:buFont typeface="Arial"/>
                <a:buChar char="•"/>
              </a:pPr>
              <a:r>
                <a:rPr lang="en-US" sz="2500">
                  <a:solidFill>
                    <a:srgbClr val="545454"/>
                  </a:solidFill>
                  <a:latin typeface="Poppins"/>
                  <a:ea typeface="Poppins"/>
                  <a:cs typeface="Poppins"/>
                  <a:sym typeface="Poppins"/>
                </a:rPr>
                <a:t>Voice-to-text for illiterate users</a:t>
              </a:r>
            </a:p>
            <a:p>
              <a:pPr algn="l" marL="539858" indent="-269929" lvl="1">
                <a:lnSpc>
                  <a:spcPts val="3500"/>
                </a:lnSpc>
                <a:buFont typeface="Arial"/>
                <a:buChar char="•"/>
              </a:pPr>
              <a:r>
                <a:rPr lang="en-US" sz="2500">
                  <a:solidFill>
                    <a:srgbClr val="545454"/>
                  </a:solidFill>
                  <a:latin typeface="Poppins"/>
                  <a:ea typeface="Poppins"/>
                  <a:cs typeface="Poppins"/>
                  <a:sym typeface="Poppins"/>
                </a:rPr>
                <a:t>Regional language support (Hindi/English toggle)</a:t>
              </a:r>
            </a:p>
            <a:p>
              <a:pPr algn="l" marL="539858" indent="-269929" lvl="1">
                <a:lnSpc>
                  <a:spcPts val="3500"/>
                </a:lnSpc>
                <a:buFont typeface="Arial"/>
                <a:buChar char="•"/>
              </a:pPr>
              <a:r>
                <a:rPr lang="en-US" sz="2500">
                  <a:solidFill>
                    <a:srgbClr val="545454"/>
                  </a:solidFill>
                  <a:latin typeface="Poppins"/>
                  <a:ea typeface="Poppins"/>
                  <a:cs typeface="Poppins"/>
                  <a:sym typeface="Poppins"/>
                </a:rPr>
                <a:t>Security Protections</a:t>
              </a:r>
            </a:p>
            <a:p>
              <a:pPr algn="l" marL="539858" indent="-269929" lvl="1">
                <a:lnSpc>
                  <a:spcPts val="3500"/>
                </a:lnSpc>
                <a:buFont typeface="Arial"/>
                <a:buChar char="•"/>
              </a:pPr>
              <a:r>
                <a:rPr lang="en-US" sz="2500">
                  <a:solidFill>
                    <a:srgbClr val="545454"/>
                  </a:solidFill>
                  <a:latin typeface="Poppins"/>
                  <a:ea typeface="Poppins"/>
                  <a:cs typeface="Poppins"/>
                  <a:sym typeface="Poppins"/>
                </a:rPr>
                <a:t>End-to-end encryption for sensitive data</a:t>
              </a:r>
            </a:p>
            <a:p>
              <a:pPr algn="l">
                <a:lnSpc>
                  <a:spcPts val="3500"/>
                </a:lnSpc>
              </a:pPr>
            </a:p>
          </p:txBody>
        </p:sp>
      </p:grpSp>
      <p:sp>
        <p:nvSpPr>
          <p:cNvPr name="Freeform 12" id="12"/>
          <p:cNvSpPr/>
          <p:nvPr/>
        </p:nvSpPr>
        <p:spPr>
          <a:xfrm flipH="false" flipV="false" rot="0">
            <a:off x="7956008" y="2253332"/>
            <a:ext cx="9014171" cy="5780337"/>
          </a:xfrm>
          <a:custGeom>
            <a:avLst/>
            <a:gdLst/>
            <a:ahLst/>
            <a:cxnLst/>
            <a:rect r="r" b="b" t="t" l="l"/>
            <a:pathLst>
              <a:path h="5780337" w="9014171">
                <a:moveTo>
                  <a:pt x="0" y="0"/>
                </a:moveTo>
                <a:lnTo>
                  <a:pt x="9014171" y="0"/>
                </a:lnTo>
                <a:lnTo>
                  <a:pt x="9014171" y="5780336"/>
                </a:lnTo>
                <a:lnTo>
                  <a:pt x="0" y="5780336"/>
                </a:lnTo>
                <a:lnTo>
                  <a:pt x="0" y="0"/>
                </a:lnTo>
                <a:close/>
              </a:path>
            </a:pathLst>
          </a:custGeom>
          <a:blipFill>
            <a:blip r:embed="rId3"/>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5943083" y="459994"/>
            <a:ext cx="6401834" cy="1594437"/>
            <a:chOff x="0" y="0"/>
            <a:chExt cx="8535779" cy="2125917"/>
          </a:xfrm>
        </p:grpSpPr>
        <p:sp>
          <p:nvSpPr>
            <p:cNvPr name="Freeform 4" id="4"/>
            <p:cNvSpPr/>
            <p:nvPr/>
          </p:nvSpPr>
          <p:spPr>
            <a:xfrm flipH="false" flipV="false" rot="0">
              <a:off x="0" y="0"/>
              <a:ext cx="8535779" cy="2125917"/>
            </a:xfrm>
            <a:custGeom>
              <a:avLst/>
              <a:gdLst/>
              <a:ahLst/>
              <a:cxnLst/>
              <a:rect r="r" b="b" t="t" l="l"/>
              <a:pathLst>
                <a:path h="2125917" w="8535779">
                  <a:moveTo>
                    <a:pt x="0" y="0"/>
                  </a:moveTo>
                  <a:lnTo>
                    <a:pt x="8535779" y="0"/>
                  </a:lnTo>
                  <a:lnTo>
                    <a:pt x="8535779" y="2125917"/>
                  </a:lnTo>
                  <a:lnTo>
                    <a:pt x="0" y="2125917"/>
                  </a:lnTo>
                  <a:close/>
                </a:path>
              </a:pathLst>
            </a:custGeom>
            <a:solidFill>
              <a:srgbClr val="000000">
                <a:alpha val="0"/>
              </a:srgbClr>
            </a:solidFill>
          </p:spPr>
        </p:sp>
        <p:sp>
          <p:nvSpPr>
            <p:cNvPr name="TextBox 5" id="5"/>
            <p:cNvSpPr txBox="true"/>
            <p:nvPr/>
          </p:nvSpPr>
          <p:spPr>
            <a:xfrm>
              <a:off x="0" y="-133350"/>
              <a:ext cx="8535779" cy="2259267"/>
            </a:xfrm>
            <a:prstGeom prst="rect">
              <a:avLst/>
            </a:prstGeom>
          </p:spPr>
          <p:txBody>
            <a:bodyPr anchor="t" rtlCol="false" tIns="0" lIns="0" bIns="0" rIns="0"/>
            <a:lstStyle/>
            <a:p>
              <a:pPr algn="ctr">
                <a:lnSpc>
                  <a:spcPts val="9100"/>
                </a:lnSpc>
              </a:pPr>
              <a:r>
                <a:rPr lang="en-US" sz="6500" b="true">
                  <a:solidFill>
                    <a:srgbClr val="545454"/>
                  </a:solidFill>
                  <a:latin typeface="Handjet Bold"/>
                  <a:ea typeface="Handjet Bold"/>
                  <a:cs typeface="Handjet Bold"/>
                  <a:sym typeface="Handjet Bold"/>
                </a:rPr>
                <a:t>Live Demo Walkthrough</a:t>
              </a:r>
            </a:p>
          </p:txBody>
        </p:sp>
      </p:grpSp>
      <p:sp>
        <p:nvSpPr>
          <p:cNvPr name="Freeform 6" id="6"/>
          <p:cNvSpPr/>
          <p:nvPr/>
        </p:nvSpPr>
        <p:spPr>
          <a:xfrm flipH="false" flipV="false" rot="0">
            <a:off x="1028700" y="2776420"/>
            <a:ext cx="6668877" cy="3176053"/>
          </a:xfrm>
          <a:custGeom>
            <a:avLst/>
            <a:gdLst/>
            <a:ahLst/>
            <a:cxnLst/>
            <a:rect r="r" b="b" t="t" l="l"/>
            <a:pathLst>
              <a:path h="3176053" w="6668877">
                <a:moveTo>
                  <a:pt x="0" y="0"/>
                </a:moveTo>
                <a:lnTo>
                  <a:pt x="6668877" y="0"/>
                </a:lnTo>
                <a:lnTo>
                  <a:pt x="6668877" y="3176053"/>
                </a:lnTo>
                <a:lnTo>
                  <a:pt x="0" y="3176053"/>
                </a:lnTo>
                <a:lnTo>
                  <a:pt x="0" y="0"/>
                </a:lnTo>
                <a:close/>
              </a:path>
            </a:pathLst>
          </a:custGeom>
          <a:blipFill>
            <a:blip r:embed="rId3"/>
            <a:stretch>
              <a:fillRect l="0" t="0" r="0" b="0"/>
            </a:stretch>
          </a:blipFill>
        </p:spPr>
      </p:sp>
      <p:sp>
        <p:nvSpPr>
          <p:cNvPr name="Freeform 7" id="7"/>
          <p:cNvSpPr/>
          <p:nvPr/>
        </p:nvSpPr>
        <p:spPr>
          <a:xfrm flipH="false" flipV="false" rot="0">
            <a:off x="10742404" y="2951069"/>
            <a:ext cx="5943373" cy="3001403"/>
          </a:xfrm>
          <a:custGeom>
            <a:avLst/>
            <a:gdLst/>
            <a:ahLst/>
            <a:cxnLst/>
            <a:rect r="r" b="b" t="t" l="l"/>
            <a:pathLst>
              <a:path h="3001403" w="5943373">
                <a:moveTo>
                  <a:pt x="0" y="0"/>
                </a:moveTo>
                <a:lnTo>
                  <a:pt x="5943373" y="0"/>
                </a:lnTo>
                <a:lnTo>
                  <a:pt x="5943373" y="3001404"/>
                </a:lnTo>
                <a:lnTo>
                  <a:pt x="0" y="3001404"/>
                </a:lnTo>
                <a:lnTo>
                  <a:pt x="0" y="0"/>
                </a:lnTo>
                <a:close/>
              </a:path>
            </a:pathLst>
          </a:custGeom>
          <a:blipFill>
            <a:blip r:embed="rId4"/>
            <a:stretch>
              <a:fillRect l="0" t="0" r="0" b="0"/>
            </a:stretch>
          </a:blipFill>
        </p:spPr>
      </p:sp>
      <p:sp>
        <p:nvSpPr>
          <p:cNvPr name="Freeform 8" id="8"/>
          <p:cNvSpPr/>
          <p:nvPr/>
        </p:nvSpPr>
        <p:spPr>
          <a:xfrm flipH="false" flipV="false" rot="0">
            <a:off x="714799" y="6904973"/>
            <a:ext cx="6321854" cy="2915955"/>
          </a:xfrm>
          <a:custGeom>
            <a:avLst/>
            <a:gdLst/>
            <a:ahLst/>
            <a:cxnLst/>
            <a:rect r="r" b="b" t="t" l="l"/>
            <a:pathLst>
              <a:path h="2915955" w="6321854">
                <a:moveTo>
                  <a:pt x="0" y="0"/>
                </a:moveTo>
                <a:lnTo>
                  <a:pt x="6321854" y="0"/>
                </a:lnTo>
                <a:lnTo>
                  <a:pt x="6321854" y="2915955"/>
                </a:lnTo>
                <a:lnTo>
                  <a:pt x="0" y="2915955"/>
                </a:lnTo>
                <a:lnTo>
                  <a:pt x="0" y="0"/>
                </a:lnTo>
                <a:close/>
              </a:path>
            </a:pathLst>
          </a:custGeom>
          <a:blipFill>
            <a:blip r:embed="rId5"/>
            <a:stretch>
              <a:fillRect l="0" t="0" r="0" b="0"/>
            </a:stretch>
          </a:blipFill>
        </p:spPr>
      </p:sp>
      <p:sp>
        <p:nvSpPr>
          <p:cNvPr name="Freeform 9" id="9"/>
          <p:cNvSpPr/>
          <p:nvPr/>
        </p:nvSpPr>
        <p:spPr>
          <a:xfrm flipH="false" flipV="false" rot="0">
            <a:off x="10588166" y="6904973"/>
            <a:ext cx="6391135" cy="2915955"/>
          </a:xfrm>
          <a:custGeom>
            <a:avLst/>
            <a:gdLst/>
            <a:ahLst/>
            <a:cxnLst/>
            <a:rect r="r" b="b" t="t" l="l"/>
            <a:pathLst>
              <a:path h="2915955" w="6391135">
                <a:moveTo>
                  <a:pt x="0" y="0"/>
                </a:moveTo>
                <a:lnTo>
                  <a:pt x="6391134" y="0"/>
                </a:lnTo>
                <a:lnTo>
                  <a:pt x="6391134" y="2915955"/>
                </a:lnTo>
                <a:lnTo>
                  <a:pt x="0" y="2915955"/>
                </a:lnTo>
                <a:lnTo>
                  <a:pt x="0" y="0"/>
                </a:lnTo>
                <a:close/>
              </a:path>
            </a:pathLst>
          </a:custGeom>
          <a:blipFill>
            <a:blip r:embed="rId6"/>
            <a:stretch>
              <a:fillRect l="0" t="0" r="0" b="0"/>
            </a:stretch>
          </a:blipFill>
        </p:spPr>
      </p:sp>
      <p:sp>
        <p:nvSpPr>
          <p:cNvPr name="TextBox 10" id="10"/>
          <p:cNvSpPr txBox="true"/>
          <p:nvPr/>
        </p:nvSpPr>
        <p:spPr>
          <a:xfrm rot="0">
            <a:off x="1028700" y="2128720"/>
            <a:ext cx="3028474" cy="514350"/>
          </a:xfrm>
          <a:prstGeom prst="rect">
            <a:avLst/>
          </a:prstGeom>
        </p:spPr>
        <p:txBody>
          <a:bodyPr anchor="t" rtlCol="false" tIns="0" lIns="0" bIns="0" rIns="0">
            <a:spAutoFit/>
          </a:bodyPr>
          <a:lstStyle/>
          <a:p>
            <a:pPr algn="ctr">
              <a:lnSpc>
                <a:spcPts val="4200"/>
              </a:lnSpc>
            </a:pPr>
            <a:r>
              <a:rPr lang="en-US" sz="3000" b="true">
                <a:solidFill>
                  <a:srgbClr val="000000"/>
                </a:solidFill>
                <a:latin typeface="Canva Sans Bold"/>
                <a:ea typeface="Canva Sans Bold"/>
                <a:cs typeface="Canva Sans Bold"/>
                <a:sym typeface="Canva Sans Bold"/>
              </a:rPr>
              <a:t>Portal accessing</a:t>
            </a:r>
          </a:p>
        </p:txBody>
      </p:sp>
      <p:sp>
        <p:nvSpPr>
          <p:cNvPr name="TextBox 11" id="11"/>
          <p:cNvSpPr txBox="true"/>
          <p:nvPr/>
        </p:nvSpPr>
        <p:spPr>
          <a:xfrm rot="0">
            <a:off x="10588166" y="2217001"/>
            <a:ext cx="3467933" cy="514350"/>
          </a:xfrm>
          <a:prstGeom prst="rect">
            <a:avLst/>
          </a:prstGeom>
        </p:spPr>
        <p:txBody>
          <a:bodyPr anchor="t" rtlCol="false" tIns="0" lIns="0" bIns="0" rIns="0">
            <a:spAutoFit/>
          </a:bodyPr>
          <a:lstStyle/>
          <a:p>
            <a:pPr algn="ctr">
              <a:lnSpc>
                <a:spcPts val="4200"/>
              </a:lnSpc>
            </a:pPr>
            <a:r>
              <a:rPr lang="en-US" sz="3000" b="true">
                <a:solidFill>
                  <a:srgbClr val="000000"/>
                </a:solidFill>
                <a:latin typeface="Canva Sans Bold"/>
                <a:ea typeface="Canva Sans Bold"/>
                <a:cs typeface="Canva Sans Bold"/>
                <a:sym typeface="Canva Sans Bold"/>
              </a:rPr>
              <a:t>Chatbot Accessing</a:t>
            </a:r>
          </a:p>
        </p:txBody>
      </p:sp>
      <p:sp>
        <p:nvSpPr>
          <p:cNvPr name="TextBox 12" id="12"/>
          <p:cNvSpPr txBox="true"/>
          <p:nvPr/>
        </p:nvSpPr>
        <p:spPr>
          <a:xfrm rot="0">
            <a:off x="851715" y="6028673"/>
            <a:ext cx="4150162" cy="514350"/>
          </a:xfrm>
          <a:prstGeom prst="rect">
            <a:avLst/>
          </a:prstGeom>
        </p:spPr>
        <p:txBody>
          <a:bodyPr anchor="t" rtlCol="false" tIns="0" lIns="0" bIns="0" rIns="0">
            <a:spAutoFit/>
          </a:bodyPr>
          <a:lstStyle/>
          <a:p>
            <a:pPr algn="ctr">
              <a:lnSpc>
                <a:spcPts val="4200"/>
              </a:lnSpc>
            </a:pPr>
            <a:r>
              <a:rPr lang="en-US" sz="3000" b="true">
                <a:solidFill>
                  <a:srgbClr val="000000"/>
                </a:solidFill>
                <a:latin typeface="Canva Sans Bold"/>
                <a:ea typeface="Canva Sans Bold"/>
                <a:cs typeface="Canva Sans Bold"/>
                <a:sym typeface="Canva Sans Bold"/>
              </a:rPr>
              <a:t>Classification of crime</a:t>
            </a:r>
          </a:p>
        </p:txBody>
      </p:sp>
      <p:sp>
        <p:nvSpPr>
          <p:cNvPr name="TextBox 13" id="13"/>
          <p:cNvSpPr txBox="true"/>
          <p:nvPr/>
        </p:nvSpPr>
        <p:spPr>
          <a:xfrm rot="0">
            <a:off x="10588166" y="6142973"/>
            <a:ext cx="4678323" cy="514350"/>
          </a:xfrm>
          <a:prstGeom prst="rect">
            <a:avLst/>
          </a:prstGeom>
        </p:spPr>
        <p:txBody>
          <a:bodyPr anchor="t" rtlCol="false" tIns="0" lIns="0" bIns="0" rIns="0">
            <a:spAutoFit/>
          </a:bodyPr>
          <a:lstStyle/>
          <a:p>
            <a:pPr algn="ctr">
              <a:lnSpc>
                <a:spcPts val="4200"/>
              </a:lnSpc>
            </a:pPr>
            <a:r>
              <a:rPr lang="en-US" sz="3000" b="true">
                <a:solidFill>
                  <a:srgbClr val="000000"/>
                </a:solidFill>
                <a:latin typeface="Canva Sans Bold"/>
                <a:ea typeface="Canva Sans Bold"/>
                <a:cs typeface="Canva Sans Bold"/>
                <a:sym typeface="Canva Sans Bold"/>
              </a:rPr>
              <a:t>Instruction to file  a case: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7380857" y="733762"/>
            <a:ext cx="3711817" cy="1048570"/>
            <a:chOff x="0" y="0"/>
            <a:chExt cx="7438803" cy="2101425"/>
          </a:xfrm>
        </p:grpSpPr>
        <p:sp>
          <p:nvSpPr>
            <p:cNvPr name="Freeform 4" id="4"/>
            <p:cNvSpPr/>
            <p:nvPr/>
          </p:nvSpPr>
          <p:spPr>
            <a:xfrm flipH="false" flipV="false" rot="0">
              <a:off x="0" y="0"/>
              <a:ext cx="7438803" cy="2101425"/>
            </a:xfrm>
            <a:custGeom>
              <a:avLst/>
              <a:gdLst/>
              <a:ahLst/>
              <a:cxnLst/>
              <a:rect r="r" b="b" t="t" l="l"/>
              <a:pathLst>
                <a:path h="2101425" w="7438803">
                  <a:moveTo>
                    <a:pt x="0" y="0"/>
                  </a:moveTo>
                  <a:lnTo>
                    <a:pt x="7438803" y="0"/>
                  </a:lnTo>
                  <a:lnTo>
                    <a:pt x="7438803" y="2101425"/>
                  </a:lnTo>
                  <a:lnTo>
                    <a:pt x="0" y="2101425"/>
                  </a:lnTo>
                  <a:close/>
                </a:path>
              </a:pathLst>
            </a:custGeom>
            <a:solidFill>
              <a:srgbClr val="000000">
                <a:alpha val="0"/>
              </a:srgbClr>
            </a:solidFill>
          </p:spPr>
        </p:sp>
        <p:sp>
          <p:nvSpPr>
            <p:cNvPr name="TextBox 5" id="5"/>
            <p:cNvSpPr txBox="true"/>
            <p:nvPr/>
          </p:nvSpPr>
          <p:spPr>
            <a:xfrm>
              <a:off x="0" y="-85725"/>
              <a:ext cx="7438803" cy="2187150"/>
            </a:xfrm>
            <a:prstGeom prst="rect">
              <a:avLst/>
            </a:prstGeom>
          </p:spPr>
          <p:txBody>
            <a:bodyPr anchor="t" rtlCol="false" tIns="0" lIns="0" bIns="0" rIns="0"/>
            <a:lstStyle/>
            <a:p>
              <a:pPr algn="ctr">
                <a:lnSpc>
                  <a:spcPts val="5880"/>
                </a:lnSpc>
              </a:pPr>
              <a:r>
                <a:rPr lang="en-US" sz="4200" b="true">
                  <a:solidFill>
                    <a:srgbClr val="545454"/>
                  </a:solidFill>
                  <a:latin typeface="Handjet Bold"/>
                  <a:ea typeface="Handjet Bold"/>
                  <a:cs typeface="Handjet Bold"/>
                  <a:sym typeface="Handjet Bold"/>
                </a:rPr>
                <a:t>Key Test Cases</a:t>
              </a:r>
            </a:p>
          </p:txBody>
        </p:sp>
      </p:grpSp>
      <p:grpSp>
        <p:nvGrpSpPr>
          <p:cNvPr name="Group 6" id="6"/>
          <p:cNvGrpSpPr/>
          <p:nvPr/>
        </p:nvGrpSpPr>
        <p:grpSpPr>
          <a:xfrm rot="0">
            <a:off x="718810" y="1782332"/>
            <a:ext cx="4080247" cy="1225663"/>
            <a:chOff x="0" y="0"/>
            <a:chExt cx="5440329" cy="1634218"/>
          </a:xfrm>
        </p:grpSpPr>
        <p:sp>
          <p:nvSpPr>
            <p:cNvPr name="Freeform 7" id="7"/>
            <p:cNvSpPr/>
            <p:nvPr/>
          </p:nvSpPr>
          <p:spPr>
            <a:xfrm flipH="false" flipV="false" rot="0">
              <a:off x="0" y="0"/>
              <a:ext cx="5440329" cy="1634218"/>
            </a:xfrm>
            <a:custGeom>
              <a:avLst/>
              <a:gdLst/>
              <a:ahLst/>
              <a:cxnLst/>
              <a:rect r="r" b="b" t="t" l="l"/>
              <a:pathLst>
                <a:path h="1634218" w="5440329">
                  <a:moveTo>
                    <a:pt x="0" y="0"/>
                  </a:moveTo>
                  <a:lnTo>
                    <a:pt x="5440329" y="0"/>
                  </a:lnTo>
                  <a:lnTo>
                    <a:pt x="5440329" y="1634218"/>
                  </a:lnTo>
                  <a:lnTo>
                    <a:pt x="0" y="1634218"/>
                  </a:lnTo>
                  <a:close/>
                </a:path>
              </a:pathLst>
            </a:custGeom>
            <a:solidFill>
              <a:srgbClr val="000000">
                <a:alpha val="0"/>
              </a:srgbClr>
            </a:solidFill>
          </p:spPr>
        </p:sp>
        <p:sp>
          <p:nvSpPr>
            <p:cNvPr name="TextBox 8" id="8"/>
            <p:cNvSpPr txBox="true"/>
            <p:nvPr/>
          </p:nvSpPr>
          <p:spPr>
            <a:xfrm>
              <a:off x="0" y="-104775"/>
              <a:ext cx="5440329" cy="1738993"/>
            </a:xfrm>
            <a:prstGeom prst="rect">
              <a:avLst/>
            </a:prstGeom>
          </p:spPr>
          <p:txBody>
            <a:bodyPr anchor="t" rtlCol="false" tIns="0" lIns="0" bIns="0" rIns="0"/>
            <a:lstStyle/>
            <a:p>
              <a:pPr algn="ctr">
                <a:lnSpc>
                  <a:spcPts val="7000"/>
                </a:lnSpc>
              </a:pPr>
              <a:r>
                <a:rPr lang="en-US" sz="5000" b="true">
                  <a:solidFill>
                    <a:srgbClr val="545454"/>
                  </a:solidFill>
                  <a:latin typeface="Handjet Bold"/>
                  <a:ea typeface="Handjet Bold"/>
                  <a:cs typeface="Handjet Bold"/>
                  <a:sym typeface="Handjet Bold"/>
                </a:rPr>
                <a:t>RESULTS SUMMARY</a:t>
              </a:r>
            </a:p>
          </p:txBody>
        </p:sp>
      </p:grpSp>
      <p:grpSp>
        <p:nvGrpSpPr>
          <p:cNvPr name="Group 9" id="9"/>
          <p:cNvGrpSpPr/>
          <p:nvPr/>
        </p:nvGrpSpPr>
        <p:grpSpPr>
          <a:xfrm rot="0">
            <a:off x="718810" y="6569170"/>
            <a:ext cx="4263145" cy="814754"/>
            <a:chOff x="0" y="0"/>
            <a:chExt cx="5293517" cy="1011675"/>
          </a:xfrm>
        </p:grpSpPr>
        <p:sp>
          <p:nvSpPr>
            <p:cNvPr name="Freeform 10" id="10"/>
            <p:cNvSpPr/>
            <p:nvPr/>
          </p:nvSpPr>
          <p:spPr>
            <a:xfrm flipH="false" flipV="false" rot="0">
              <a:off x="0" y="0"/>
              <a:ext cx="5293517" cy="1011675"/>
            </a:xfrm>
            <a:custGeom>
              <a:avLst/>
              <a:gdLst/>
              <a:ahLst/>
              <a:cxnLst/>
              <a:rect r="r" b="b" t="t" l="l"/>
              <a:pathLst>
                <a:path h="1011675" w="5293517">
                  <a:moveTo>
                    <a:pt x="0" y="0"/>
                  </a:moveTo>
                  <a:lnTo>
                    <a:pt x="5293517" y="0"/>
                  </a:lnTo>
                  <a:lnTo>
                    <a:pt x="5293517" y="1011675"/>
                  </a:lnTo>
                  <a:lnTo>
                    <a:pt x="0" y="1011675"/>
                  </a:lnTo>
                  <a:close/>
                </a:path>
              </a:pathLst>
            </a:custGeom>
            <a:solidFill>
              <a:srgbClr val="000000">
                <a:alpha val="0"/>
              </a:srgbClr>
            </a:solidFill>
          </p:spPr>
        </p:sp>
        <p:sp>
          <p:nvSpPr>
            <p:cNvPr name="TextBox 11" id="11"/>
            <p:cNvSpPr txBox="true"/>
            <p:nvPr/>
          </p:nvSpPr>
          <p:spPr>
            <a:xfrm>
              <a:off x="0" y="-95250"/>
              <a:ext cx="5293517" cy="1106925"/>
            </a:xfrm>
            <a:prstGeom prst="rect">
              <a:avLst/>
            </a:prstGeom>
          </p:spPr>
          <p:txBody>
            <a:bodyPr anchor="t" rtlCol="false" tIns="0" lIns="0" bIns="0" rIns="0"/>
            <a:lstStyle/>
            <a:p>
              <a:pPr algn="ctr">
                <a:lnSpc>
                  <a:spcPts val="6173"/>
                </a:lnSpc>
              </a:pPr>
              <a:r>
                <a:rPr lang="en-US" sz="4409" b="true">
                  <a:solidFill>
                    <a:srgbClr val="545454"/>
                  </a:solidFill>
                  <a:latin typeface="Handjet Bold"/>
                  <a:ea typeface="Handjet Bold"/>
                  <a:cs typeface="Handjet Bold"/>
                  <a:sym typeface="Handjet Bold"/>
                </a:rPr>
                <a:t>PERFORMANCE METRICS</a:t>
              </a:r>
            </a:p>
          </p:txBody>
        </p:sp>
      </p:grpSp>
      <p:sp>
        <p:nvSpPr>
          <p:cNvPr name="Freeform 12" id="12"/>
          <p:cNvSpPr/>
          <p:nvPr/>
        </p:nvSpPr>
        <p:spPr>
          <a:xfrm flipH="false" flipV="false" rot="0">
            <a:off x="1043944" y="7738503"/>
            <a:ext cx="4247901" cy="1904862"/>
          </a:xfrm>
          <a:custGeom>
            <a:avLst/>
            <a:gdLst/>
            <a:ahLst/>
            <a:cxnLst/>
            <a:rect r="r" b="b" t="t" l="l"/>
            <a:pathLst>
              <a:path h="1904862" w="4247901">
                <a:moveTo>
                  <a:pt x="0" y="0"/>
                </a:moveTo>
                <a:lnTo>
                  <a:pt x="4247901" y="0"/>
                </a:lnTo>
                <a:lnTo>
                  <a:pt x="4247901" y="1904862"/>
                </a:lnTo>
                <a:lnTo>
                  <a:pt x="0" y="1904862"/>
                </a:lnTo>
                <a:lnTo>
                  <a:pt x="0" y="0"/>
                </a:lnTo>
                <a:close/>
              </a:path>
            </a:pathLst>
          </a:custGeom>
          <a:blipFill>
            <a:blip r:embed="rId3"/>
            <a:stretch>
              <a:fillRect l="0" t="-172973" r="-208382" b="-51517"/>
            </a:stretch>
          </a:blipFill>
        </p:spPr>
      </p:sp>
      <p:sp>
        <p:nvSpPr>
          <p:cNvPr name="Freeform 13" id="13"/>
          <p:cNvSpPr/>
          <p:nvPr/>
        </p:nvSpPr>
        <p:spPr>
          <a:xfrm flipH="false" flipV="false" rot="0">
            <a:off x="8647171" y="7632677"/>
            <a:ext cx="3836945" cy="2010688"/>
          </a:xfrm>
          <a:custGeom>
            <a:avLst/>
            <a:gdLst/>
            <a:ahLst/>
            <a:cxnLst/>
            <a:rect r="r" b="b" t="t" l="l"/>
            <a:pathLst>
              <a:path h="2010688" w="3836945">
                <a:moveTo>
                  <a:pt x="0" y="0"/>
                </a:moveTo>
                <a:lnTo>
                  <a:pt x="3836945" y="0"/>
                </a:lnTo>
                <a:lnTo>
                  <a:pt x="3836945" y="2010688"/>
                </a:lnTo>
                <a:lnTo>
                  <a:pt x="0" y="2010688"/>
                </a:lnTo>
                <a:lnTo>
                  <a:pt x="0" y="0"/>
                </a:lnTo>
                <a:close/>
              </a:path>
            </a:pathLst>
          </a:custGeom>
          <a:blipFill>
            <a:blip r:embed="rId4"/>
            <a:stretch>
              <a:fillRect l="0" t="-165893" r="-226577" b="-8217"/>
            </a:stretch>
          </a:blipFill>
        </p:spPr>
      </p:sp>
      <p:sp>
        <p:nvSpPr>
          <p:cNvPr name="Freeform 14" id="14"/>
          <p:cNvSpPr/>
          <p:nvPr/>
        </p:nvSpPr>
        <p:spPr>
          <a:xfrm flipH="false" flipV="false" rot="0">
            <a:off x="9994291" y="2748720"/>
            <a:ext cx="5279438" cy="3657264"/>
          </a:xfrm>
          <a:custGeom>
            <a:avLst/>
            <a:gdLst/>
            <a:ahLst/>
            <a:cxnLst/>
            <a:rect r="r" b="b" t="t" l="l"/>
            <a:pathLst>
              <a:path h="3657264" w="5279438">
                <a:moveTo>
                  <a:pt x="0" y="0"/>
                </a:moveTo>
                <a:lnTo>
                  <a:pt x="5279438" y="0"/>
                </a:lnTo>
                <a:lnTo>
                  <a:pt x="5279438" y="3657265"/>
                </a:lnTo>
                <a:lnTo>
                  <a:pt x="0" y="3657265"/>
                </a:lnTo>
                <a:lnTo>
                  <a:pt x="0" y="0"/>
                </a:lnTo>
                <a:close/>
              </a:path>
            </a:pathLst>
          </a:custGeom>
          <a:blipFill>
            <a:blip r:embed="rId5"/>
            <a:stretch>
              <a:fillRect l="0" t="0" r="0" b="0"/>
            </a:stretch>
          </a:blipFill>
        </p:spPr>
      </p:sp>
      <p:sp>
        <p:nvSpPr>
          <p:cNvPr name="TextBox 15" id="15"/>
          <p:cNvSpPr txBox="true"/>
          <p:nvPr/>
        </p:nvSpPr>
        <p:spPr>
          <a:xfrm rot="0">
            <a:off x="5435055" y="8889694"/>
            <a:ext cx="3212116" cy="689586"/>
          </a:xfrm>
          <a:prstGeom prst="rect">
            <a:avLst/>
          </a:prstGeom>
        </p:spPr>
        <p:txBody>
          <a:bodyPr anchor="t" rtlCol="false" tIns="0" lIns="0" bIns="0" rIns="0">
            <a:spAutoFit/>
          </a:bodyPr>
          <a:lstStyle/>
          <a:p>
            <a:pPr algn="ctr">
              <a:lnSpc>
                <a:spcPts val="2743"/>
              </a:lnSpc>
            </a:pPr>
            <a:r>
              <a:rPr lang="en-US" sz="1959">
                <a:solidFill>
                  <a:srgbClr val="000000"/>
                </a:solidFill>
                <a:latin typeface="Canva Sans"/>
                <a:ea typeface="Canva Sans"/>
                <a:cs typeface="Canva Sans"/>
                <a:sym typeface="Canva Sans"/>
              </a:rPr>
              <a:t>epoch = 8</a:t>
            </a:r>
          </a:p>
          <a:p>
            <a:pPr algn="ctr">
              <a:lnSpc>
                <a:spcPts val="2743"/>
              </a:lnSpc>
            </a:pPr>
            <a:r>
              <a:rPr lang="en-US" sz="1959">
                <a:solidFill>
                  <a:srgbClr val="000000"/>
                </a:solidFill>
                <a:latin typeface="Canva Sans"/>
                <a:ea typeface="Canva Sans"/>
                <a:cs typeface="Canva Sans"/>
                <a:sym typeface="Canva Sans"/>
              </a:rPr>
              <a:t>learning-rate = 5e-5</a:t>
            </a:r>
          </a:p>
        </p:txBody>
      </p:sp>
      <p:sp>
        <p:nvSpPr>
          <p:cNvPr name="TextBox 16" id="16"/>
          <p:cNvSpPr txBox="true"/>
          <p:nvPr/>
        </p:nvSpPr>
        <p:spPr>
          <a:xfrm rot="0">
            <a:off x="12973574" y="8953779"/>
            <a:ext cx="3212116" cy="689586"/>
          </a:xfrm>
          <a:prstGeom prst="rect">
            <a:avLst/>
          </a:prstGeom>
        </p:spPr>
        <p:txBody>
          <a:bodyPr anchor="t" rtlCol="false" tIns="0" lIns="0" bIns="0" rIns="0">
            <a:spAutoFit/>
          </a:bodyPr>
          <a:lstStyle/>
          <a:p>
            <a:pPr algn="ctr">
              <a:lnSpc>
                <a:spcPts val="2743"/>
              </a:lnSpc>
            </a:pPr>
            <a:r>
              <a:rPr lang="en-US" sz="1959">
                <a:solidFill>
                  <a:srgbClr val="000000"/>
                </a:solidFill>
                <a:latin typeface="Canva Sans"/>
                <a:ea typeface="Canva Sans"/>
                <a:cs typeface="Canva Sans"/>
                <a:sym typeface="Canva Sans"/>
              </a:rPr>
              <a:t>epoch = 10</a:t>
            </a:r>
          </a:p>
          <a:p>
            <a:pPr algn="ctr">
              <a:lnSpc>
                <a:spcPts val="2743"/>
              </a:lnSpc>
            </a:pPr>
            <a:r>
              <a:rPr lang="en-US" sz="1959">
                <a:solidFill>
                  <a:srgbClr val="000000"/>
                </a:solidFill>
                <a:latin typeface="Canva Sans"/>
                <a:ea typeface="Canva Sans"/>
                <a:cs typeface="Canva Sans"/>
                <a:sym typeface="Canva Sans"/>
              </a:rPr>
              <a:t>learning-rate = 5e-5</a:t>
            </a:r>
          </a:p>
        </p:txBody>
      </p:sp>
      <p:sp>
        <p:nvSpPr>
          <p:cNvPr name="TextBox 17" id="17"/>
          <p:cNvSpPr txBox="true"/>
          <p:nvPr/>
        </p:nvSpPr>
        <p:spPr>
          <a:xfrm rot="0">
            <a:off x="718810" y="3098314"/>
            <a:ext cx="8857841" cy="2601595"/>
          </a:xfrm>
          <a:prstGeom prst="rect">
            <a:avLst/>
          </a:prstGeom>
        </p:spPr>
        <p:txBody>
          <a:bodyPr anchor="t" rtlCol="false" tIns="0" lIns="0" bIns="0" rIns="0">
            <a:spAutoFit/>
          </a:bodyPr>
          <a:lstStyle/>
          <a:p>
            <a:pPr algn="l" marL="636903" indent="-318451" lvl="1">
              <a:lnSpc>
                <a:spcPts val="4129"/>
              </a:lnSpc>
              <a:buFont typeface="Arial"/>
              <a:buChar char="•"/>
            </a:pPr>
            <a:r>
              <a:rPr lang="en-US" sz="2949">
                <a:solidFill>
                  <a:srgbClr val="000000"/>
                </a:solidFill>
                <a:latin typeface="Canva Sans"/>
                <a:ea typeface="Canva Sans"/>
                <a:cs typeface="Canva Sans"/>
                <a:sym typeface="Canva Sans"/>
              </a:rPr>
              <a:t>Near-perfect classification (99%+ across</a:t>
            </a:r>
            <a:r>
              <a:rPr lang="en-US" sz="2949">
                <a:solidFill>
                  <a:srgbClr val="000000"/>
                </a:solidFill>
                <a:latin typeface="Canva Sans"/>
                <a:ea typeface="Canva Sans"/>
                <a:cs typeface="Canva Sans"/>
                <a:sym typeface="Canva Sans"/>
              </a:rPr>
              <a:t> all metrics)</a:t>
            </a:r>
          </a:p>
          <a:p>
            <a:pPr algn="l" marL="636903" indent="-318451" lvl="1">
              <a:lnSpc>
                <a:spcPts val="4129"/>
              </a:lnSpc>
              <a:buFont typeface="Arial"/>
              <a:buChar char="•"/>
            </a:pPr>
            <a:r>
              <a:rPr lang="en-US" sz="2949">
                <a:solidFill>
                  <a:srgbClr val="000000"/>
                </a:solidFill>
                <a:latin typeface="Canva Sans"/>
                <a:ea typeface="Canva Sans"/>
                <a:cs typeface="Canva Sans"/>
                <a:sym typeface="Canva Sans"/>
              </a:rPr>
              <a:t>Minimal overfitting (train/eval loss difference &lt; 0.02)</a:t>
            </a:r>
          </a:p>
          <a:p>
            <a:pPr algn="l" marL="636903" indent="-318451" lvl="1">
              <a:lnSpc>
                <a:spcPts val="4129"/>
              </a:lnSpc>
              <a:buFont typeface="Arial"/>
              <a:buChar char="•"/>
            </a:pPr>
            <a:r>
              <a:rPr lang="en-US" sz="2949">
                <a:solidFill>
                  <a:srgbClr val="000000"/>
                </a:solidFill>
                <a:latin typeface="Canva Sans"/>
                <a:ea typeface="Canva Sans"/>
                <a:cs typeface="Canva Sans"/>
                <a:sym typeface="Canva Sans"/>
              </a:rPr>
              <a:t>Stable performance across epochs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6937921" y="403728"/>
            <a:ext cx="4412159" cy="1249945"/>
            <a:chOff x="0" y="0"/>
            <a:chExt cx="7417786" cy="2101425"/>
          </a:xfrm>
        </p:grpSpPr>
        <p:sp>
          <p:nvSpPr>
            <p:cNvPr name="Freeform 4" id="4"/>
            <p:cNvSpPr/>
            <p:nvPr/>
          </p:nvSpPr>
          <p:spPr>
            <a:xfrm flipH="false" flipV="false" rot="0">
              <a:off x="0" y="0"/>
              <a:ext cx="7417787" cy="2101425"/>
            </a:xfrm>
            <a:custGeom>
              <a:avLst/>
              <a:gdLst/>
              <a:ahLst/>
              <a:cxnLst/>
              <a:rect r="r" b="b" t="t" l="l"/>
              <a:pathLst>
                <a:path h="2101425" w="7417787">
                  <a:moveTo>
                    <a:pt x="0" y="0"/>
                  </a:moveTo>
                  <a:lnTo>
                    <a:pt x="7417787" y="0"/>
                  </a:lnTo>
                  <a:lnTo>
                    <a:pt x="7417787" y="2101425"/>
                  </a:lnTo>
                  <a:lnTo>
                    <a:pt x="0" y="2101425"/>
                  </a:lnTo>
                  <a:close/>
                </a:path>
              </a:pathLst>
            </a:custGeom>
            <a:solidFill>
              <a:srgbClr val="000000">
                <a:alpha val="0"/>
              </a:srgbClr>
            </a:solidFill>
          </p:spPr>
        </p:sp>
        <p:sp>
          <p:nvSpPr>
            <p:cNvPr name="TextBox 5" id="5"/>
            <p:cNvSpPr txBox="true"/>
            <p:nvPr/>
          </p:nvSpPr>
          <p:spPr>
            <a:xfrm>
              <a:off x="0" y="-104775"/>
              <a:ext cx="7417786" cy="2206200"/>
            </a:xfrm>
            <a:prstGeom prst="rect">
              <a:avLst/>
            </a:prstGeom>
          </p:spPr>
          <p:txBody>
            <a:bodyPr anchor="t" rtlCol="false" tIns="0" lIns="0" bIns="0" rIns="0"/>
            <a:lstStyle/>
            <a:p>
              <a:pPr algn="ctr">
                <a:lnSpc>
                  <a:spcPts val="7000"/>
                </a:lnSpc>
              </a:pPr>
              <a:r>
                <a:rPr lang="en-US" sz="5000" b="true">
                  <a:solidFill>
                    <a:srgbClr val="545454"/>
                  </a:solidFill>
                  <a:latin typeface="Handjet Bold"/>
                  <a:ea typeface="Handjet Bold"/>
                  <a:cs typeface="Handjet Bold"/>
                  <a:sym typeface="Handjet Bold"/>
                </a:rPr>
                <a:t>Real-World Impact</a:t>
              </a:r>
            </a:p>
          </p:txBody>
        </p:sp>
      </p:grpSp>
      <p:grpSp>
        <p:nvGrpSpPr>
          <p:cNvPr name="Group 6" id="6"/>
          <p:cNvGrpSpPr/>
          <p:nvPr/>
        </p:nvGrpSpPr>
        <p:grpSpPr>
          <a:xfrm rot="0">
            <a:off x="1028700" y="1653672"/>
            <a:ext cx="16260527" cy="5215103"/>
            <a:chOff x="0" y="0"/>
            <a:chExt cx="21678411" cy="6952736"/>
          </a:xfrm>
        </p:grpSpPr>
        <p:sp>
          <p:nvSpPr>
            <p:cNvPr name="Freeform 7" id="7"/>
            <p:cNvSpPr/>
            <p:nvPr/>
          </p:nvSpPr>
          <p:spPr>
            <a:xfrm flipH="false" flipV="false" rot="0">
              <a:off x="0" y="0"/>
              <a:ext cx="21678412" cy="6952736"/>
            </a:xfrm>
            <a:custGeom>
              <a:avLst/>
              <a:gdLst/>
              <a:ahLst/>
              <a:cxnLst/>
              <a:rect r="r" b="b" t="t" l="l"/>
              <a:pathLst>
                <a:path h="6952736" w="21678412">
                  <a:moveTo>
                    <a:pt x="0" y="0"/>
                  </a:moveTo>
                  <a:lnTo>
                    <a:pt x="21678412" y="0"/>
                  </a:lnTo>
                  <a:lnTo>
                    <a:pt x="21678412" y="6952736"/>
                  </a:lnTo>
                  <a:lnTo>
                    <a:pt x="0" y="6952736"/>
                  </a:lnTo>
                  <a:close/>
                </a:path>
              </a:pathLst>
            </a:custGeom>
            <a:solidFill>
              <a:srgbClr val="000000">
                <a:alpha val="0"/>
              </a:srgbClr>
            </a:solidFill>
          </p:spPr>
        </p:sp>
        <p:sp>
          <p:nvSpPr>
            <p:cNvPr name="TextBox 8" id="8"/>
            <p:cNvSpPr txBox="true"/>
            <p:nvPr/>
          </p:nvSpPr>
          <p:spPr>
            <a:xfrm>
              <a:off x="0" y="-66675"/>
              <a:ext cx="21678411" cy="7019411"/>
            </a:xfrm>
            <a:prstGeom prst="rect">
              <a:avLst/>
            </a:prstGeom>
          </p:spPr>
          <p:txBody>
            <a:bodyPr anchor="t" rtlCol="false" tIns="0" lIns="0" bIns="0" rIns="0"/>
            <a:lstStyle/>
            <a:p>
              <a:pPr algn="l">
                <a:lnSpc>
                  <a:spcPts val="3637"/>
                </a:lnSpc>
              </a:pPr>
              <a:r>
                <a:rPr lang="en-US" sz="2600" b="true">
                  <a:solidFill>
                    <a:srgbClr val="545454"/>
                  </a:solidFill>
                  <a:latin typeface="Poppins Bold"/>
                  <a:ea typeface="Poppins Bold"/>
                  <a:cs typeface="Poppins Bold"/>
                  <a:sym typeface="Poppins Bold"/>
                </a:rPr>
                <a:t>CHALLENGES OVERCOME:</a:t>
              </a:r>
            </a:p>
            <a:p>
              <a:pPr algn="l">
                <a:lnSpc>
                  <a:spcPts val="3637"/>
                </a:lnSpc>
              </a:pPr>
              <a:r>
                <a:rPr lang="en-US" sz="2600">
                  <a:solidFill>
                    <a:srgbClr val="545454"/>
                  </a:solidFill>
                  <a:latin typeface="Poppins"/>
                  <a:ea typeface="Poppins"/>
                  <a:cs typeface="Poppins"/>
                  <a:sym typeface="Poppins"/>
                </a:rPr>
                <a:t>Class Imbalance :</a:t>
              </a:r>
            </a:p>
            <a:p>
              <a:pPr algn="l">
                <a:lnSpc>
                  <a:spcPts val="3637"/>
                </a:lnSpc>
              </a:pPr>
              <a:r>
                <a:rPr lang="en-US" sz="2600">
                  <a:solidFill>
                    <a:srgbClr val="545454"/>
                  </a:solidFill>
                  <a:latin typeface="Poppins"/>
                  <a:ea typeface="Poppins"/>
                  <a:cs typeface="Poppins"/>
                  <a:sym typeface="Poppins"/>
                </a:rPr>
                <a:t>                Challenge : Weighted loss function + oversampling </a:t>
              </a:r>
            </a:p>
            <a:p>
              <a:pPr algn="l">
                <a:lnSpc>
                  <a:spcPts val="3637"/>
                </a:lnSpc>
              </a:pPr>
              <a:r>
                <a:rPr lang="en-US" sz="2600">
                  <a:solidFill>
                    <a:srgbClr val="545454"/>
                  </a:solidFill>
                  <a:latin typeface="Poppins"/>
                  <a:ea typeface="Poppins"/>
                  <a:cs typeface="Poppins"/>
                  <a:sym typeface="Poppins"/>
                </a:rPr>
                <a:t>                Solution     : </a:t>
              </a:r>
              <a:r>
                <a:rPr lang="en-US" sz="2600">
                  <a:solidFill>
                    <a:srgbClr val="545454"/>
                  </a:solidFill>
                  <a:latin typeface="Poppins"/>
                  <a:ea typeface="Poppins"/>
                  <a:cs typeface="Poppins"/>
                  <a:sym typeface="Poppins"/>
                </a:rPr>
                <a:t>Balanced F1-scores (all classes &gt;98%)</a:t>
              </a:r>
            </a:p>
            <a:p>
              <a:pPr algn="l">
                <a:lnSpc>
                  <a:spcPts val="3637"/>
                </a:lnSpc>
              </a:pPr>
              <a:r>
                <a:rPr lang="en-US" sz="2600">
                  <a:solidFill>
                    <a:srgbClr val="545454"/>
                  </a:solidFill>
                  <a:latin typeface="Poppins"/>
                  <a:ea typeface="Poppins"/>
                  <a:cs typeface="Poppins"/>
                  <a:sym typeface="Poppins"/>
                </a:rPr>
                <a:t>Legal Jargon - </a:t>
              </a:r>
            </a:p>
            <a:p>
              <a:pPr algn="l">
                <a:lnSpc>
                  <a:spcPts val="3637"/>
                </a:lnSpc>
              </a:pPr>
              <a:r>
                <a:rPr lang="en-US" sz="2600">
                  <a:solidFill>
                    <a:srgbClr val="545454"/>
                  </a:solidFill>
                  <a:latin typeface="Poppins"/>
                  <a:ea typeface="Poppins"/>
                  <a:cs typeface="Poppins"/>
                  <a:sym typeface="Poppins"/>
                </a:rPr>
                <a:t>                Challenge : </a:t>
              </a:r>
              <a:r>
                <a:rPr lang="en-US" sz="2600">
                  <a:solidFill>
                    <a:srgbClr val="545454"/>
                  </a:solidFill>
                  <a:latin typeface="Poppins"/>
                  <a:ea typeface="Poppins"/>
                  <a:cs typeface="Poppins"/>
                  <a:sym typeface="Poppins"/>
                </a:rPr>
                <a:t>Fine-tuned Legal-BERT + rule-based tagging </a:t>
              </a:r>
            </a:p>
            <a:p>
              <a:pPr algn="l">
                <a:lnSpc>
                  <a:spcPts val="3637"/>
                </a:lnSpc>
              </a:pPr>
              <a:r>
                <a:rPr lang="en-US" sz="2600">
                  <a:solidFill>
                    <a:srgbClr val="545454"/>
                  </a:solidFill>
                  <a:latin typeface="Poppins"/>
                  <a:ea typeface="Poppins"/>
                  <a:cs typeface="Poppins"/>
                  <a:sym typeface="Poppins"/>
                </a:rPr>
                <a:t>                Solution : </a:t>
              </a:r>
              <a:r>
                <a:rPr lang="en-US" sz="2600">
                  <a:solidFill>
                    <a:srgbClr val="545454"/>
                  </a:solidFill>
                  <a:latin typeface="Poppins"/>
                  <a:ea typeface="Poppins"/>
                  <a:cs typeface="Poppins"/>
                  <a:sym typeface="Poppins"/>
                </a:rPr>
                <a:t>92% accuracy in IPC/IT Act mapping</a:t>
              </a:r>
            </a:p>
            <a:p>
              <a:pPr algn="l">
                <a:lnSpc>
                  <a:spcPts val="3637"/>
                </a:lnSpc>
              </a:pPr>
              <a:r>
                <a:rPr lang="en-US" sz="2600">
                  <a:solidFill>
                    <a:srgbClr val="545454"/>
                  </a:solidFill>
                  <a:latin typeface="Poppins"/>
                  <a:ea typeface="Poppins"/>
                  <a:cs typeface="Poppins"/>
                  <a:sym typeface="Poppins"/>
                </a:rPr>
                <a:t>GPU Memory Limits - </a:t>
              </a:r>
            </a:p>
            <a:p>
              <a:pPr algn="l">
                <a:lnSpc>
                  <a:spcPts val="3637"/>
                </a:lnSpc>
              </a:pPr>
              <a:r>
                <a:rPr lang="en-US" sz="2600">
                  <a:solidFill>
                    <a:srgbClr val="545454"/>
                  </a:solidFill>
                  <a:latin typeface="Poppins"/>
                  <a:ea typeface="Poppins"/>
                  <a:cs typeface="Poppins"/>
                  <a:sym typeface="Poppins"/>
                </a:rPr>
                <a:t>                Challenge : </a:t>
              </a:r>
              <a:r>
                <a:rPr lang="en-US" sz="2600">
                  <a:solidFill>
                    <a:srgbClr val="545454"/>
                  </a:solidFill>
                  <a:latin typeface="Poppins"/>
                  <a:ea typeface="Poppins"/>
                  <a:cs typeface="Poppins"/>
                  <a:sym typeface="Poppins"/>
                </a:rPr>
                <a:t>Gradient accumulation + FP16 - </a:t>
              </a:r>
            </a:p>
            <a:p>
              <a:pPr algn="l">
                <a:lnSpc>
                  <a:spcPts val="3637"/>
                </a:lnSpc>
              </a:pPr>
              <a:r>
                <a:rPr lang="en-US" sz="2600">
                  <a:solidFill>
                    <a:srgbClr val="545454"/>
                  </a:solidFill>
                  <a:latin typeface="Poppins"/>
                  <a:ea typeface="Poppins"/>
                  <a:cs typeface="Poppins"/>
                  <a:sym typeface="Poppins"/>
                </a:rPr>
                <a:t>                Solution : </a:t>
              </a:r>
              <a:r>
                <a:rPr lang="en-US" sz="2600">
                  <a:solidFill>
                    <a:srgbClr val="545454"/>
                  </a:solidFill>
                  <a:latin typeface="Poppins"/>
                  <a:ea typeface="Poppins"/>
                  <a:cs typeface="Poppins"/>
                  <a:sym typeface="Poppins"/>
                </a:rPr>
                <a:t>Trained on 24GB GPU (batch=32 → effective=64)</a:t>
              </a:r>
            </a:p>
            <a:p>
              <a:pPr algn="l">
                <a:lnSpc>
                  <a:spcPts val="3637"/>
                </a:lnSpc>
              </a:pPr>
            </a:p>
          </p:txBody>
        </p:sp>
      </p:grpSp>
      <p:grpSp>
        <p:nvGrpSpPr>
          <p:cNvPr name="Group 9" id="9"/>
          <p:cNvGrpSpPr/>
          <p:nvPr/>
        </p:nvGrpSpPr>
        <p:grpSpPr>
          <a:xfrm rot="0">
            <a:off x="1028700" y="6304908"/>
            <a:ext cx="14901791" cy="3387676"/>
            <a:chOff x="0" y="0"/>
            <a:chExt cx="19869055" cy="4516901"/>
          </a:xfrm>
        </p:grpSpPr>
        <p:sp>
          <p:nvSpPr>
            <p:cNvPr name="Freeform 10" id="10"/>
            <p:cNvSpPr/>
            <p:nvPr/>
          </p:nvSpPr>
          <p:spPr>
            <a:xfrm flipH="false" flipV="false" rot="0">
              <a:off x="0" y="0"/>
              <a:ext cx="19869055" cy="4516901"/>
            </a:xfrm>
            <a:custGeom>
              <a:avLst/>
              <a:gdLst/>
              <a:ahLst/>
              <a:cxnLst/>
              <a:rect r="r" b="b" t="t" l="l"/>
              <a:pathLst>
                <a:path h="4516901" w="19869055">
                  <a:moveTo>
                    <a:pt x="0" y="0"/>
                  </a:moveTo>
                  <a:lnTo>
                    <a:pt x="19869055" y="0"/>
                  </a:lnTo>
                  <a:lnTo>
                    <a:pt x="19869055" y="4516901"/>
                  </a:lnTo>
                  <a:lnTo>
                    <a:pt x="0" y="4516901"/>
                  </a:lnTo>
                  <a:close/>
                </a:path>
              </a:pathLst>
            </a:custGeom>
            <a:solidFill>
              <a:srgbClr val="000000">
                <a:alpha val="0"/>
              </a:srgbClr>
            </a:solidFill>
          </p:spPr>
        </p:sp>
        <p:sp>
          <p:nvSpPr>
            <p:cNvPr name="TextBox 11" id="11"/>
            <p:cNvSpPr txBox="true"/>
            <p:nvPr/>
          </p:nvSpPr>
          <p:spPr>
            <a:xfrm>
              <a:off x="0" y="-66675"/>
              <a:ext cx="19869055" cy="4583576"/>
            </a:xfrm>
            <a:prstGeom prst="rect">
              <a:avLst/>
            </a:prstGeom>
          </p:spPr>
          <p:txBody>
            <a:bodyPr anchor="t" rtlCol="false" tIns="0" lIns="0" bIns="0" rIns="0"/>
            <a:lstStyle/>
            <a:p>
              <a:pPr algn="l">
                <a:lnSpc>
                  <a:spcPts val="3673"/>
                </a:lnSpc>
              </a:pPr>
              <a:r>
                <a:rPr lang="en-US" sz="2624" b="true">
                  <a:solidFill>
                    <a:srgbClr val="545454"/>
                  </a:solidFill>
                  <a:latin typeface="Poppins Bold"/>
                  <a:ea typeface="Poppins Bold"/>
                  <a:cs typeface="Poppins Bold"/>
                  <a:sym typeface="Poppins Bold"/>
                </a:rPr>
                <a:t>KEY TAKEAWAYS</a:t>
              </a:r>
            </a:p>
            <a:p>
              <a:pPr algn="l" marL="566533" indent="-283267" lvl="1">
                <a:lnSpc>
                  <a:spcPts val="3673"/>
                </a:lnSpc>
                <a:buFont typeface="Arial"/>
                <a:buChar char="•"/>
              </a:pPr>
              <a:r>
                <a:rPr lang="en-US" sz="2624">
                  <a:solidFill>
                    <a:srgbClr val="545454"/>
                  </a:solidFill>
                  <a:latin typeface="Poppins"/>
                  <a:ea typeface="Poppins"/>
                  <a:cs typeface="Poppins"/>
                  <a:sym typeface="Poppins"/>
                </a:rPr>
                <a:t>BERT &gt; LSTM: 15% higher accuracy for cybercrime narratives</a:t>
              </a:r>
            </a:p>
            <a:p>
              <a:pPr algn="l" marL="566533" indent="-283267" lvl="1">
                <a:lnSpc>
                  <a:spcPts val="3673"/>
                </a:lnSpc>
                <a:buFont typeface="Arial"/>
                <a:buChar char="•"/>
              </a:pPr>
              <a:r>
                <a:rPr lang="en-US" sz="2624">
                  <a:solidFill>
                    <a:srgbClr val="545454"/>
                  </a:solidFill>
                  <a:latin typeface="Poppins"/>
                  <a:ea typeface="Poppins"/>
                  <a:cs typeface="Poppins"/>
                  <a:sym typeface="Poppins"/>
                </a:rPr>
                <a:t>FP16 Training: 2.1x speedup on NVIDIA T4 GPUs</a:t>
              </a:r>
            </a:p>
            <a:p>
              <a:pPr algn="l" marL="566533" indent="-283267" lvl="1">
                <a:lnSpc>
                  <a:spcPts val="3673"/>
                </a:lnSpc>
                <a:buFont typeface="Arial"/>
                <a:buChar char="•"/>
              </a:pPr>
              <a:r>
                <a:rPr lang="en-US" sz="2624">
                  <a:solidFill>
                    <a:srgbClr val="545454"/>
                  </a:solidFill>
                  <a:latin typeface="Poppins"/>
                  <a:ea typeface="Poppins"/>
                  <a:cs typeface="Poppins"/>
                  <a:sym typeface="Poppins"/>
                </a:rPr>
                <a:t>Hybrid Approach: Rule-based + NLP boosted precision by 7%</a:t>
              </a:r>
            </a:p>
            <a:p>
              <a:pPr algn="l" marL="566533" indent="-283267" lvl="1">
                <a:lnSpc>
                  <a:spcPts val="3673"/>
                </a:lnSpc>
                <a:buFont typeface="Arial"/>
                <a:buChar char="•"/>
              </a:pPr>
              <a:r>
                <a:rPr lang="en-US" sz="2624">
                  <a:solidFill>
                    <a:srgbClr val="545454"/>
                  </a:solidFill>
                  <a:latin typeface="Poppins"/>
                  <a:ea typeface="Poppins"/>
                  <a:cs typeface="Poppins"/>
                  <a:sym typeface="Poppins"/>
                </a:rPr>
                <a:t>User-Centric Design</a:t>
              </a:r>
            </a:p>
            <a:p>
              <a:pPr algn="l" marL="566533" indent="-283267" lvl="1">
                <a:lnSpc>
                  <a:spcPts val="3673"/>
                </a:lnSpc>
                <a:buFont typeface="Arial"/>
                <a:buChar char="•"/>
              </a:pPr>
              <a:r>
                <a:rPr lang="en-US" sz="2624">
                  <a:solidFill>
                    <a:srgbClr val="545454"/>
                  </a:solidFill>
                  <a:latin typeface="Poppins"/>
                  <a:ea typeface="Poppins"/>
                  <a:cs typeface="Poppins"/>
                  <a:sym typeface="Poppins"/>
                </a:rPr>
                <a:t>Dynamic Q&amp;A flow reduced abandonment by 60% vs. static forms</a:t>
              </a:r>
            </a:p>
            <a:p>
              <a:pPr algn="l">
                <a:lnSpc>
                  <a:spcPts val="3673"/>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5455671" y="2645292"/>
            <a:ext cx="7376658" cy="1576069"/>
            <a:chOff x="0" y="0"/>
            <a:chExt cx="9835544" cy="2101425"/>
          </a:xfrm>
        </p:grpSpPr>
        <p:sp>
          <p:nvSpPr>
            <p:cNvPr name="Freeform 4" id="4"/>
            <p:cNvSpPr/>
            <p:nvPr/>
          </p:nvSpPr>
          <p:spPr>
            <a:xfrm flipH="false" flipV="false" rot="0">
              <a:off x="0" y="0"/>
              <a:ext cx="9835544" cy="2101425"/>
            </a:xfrm>
            <a:custGeom>
              <a:avLst/>
              <a:gdLst/>
              <a:ahLst/>
              <a:cxnLst/>
              <a:rect r="r" b="b" t="t" l="l"/>
              <a:pathLst>
                <a:path h="2101425" w="9835544">
                  <a:moveTo>
                    <a:pt x="0" y="0"/>
                  </a:moveTo>
                  <a:lnTo>
                    <a:pt x="9835544" y="0"/>
                  </a:lnTo>
                  <a:lnTo>
                    <a:pt x="9835544" y="2101425"/>
                  </a:lnTo>
                  <a:lnTo>
                    <a:pt x="0" y="2101425"/>
                  </a:lnTo>
                  <a:close/>
                </a:path>
              </a:pathLst>
            </a:custGeom>
            <a:solidFill>
              <a:srgbClr val="000000">
                <a:alpha val="0"/>
              </a:srgbClr>
            </a:solidFill>
          </p:spPr>
        </p:sp>
        <p:sp>
          <p:nvSpPr>
            <p:cNvPr name="TextBox 5" id="5"/>
            <p:cNvSpPr txBox="true"/>
            <p:nvPr/>
          </p:nvSpPr>
          <p:spPr>
            <a:xfrm>
              <a:off x="0" y="-180975"/>
              <a:ext cx="9835544" cy="2282400"/>
            </a:xfrm>
            <a:prstGeom prst="rect">
              <a:avLst/>
            </a:prstGeom>
          </p:spPr>
          <p:txBody>
            <a:bodyPr anchor="t" rtlCol="false" tIns="0" lIns="0" bIns="0" rIns="0"/>
            <a:lstStyle/>
            <a:p>
              <a:pPr algn="ctr">
                <a:lnSpc>
                  <a:spcPts val="12880"/>
                </a:lnSpc>
              </a:pPr>
              <a:r>
                <a:rPr lang="en-US" sz="9200" b="true">
                  <a:solidFill>
                    <a:srgbClr val="545454"/>
                  </a:solidFill>
                  <a:latin typeface="Handjet Bold"/>
                  <a:ea typeface="Handjet Bold"/>
                  <a:cs typeface="Handjet Bold"/>
                  <a:sym typeface="Handjet Bold"/>
                </a:rPr>
                <a:t>Planned Features</a:t>
              </a:r>
            </a:p>
          </p:txBody>
        </p:sp>
      </p:grpSp>
      <p:grpSp>
        <p:nvGrpSpPr>
          <p:cNvPr name="Group 6" id="6"/>
          <p:cNvGrpSpPr/>
          <p:nvPr/>
        </p:nvGrpSpPr>
        <p:grpSpPr>
          <a:xfrm rot="0">
            <a:off x="6153150" y="4462893"/>
            <a:ext cx="5981700" cy="680607"/>
            <a:chOff x="0" y="0"/>
            <a:chExt cx="7975600" cy="907476"/>
          </a:xfrm>
        </p:grpSpPr>
        <p:sp>
          <p:nvSpPr>
            <p:cNvPr name="Freeform 7" id="7"/>
            <p:cNvSpPr/>
            <p:nvPr/>
          </p:nvSpPr>
          <p:spPr>
            <a:xfrm flipH="false" flipV="false" rot="0">
              <a:off x="0" y="0"/>
              <a:ext cx="7975600" cy="907476"/>
            </a:xfrm>
            <a:custGeom>
              <a:avLst/>
              <a:gdLst/>
              <a:ahLst/>
              <a:cxnLst/>
              <a:rect r="r" b="b" t="t" l="l"/>
              <a:pathLst>
                <a:path h="907476" w="7975600">
                  <a:moveTo>
                    <a:pt x="0" y="0"/>
                  </a:moveTo>
                  <a:lnTo>
                    <a:pt x="7975600" y="0"/>
                  </a:lnTo>
                  <a:lnTo>
                    <a:pt x="7975600" y="907476"/>
                  </a:lnTo>
                  <a:lnTo>
                    <a:pt x="0" y="907476"/>
                  </a:lnTo>
                  <a:close/>
                </a:path>
              </a:pathLst>
            </a:custGeom>
            <a:solidFill>
              <a:srgbClr val="000000">
                <a:alpha val="0"/>
              </a:srgbClr>
            </a:solidFill>
          </p:spPr>
        </p:sp>
        <p:sp>
          <p:nvSpPr>
            <p:cNvPr name="TextBox 8" id="8"/>
            <p:cNvSpPr txBox="true"/>
            <p:nvPr/>
          </p:nvSpPr>
          <p:spPr>
            <a:xfrm>
              <a:off x="0" y="-85725"/>
              <a:ext cx="7975600" cy="993201"/>
            </a:xfrm>
            <a:prstGeom prst="rect">
              <a:avLst/>
            </a:prstGeom>
          </p:spPr>
          <p:txBody>
            <a:bodyPr anchor="t" rtlCol="false" tIns="0" lIns="0" bIns="0" rIns="0"/>
            <a:lstStyle/>
            <a:p>
              <a:pPr algn="ctr">
                <a:lnSpc>
                  <a:spcPts val="5536"/>
                </a:lnSpc>
              </a:pPr>
              <a:r>
                <a:rPr lang="en-US" sz="3954" b="true">
                  <a:solidFill>
                    <a:srgbClr val="545454"/>
                  </a:solidFill>
                  <a:latin typeface="Handjet Bold"/>
                  <a:ea typeface="Handjet Bold"/>
                  <a:cs typeface="Handjet Bold"/>
                  <a:sym typeface="Handjet Bold"/>
                </a:rPr>
                <a:t>USER FEEDBACK-BASED IMPROVEMENTS</a:t>
              </a:r>
            </a:p>
          </p:txBody>
        </p:sp>
      </p:grpSp>
      <p:grpSp>
        <p:nvGrpSpPr>
          <p:cNvPr name="Group 9" id="9"/>
          <p:cNvGrpSpPr/>
          <p:nvPr/>
        </p:nvGrpSpPr>
        <p:grpSpPr>
          <a:xfrm rot="0">
            <a:off x="7785199" y="5221403"/>
            <a:ext cx="2717602" cy="680607"/>
            <a:chOff x="0" y="0"/>
            <a:chExt cx="3623469" cy="907476"/>
          </a:xfrm>
        </p:grpSpPr>
        <p:sp>
          <p:nvSpPr>
            <p:cNvPr name="Freeform 10" id="10"/>
            <p:cNvSpPr/>
            <p:nvPr/>
          </p:nvSpPr>
          <p:spPr>
            <a:xfrm flipH="false" flipV="false" rot="0">
              <a:off x="0" y="0"/>
              <a:ext cx="3623470" cy="907476"/>
            </a:xfrm>
            <a:custGeom>
              <a:avLst/>
              <a:gdLst/>
              <a:ahLst/>
              <a:cxnLst/>
              <a:rect r="r" b="b" t="t" l="l"/>
              <a:pathLst>
                <a:path h="907476" w="3623470">
                  <a:moveTo>
                    <a:pt x="0" y="0"/>
                  </a:moveTo>
                  <a:lnTo>
                    <a:pt x="3623470" y="0"/>
                  </a:lnTo>
                  <a:lnTo>
                    <a:pt x="3623470" y="907476"/>
                  </a:lnTo>
                  <a:lnTo>
                    <a:pt x="0" y="907476"/>
                  </a:lnTo>
                  <a:close/>
                </a:path>
              </a:pathLst>
            </a:custGeom>
            <a:solidFill>
              <a:srgbClr val="000000">
                <a:alpha val="0"/>
              </a:srgbClr>
            </a:solidFill>
          </p:spPr>
        </p:sp>
        <p:sp>
          <p:nvSpPr>
            <p:cNvPr name="TextBox 11" id="11"/>
            <p:cNvSpPr txBox="true"/>
            <p:nvPr/>
          </p:nvSpPr>
          <p:spPr>
            <a:xfrm>
              <a:off x="0" y="-85725"/>
              <a:ext cx="3623469" cy="993201"/>
            </a:xfrm>
            <a:prstGeom prst="rect">
              <a:avLst/>
            </a:prstGeom>
          </p:spPr>
          <p:txBody>
            <a:bodyPr anchor="t" rtlCol="false" tIns="0" lIns="0" bIns="0" rIns="0"/>
            <a:lstStyle/>
            <a:p>
              <a:pPr algn="ctr">
                <a:lnSpc>
                  <a:spcPts val="5536"/>
                </a:lnSpc>
              </a:pPr>
              <a:r>
                <a:rPr lang="en-US" sz="3954" b="true">
                  <a:solidFill>
                    <a:srgbClr val="545454"/>
                  </a:solidFill>
                  <a:latin typeface="Handjet Bold"/>
                  <a:ea typeface="Handjet Bold"/>
                  <a:cs typeface="Handjet Bold"/>
                  <a:sym typeface="Handjet Bold"/>
                </a:rPr>
                <a:t>NEXT MILESTONES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DAGjCcObbTY</dc:identifier>
  <dcterms:modified xsi:type="dcterms:W3CDTF">2011-08-01T06:04:30Z</dcterms:modified>
  <cp:revision>1</cp:revision>
  <dc:title>Grand Finale PPT Template.pptx</dc:title>
</cp:coreProperties>
</file>