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544" r:id="rId3"/>
    <p:sldId id="554" r:id="rId4"/>
    <p:sldId id="553" r:id="rId5"/>
    <p:sldId id="552" r:id="rId6"/>
    <p:sldId id="551" r:id="rId7"/>
    <p:sldId id="550" r:id="rId8"/>
    <p:sldId id="545" r:id="rId9"/>
    <p:sldId id="546" r:id="rId10"/>
    <p:sldId id="547" r:id="rId11"/>
    <p:sldId id="548" r:id="rId12"/>
    <p:sldId id="54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35653-2D3F-46C4-90BE-C570965AD978}" v="5277" dt="2021-12-15T09:41:39.690"/>
    <p1510:client id="{32F4F77B-E6B7-4272-8570-C3798A8B3AA2}" v="656" dt="2021-10-20T06:25:37.469"/>
    <p1510:client id="{3629D2C0-0041-42F6-83E4-EC1182865570}" v="2744" dt="2021-10-20T09:51:39.044"/>
    <p1510:client id="{4563B939-1FE6-43F1-B7F9-DE525BEE14F4}" v="448" dt="2021-12-01T08:05:09.031"/>
    <p1510:client id="{5A009BE8-7C41-4C1E-8E62-B32709968443}" v="680" dt="2021-10-23T17:40:36.064"/>
    <p1510:client id="{6B188488-B38E-4E64-94D6-C0B4E4CA2822}" v="903" dt="2021-11-08T17:47:52.339"/>
    <p1510:client id="{94F4BF68-2D7F-49E3-98CC-671CA017C292}" v="35" dt="2021-11-03T13:33:39.166"/>
    <p1510:client id="{9697CA26-96CA-4F34-925A-7BA492F0CCF9}" v="172" dt="2021-10-06T04:08:06.874"/>
    <p1510:client id="{9C03CB1A-C731-4266-BFAE-CBB84C77B3FD}" v="752" dt="2021-11-08T22:04:23.021"/>
    <p1510:client id="{A6D6FACF-9D14-4223-B8CE-8518BEFEBF93}" v="9" dt="2021-11-26T11:22:58.859"/>
    <p1510:client id="{AEB2CFE9-39DD-4410-B14C-2B7D1041C53B}" v="1039" dt="2021-11-09T17:26:26.547"/>
    <p1510:client id="{AEC48E12-54E4-4F95-BAA4-CBC2BAD5C2C9}" v="88" dt="2021-10-19T17:45:01.304"/>
    <p1510:client id="{D02875F2-AD2E-4271-9857-260C58BDD4EB}" v="2013" dt="2021-11-26T23:13:27.672"/>
    <p1510:client id="{D7EA64B9-59CE-4B0C-ABCD-0AF82BE5B7EB}" v="2711" dt="2021-10-24T21:16:45.962"/>
    <p1510:client id="{DA6D0A80-66EC-40C9-B906-66B9F13775D9}" v="191" dt="2021-11-25T13:07:03.100"/>
    <p1510:client id="{DB1D2757-AC90-4322-9D1B-D2294E10B97E}" v="2694" dt="2021-10-06T09:32:00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BEC4B-960A-4F2C-A9AD-05F2709CA4D8}" type="datetimeFigureOut">
              <a:rPr lang="ru-RU"/>
              <a:t>22.10.2024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09122-DDD3-43A2-98A3-6A71CD6C9DE3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02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49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10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2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11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1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2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2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3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4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5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5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8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6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7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8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8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1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49CD24D-BDE6-49C9-8073-3E64F41A0E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E29888-9B35-42A4-B2E7-F56B16684B12}" type="slidenum">
              <a:rPr lang="ru-RU" altLang="ru-RU"/>
              <a:pPr algn="r" eaLnBrk="1" hangingPunct="1">
                <a:spcBef>
                  <a:spcPct val="0"/>
                </a:spcBef>
              </a:pPr>
              <a:t>9</a:t>
            </a:fld>
            <a:endParaRPr lang="ru-RU" altLang="ru-RU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A85D646-6E08-430F-B115-D70172FBB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570839-B7B5-42D5-BEF1-2760ACE22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ФИО преподавателя</a:t>
            </a:r>
          </a:p>
          <a:p>
            <a:pPr lvl="0"/>
            <a:r>
              <a:rPr lang="ru-RU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2057400"/>
            <a:ext cx="9144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178878"/>
            <a:ext cx="9144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6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3744"/>
            <a:ext cx="105156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3273"/>
            <a:ext cx="10515600" cy="121869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14016"/>
            <a:ext cx="515620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414015"/>
            <a:ext cx="515620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077" y="1033273"/>
            <a:ext cx="105156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5078" y="2099469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3006725"/>
            <a:ext cx="5158316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2099469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717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0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4"/>
            <a:ext cx="3932767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9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606040"/>
            <a:ext cx="105156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1152143"/>
            <a:ext cx="2628900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1152144"/>
            <a:ext cx="7683500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9"/>
            <a:ext cx="12192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7393853" y="-44722"/>
            <a:ext cx="4798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031999" y="6419001"/>
            <a:ext cx="196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" y="0"/>
            <a:ext cx="2003076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Динамическая нумерация элементов с помощью CSS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Arial"/>
                <a:cs typeface="Arial"/>
              </a:rPr>
              <a:t>6</a:t>
            </a:r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1966455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Иногда требуется пронумеровать элементы на экране, но лучше делать это динамически с помощью CSS, а не пытаться прописать номера вручную в HTML. Динамическое присвоение номеров упрощает поддержку кода, особенно при изменении количества элементов, что позволяет избежать ошибок и повысить гибкость.</a:t>
            </a:r>
            <a:endParaRPr lang="en-US" sz="1800" dirty="0" err="1">
              <a:cs typeface="Arial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E6E9D0C-ECE8-44DD-8108-E48DD596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73" y="4008975"/>
            <a:ext cx="4715533" cy="140037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E129128-3382-4CD5-8306-C6566EF27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71" y="3332890"/>
            <a:ext cx="159089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5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Динамическое изменение поведения кнопки</a:t>
            </a:r>
            <a:endParaRPr lang="ru-RU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Arial"/>
                <a:cs typeface="Arial"/>
              </a:rPr>
              <a:t>1</a:t>
            </a:r>
            <a:r>
              <a:rPr lang="ru-RU" altLang="ru-RU"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1893692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Кнопка с текстом "Stop </a:t>
            </a:r>
            <a:r>
              <a:rPr lang="ru-RU" sz="1800" dirty="0" err="1">
                <a:latin typeface="Arial"/>
                <a:cs typeface="Arial"/>
              </a:rPr>
              <a:t>Notification</a:t>
            </a:r>
            <a:r>
              <a:rPr lang="ru-RU" sz="1800" dirty="0">
                <a:latin typeface="Arial"/>
                <a:cs typeface="Arial"/>
              </a:rPr>
              <a:t> </a:t>
            </a:r>
            <a:r>
              <a:rPr lang="ru-RU" sz="1800" dirty="0" err="1">
                <a:latin typeface="Arial"/>
                <a:cs typeface="Arial"/>
              </a:rPr>
              <a:t>Creation</a:t>
            </a:r>
            <a:r>
              <a:rPr lang="ru-RU" sz="1800" dirty="0">
                <a:latin typeface="Arial"/>
                <a:cs typeface="Arial"/>
              </a:rPr>
              <a:t>" создаётся с уникальным идентификатором и атрибутом </a:t>
            </a:r>
            <a:r>
              <a:rPr lang="ru-RU" sz="1800" dirty="0" err="1">
                <a:latin typeface="Arial"/>
                <a:cs typeface="Arial"/>
              </a:rPr>
              <a:t>data-action</a:t>
            </a:r>
            <a:r>
              <a:rPr lang="ru-RU" sz="1800" dirty="0">
                <a:latin typeface="Arial"/>
                <a:cs typeface="Arial"/>
              </a:rPr>
              <a:t>="</a:t>
            </a:r>
            <a:r>
              <a:rPr lang="ru-RU" sz="1800" dirty="0" err="1">
                <a:latin typeface="Arial"/>
                <a:cs typeface="Arial"/>
              </a:rPr>
              <a:t>toStop</a:t>
            </a:r>
            <a:r>
              <a:rPr lang="ru-RU" sz="1800" dirty="0">
                <a:latin typeface="Arial"/>
                <a:cs typeface="Arial"/>
              </a:rPr>
              <a:t>", который хранит текущее действие кнопки. Этот атрибут используется для указания того, какое действие должно быть выполнено при нажатии — в данном случае, остановка создания уведомлений.</a:t>
            </a:r>
            <a:endParaRPr lang="en-US" sz="1800" dirty="0" err="1"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642C40-E7F8-46AB-A0D4-94081AA8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3" y="3952398"/>
            <a:ext cx="6077798" cy="6858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C6C3DC-F0BC-4B06-91E6-3096A87FA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85" y="3828442"/>
            <a:ext cx="397247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0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Динамическое изменение поведения кнопки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Arial"/>
                <a:cs typeface="Arial"/>
              </a:rPr>
              <a:t>1</a:t>
            </a:r>
            <a:r>
              <a:rPr lang="ru-RU" altLang="ru-RU" sz="1600" dirty="0">
                <a:latin typeface="Arial"/>
                <a:cs typeface="Arial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1873993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Код привязывает обработчик к кнопке, делая её переключателем на основе значения атрибута </a:t>
            </a:r>
            <a:r>
              <a:rPr lang="ru-RU" sz="1800" dirty="0" err="1">
                <a:latin typeface="Arial"/>
                <a:cs typeface="Arial"/>
              </a:rPr>
              <a:t>data-action</a:t>
            </a:r>
            <a:r>
              <a:rPr lang="ru-RU" sz="1800" dirty="0">
                <a:latin typeface="Arial"/>
                <a:cs typeface="Arial"/>
              </a:rPr>
              <a:t>. При каждом нажатии проверяется текущее значение этого атрибута: если оно равно "</a:t>
            </a:r>
            <a:r>
              <a:rPr lang="ru-RU" sz="1800" dirty="0" err="1">
                <a:latin typeface="Arial"/>
                <a:cs typeface="Arial"/>
              </a:rPr>
              <a:t>toStop</a:t>
            </a:r>
            <a:r>
              <a:rPr lang="ru-RU" sz="1800" dirty="0">
                <a:latin typeface="Arial"/>
                <a:cs typeface="Arial"/>
              </a:rPr>
              <a:t>", атрибут меняется на "</a:t>
            </a:r>
            <a:r>
              <a:rPr lang="ru-RU" sz="1800" dirty="0" err="1">
                <a:latin typeface="Arial"/>
                <a:cs typeface="Arial"/>
              </a:rPr>
              <a:t>toStart</a:t>
            </a:r>
            <a:r>
              <a:rPr lang="ru-RU" sz="1800" dirty="0">
                <a:latin typeface="Arial"/>
                <a:cs typeface="Arial"/>
              </a:rPr>
              <a:t>", и кнопка адаптирует своё поведение соответственно. Аналогично, значение "</a:t>
            </a:r>
            <a:r>
              <a:rPr lang="ru-RU" sz="1800" dirty="0" err="1">
                <a:latin typeface="Arial"/>
                <a:cs typeface="Arial"/>
              </a:rPr>
              <a:t>toStart</a:t>
            </a:r>
            <a:r>
              <a:rPr lang="ru-RU" sz="1800" dirty="0">
                <a:latin typeface="Arial"/>
                <a:cs typeface="Arial"/>
              </a:rPr>
              <a:t>« меняется на "</a:t>
            </a:r>
            <a:r>
              <a:rPr lang="ru-RU" sz="1800" dirty="0" err="1">
                <a:latin typeface="Arial"/>
                <a:cs typeface="Arial"/>
              </a:rPr>
              <a:t>toStop</a:t>
            </a:r>
            <a:r>
              <a:rPr lang="ru-RU" sz="1800" dirty="0">
                <a:latin typeface="Arial"/>
                <a:cs typeface="Arial"/>
              </a:rPr>
              <a:t>", что управляет функционалом кнопки, определяя, какое действие будет выполнено при следующем клике. Таким образом, изменение атрибута полностью контролирует переключение поведения кнопки.</a:t>
            </a:r>
            <a:endParaRPr lang="en-US" sz="1800" dirty="0" err="1"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642C40-E7F8-46AB-A0D4-94081AA83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301" y="4105662"/>
            <a:ext cx="6710793" cy="25138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C6C3DC-F0BC-4B06-91E6-3096A87FA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98" y="4139427"/>
            <a:ext cx="3972479" cy="866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9F7D0C-8DF8-4BC7-8E89-D24DA3B3F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913" y="5163928"/>
            <a:ext cx="392484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Динамическая нумерация элементов с помощью CSS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Arial"/>
                <a:cs typeface="Arial"/>
              </a:rPr>
              <a:t>6</a:t>
            </a:r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781" y="1863337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Чтобы установить счётчик, используется свойство </a:t>
            </a:r>
            <a:r>
              <a:rPr lang="ru-RU" sz="1800" dirty="0" err="1">
                <a:latin typeface="Arial"/>
                <a:cs typeface="Arial"/>
              </a:rPr>
              <a:t>counter-set</a:t>
            </a:r>
            <a:r>
              <a:rPr lang="ru-RU" sz="1800" dirty="0">
                <a:latin typeface="Arial"/>
                <a:cs typeface="Arial"/>
              </a:rPr>
              <a:t>, которое инициализирует счётчик на уровне родительского элемента .</a:t>
            </a:r>
            <a:r>
              <a:rPr lang="ru-RU" sz="1800" dirty="0" err="1">
                <a:latin typeface="Arial"/>
                <a:cs typeface="Arial"/>
              </a:rPr>
              <a:t>content</a:t>
            </a:r>
            <a:r>
              <a:rPr lang="ru-RU" sz="1800" dirty="0">
                <a:latin typeface="Arial"/>
                <a:cs typeface="Arial"/>
              </a:rPr>
              <a:t>. Каждый элемент .</a:t>
            </a:r>
            <a:r>
              <a:rPr lang="ru-RU" sz="1800" dirty="0" err="1">
                <a:latin typeface="Arial"/>
                <a:cs typeface="Arial"/>
              </a:rPr>
              <a:t>notification-item</a:t>
            </a:r>
            <a:r>
              <a:rPr lang="ru-RU" sz="1800" dirty="0">
                <a:latin typeface="Arial"/>
                <a:cs typeface="Arial"/>
              </a:rPr>
              <a:t> увеличивает счётчик с помощью </a:t>
            </a:r>
            <a:r>
              <a:rPr lang="ru-RU" sz="1800" dirty="0" err="1">
                <a:latin typeface="Arial"/>
                <a:cs typeface="Arial"/>
              </a:rPr>
              <a:t>counter-increment</a:t>
            </a:r>
            <a:r>
              <a:rPr lang="ru-RU" sz="1800" dirty="0">
                <a:latin typeface="Arial"/>
                <a:cs typeface="Arial"/>
              </a:rPr>
              <a:t>, а его значение отображается перед содержимым элемента с помощью </a:t>
            </a:r>
            <a:r>
              <a:rPr lang="ru-RU" sz="1800" dirty="0" err="1">
                <a:latin typeface="Arial"/>
                <a:cs typeface="Arial"/>
              </a:rPr>
              <a:t>псевдоэлемента</a:t>
            </a:r>
            <a:r>
              <a:rPr lang="ru-RU" sz="1800" dirty="0">
                <a:latin typeface="Arial"/>
                <a:cs typeface="Arial"/>
              </a:rPr>
              <a:t> ::</a:t>
            </a:r>
            <a:r>
              <a:rPr lang="ru-RU" sz="1800" dirty="0" err="1">
                <a:latin typeface="Arial"/>
                <a:cs typeface="Arial"/>
              </a:rPr>
              <a:t>before</a:t>
            </a:r>
            <a:r>
              <a:rPr lang="ru-RU" sz="1800" dirty="0">
                <a:latin typeface="Arial"/>
                <a:cs typeface="Arial"/>
              </a:rPr>
              <a:t> через </a:t>
            </a:r>
            <a:r>
              <a:rPr lang="ru-RU" sz="1800" dirty="0" err="1">
                <a:latin typeface="Arial"/>
                <a:cs typeface="Arial"/>
              </a:rPr>
              <a:t>content</a:t>
            </a:r>
            <a:r>
              <a:rPr lang="ru-RU" sz="1800" dirty="0">
                <a:latin typeface="Arial"/>
                <a:cs typeface="Arial"/>
              </a:rPr>
              <a:t>: </a:t>
            </a:r>
            <a:r>
              <a:rPr lang="ru-RU" sz="1800" dirty="0" err="1">
                <a:latin typeface="Arial"/>
                <a:cs typeface="Arial"/>
              </a:rPr>
              <a:t>counter</a:t>
            </a:r>
            <a:r>
              <a:rPr lang="ru-RU" sz="1800" dirty="0">
                <a:latin typeface="Arial"/>
                <a:cs typeface="Arial"/>
              </a:rPr>
              <a:t>(</a:t>
            </a:r>
            <a:r>
              <a:rPr lang="ru-RU" sz="1800" dirty="0" err="1">
                <a:latin typeface="Arial"/>
                <a:cs typeface="Arial"/>
              </a:rPr>
              <a:t>item</a:t>
            </a:r>
            <a:r>
              <a:rPr lang="ru-RU" sz="1800" dirty="0">
                <a:latin typeface="Arial"/>
                <a:cs typeface="Arial"/>
              </a:rPr>
              <a:t>). Можно также настраивать значение счётчика, например, задать элементам только нечётные номера, используя </a:t>
            </a:r>
            <a:r>
              <a:rPr lang="ru-RU" sz="1800" dirty="0" err="1">
                <a:latin typeface="Arial"/>
                <a:cs typeface="Arial"/>
              </a:rPr>
              <a:t>counter-increment</a:t>
            </a:r>
            <a:r>
              <a:rPr lang="ru-RU" sz="1800" dirty="0">
                <a:latin typeface="Arial"/>
                <a:cs typeface="Arial"/>
              </a:rPr>
              <a:t>: </a:t>
            </a:r>
            <a:r>
              <a:rPr lang="ru-RU" sz="1800" dirty="0" err="1">
                <a:latin typeface="Arial"/>
                <a:cs typeface="Arial"/>
              </a:rPr>
              <a:t>item</a:t>
            </a:r>
            <a:r>
              <a:rPr lang="ru-RU" sz="1800" dirty="0">
                <a:latin typeface="Arial"/>
                <a:cs typeface="Arial"/>
              </a:rPr>
              <a:t> 2, что позволит нумеровать элементы с шагом 2</a:t>
            </a:r>
            <a:r>
              <a:rPr lang="en-US" sz="1800" dirty="0">
                <a:latin typeface="Arial"/>
                <a:cs typeface="Arial"/>
              </a:rPr>
              <a:t>.</a:t>
            </a:r>
            <a:endParaRPr lang="en-US" sz="1800" dirty="0">
              <a:cs typeface="Arial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D60CAC-D5D6-45FD-A873-4E8B5982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55" y="4052883"/>
            <a:ext cx="1288951" cy="26457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994840-949A-44F9-A845-DC1FF178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329" y="4443895"/>
            <a:ext cx="2896004" cy="166710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9B24A0-5626-46BF-A29C-2576D5996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422" y="4052884"/>
            <a:ext cx="1065555" cy="23236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B1A577F-EF64-432B-941A-92A1F25C8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77" y="4168927"/>
            <a:ext cx="3279423" cy="24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Добавление эффекта свечения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1537404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Придать эффект свечения элементу можно с помощью </a:t>
            </a:r>
            <a:r>
              <a:rPr lang="ru-RU" sz="1800" dirty="0" err="1">
                <a:latin typeface="Arial"/>
                <a:cs typeface="Arial"/>
              </a:rPr>
              <a:t>псевдоэлемента</a:t>
            </a:r>
            <a:r>
              <a:rPr lang="ru-RU" sz="1800" dirty="0">
                <a:latin typeface="Arial"/>
                <a:cs typeface="Arial"/>
              </a:rPr>
              <a:t> ::</a:t>
            </a:r>
            <a:r>
              <a:rPr lang="ru-RU" sz="1800" dirty="0" err="1">
                <a:latin typeface="Arial"/>
                <a:cs typeface="Arial"/>
              </a:rPr>
              <a:t>before</a:t>
            </a:r>
            <a:r>
              <a:rPr lang="ru-RU" sz="1800" dirty="0">
                <a:latin typeface="Arial"/>
                <a:cs typeface="Arial"/>
              </a:rPr>
              <a:t>, который копирует фон и форму основного элемента. Этот </a:t>
            </a:r>
            <a:r>
              <a:rPr lang="ru-RU" sz="1800" dirty="0" err="1">
                <a:latin typeface="Arial"/>
                <a:cs typeface="Arial"/>
              </a:rPr>
              <a:t>псевдоэлемент</a:t>
            </a:r>
            <a:r>
              <a:rPr lang="ru-RU" sz="1800" dirty="0">
                <a:latin typeface="Arial"/>
                <a:cs typeface="Arial"/>
              </a:rPr>
              <a:t> позиционируется абсолютно с небольшими отступами (</a:t>
            </a:r>
            <a:r>
              <a:rPr lang="ru-RU" sz="1800" dirty="0" err="1">
                <a:latin typeface="Arial"/>
                <a:cs typeface="Arial"/>
              </a:rPr>
              <a:t>inset</a:t>
            </a:r>
            <a:r>
              <a:rPr lang="ru-RU" sz="1800" dirty="0">
                <a:latin typeface="Arial"/>
                <a:cs typeface="Arial"/>
              </a:rPr>
              <a:t>: 10px), создавая эффект свечения по краям. Применение фильтра </a:t>
            </a:r>
            <a:r>
              <a:rPr lang="ru-RU" sz="1800" dirty="0" err="1">
                <a:latin typeface="Arial"/>
                <a:cs typeface="Arial"/>
              </a:rPr>
              <a:t>blur</a:t>
            </a:r>
            <a:r>
              <a:rPr lang="ru-RU" sz="1800" dirty="0">
                <a:latin typeface="Arial"/>
                <a:cs typeface="Arial"/>
              </a:rPr>
              <a:t>(50px) размывает его, что создает мягкое свечение вокруг элемента, а низкий z-</a:t>
            </a:r>
            <a:r>
              <a:rPr lang="ru-RU" sz="1800" dirty="0" err="1">
                <a:latin typeface="Arial"/>
                <a:cs typeface="Arial"/>
              </a:rPr>
              <a:t>index</a:t>
            </a:r>
            <a:r>
              <a:rPr lang="ru-RU" sz="1800" dirty="0">
                <a:latin typeface="Arial"/>
                <a:cs typeface="Arial"/>
              </a:rPr>
              <a:t> помещает его позади основного содержимого.</a:t>
            </a:r>
            <a:endParaRPr lang="en-US" sz="1800" dirty="0" err="1">
              <a:cs typeface="Arial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BA4241D-08DE-4B33-A339-4CB6D95C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5" y="3439756"/>
            <a:ext cx="2640575" cy="32828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6E6E55B-2C51-4E43-9D27-6D4456542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408" y="3881541"/>
            <a:ext cx="2705478" cy="21529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A415D93-1F9C-4BDE-A507-1F7AEDF411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00" r="2287" b="2992"/>
          <a:stretch/>
        </p:blipFill>
        <p:spPr>
          <a:xfrm>
            <a:off x="6899574" y="3420961"/>
            <a:ext cx="2714705" cy="32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5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Преобразование текстовых ссылок в ссылки-иконки с помощью CSS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2022362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С помощью CSS ссылки, которые изначально отображались как текст, можно превратить в ссылки с иконками, скрыв текст с помощью свойства </a:t>
            </a:r>
            <a:r>
              <a:rPr lang="ru-RU" sz="1800" dirty="0" err="1">
                <a:latin typeface="Arial"/>
                <a:cs typeface="Arial"/>
              </a:rPr>
              <a:t>text-indent</a:t>
            </a:r>
            <a:r>
              <a:rPr lang="ru-RU" sz="1800" dirty="0">
                <a:latin typeface="Arial"/>
                <a:cs typeface="Arial"/>
              </a:rPr>
              <a:t>: -9999px. Это позволяет сохранить семантику HTML, так как ссылки остаются интерактивными элементами, а их внешний вид полностью изменяется через стили. Такой подход не только облегчает стилизацию, но и улучшает доступность, позволяя экранным считывателям правильно интерпретировать ссылки.</a:t>
            </a:r>
            <a:endParaRPr lang="en-US" sz="1800" dirty="0" err="1">
              <a:cs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EE6611-E256-47ED-B6D2-EE0BEE06A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118"/>
          <a:stretch/>
        </p:blipFill>
        <p:spPr>
          <a:xfrm>
            <a:off x="595274" y="4260836"/>
            <a:ext cx="4182059" cy="13923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ADFD78-86F7-46B0-A739-F746BD850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880" y="4559847"/>
            <a:ext cx="1657581" cy="7906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D96B1D-0043-4F8F-B019-56C7C0995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669" y="4112109"/>
            <a:ext cx="2514951" cy="16861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87F4BB-88D9-46F1-ABE2-A8A4954EF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2300" y="4636057"/>
            <a:ext cx="146705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4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Преобразование текстовых ссылок в ссылки-иконки с помощью CSS</a:t>
            </a:r>
            <a:endParaRPr lang="ru-RU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1912445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Добавляя изображения иконок с помощью </a:t>
            </a:r>
            <a:r>
              <a:rPr lang="ru-RU" sz="1800" dirty="0" err="1">
                <a:latin typeface="Arial"/>
                <a:cs typeface="Arial"/>
              </a:rPr>
              <a:t>псевдоэлемента</a:t>
            </a:r>
            <a:r>
              <a:rPr lang="ru-RU" sz="1800" dirty="0">
                <a:latin typeface="Arial"/>
                <a:cs typeface="Arial"/>
              </a:rPr>
              <a:t> ::</a:t>
            </a:r>
            <a:r>
              <a:rPr lang="ru-RU" sz="1800" dirty="0" err="1">
                <a:latin typeface="Arial"/>
                <a:cs typeface="Arial"/>
              </a:rPr>
              <a:t>after</a:t>
            </a:r>
            <a:r>
              <a:rPr lang="ru-RU" sz="1800" dirty="0">
                <a:latin typeface="Arial"/>
                <a:cs typeface="Arial"/>
              </a:rPr>
              <a:t>, можно управлять их отображением и стилями централизованно, не меняя сам HTML-код. С помощью свойств, таких как </a:t>
            </a:r>
            <a:r>
              <a:rPr lang="ru-RU" sz="1800" dirty="0" err="1">
                <a:latin typeface="Arial"/>
                <a:cs typeface="Arial"/>
              </a:rPr>
              <a:t>background-image</a:t>
            </a:r>
            <a:r>
              <a:rPr lang="ru-RU" sz="1800" dirty="0">
                <a:latin typeface="Arial"/>
                <a:cs typeface="Arial"/>
              </a:rPr>
              <a:t>, </a:t>
            </a:r>
            <a:r>
              <a:rPr lang="ru-RU" sz="1800" dirty="0" err="1">
                <a:latin typeface="Arial"/>
                <a:cs typeface="Arial"/>
              </a:rPr>
              <a:t>background-size</a:t>
            </a:r>
            <a:r>
              <a:rPr lang="ru-RU" sz="1800" dirty="0">
                <a:latin typeface="Arial"/>
                <a:cs typeface="Arial"/>
              </a:rPr>
              <a:t>, и </a:t>
            </a:r>
            <a:r>
              <a:rPr lang="ru-RU" sz="1800" dirty="0" err="1">
                <a:latin typeface="Arial"/>
                <a:cs typeface="Arial"/>
              </a:rPr>
              <a:t>filter</a:t>
            </a:r>
            <a:r>
              <a:rPr lang="ru-RU" sz="1800" dirty="0">
                <a:latin typeface="Arial"/>
                <a:cs typeface="Arial"/>
              </a:rPr>
              <a:t>, можно адаптировать иконки к различным условиям, включая изменение цветовой схемы или размера. Такой подход более гибкий, поскольку позволяет легко заменять иконки и изменять их стили через CSS, что упрощает процесс обновления и поддержания кода в будущем.</a:t>
            </a:r>
            <a:endParaRPr lang="en-US" sz="1800" dirty="0" err="1"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E6FBC3-7E70-4EA6-B62A-E628B6E2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5" y="4121871"/>
            <a:ext cx="2992538" cy="25448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5F6D60-B573-4C06-869F-518E62A7C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97" y="4507754"/>
            <a:ext cx="3888475" cy="13250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555B47-365B-4D45-AD18-1F12A0B7E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649" y="4832514"/>
            <a:ext cx="1394308" cy="6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Создание капчи</a:t>
            </a:r>
            <a:endParaRPr lang="ru-RU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1507468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Функция </a:t>
            </a:r>
            <a:r>
              <a:rPr lang="ru-RU" sz="1800" dirty="0" err="1">
                <a:latin typeface="Arial"/>
                <a:cs typeface="Arial"/>
              </a:rPr>
              <a:t>generateTextCaptcha</a:t>
            </a:r>
            <a:r>
              <a:rPr lang="ru-RU" sz="1800" dirty="0">
                <a:latin typeface="Arial"/>
                <a:cs typeface="Arial"/>
              </a:rPr>
              <a:t> генерирует текстовую капчу длиной 6 символов. Она использует строку с латинскими буквами разного регистра и в цикле случайным образом выбирает символы, добавляя их в капчу. Для каждого символа выбирается случайный индекс из строки </a:t>
            </a:r>
            <a:r>
              <a:rPr lang="ru-RU" sz="1800" dirty="0" err="1">
                <a:latin typeface="Arial"/>
                <a:cs typeface="Arial"/>
              </a:rPr>
              <a:t>chars</a:t>
            </a:r>
            <a:r>
              <a:rPr lang="ru-RU" sz="1800" dirty="0">
                <a:latin typeface="Arial"/>
                <a:cs typeface="Arial"/>
              </a:rPr>
              <a:t>, после чего выбранный символ добавляется к капче. Сгенерированная капча отображается в HTML-элементе, полученном через </a:t>
            </a:r>
            <a:r>
              <a:rPr lang="ru-RU" sz="1800" dirty="0" err="1">
                <a:latin typeface="Arial"/>
                <a:cs typeface="Arial"/>
              </a:rPr>
              <a:t>document.getElementById</a:t>
            </a:r>
            <a:r>
              <a:rPr lang="ru-RU" sz="1800" dirty="0">
                <a:latin typeface="Arial"/>
                <a:cs typeface="Arial"/>
              </a:rPr>
              <a:t>("</a:t>
            </a:r>
            <a:r>
              <a:rPr lang="ru-RU" sz="1800" dirty="0" err="1">
                <a:latin typeface="Arial"/>
                <a:cs typeface="Arial"/>
              </a:rPr>
              <a:t>captcha</a:t>
            </a:r>
            <a:r>
              <a:rPr lang="ru-RU" sz="1800" dirty="0">
                <a:latin typeface="Arial"/>
                <a:cs typeface="Arial"/>
              </a:rPr>
              <a:t>"). К тому же, сгенерированная капча сохраняется в атрибуте </a:t>
            </a:r>
            <a:r>
              <a:rPr lang="ru-RU" sz="1800" dirty="0" err="1">
                <a:latin typeface="Arial"/>
                <a:cs typeface="Arial"/>
              </a:rPr>
              <a:t>data-val</a:t>
            </a:r>
            <a:r>
              <a:rPr lang="ru-RU" sz="1800" dirty="0">
                <a:latin typeface="Arial"/>
                <a:cs typeface="Arial"/>
              </a:rPr>
              <a:t> этого элемента. Таким образом, капча становится доступной как на экране, так и в скрытом атрибуте.</a:t>
            </a:r>
            <a:endParaRPr lang="en-US" sz="1800" dirty="0" err="1">
              <a:cs typeface="Arial"/>
            </a:endParaRPr>
          </a:p>
        </p:txBody>
      </p:sp>
      <p:pic>
        <p:nvPicPr>
          <p:cNvPr id="3" name="Рисунок 6">
            <a:extLst>
              <a:ext uri="{FF2B5EF4-FFF2-40B4-BE49-F238E27FC236}">
                <a16:creationId xmlns:a16="http://schemas.microsoft.com/office/drawing/2014/main" id="{FD3B4407-08D1-4573-9D6F-5800C8C5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8331" y="4090553"/>
            <a:ext cx="4906578" cy="23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Чередование цвета</a:t>
            </a:r>
            <a:endParaRPr lang="ru-RU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Arial"/>
                <a:cs typeface="Arial"/>
              </a:rPr>
              <a:t>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1507469"/>
            <a:ext cx="9130975" cy="178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 err="1">
                <a:cs typeface="Arial"/>
              </a:rPr>
              <a:t>Псевдокласс</a:t>
            </a:r>
            <a:r>
              <a:rPr lang="ru-RU" sz="1800" dirty="0">
                <a:cs typeface="Arial"/>
              </a:rPr>
              <a:t> :</a:t>
            </a:r>
            <a:r>
              <a:rPr lang="ru-RU" sz="1800" dirty="0" err="1">
                <a:cs typeface="Arial"/>
              </a:rPr>
              <a:t>nth-child</a:t>
            </a:r>
            <a:r>
              <a:rPr lang="ru-RU" sz="1800" dirty="0">
                <a:cs typeface="Arial"/>
              </a:rPr>
              <a:t>(</a:t>
            </a:r>
            <a:r>
              <a:rPr lang="ru-RU" sz="1800" dirty="0" err="1">
                <a:cs typeface="Arial"/>
              </a:rPr>
              <a:t>even</a:t>
            </a:r>
            <a:r>
              <a:rPr lang="ru-RU" sz="1800" dirty="0">
                <a:cs typeface="Arial"/>
              </a:rPr>
              <a:t>) используется для применения стилей к каждому чётному элементу списка. В данном случае он меняет цвет фона чётных элементов с классом .</a:t>
            </a:r>
            <a:r>
              <a:rPr lang="ru-RU" sz="1800" dirty="0" err="1">
                <a:cs typeface="Arial"/>
              </a:rPr>
              <a:t>item</a:t>
            </a:r>
            <a:r>
              <a:rPr lang="ru-RU" sz="1800" dirty="0">
                <a:cs typeface="Arial"/>
              </a:rPr>
              <a:t>, создавая чередование цветов. Это помогает визуально разделить подряд идущие элементы, делая их более различимыми и упрощая восприятие данных в списке, особенно при просмотре длинных списков или таблиц.</a:t>
            </a:r>
            <a:endParaRPr lang="en-US" sz="1800" dirty="0" err="1">
              <a:cs typeface="Arial"/>
            </a:endParaRPr>
          </a:p>
        </p:txBody>
      </p:sp>
      <p:pic>
        <p:nvPicPr>
          <p:cNvPr id="3" name="Рисунок 6">
            <a:extLst>
              <a:ext uri="{FF2B5EF4-FFF2-40B4-BE49-F238E27FC236}">
                <a16:creationId xmlns:a16="http://schemas.microsoft.com/office/drawing/2014/main" id="{FD3B4407-08D1-4573-9D6F-5800C8C5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861" y="3429000"/>
            <a:ext cx="2583737" cy="23927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BB6ABA-E76F-47D3-931F-2664B990C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528" y="4201230"/>
            <a:ext cx="4048690" cy="866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05F352-1286-4697-A352-081983812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261" y="3429000"/>
            <a:ext cx="2559134" cy="23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Корректная запись текста в элемент </a:t>
            </a:r>
            <a:endParaRPr lang="ru-RU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Arial"/>
                <a:cs typeface="Arial"/>
              </a:rPr>
              <a:t>12</a:t>
            </a:r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1507468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Использование </a:t>
            </a:r>
            <a:r>
              <a:rPr lang="ru-RU" sz="1800" dirty="0" err="1">
                <a:latin typeface="Arial"/>
                <a:cs typeface="Arial"/>
              </a:rPr>
              <a:t>li.innerHTML</a:t>
            </a:r>
            <a:r>
              <a:rPr lang="ru-RU" sz="1800" dirty="0">
                <a:latin typeface="Arial"/>
                <a:cs typeface="Arial"/>
              </a:rPr>
              <a:t> = </a:t>
            </a:r>
            <a:r>
              <a:rPr lang="ru-RU" sz="1800" dirty="0" err="1">
                <a:latin typeface="Arial"/>
                <a:cs typeface="Arial"/>
              </a:rPr>
              <a:t>userInput</a:t>
            </a:r>
            <a:r>
              <a:rPr lang="ru-RU" sz="1800" dirty="0">
                <a:latin typeface="Arial"/>
                <a:cs typeface="Arial"/>
              </a:rPr>
              <a:t>; может привести к непредсказуемому поведению, если пользователь введёт HTML-тег в текстовое поле, так как эти теги будут интерпретированы и выполнены как код, что может изменить структуру страницы или вызвать уязвимости. Ввод HTML-кода может нарушить отображение списка и даже потенциально навредить безопасности.</a:t>
            </a:r>
            <a:endParaRPr lang="en-US" sz="1800" dirty="0" err="1">
              <a:cs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BED463-3EA8-4794-A00F-B02561F3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72" y="4023126"/>
            <a:ext cx="5011502" cy="20069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59032B-2DA1-4E73-B6D2-B08B67469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42" y="3058841"/>
            <a:ext cx="3502579" cy="13792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1A0E5F-B0A6-4695-9A91-E24F90E33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450" y="4558602"/>
            <a:ext cx="2796750" cy="21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5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48AA85A-A2FB-48C8-A4D1-6F04C648A5B7}"/>
              </a:ext>
            </a:extLst>
          </p:cNvPr>
          <p:cNvSpPr>
            <a:spLocks/>
          </p:cNvSpPr>
          <p:nvPr/>
        </p:nvSpPr>
        <p:spPr bwMode="auto">
          <a:xfrm>
            <a:off x="1788781" y="889237"/>
            <a:ext cx="8794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b="1" dirty="0">
                <a:latin typeface="Arial"/>
                <a:cs typeface="Arial"/>
              </a:rPr>
              <a:t>Корректная запись текста в элемент </a:t>
            </a:r>
            <a:endParaRPr lang="ru-RU" b="1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F99F6-6210-4998-8E3F-38514E4974E8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178903"/>
            <a:ext cx="2133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Arial"/>
                <a:cs typeface="Arial"/>
              </a:rPr>
              <a:t>12</a:t>
            </a:r>
            <a:endParaRPr lang="ru-RU" altLang="ru-RU" sz="16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CB612-01A9-4B68-AAE7-3CBD124C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982" y="1507468"/>
            <a:ext cx="9130975" cy="18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Arial"/>
                <a:cs typeface="Arial"/>
              </a:rPr>
              <a:t>Замена на </a:t>
            </a:r>
            <a:r>
              <a:rPr lang="ru-RU" sz="1800" dirty="0" err="1">
                <a:latin typeface="Arial"/>
                <a:cs typeface="Arial"/>
              </a:rPr>
              <a:t>li.textContent</a:t>
            </a:r>
            <a:r>
              <a:rPr lang="ru-RU" sz="1800" dirty="0">
                <a:latin typeface="Arial"/>
                <a:cs typeface="Arial"/>
              </a:rPr>
              <a:t> = </a:t>
            </a:r>
            <a:r>
              <a:rPr lang="ru-RU" sz="1800" dirty="0" err="1">
                <a:latin typeface="Arial"/>
                <a:cs typeface="Arial"/>
              </a:rPr>
              <a:t>userInput</a:t>
            </a:r>
            <a:r>
              <a:rPr lang="ru-RU" sz="1800" dirty="0">
                <a:latin typeface="Arial"/>
                <a:cs typeface="Arial"/>
              </a:rPr>
              <a:t>; решает эту проблему, так как теги будут отображаться как обычный текст, а не как исполняемый код, что гарантирует корректное и безопасное добавление элементов в список.</a:t>
            </a:r>
            <a:endParaRPr lang="en-US" sz="1800" dirty="0" err="1">
              <a:cs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59032B-2DA1-4E73-B6D2-B08B6746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53" y="4143802"/>
            <a:ext cx="3256503" cy="12823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E2C3D4-CE08-49A5-85F7-292B0577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421" y="4461395"/>
            <a:ext cx="2783646" cy="21327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08AED8-2108-4FC5-86F8-8261E82CF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47" y="3075962"/>
            <a:ext cx="3768214" cy="4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37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774</Words>
  <Application>Microsoft Office PowerPoint</Application>
  <PresentationFormat>Широкоэкранный</PresentationFormat>
  <Paragraphs>44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PT Sans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 Васильев</dc:creator>
  <cp:lastModifiedBy>Борис Васильев</cp:lastModifiedBy>
  <cp:revision>2858</cp:revision>
  <dcterms:created xsi:type="dcterms:W3CDTF">2021-10-06T03:14:37Z</dcterms:created>
  <dcterms:modified xsi:type="dcterms:W3CDTF">2024-10-22T20:46:15Z</dcterms:modified>
</cp:coreProperties>
</file>