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sldIdLst>
    <p:sldId id="256" r:id="rId3"/>
    <p:sldId id="257" r:id="rId4"/>
    <p:sldId id="262" r:id="rId5"/>
    <p:sldId id="263" r:id="rId6"/>
    <p:sldId id="258" r:id="rId7"/>
    <p:sldId id="259"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7" autoAdjust="0"/>
    <p:restoredTop sz="94660"/>
  </p:normalViewPr>
  <p:slideViewPr>
    <p:cSldViewPr>
      <p:cViewPr varScale="1">
        <p:scale>
          <a:sx n="102" d="100"/>
          <a:sy n="102" d="100"/>
        </p:scale>
        <p:origin x="-24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A520C0-770C-417E-94A4-1583B86ABAC3}"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A520C0-770C-417E-94A4-1583B86ABAC3}"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A520C0-770C-417E-94A4-1583B86ABAC3}"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FA520C0-770C-417E-94A4-1583B86ABAC3}" type="datetimeFigureOut">
              <a:rPr lang="en-US" smtClean="0"/>
              <a:t>12/13/2018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E7AF2AB-F2A3-4B94-B55E-87226821C52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FA520C0-770C-417E-94A4-1583B86ABAC3}" type="datetimeFigureOut">
              <a:rPr lang="en-US" smtClean="0"/>
              <a:t>12/13/2018</a:t>
            </a:fld>
            <a:endParaRPr lang="en-US"/>
          </a:p>
        </p:txBody>
      </p:sp>
      <p:sp>
        <p:nvSpPr>
          <p:cNvPr id="9" name="Slide Number Placeholder 8"/>
          <p:cNvSpPr>
            <a:spLocks noGrp="1"/>
          </p:cNvSpPr>
          <p:nvPr>
            <p:ph type="sldNum" sz="quarter" idx="15"/>
          </p:nvPr>
        </p:nvSpPr>
        <p:spPr/>
        <p:txBody>
          <a:bodyPr rtlCol="0"/>
          <a:lstStyle/>
          <a:p>
            <a:fld id="{4E7AF2AB-F2A3-4B94-B55E-87226821C522}"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A520C0-770C-417E-94A4-1583B86ABAC3}" type="datetimeFigureOut">
              <a:rPr lang="en-US" smtClean="0"/>
              <a:t>12/13/2018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E7AF2AB-F2A3-4B94-B55E-87226821C52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FA520C0-770C-417E-94A4-1583B86ABAC3}"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AF2AB-F2A3-4B94-B55E-87226821C522}"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FA520C0-770C-417E-94A4-1583B86ABAC3}"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AF2AB-F2A3-4B94-B55E-87226821C522}"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FA520C0-770C-417E-94A4-1583B86ABAC3}" type="datetimeFigureOut">
              <a:rPr lang="en-US" smtClean="0"/>
              <a:t>12/13/2018</a:t>
            </a:fld>
            <a:endParaRPr lang="en-US"/>
          </a:p>
        </p:txBody>
      </p:sp>
      <p:sp>
        <p:nvSpPr>
          <p:cNvPr id="7" name="Slide Number Placeholder 6"/>
          <p:cNvSpPr>
            <a:spLocks noGrp="1"/>
          </p:cNvSpPr>
          <p:nvPr>
            <p:ph type="sldNum" sz="quarter" idx="11"/>
          </p:nvPr>
        </p:nvSpPr>
        <p:spPr/>
        <p:txBody>
          <a:bodyPr rtlCol="0"/>
          <a:lstStyle/>
          <a:p>
            <a:fld id="{4E7AF2AB-F2A3-4B94-B55E-87226821C522}"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520C0-770C-417E-94A4-1583B86ABAC3}" type="datetimeFigureOut">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FA520C0-770C-417E-94A4-1583B86ABAC3}" type="datetimeFigureOut">
              <a:rPr lang="en-US" smtClean="0"/>
              <a:t>12/13/2018</a:t>
            </a:fld>
            <a:endParaRPr lang="en-US"/>
          </a:p>
        </p:txBody>
      </p:sp>
      <p:sp>
        <p:nvSpPr>
          <p:cNvPr id="22" name="Slide Number Placeholder 21"/>
          <p:cNvSpPr>
            <a:spLocks noGrp="1"/>
          </p:cNvSpPr>
          <p:nvPr>
            <p:ph type="sldNum" sz="quarter" idx="15"/>
          </p:nvPr>
        </p:nvSpPr>
        <p:spPr/>
        <p:txBody>
          <a:bodyPr rtlCol="0"/>
          <a:lstStyle/>
          <a:p>
            <a:fld id="{4E7AF2AB-F2A3-4B94-B55E-87226821C522}"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A520C0-770C-417E-94A4-1583B86ABAC3}"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A520C0-770C-417E-94A4-1583B86ABAC3}" type="datetimeFigureOut">
              <a:rPr lang="en-US" smtClean="0"/>
              <a:t>12/13/2018</a:t>
            </a:fld>
            <a:endParaRPr lang="en-US"/>
          </a:p>
        </p:txBody>
      </p:sp>
      <p:sp>
        <p:nvSpPr>
          <p:cNvPr id="18" name="Slide Number Placeholder 17"/>
          <p:cNvSpPr>
            <a:spLocks noGrp="1"/>
          </p:cNvSpPr>
          <p:nvPr>
            <p:ph type="sldNum" sz="quarter" idx="11"/>
          </p:nvPr>
        </p:nvSpPr>
        <p:spPr/>
        <p:txBody>
          <a:bodyPr rtlCol="0"/>
          <a:lstStyle/>
          <a:p>
            <a:fld id="{4E7AF2AB-F2A3-4B94-B55E-87226821C522}"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A520C0-770C-417E-94A4-1583B86ABAC3}"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A520C0-770C-417E-94A4-1583B86ABAC3}"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520C0-770C-417E-94A4-1583B86ABAC3}"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A520C0-770C-417E-94A4-1583B86ABAC3}"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A520C0-770C-417E-94A4-1583B86ABAC3}"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A520C0-770C-417E-94A4-1583B86ABAC3}"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520C0-770C-417E-94A4-1583B86ABAC3}" type="datetimeFigureOut">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A520C0-770C-417E-94A4-1583B86ABAC3}"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A520C0-770C-417E-94A4-1583B86ABAC3}"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AF2AB-F2A3-4B94-B55E-87226821C52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520C0-770C-417E-94A4-1583B86ABAC3}" type="datetimeFigureOut">
              <a:rPr lang="en-US" smtClean="0"/>
              <a:t>12/13/2018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AF2AB-F2A3-4B94-B55E-87226821C5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A520C0-770C-417E-94A4-1583B86ABAC3}" type="datetimeFigureOut">
              <a:rPr lang="en-US" smtClean="0"/>
              <a:t>12/13/2018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E7AF2AB-F2A3-4B94-B55E-87226821C5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US" dirty="0">
                <a:latin typeface="Algerian" pitchFamily="82" charset="0"/>
              </a:rPr>
              <a:t>Computer Architecture </a:t>
            </a:r>
          </a:p>
        </p:txBody>
      </p:sp>
      <p:sp>
        <p:nvSpPr>
          <p:cNvPr id="3" name="Subtitle 2"/>
          <p:cNvSpPr>
            <a:spLocks noGrp="1"/>
          </p:cNvSpPr>
          <p:nvPr>
            <p:ph type="subTitle" idx="1"/>
          </p:nvPr>
        </p:nvSpPr>
        <p:spPr>
          <a:xfrm>
            <a:off x="1447800" y="2209800"/>
            <a:ext cx="6400800" cy="4191000"/>
          </a:xfrm>
        </p:spPr>
        <p:txBody>
          <a:bodyPr>
            <a:normAutofit fontScale="77500" lnSpcReduction="20000"/>
          </a:bodyPr>
          <a:lstStyle/>
          <a:p>
            <a:endParaRPr lang="en-US" sz="4800" dirty="0">
              <a:solidFill>
                <a:srgbClr val="FF0000"/>
              </a:solidFill>
              <a:latin typeface="Bauhaus 93" pitchFamily="82" charset="0"/>
            </a:endParaRPr>
          </a:p>
          <a:p>
            <a:endParaRPr lang="en-US" sz="4800" dirty="0">
              <a:solidFill>
                <a:srgbClr val="FF0000"/>
              </a:solidFill>
              <a:latin typeface="Bauhaus 93" pitchFamily="82" charset="0"/>
            </a:endParaRPr>
          </a:p>
          <a:p>
            <a:r>
              <a:rPr lang="en-US" sz="4800" dirty="0">
                <a:solidFill>
                  <a:srgbClr val="FF0000"/>
                </a:solidFill>
                <a:latin typeface="Bauhaus 93" pitchFamily="82" charset="0"/>
              </a:rPr>
              <a:t>DLA STOPWATCH </a:t>
            </a:r>
          </a:p>
          <a:p>
            <a:endParaRPr lang="en-US" sz="4800" dirty="0">
              <a:solidFill>
                <a:srgbClr val="FF0000"/>
              </a:solidFill>
              <a:latin typeface="Bauhaus 93" pitchFamily="82" charset="0"/>
            </a:endParaRPr>
          </a:p>
          <a:p>
            <a:endParaRPr lang="en-US" sz="4800" dirty="0">
              <a:solidFill>
                <a:srgbClr val="FF0000"/>
              </a:solidFill>
              <a:latin typeface="Bauhaus 93" pitchFamily="82" charset="0"/>
            </a:endParaRPr>
          </a:p>
          <a:p>
            <a:pPr algn="l"/>
            <a:r>
              <a:rPr lang="en-US" sz="4800" dirty="0">
                <a:solidFill>
                  <a:schemeClr val="tx2">
                    <a:lumMod val="75000"/>
                  </a:schemeClr>
                </a:solidFill>
                <a:latin typeface="Bradley Hand ITC" pitchFamily="66" charset="0"/>
              </a:rPr>
              <a:t>ENIO BITRI </a:t>
            </a:r>
          </a:p>
          <a:p>
            <a:pPr algn="l"/>
            <a:r>
              <a:rPr lang="en-US" sz="4800" dirty="0">
                <a:solidFill>
                  <a:schemeClr val="tx2">
                    <a:lumMod val="75000"/>
                  </a:schemeClr>
                </a:solidFill>
                <a:latin typeface="Bradley Hand ITC" pitchFamily="66" charset="0"/>
              </a:rPr>
              <a:t>LAZARON SHYTA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772400" cy="1470025"/>
          </a:xfrm>
        </p:spPr>
        <p:txBody>
          <a:bodyPr/>
          <a:lstStyle/>
          <a:p>
            <a:r>
              <a:rPr lang="en-US" dirty="0">
                <a:solidFill>
                  <a:srgbClr val="0070C0"/>
                </a:solidFill>
                <a:effectLst>
                  <a:outerShdw blurRad="38100" dist="38100" dir="2700000" algn="tl">
                    <a:srgbClr val="000000">
                      <a:alpha val="43137"/>
                    </a:srgbClr>
                  </a:outerShdw>
                </a:effectLst>
                <a:latin typeface="Harlow Solid Italic" pitchFamily="82" charset="0"/>
              </a:rPr>
              <a:t>What is it about? </a:t>
            </a:r>
          </a:p>
        </p:txBody>
      </p:sp>
      <p:sp>
        <p:nvSpPr>
          <p:cNvPr id="3" name="Subtitle 2"/>
          <p:cNvSpPr>
            <a:spLocks noGrp="1"/>
          </p:cNvSpPr>
          <p:nvPr>
            <p:ph type="subTitle" idx="1"/>
          </p:nvPr>
        </p:nvSpPr>
        <p:spPr>
          <a:xfrm>
            <a:off x="1371600" y="2438400"/>
            <a:ext cx="6400800" cy="1752600"/>
          </a:xfrm>
        </p:spPr>
        <p:txBody>
          <a:bodyPr>
            <a:noAutofit/>
          </a:bodyPr>
          <a:lstStyle/>
          <a:p>
            <a:pPr algn="l">
              <a:buFont typeface="Arial" pitchFamily="34" charset="0"/>
              <a:buChar char="•"/>
            </a:pPr>
            <a:r>
              <a:rPr lang="en-US" sz="1800" dirty="0"/>
              <a:t>A </a:t>
            </a:r>
            <a:r>
              <a:rPr lang="en-US" sz="1800" dirty="0" smtClean="0"/>
              <a:t>stopwatch </a:t>
            </a:r>
            <a:r>
              <a:rPr lang="en-US" sz="1800" dirty="0"/>
              <a:t>that displays the time in four decimal digits and counts from 00.00 to 99.99 </a:t>
            </a:r>
            <a:r>
              <a:rPr lang="en-US" sz="1800" dirty="0" smtClean="0"/>
              <a:t>seconds.</a:t>
            </a:r>
          </a:p>
          <a:p>
            <a:pPr algn="l">
              <a:buFont typeface="Arial" pitchFamily="34" charset="0"/>
              <a:buChar char="•"/>
            </a:pPr>
            <a:r>
              <a:rPr lang="en-US" sz="1800" dirty="0" smtClean="0"/>
              <a:t>It </a:t>
            </a:r>
            <a:r>
              <a:rPr lang="en-US" sz="1800" dirty="0"/>
              <a:t>contains a </a:t>
            </a:r>
            <a:r>
              <a:rPr lang="en-US" sz="1800" dirty="0" smtClean="0"/>
              <a:t>RESET command, </a:t>
            </a:r>
            <a:r>
              <a:rPr lang="en-US" sz="1800" dirty="0"/>
              <a:t>which re-sets the count to </a:t>
            </a:r>
            <a:r>
              <a:rPr lang="en-US" sz="1800" dirty="0" smtClean="0"/>
              <a:t>00.00</a:t>
            </a:r>
          </a:p>
          <a:p>
            <a:pPr algn="l">
              <a:buFont typeface="Arial" pitchFamily="34" charset="0"/>
              <a:buChar char="•"/>
            </a:pPr>
            <a:r>
              <a:rPr lang="en-US" sz="1800" dirty="0" smtClean="0"/>
              <a:t>signal</a:t>
            </a:r>
            <a:r>
              <a:rPr lang="en-US" sz="1800" dirty="0"/>
              <a:t>, START/STOP, which enables (starts) and suspends (stops) the counting. </a:t>
            </a:r>
            <a:endParaRPr lang="en-US" sz="1800" dirty="0" smtClean="0"/>
          </a:p>
          <a:p>
            <a:pPr algn="l">
              <a:buFont typeface="Arial" pitchFamily="34" charset="0"/>
              <a:buChar char="•"/>
            </a:pPr>
            <a:r>
              <a:rPr lang="en-US" sz="1800" dirty="0" smtClean="0"/>
              <a:t>There </a:t>
            </a:r>
            <a:r>
              <a:rPr lang="en-US" sz="1800" dirty="0"/>
              <a:t>is a switch control that turns the </a:t>
            </a:r>
            <a:r>
              <a:rPr lang="en-US" sz="1800" dirty="0" smtClean="0"/>
              <a:t>display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6C8E5-F24F-42EA-8639-7D695ACB8E98}"/>
              </a:ext>
            </a:extLst>
          </p:cNvPr>
          <p:cNvSpPr>
            <a:spLocks noGrp="1"/>
          </p:cNvSpPr>
          <p:nvPr>
            <p:ph type="title"/>
          </p:nvPr>
        </p:nvSpPr>
        <p:spPr/>
        <p:txBody>
          <a:bodyPr/>
          <a:lstStyle/>
          <a:p>
            <a:r>
              <a:rPr lang="en-US" dirty="0"/>
              <a:t>Components used</a:t>
            </a:r>
          </a:p>
        </p:txBody>
      </p:sp>
      <p:sp>
        <p:nvSpPr>
          <p:cNvPr id="3" name="Content Placeholder 2">
            <a:extLst>
              <a:ext uri="{FF2B5EF4-FFF2-40B4-BE49-F238E27FC236}">
                <a16:creationId xmlns:a16="http://schemas.microsoft.com/office/drawing/2014/main" xmlns="" id="{97A48695-44EF-471D-B213-642740E441BB}"/>
              </a:ext>
            </a:extLst>
          </p:cNvPr>
          <p:cNvSpPr>
            <a:spLocks noGrp="1"/>
          </p:cNvSpPr>
          <p:nvPr>
            <p:ph idx="1"/>
          </p:nvPr>
        </p:nvSpPr>
        <p:spPr/>
        <p:txBody>
          <a:bodyPr>
            <a:normAutofit fontScale="92500" lnSpcReduction="10000"/>
          </a:bodyPr>
          <a:lstStyle/>
          <a:p>
            <a:pPr marL="0" indent="0">
              <a:buNone/>
            </a:pPr>
            <a:r>
              <a:rPr lang="en-US" sz="3500" u="sng" dirty="0"/>
              <a:t>4 Hex Digit Display</a:t>
            </a:r>
          </a:p>
          <a:p>
            <a:pPr marL="0" indent="0">
              <a:buNone/>
            </a:pPr>
            <a:r>
              <a:rPr lang="en-US" sz="2000" dirty="0"/>
              <a:t>Used to convert hexadecimal code to decimal digit. There are used 4 Hex Digit Displays, 2 for the whole-number part and 2 other for the fractional part. They display from 00.00 to 99.99.</a:t>
            </a:r>
          </a:p>
          <a:p>
            <a:pPr marL="0" indent="0">
              <a:buNone/>
            </a:pPr>
            <a:r>
              <a:rPr lang="en-US" sz="3500" u="sng" dirty="0"/>
              <a:t>4 P-Type Transistors</a:t>
            </a:r>
          </a:p>
          <a:p>
            <a:pPr marL="0" indent="0">
              <a:buNone/>
            </a:pPr>
            <a:r>
              <a:rPr lang="en-US" sz="1900" dirty="0"/>
              <a:t>Each Hex Digit Display is connected with one P-Type transistor. With the transistors we can command the displays to turn on or off. The counting still continues even if the display doesn’t show the number when we push the button Screen On/Off.</a:t>
            </a:r>
          </a:p>
          <a:p>
            <a:pPr marL="0" indent="0">
              <a:buNone/>
            </a:pPr>
            <a:endParaRPr lang="en-US" sz="1900" dirty="0"/>
          </a:p>
          <a:p>
            <a:pPr marL="0" indent="0">
              <a:buNone/>
            </a:pPr>
            <a:r>
              <a:rPr lang="en-US" sz="3500" u="sng" dirty="0"/>
              <a:t>3 D FLIP FLOP</a:t>
            </a:r>
          </a:p>
          <a:p>
            <a:pPr marL="0" indent="0">
              <a:buNone/>
            </a:pPr>
            <a:r>
              <a:rPr lang="en-US" sz="2200" dirty="0"/>
              <a:t>D Flip-Flops are used to divide the clock cycle in order to adjust the time, so the stopwatch will not be too fast or slow. (Clock Frequency-2KHz divided by 3 D Flip-Flops)</a:t>
            </a:r>
          </a:p>
          <a:p>
            <a:pPr marL="0" indent="0">
              <a:buNone/>
            </a:pPr>
            <a:endParaRPr lang="en-US" sz="2800" dirty="0"/>
          </a:p>
        </p:txBody>
      </p:sp>
    </p:spTree>
    <p:extLst>
      <p:ext uri="{BB962C8B-B14F-4D97-AF65-F5344CB8AC3E}">
        <p14:creationId xmlns:p14="http://schemas.microsoft.com/office/powerpoint/2010/main" val="3507755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AAA90-3275-4353-B662-CE048BFF6DD8}"/>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xmlns="" id="{017CDE6C-D24D-47A0-B335-23A549D6E05E}"/>
              </a:ext>
            </a:extLst>
          </p:cNvPr>
          <p:cNvSpPr>
            <a:spLocks noGrp="1"/>
          </p:cNvSpPr>
          <p:nvPr>
            <p:ph idx="1"/>
          </p:nvPr>
        </p:nvSpPr>
        <p:spPr/>
        <p:txBody>
          <a:bodyPr>
            <a:normAutofit/>
          </a:bodyPr>
          <a:lstStyle/>
          <a:p>
            <a:pPr marL="0" indent="0">
              <a:buNone/>
            </a:pPr>
            <a:r>
              <a:rPr lang="en-US" u="sng" dirty="0"/>
              <a:t>  4 Counters</a:t>
            </a:r>
          </a:p>
          <a:p>
            <a:pPr marL="0" indent="0">
              <a:buNone/>
            </a:pPr>
            <a:r>
              <a:rPr lang="en-US" sz="2000" dirty="0"/>
              <a:t>Counters are used to count from 0-9 when the clock cycle signal is entered. There are two counters for the whole-number part and for the fractional part.</a:t>
            </a:r>
          </a:p>
          <a:p>
            <a:pPr marL="0" indent="0">
              <a:buNone/>
            </a:pPr>
            <a:r>
              <a:rPr lang="en-US" u="sng" dirty="0"/>
              <a:t>3 Comparators</a:t>
            </a:r>
          </a:p>
          <a:p>
            <a:pPr marL="0" indent="0">
              <a:buNone/>
            </a:pPr>
            <a:r>
              <a:rPr lang="en-US" sz="2000" dirty="0"/>
              <a:t>Comparators are used to compare the counters number output with the constant 0. When the first counter goes to 0, this is used as a clock cycle for the second counter and so on.</a:t>
            </a:r>
          </a:p>
          <a:p>
            <a:pPr marL="0" indent="0">
              <a:buNone/>
            </a:pPr>
            <a:r>
              <a:rPr lang="en-US" u="sng" dirty="0"/>
              <a:t>4 Multiplexer</a:t>
            </a:r>
          </a:p>
          <a:p>
            <a:pPr marL="0" indent="0">
              <a:buNone/>
            </a:pPr>
            <a:r>
              <a:rPr lang="en-US" sz="2000" dirty="0"/>
              <a:t>Used to convert this number as a hexadecimal code in order to be outputted in the Hex Digit Displays.</a:t>
            </a:r>
          </a:p>
        </p:txBody>
      </p:sp>
    </p:spTree>
    <p:extLst>
      <p:ext uri="{BB962C8B-B14F-4D97-AF65-F5344CB8AC3E}">
        <p14:creationId xmlns:p14="http://schemas.microsoft.com/office/powerpoint/2010/main" val="3189398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470025"/>
          </a:xfrm>
        </p:spPr>
        <p:txBody>
          <a:bodyPr>
            <a:normAutofit/>
          </a:bodyPr>
          <a:lstStyle/>
          <a:p>
            <a:r>
              <a:rPr lang="en-US" sz="6600" dirty="0">
                <a:solidFill>
                  <a:srgbClr val="00B050"/>
                </a:solidFill>
                <a:latin typeface="Chiller" pitchFamily="82" charset="0"/>
              </a:rPr>
              <a:t>Initial Front-End </a:t>
            </a:r>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362200"/>
            <a:ext cx="8153400" cy="2743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1470025"/>
          </a:xfrm>
        </p:spPr>
        <p:txBody>
          <a:bodyPr>
            <a:normAutofit fontScale="90000"/>
          </a:bodyPr>
          <a:lstStyle/>
          <a:p>
            <a:r>
              <a:rPr lang="en-US" dirty="0">
                <a:solidFill>
                  <a:srgbClr val="FF0000"/>
                </a:solidFill>
                <a:latin typeface="Goudy Stout" pitchFamily="18" charset="0"/>
              </a:rPr>
              <a:t>After executing Start/Stop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86000"/>
            <a:ext cx="7611538" cy="334374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txBody>
          <a:bodyPr/>
          <a:lstStyle/>
          <a:p>
            <a:pPr algn="l"/>
            <a:r>
              <a:rPr lang="en-US" dirty="0">
                <a:latin typeface="Castellar" pitchFamily="18" charset="0"/>
              </a:rPr>
              <a:t>Circuit</a:t>
            </a:r>
            <a:r>
              <a:rPr lang="en-US" dirty="0"/>
              <a:t> </a:t>
            </a:r>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996" y="1219200"/>
            <a:ext cx="7145157" cy="5257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erlin Sans FB Demi" pitchFamily="34" charset="0"/>
              </a:rPr>
              <a:t>Thank you for your attention </a:t>
            </a: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305</Words>
  <Application>Microsoft Office PowerPoint</Application>
  <PresentationFormat>On-screen Show (4:3)</PresentationFormat>
  <Paragraphs>32</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Oriel</vt:lpstr>
      <vt:lpstr>Computer Architecture </vt:lpstr>
      <vt:lpstr>What is it about? </vt:lpstr>
      <vt:lpstr>Components used</vt:lpstr>
      <vt:lpstr>…</vt:lpstr>
      <vt:lpstr>Initial Front-End </vt:lpstr>
      <vt:lpstr>After executing Start/Stop </vt:lpstr>
      <vt:lpstr>Circuit </vt:lpstr>
      <vt:lpstr>Thank you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user</dc:creator>
  <cp:lastModifiedBy>Enio Bitri</cp:lastModifiedBy>
  <cp:revision>9</cp:revision>
  <dcterms:created xsi:type="dcterms:W3CDTF">2018-12-02T13:53:32Z</dcterms:created>
  <dcterms:modified xsi:type="dcterms:W3CDTF">2018-12-13T19:40:13Z</dcterms:modified>
</cp:coreProperties>
</file>