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306" r:id="rId2"/>
    <p:sldId id="280" r:id="rId3"/>
    <p:sldId id="352" r:id="rId4"/>
    <p:sldId id="298" r:id="rId5"/>
    <p:sldId id="307" r:id="rId6"/>
    <p:sldId id="339" r:id="rId7"/>
    <p:sldId id="312" r:id="rId8"/>
    <p:sldId id="353" r:id="rId9"/>
    <p:sldId id="340" r:id="rId10"/>
    <p:sldId id="341" r:id="rId11"/>
    <p:sldId id="342" r:id="rId12"/>
    <p:sldId id="354" r:id="rId13"/>
    <p:sldId id="343" r:id="rId14"/>
    <p:sldId id="345" r:id="rId15"/>
    <p:sldId id="344" r:id="rId16"/>
    <p:sldId id="346" r:id="rId17"/>
    <p:sldId id="355" r:id="rId18"/>
    <p:sldId id="347" r:id="rId19"/>
    <p:sldId id="297" r:id="rId2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4">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30" autoAdjust="0"/>
    <p:restoredTop sz="94660"/>
  </p:normalViewPr>
  <p:slideViewPr>
    <p:cSldViewPr snapToGrid="0">
      <p:cViewPr varScale="1">
        <p:scale>
          <a:sx n="114" d="100"/>
          <a:sy n="114" d="100"/>
        </p:scale>
        <p:origin x="144" y="82"/>
      </p:cViewPr>
      <p:guideLst>
        <p:guide orient="horz" pos="1644"/>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76" y="-96"/>
      </p:cViewPr>
      <p:guideLst>
        <p:guide orient="horz" pos="292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FC6ED7-0092-4D0F-B4E9-9D11E8BE2A6C}" type="doc">
      <dgm:prSet loTypeId="urn:microsoft.com/office/officeart/2005/8/layout/vList2#1" loCatId="list" qsTypeId="urn:microsoft.com/office/officeart/2005/8/quickstyle/simple2#1" qsCatId="simple" csTypeId="urn:microsoft.com/office/officeart/2005/8/colors/accent1_2#1" csCatId="accent1" phldr="1"/>
      <dgm:spPr/>
      <dgm:t>
        <a:bodyPr/>
        <a:lstStyle/>
        <a:p>
          <a:endParaRPr lang="zh-CN" altLang="en-US"/>
        </a:p>
      </dgm:t>
    </dgm:pt>
    <dgm:pt modelId="{62EA9719-E2A9-493F-A849-8E968217E9C8}">
      <dgm:prSet phldr="0" custT="1"/>
      <dgm:spPr/>
      <dgm:t>
        <a:bodyPr vert="horz" wrap="square"/>
        <a:lstStyle/>
        <a:p>
          <a:pPr algn="ctr" rtl="0">
            <a:lnSpc>
              <a:spcPct val="100000"/>
            </a:lnSpc>
            <a:spcBef>
              <a:spcPct val="0"/>
            </a:spcBef>
            <a:spcAft>
              <a:spcPct val="35000"/>
            </a:spcAft>
          </a:pPr>
          <a:r>
            <a:rPr lang="zh-CN" sz="2400" b="1" dirty="0">
              <a:latin typeface="华文楷体" panose="02010600040101010101" pitchFamily="2" charset="-122"/>
              <a:ea typeface="华文楷体" panose="02010600040101010101" pitchFamily="2" charset="-122"/>
            </a:rPr>
            <a:t>项目背景</a:t>
          </a:r>
        </a:p>
      </dgm:t>
    </dgm:pt>
    <dgm:pt modelId="{3F99ACA0-67E6-445F-9CD3-7C6E5C5828ED}" type="parTrans" cxnId="{12808883-B7C5-4E11-B8C2-61F85D0455F8}">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6FC684F1-D36E-4190-9A9B-E94BD5B11AA0}" type="sibTrans" cxnId="{12808883-B7C5-4E11-B8C2-61F85D0455F8}">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F2CD5BDD-58C6-42D7-B683-1AA7EAA9A4B6}">
      <dgm:prSet phldr="0" custT="1"/>
      <dgm:spPr/>
      <dgm:t>
        <a:bodyPr vert="horz" wrap="square"/>
        <a:lstStyle/>
        <a:p>
          <a:pPr algn="ctr" rtl="0">
            <a:lnSpc>
              <a:spcPct val="100000"/>
            </a:lnSpc>
            <a:spcBef>
              <a:spcPct val="0"/>
            </a:spcBef>
            <a:spcAft>
              <a:spcPct val="35000"/>
            </a:spcAft>
          </a:pPr>
          <a:r>
            <a:rPr lang="zh-CN" altLang="en-US" sz="2400" b="1" dirty="0">
              <a:latin typeface="华文楷体" panose="02010600040101010101" pitchFamily="2" charset="-122"/>
              <a:ea typeface="华文楷体" panose="02010600040101010101" pitchFamily="2" charset="-122"/>
            </a:rPr>
            <a:t>系统设计</a:t>
          </a:r>
          <a:endParaRPr lang="zh-CN" sz="2400" b="1" dirty="0">
            <a:latin typeface="华文楷体" panose="02010600040101010101" pitchFamily="2" charset="-122"/>
            <a:ea typeface="华文楷体" panose="02010600040101010101" pitchFamily="2" charset="-122"/>
          </a:endParaRPr>
        </a:p>
      </dgm:t>
    </dgm:pt>
    <dgm:pt modelId="{38825600-B945-4300-AAB3-4DB49C2C6370}" type="parTrans" cxnId="{BCFD2037-108D-46E9-9513-B859C18788A1}">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08778F18-B13F-45D6-8971-59927262BB40}" type="sibTrans" cxnId="{BCFD2037-108D-46E9-9513-B859C18788A1}">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3969BF2A-B7B6-497F-91AD-FDD2BBADC207}">
      <dgm:prSet phldr="0" custT="1"/>
      <dgm:spPr/>
      <dgm:t>
        <a:bodyPr vert="horz" wrap="square"/>
        <a:lstStyle/>
        <a:p>
          <a:pPr algn="ctr" rtl="0">
            <a:lnSpc>
              <a:spcPct val="100000"/>
            </a:lnSpc>
            <a:spcBef>
              <a:spcPct val="0"/>
            </a:spcBef>
            <a:spcAft>
              <a:spcPct val="35000"/>
            </a:spcAft>
          </a:pPr>
          <a:r>
            <a:rPr lang="zh-CN" altLang="en-US" sz="2400" b="1" dirty="0">
              <a:latin typeface="华文楷体" panose="02010600040101010101" pitchFamily="2" charset="-122"/>
              <a:ea typeface="华文楷体" panose="02010600040101010101" pitchFamily="2" charset="-122"/>
            </a:rPr>
            <a:t>系统功能实现</a:t>
          </a:r>
          <a:endParaRPr lang="zh-CN" sz="2400" b="1" dirty="0">
            <a:latin typeface="华文楷体" panose="02010600040101010101" pitchFamily="2" charset="-122"/>
            <a:ea typeface="华文楷体" panose="02010600040101010101" pitchFamily="2" charset="-122"/>
          </a:endParaRPr>
        </a:p>
      </dgm:t>
    </dgm:pt>
    <dgm:pt modelId="{08D6914E-3D4F-4581-B4DB-604391C4F28A}" type="parTrans" cxnId="{4A29A587-6484-4FEE-AB93-1BE633B1784F}">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51794A15-89C7-4AE9-8241-4D0906F5B18E}" type="sibTrans" cxnId="{4A29A587-6484-4FEE-AB93-1BE633B1784F}">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2E7CDBD6-0667-4C88-8399-28F5C6D2A576}">
      <dgm:prSet phldr="0" custT="1"/>
      <dgm:spPr/>
      <dgm:t>
        <a:bodyPr vert="horz" wrap="square"/>
        <a:lstStyle/>
        <a:p>
          <a:pPr algn="ctr" rtl="0">
            <a:lnSpc>
              <a:spcPct val="100000"/>
            </a:lnSpc>
            <a:spcBef>
              <a:spcPct val="0"/>
            </a:spcBef>
            <a:spcAft>
              <a:spcPct val="35000"/>
            </a:spcAft>
          </a:pPr>
          <a:r>
            <a:rPr lang="zh-CN" sz="2400" b="1" dirty="0">
              <a:latin typeface="华文楷体" panose="02010600040101010101" pitchFamily="2" charset="-122"/>
              <a:ea typeface="华文楷体" panose="02010600040101010101" pitchFamily="2" charset="-122"/>
            </a:rPr>
            <a:t>软件测试</a:t>
          </a:r>
        </a:p>
      </dgm:t>
    </dgm:pt>
    <dgm:pt modelId="{FAFAFA76-9094-4228-A300-B7ADE4F10939}" type="parTrans" cxnId="{355AE37B-5EC2-4897-8CCD-197FC61982A9}">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715D4457-0923-45DE-B615-8645F8D3ADF0}" type="sibTrans" cxnId="{355AE37B-5EC2-4897-8CCD-197FC61982A9}">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C210CE42-3613-43F5-8F88-8D628ACFB37C}">
      <dgm:prSet phldr="0" custT="1"/>
      <dgm:spPr/>
      <dgm:t>
        <a:bodyPr vert="horz" wrap="square"/>
        <a:lstStyle/>
        <a:p>
          <a:pPr algn="ctr" rtl="0">
            <a:lnSpc>
              <a:spcPct val="100000"/>
            </a:lnSpc>
            <a:spcBef>
              <a:spcPct val="0"/>
            </a:spcBef>
            <a:spcAft>
              <a:spcPct val="35000"/>
            </a:spcAft>
          </a:pPr>
          <a:r>
            <a:rPr lang="zh-CN" sz="2400" b="1" dirty="0">
              <a:latin typeface="华文楷体" panose="02010600040101010101" pitchFamily="2" charset="-122"/>
              <a:ea typeface="华文楷体" panose="02010600040101010101" pitchFamily="2" charset="-122"/>
            </a:rPr>
            <a:t>项目总结</a:t>
          </a:r>
        </a:p>
      </dgm:t>
    </dgm:pt>
    <dgm:pt modelId="{787B5F9A-F9E5-4827-8ADC-1BDA8E0AE1D7}" type="parTrans" cxnId="{004715A5-4B5B-4083-8BBE-A29D8B3792F6}">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D4012D93-A0BB-4A4F-AE7B-985B5EE2707A}" type="sibTrans" cxnId="{004715A5-4B5B-4083-8BBE-A29D8B3792F6}">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B40C3C59-7957-46DE-8E0F-1E18F727D1C2}" type="pres">
      <dgm:prSet presAssocID="{B2FC6ED7-0092-4D0F-B4E9-9D11E8BE2A6C}" presName="linear" presStyleCnt="0">
        <dgm:presLayoutVars>
          <dgm:animLvl val="lvl"/>
          <dgm:resizeHandles val="exact"/>
        </dgm:presLayoutVars>
      </dgm:prSet>
      <dgm:spPr/>
    </dgm:pt>
    <dgm:pt modelId="{D21D73C7-7A43-47DD-B562-52AFC13DCB98}" type="pres">
      <dgm:prSet presAssocID="{62EA9719-E2A9-493F-A849-8E968217E9C8}" presName="parentText" presStyleLbl="node1" presStyleIdx="0" presStyleCnt="5" custLinFactNeighborY="-51094">
        <dgm:presLayoutVars>
          <dgm:chMax val="0"/>
          <dgm:bulletEnabled val="1"/>
        </dgm:presLayoutVars>
      </dgm:prSet>
      <dgm:spPr/>
    </dgm:pt>
    <dgm:pt modelId="{325AF79C-34D6-4230-8321-13F565401802}" type="pres">
      <dgm:prSet presAssocID="{6FC684F1-D36E-4190-9A9B-E94BD5B11AA0}" presName="spacer" presStyleCnt="0"/>
      <dgm:spPr/>
    </dgm:pt>
    <dgm:pt modelId="{8A824DEE-F7CC-4D60-B252-45111621A6C6}" type="pres">
      <dgm:prSet presAssocID="{F2CD5BDD-58C6-42D7-B683-1AA7EAA9A4B6}" presName="parentText" presStyleLbl="node1" presStyleIdx="1" presStyleCnt="5">
        <dgm:presLayoutVars>
          <dgm:chMax val="0"/>
          <dgm:bulletEnabled val="1"/>
        </dgm:presLayoutVars>
      </dgm:prSet>
      <dgm:spPr/>
    </dgm:pt>
    <dgm:pt modelId="{0E3C287F-8A55-422B-8F82-99FC2728AAE4}" type="pres">
      <dgm:prSet presAssocID="{08778F18-B13F-45D6-8971-59927262BB40}" presName="spacer" presStyleCnt="0"/>
      <dgm:spPr/>
    </dgm:pt>
    <dgm:pt modelId="{B2F1F449-AD8F-44BD-985C-A2DA217B9CA6}" type="pres">
      <dgm:prSet presAssocID="{3969BF2A-B7B6-497F-91AD-FDD2BBADC207}" presName="parentText" presStyleLbl="node1" presStyleIdx="2" presStyleCnt="5">
        <dgm:presLayoutVars>
          <dgm:chMax val="0"/>
          <dgm:bulletEnabled val="1"/>
        </dgm:presLayoutVars>
      </dgm:prSet>
      <dgm:spPr/>
    </dgm:pt>
    <dgm:pt modelId="{13B9FB60-8C36-40E8-B6FF-341D6025E47B}" type="pres">
      <dgm:prSet presAssocID="{51794A15-89C7-4AE9-8241-4D0906F5B18E}" presName="spacer" presStyleCnt="0"/>
      <dgm:spPr/>
    </dgm:pt>
    <dgm:pt modelId="{3F7CD6D6-8715-4D7C-AC5C-501BA85A39EB}" type="pres">
      <dgm:prSet presAssocID="{2E7CDBD6-0667-4C88-8399-28F5C6D2A576}" presName="parentText" presStyleLbl="node1" presStyleIdx="3" presStyleCnt="5">
        <dgm:presLayoutVars>
          <dgm:chMax val="0"/>
          <dgm:bulletEnabled val="1"/>
        </dgm:presLayoutVars>
      </dgm:prSet>
      <dgm:spPr/>
    </dgm:pt>
    <dgm:pt modelId="{B16185C2-A687-40C8-8D7F-5CCF5F320085}" type="pres">
      <dgm:prSet presAssocID="{715D4457-0923-45DE-B615-8645F8D3ADF0}" presName="spacer" presStyleCnt="0"/>
      <dgm:spPr/>
    </dgm:pt>
    <dgm:pt modelId="{2AB8A533-BD36-48F3-81DC-67B87374AA0D}" type="pres">
      <dgm:prSet presAssocID="{C210CE42-3613-43F5-8F88-8D628ACFB37C}" presName="parentText" presStyleLbl="node1" presStyleIdx="4" presStyleCnt="5">
        <dgm:presLayoutVars>
          <dgm:chMax val="0"/>
          <dgm:bulletEnabled val="1"/>
        </dgm:presLayoutVars>
      </dgm:prSet>
      <dgm:spPr/>
    </dgm:pt>
  </dgm:ptLst>
  <dgm:cxnLst>
    <dgm:cxn modelId="{0D447B24-BA7F-4923-A313-152686DC18F6}" type="presOf" srcId="{3969BF2A-B7B6-497F-91AD-FDD2BBADC207}" destId="{B2F1F449-AD8F-44BD-985C-A2DA217B9CA6}" srcOrd="0" destOrd="0" presId="urn:microsoft.com/office/officeart/2005/8/layout/vList2#1"/>
    <dgm:cxn modelId="{BCFD2037-108D-46E9-9513-B859C18788A1}" srcId="{B2FC6ED7-0092-4D0F-B4E9-9D11E8BE2A6C}" destId="{F2CD5BDD-58C6-42D7-B683-1AA7EAA9A4B6}" srcOrd="1" destOrd="0" parTransId="{38825600-B945-4300-AAB3-4DB49C2C6370}" sibTransId="{08778F18-B13F-45D6-8971-59927262BB40}"/>
    <dgm:cxn modelId="{6B77026E-6C09-4F95-B1AF-D4BC47A7A07A}" type="presOf" srcId="{C210CE42-3613-43F5-8F88-8D628ACFB37C}" destId="{2AB8A533-BD36-48F3-81DC-67B87374AA0D}" srcOrd="0" destOrd="0" presId="urn:microsoft.com/office/officeart/2005/8/layout/vList2#1"/>
    <dgm:cxn modelId="{A1F41176-9AE3-4804-A98D-07206271D0A8}" type="presOf" srcId="{62EA9719-E2A9-493F-A849-8E968217E9C8}" destId="{D21D73C7-7A43-47DD-B562-52AFC13DCB98}" srcOrd="0" destOrd="0" presId="urn:microsoft.com/office/officeart/2005/8/layout/vList2#1"/>
    <dgm:cxn modelId="{355AE37B-5EC2-4897-8CCD-197FC61982A9}" srcId="{B2FC6ED7-0092-4D0F-B4E9-9D11E8BE2A6C}" destId="{2E7CDBD6-0667-4C88-8399-28F5C6D2A576}" srcOrd="3" destOrd="0" parTransId="{FAFAFA76-9094-4228-A300-B7ADE4F10939}" sibTransId="{715D4457-0923-45DE-B615-8645F8D3ADF0}"/>
    <dgm:cxn modelId="{F9C9227F-8BE9-440C-A093-D5293AAC1E62}" type="presOf" srcId="{F2CD5BDD-58C6-42D7-B683-1AA7EAA9A4B6}" destId="{8A824DEE-F7CC-4D60-B252-45111621A6C6}" srcOrd="0" destOrd="0" presId="urn:microsoft.com/office/officeart/2005/8/layout/vList2#1"/>
    <dgm:cxn modelId="{12808883-B7C5-4E11-B8C2-61F85D0455F8}" srcId="{B2FC6ED7-0092-4D0F-B4E9-9D11E8BE2A6C}" destId="{62EA9719-E2A9-493F-A849-8E968217E9C8}" srcOrd="0" destOrd="0" parTransId="{3F99ACA0-67E6-445F-9CD3-7C6E5C5828ED}" sibTransId="{6FC684F1-D36E-4190-9A9B-E94BD5B11AA0}"/>
    <dgm:cxn modelId="{4A29A587-6484-4FEE-AB93-1BE633B1784F}" srcId="{B2FC6ED7-0092-4D0F-B4E9-9D11E8BE2A6C}" destId="{3969BF2A-B7B6-497F-91AD-FDD2BBADC207}" srcOrd="2" destOrd="0" parTransId="{08D6914E-3D4F-4581-B4DB-604391C4F28A}" sibTransId="{51794A15-89C7-4AE9-8241-4D0906F5B18E}"/>
    <dgm:cxn modelId="{004715A5-4B5B-4083-8BBE-A29D8B3792F6}" srcId="{B2FC6ED7-0092-4D0F-B4E9-9D11E8BE2A6C}" destId="{C210CE42-3613-43F5-8F88-8D628ACFB37C}" srcOrd="4" destOrd="0" parTransId="{787B5F9A-F9E5-4827-8ADC-1BDA8E0AE1D7}" sibTransId="{D4012D93-A0BB-4A4F-AE7B-985B5EE2707A}"/>
    <dgm:cxn modelId="{CA8E8CDC-1969-44AB-9E4B-494D06F9BE9D}" type="presOf" srcId="{B2FC6ED7-0092-4D0F-B4E9-9D11E8BE2A6C}" destId="{B40C3C59-7957-46DE-8E0F-1E18F727D1C2}" srcOrd="0" destOrd="0" presId="urn:microsoft.com/office/officeart/2005/8/layout/vList2#1"/>
    <dgm:cxn modelId="{9D24DEE5-FF53-4361-A58D-E934353FCCDC}" type="presOf" srcId="{2E7CDBD6-0667-4C88-8399-28F5C6D2A576}" destId="{3F7CD6D6-8715-4D7C-AC5C-501BA85A39EB}" srcOrd="0" destOrd="0" presId="urn:microsoft.com/office/officeart/2005/8/layout/vList2#1"/>
    <dgm:cxn modelId="{A7AAA0CB-3955-416D-AE5E-2EDC3DA61052}" type="presParOf" srcId="{B40C3C59-7957-46DE-8E0F-1E18F727D1C2}" destId="{D21D73C7-7A43-47DD-B562-52AFC13DCB98}" srcOrd="0" destOrd="0" presId="urn:microsoft.com/office/officeart/2005/8/layout/vList2#1"/>
    <dgm:cxn modelId="{19A18E9E-A8DF-417F-B5C6-E6AC35162D99}" type="presParOf" srcId="{B40C3C59-7957-46DE-8E0F-1E18F727D1C2}" destId="{325AF79C-34D6-4230-8321-13F565401802}" srcOrd="1" destOrd="0" presId="urn:microsoft.com/office/officeart/2005/8/layout/vList2#1"/>
    <dgm:cxn modelId="{44F1C241-E365-4143-8736-FA352F9E2C61}" type="presParOf" srcId="{B40C3C59-7957-46DE-8E0F-1E18F727D1C2}" destId="{8A824DEE-F7CC-4D60-B252-45111621A6C6}" srcOrd="2" destOrd="0" presId="urn:microsoft.com/office/officeart/2005/8/layout/vList2#1"/>
    <dgm:cxn modelId="{A9A2C5F1-5E06-4E98-BDC5-C84E8EC663AC}" type="presParOf" srcId="{B40C3C59-7957-46DE-8E0F-1E18F727D1C2}" destId="{0E3C287F-8A55-422B-8F82-99FC2728AAE4}" srcOrd="3" destOrd="0" presId="urn:microsoft.com/office/officeart/2005/8/layout/vList2#1"/>
    <dgm:cxn modelId="{822A7786-3C00-4073-B9D0-9A174077CBCA}" type="presParOf" srcId="{B40C3C59-7957-46DE-8E0F-1E18F727D1C2}" destId="{B2F1F449-AD8F-44BD-985C-A2DA217B9CA6}" srcOrd="4" destOrd="0" presId="urn:microsoft.com/office/officeart/2005/8/layout/vList2#1"/>
    <dgm:cxn modelId="{6FE183C1-B224-4179-BBF7-2E820E498D8F}" type="presParOf" srcId="{B40C3C59-7957-46DE-8E0F-1E18F727D1C2}" destId="{13B9FB60-8C36-40E8-B6FF-341D6025E47B}" srcOrd="5" destOrd="0" presId="urn:microsoft.com/office/officeart/2005/8/layout/vList2#1"/>
    <dgm:cxn modelId="{FAB79F56-B9EC-4F28-8ED9-8DF895678A75}" type="presParOf" srcId="{B40C3C59-7957-46DE-8E0F-1E18F727D1C2}" destId="{3F7CD6D6-8715-4D7C-AC5C-501BA85A39EB}" srcOrd="6" destOrd="0" presId="urn:microsoft.com/office/officeart/2005/8/layout/vList2#1"/>
    <dgm:cxn modelId="{039A648C-6361-4A5D-BC0D-E766C990CDFE}" type="presParOf" srcId="{B40C3C59-7957-46DE-8E0F-1E18F727D1C2}" destId="{B16185C2-A687-40C8-8D7F-5CCF5F320085}" srcOrd="7" destOrd="0" presId="urn:microsoft.com/office/officeart/2005/8/layout/vList2#1"/>
    <dgm:cxn modelId="{C3398FE5-92C7-40F1-B2CD-29629FBDE553}" type="presParOf" srcId="{B40C3C59-7957-46DE-8E0F-1E18F727D1C2}" destId="{2AB8A533-BD36-48F3-81DC-67B87374AA0D}" srcOrd="8"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D73C7-7A43-47DD-B562-52AFC13DCB98}">
      <dsp:nvSpPr>
        <dsp:cNvPr id="0" name=""/>
        <dsp:cNvSpPr/>
      </dsp:nvSpPr>
      <dsp:spPr>
        <a:xfrm>
          <a:off x="0" y="0"/>
          <a:ext cx="4724399" cy="730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b="1" kern="1200" dirty="0">
              <a:latin typeface="华文楷体" panose="02010600040101010101" pitchFamily="2" charset="-122"/>
              <a:ea typeface="华文楷体" panose="02010600040101010101" pitchFamily="2" charset="-122"/>
            </a:rPr>
            <a:t>项目背景</a:t>
          </a:r>
        </a:p>
      </dsp:txBody>
      <dsp:txXfrm>
        <a:off x="35640" y="35640"/>
        <a:ext cx="4653119" cy="658800"/>
      </dsp:txXfrm>
    </dsp:sp>
    <dsp:sp modelId="{8A824DEE-F7CC-4D60-B252-45111621A6C6}">
      <dsp:nvSpPr>
        <dsp:cNvPr id="0" name=""/>
        <dsp:cNvSpPr/>
      </dsp:nvSpPr>
      <dsp:spPr>
        <a:xfrm>
          <a:off x="0" y="885202"/>
          <a:ext cx="4724399" cy="730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altLang="en-US" sz="2400" b="1" kern="1200" dirty="0">
              <a:latin typeface="华文楷体" panose="02010600040101010101" pitchFamily="2" charset="-122"/>
              <a:ea typeface="华文楷体" panose="02010600040101010101" pitchFamily="2" charset="-122"/>
            </a:rPr>
            <a:t>系统设计</a:t>
          </a:r>
          <a:endParaRPr lang="zh-CN" sz="2400" b="1" kern="1200" dirty="0">
            <a:latin typeface="华文楷体" panose="02010600040101010101" pitchFamily="2" charset="-122"/>
            <a:ea typeface="华文楷体" panose="02010600040101010101" pitchFamily="2" charset="-122"/>
          </a:endParaRPr>
        </a:p>
      </dsp:txBody>
      <dsp:txXfrm>
        <a:off x="35640" y="920842"/>
        <a:ext cx="4653119" cy="658800"/>
      </dsp:txXfrm>
    </dsp:sp>
    <dsp:sp modelId="{B2F1F449-AD8F-44BD-985C-A2DA217B9CA6}">
      <dsp:nvSpPr>
        <dsp:cNvPr id="0" name=""/>
        <dsp:cNvSpPr/>
      </dsp:nvSpPr>
      <dsp:spPr>
        <a:xfrm>
          <a:off x="0" y="1727602"/>
          <a:ext cx="4724399" cy="730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altLang="en-US" sz="2400" b="1" kern="1200" dirty="0">
              <a:latin typeface="华文楷体" panose="02010600040101010101" pitchFamily="2" charset="-122"/>
              <a:ea typeface="华文楷体" panose="02010600040101010101" pitchFamily="2" charset="-122"/>
            </a:rPr>
            <a:t>系统功能实现</a:t>
          </a:r>
          <a:endParaRPr lang="zh-CN" sz="2400" b="1" kern="1200" dirty="0">
            <a:latin typeface="华文楷体" panose="02010600040101010101" pitchFamily="2" charset="-122"/>
            <a:ea typeface="华文楷体" panose="02010600040101010101" pitchFamily="2" charset="-122"/>
          </a:endParaRPr>
        </a:p>
      </dsp:txBody>
      <dsp:txXfrm>
        <a:off x="35640" y="1763242"/>
        <a:ext cx="4653119" cy="658800"/>
      </dsp:txXfrm>
    </dsp:sp>
    <dsp:sp modelId="{3F7CD6D6-8715-4D7C-AC5C-501BA85A39EB}">
      <dsp:nvSpPr>
        <dsp:cNvPr id="0" name=""/>
        <dsp:cNvSpPr/>
      </dsp:nvSpPr>
      <dsp:spPr>
        <a:xfrm>
          <a:off x="0" y="2570002"/>
          <a:ext cx="4724399" cy="730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b="1" kern="1200" dirty="0">
              <a:latin typeface="华文楷体" panose="02010600040101010101" pitchFamily="2" charset="-122"/>
              <a:ea typeface="华文楷体" panose="02010600040101010101" pitchFamily="2" charset="-122"/>
            </a:rPr>
            <a:t>软件测试</a:t>
          </a:r>
        </a:p>
      </dsp:txBody>
      <dsp:txXfrm>
        <a:off x="35640" y="2605642"/>
        <a:ext cx="4653119" cy="658800"/>
      </dsp:txXfrm>
    </dsp:sp>
    <dsp:sp modelId="{2AB8A533-BD36-48F3-81DC-67B87374AA0D}">
      <dsp:nvSpPr>
        <dsp:cNvPr id="0" name=""/>
        <dsp:cNvSpPr/>
      </dsp:nvSpPr>
      <dsp:spPr>
        <a:xfrm>
          <a:off x="0" y="3412402"/>
          <a:ext cx="4724399" cy="730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b="1" kern="1200" dirty="0">
              <a:latin typeface="华文楷体" panose="02010600040101010101" pitchFamily="2" charset="-122"/>
              <a:ea typeface="华文楷体" panose="02010600040101010101" pitchFamily="2" charset="-122"/>
            </a:rPr>
            <a:t>项目总结</a:t>
          </a:r>
        </a:p>
      </dsp:txBody>
      <dsp:txXfrm>
        <a:off x="35640" y="3448042"/>
        <a:ext cx="4653119" cy="658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3D14B7-39C0-418B-B4E3-95B6BCB64136}" type="datetimeFigureOut">
              <a:rPr lang="zh-CN" altLang="en-US" smtClean="0"/>
              <a:t>2021/6/30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8ADCCF-DA80-4BD6-8050-66F4CCC7B85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64EBE-C86C-4F7E-A93B-E743BDC5E031}" type="datetimeFigureOut">
              <a:rPr lang="zh-CN" altLang="en-US" smtClean="0"/>
              <a:t>2021/6/30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A7FE0-5CA9-4F5A-8318-C69FB2864EA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F6A4ED-B612-40EC-8E90-83F3009E2301}" type="datetimeFigureOut">
              <a:rPr lang="zh-CN" altLang="en-US" smtClean="0"/>
              <a:t>2021/6/30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1F6A4ED-B612-40EC-8E90-83F3009E2301}" type="datetimeFigureOut">
              <a:rPr lang="zh-CN" altLang="en-US" smtClean="0"/>
              <a:t>2021/6/30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8FB5A18-D654-4759-B2EC-A7793F083C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71751"/>
            <a:ext cx="9144000" cy="2130878"/>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5" name="Picture 2" descr="C:\Users\Administrator\Desktop\微立体创业计划\001.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599860"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651" y="210279"/>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 name="圆角矩形 6"/>
          <p:cNvSpPr/>
          <p:nvPr/>
        </p:nvSpPr>
        <p:spPr>
          <a:xfrm>
            <a:off x="2429185" y="3357083"/>
            <a:ext cx="4826638" cy="561772"/>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solidFill>
                <a:srgbClr val="FF0000"/>
              </a:solidFill>
            </a:endParaRPr>
          </a:p>
        </p:txBody>
      </p:sp>
      <p:sp>
        <p:nvSpPr>
          <p:cNvPr id="8" name="TextBox 1"/>
          <p:cNvSpPr txBox="1"/>
          <p:nvPr/>
        </p:nvSpPr>
        <p:spPr>
          <a:xfrm>
            <a:off x="0" y="2611207"/>
            <a:ext cx="9143999" cy="643890"/>
          </a:xfrm>
          <a:prstGeom prst="rect">
            <a:avLst/>
          </a:prstGeom>
          <a:noFill/>
        </p:spPr>
        <p:txBody>
          <a:bodyPr wrap="square" lIns="91413" tIns="45706" rIns="91413" bIns="45706"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计算机科学与工程学院题库管理系统</a:t>
            </a:r>
            <a:r>
              <a:rPr lang="en-US" altLang="zh-CN" sz="3600" b="1" dirty="0">
                <a:solidFill>
                  <a:schemeClr val="bg1"/>
                </a:solidFill>
                <a:latin typeface="微软雅黑" panose="020B0503020204020204" pitchFamily="34" charset="-122"/>
                <a:ea typeface="微软雅黑" panose="020B0503020204020204" pitchFamily="34" charset="-122"/>
              </a:rPr>
              <a:t> </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TextBox 4"/>
          <p:cNvSpPr txBox="1"/>
          <p:nvPr/>
        </p:nvSpPr>
        <p:spPr>
          <a:xfrm>
            <a:off x="600075" y="4229735"/>
            <a:ext cx="7639685" cy="645160"/>
          </a:xfrm>
          <a:prstGeom prst="rect">
            <a:avLst/>
          </a:prstGeom>
          <a:noFill/>
        </p:spPr>
        <p:txBody>
          <a:bodyPr wrap="square" rtlCol="0">
            <a:spAutoFit/>
          </a:bodyPr>
          <a:lstStyle/>
          <a:p>
            <a:pPr algn="ctr"/>
            <a:r>
              <a:rPr lang="zh-CN" altLang="en-US" sz="1800" dirty="0">
                <a:solidFill>
                  <a:schemeClr val="bg1"/>
                </a:solidFill>
                <a:latin typeface="黑体" panose="02010609060101010101" pitchFamily="49" charset="-122"/>
                <a:ea typeface="黑体" panose="02010609060101010101" pitchFamily="49" charset="-122"/>
              </a:rPr>
              <a:t>   计算机科学与工程学院   </a:t>
            </a:r>
            <a:r>
              <a:rPr lang="en-US" altLang="zh-CN" sz="1800" dirty="0">
                <a:solidFill>
                  <a:schemeClr val="bg1"/>
                </a:solidFill>
                <a:latin typeface="黑体" panose="02010609060101010101" pitchFamily="49" charset="-122"/>
                <a:ea typeface="黑体" panose="02010609060101010101" pitchFamily="49" charset="-122"/>
              </a:rPr>
              <a:t>2018</a:t>
            </a:r>
            <a:r>
              <a:rPr lang="zh-CN" altLang="en-US" sz="1800" dirty="0">
                <a:solidFill>
                  <a:schemeClr val="bg1"/>
                </a:solidFill>
                <a:latin typeface="黑体" panose="02010609060101010101" pitchFamily="49" charset="-122"/>
                <a:ea typeface="黑体" panose="02010609060101010101" pitchFamily="49" charset="-122"/>
              </a:rPr>
              <a:t>计师</a:t>
            </a:r>
            <a:r>
              <a:rPr lang="en-US" altLang="zh-CN" sz="1800" dirty="0">
                <a:solidFill>
                  <a:schemeClr val="bg1"/>
                </a:solidFill>
                <a:latin typeface="黑体" panose="02010609060101010101" pitchFamily="49" charset="-122"/>
                <a:ea typeface="黑体" panose="02010609060101010101" pitchFamily="49" charset="-122"/>
              </a:rPr>
              <a:t>1</a:t>
            </a:r>
            <a:r>
              <a:rPr lang="zh-CN" altLang="en-US" sz="1800" dirty="0">
                <a:solidFill>
                  <a:schemeClr val="bg1"/>
                </a:solidFill>
                <a:latin typeface="黑体" panose="02010609060101010101" pitchFamily="49" charset="-122"/>
                <a:ea typeface="黑体" panose="02010609060101010101" pitchFamily="49" charset="-122"/>
              </a:rPr>
              <a:t>班    </a:t>
            </a:r>
            <a:r>
              <a:rPr lang="zh-CN" altLang="en-US" sz="18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sym typeface="+mn-ea"/>
              </a:rPr>
              <a:t>指导老师：代祖华</a:t>
            </a:r>
            <a:endParaRPr lang="zh-CN" altLang="en-US" sz="18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endParaRPr>
          </a:p>
          <a:p>
            <a:pPr algn="ctr"/>
            <a:endParaRPr lang="zh-CN" altLang="en-US" sz="1800" dirty="0">
              <a:solidFill>
                <a:schemeClr val="bg1"/>
              </a:solidFill>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6663" y="704468"/>
            <a:ext cx="1248509" cy="1248509"/>
          </a:xfrm>
          <a:prstGeom prst="rect">
            <a:avLst/>
          </a:prstGeom>
        </p:spPr>
      </p:pic>
      <p:sp>
        <p:nvSpPr>
          <p:cNvPr id="11" name="TextBox 1"/>
          <p:cNvSpPr txBox="1"/>
          <p:nvPr/>
        </p:nvSpPr>
        <p:spPr>
          <a:xfrm>
            <a:off x="3039028" y="945684"/>
            <a:ext cx="5331243" cy="828675"/>
          </a:xfrm>
          <a:prstGeom prst="rect">
            <a:avLst/>
          </a:prstGeom>
          <a:noFill/>
        </p:spPr>
        <p:txBody>
          <a:bodyPr wrap="square" lIns="91413" tIns="45706" rIns="91413" bIns="45706" rtlCol="0">
            <a:spAutoFit/>
          </a:bodyPr>
          <a:lstStyle/>
          <a:p>
            <a:pPr algn="ctr"/>
            <a:r>
              <a:rPr lang="zh-CN" altLang="en-US" sz="4800" b="1" dirty="0">
                <a:solidFill>
                  <a:srgbClr val="1A3F6C"/>
                </a:solidFill>
                <a:latin typeface="微软雅黑" panose="020B0503020204020204" pitchFamily="34" charset="-122"/>
                <a:ea typeface="微软雅黑" panose="020B0503020204020204" pitchFamily="34" charset="-122"/>
              </a:rPr>
              <a:t>软件工程课程设计</a:t>
            </a:r>
          </a:p>
        </p:txBody>
      </p:sp>
      <p:sp>
        <p:nvSpPr>
          <p:cNvPr id="12" name="TextBox 23"/>
          <p:cNvSpPr txBox="1"/>
          <p:nvPr/>
        </p:nvSpPr>
        <p:spPr>
          <a:xfrm>
            <a:off x="2625172" y="3386940"/>
            <a:ext cx="4630651" cy="397510"/>
          </a:xfrm>
          <a:prstGeom prst="rect">
            <a:avLst/>
          </a:prstGeom>
          <a:noFill/>
        </p:spPr>
        <p:txBody>
          <a:bodyPr wrap="square" lIns="91413" tIns="45706" rIns="91413" bIns="45706" rtlCol="0">
            <a:spAutoFit/>
          </a:bodyPr>
          <a:lstStyle/>
          <a:p>
            <a:pPr algn="ctr"/>
            <a:r>
              <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sym typeface="+mn-ea"/>
              </a:rPr>
              <a:t>团队名称：</a:t>
            </a:r>
            <a:r>
              <a:rPr lang="en-US" altLang="zh-CN" sz="2000" dirty="0" err="1">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sym typeface="+mn-ea"/>
              </a:rPr>
              <a:t>upower</a:t>
            </a:r>
            <a:r>
              <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sym typeface="+mn-ea"/>
              </a:rPr>
              <a:t>队</a:t>
            </a:r>
            <a:r>
              <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400"/>
                                        <p:tgtEl>
                                          <p:spTgt spid="4"/>
                                        </p:tgtEl>
                                        <p:attrNameLst>
                                          <p:attrName>ppt_x</p:attrName>
                                        </p:attrNameLst>
                                      </p:cBhvr>
                                      <p:tavLst>
                                        <p:tav tm="0">
                                          <p:val>
                                            <p:strVal val="#ppt_x-#ppt_w*1.125000"/>
                                          </p:val>
                                        </p:tav>
                                        <p:tav tm="100000">
                                          <p:val>
                                            <p:strVal val="#ppt_x"/>
                                          </p:val>
                                        </p:tav>
                                      </p:tavLst>
                                    </p:anim>
                                    <p:animEffect transition="in" filter="wipe(right)">
                                      <p:cBhvr>
                                        <p:cTn id="19" dur="2400"/>
                                        <p:tgtEl>
                                          <p:spTgt spid="4"/>
                                        </p:tgtEl>
                                      </p:cBhvr>
                                    </p:animEffect>
                                  </p:childTnLst>
                                </p:cTn>
                              </p:par>
                              <p:par>
                                <p:cTn id="20" presetID="2" presetClass="entr" presetSubtype="2" fill="hold" grpId="0" nodeType="withEffect">
                                  <p:stCondLst>
                                    <p:cond delay="0"/>
                                  </p:stCondLst>
                                  <p:iterate type="lt">
                                    <p:tmPct val="23333"/>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700"/>
                                  </p:stCondLst>
                                  <p:iterate type="lt">
                                    <p:tmPct val="23333"/>
                                  </p:iterate>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4566"/>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5066"/>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16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1659429"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管理员界面</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8493" y="1032062"/>
            <a:ext cx="6723525" cy="37819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1364476"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学生界面</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8" name="内容占位符 2"/>
          <p:cNvSpPr>
            <a:spLocks noGrp="1"/>
          </p:cNvSpPr>
          <p:nvPr>
            <p:ph idx="1"/>
          </p:nvPr>
        </p:nvSpPr>
        <p:spPr>
          <a:xfrm>
            <a:off x="399143" y="746125"/>
            <a:ext cx="8229600" cy="2644775"/>
          </a:xfrm>
        </p:spPr>
        <p:txBody>
          <a:bodyPr/>
          <a:lstStyle/>
          <a:p>
            <a:pPr marL="0" indent="0">
              <a:buNone/>
              <a:defRPr/>
            </a:pPr>
            <a:endParaRPr lang="zh-CN" altLang="en-US" dirty="0"/>
          </a:p>
          <a:p>
            <a:pPr>
              <a:defRPr/>
            </a:pP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9677" y="985039"/>
            <a:ext cx="6864645" cy="38613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7414" y="1900938"/>
            <a:ext cx="7886700" cy="994172"/>
          </a:xfrm>
        </p:spPr>
        <p:txBody>
          <a:bodyPr>
            <a:normAutofit/>
          </a:bodyPr>
          <a:lstStyle/>
          <a:p>
            <a:r>
              <a:rPr lang="zh-CN" altLang="en-US" sz="6000" b="1" dirty="0"/>
              <a:t>软件测试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544286"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测试用例执行结果</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graphicFrame>
        <p:nvGraphicFramePr>
          <p:cNvPr id="2" name="表格 1"/>
          <p:cNvGraphicFramePr>
            <a:graphicFrameLocks noGrp="1"/>
          </p:cNvGraphicFramePr>
          <p:nvPr>
            <p:custDataLst>
              <p:tags r:id="rId1"/>
            </p:custDataLst>
          </p:nvPr>
        </p:nvGraphicFramePr>
        <p:xfrm>
          <a:off x="779929" y="1062322"/>
          <a:ext cx="7691718" cy="3576780"/>
        </p:xfrm>
        <a:graphic>
          <a:graphicData uri="http://schemas.openxmlformats.org/drawingml/2006/table">
            <a:tbl>
              <a:tblPr firstRow="1" firstCol="1" bandRow="1">
                <a:tableStyleId>{5C22544A-7EE6-4342-B048-85BDC9FD1C3A}</a:tableStyleId>
              </a:tblPr>
              <a:tblGrid>
                <a:gridCol w="1537983">
                  <a:extLst>
                    <a:ext uri="{9D8B030D-6E8A-4147-A177-3AD203B41FA5}">
                      <a16:colId xmlns:a16="http://schemas.microsoft.com/office/drawing/2014/main" val="20000"/>
                    </a:ext>
                  </a:extLst>
                </a:gridCol>
                <a:gridCol w="1758211">
                  <a:extLst>
                    <a:ext uri="{9D8B030D-6E8A-4147-A177-3AD203B41FA5}">
                      <a16:colId xmlns:a16="http://schemas.microsoft.com/office/drawing/2014/main" val="20001"/>
                    </a:ext>
                  </a:extLst>
                </a:gridCol>
                <a:gridCol w="1317754">
                  <a:extLst>
                    <a:ext uri="{9D8B030D-6E8A-4147-A177-3AD203B41FA5}">
                      <a16:colId xmlns:a16="http://schemas.microsoft.com/office/drawing/2014/main" val="20002"/>
                    </a:ext>
                  </a:extLst>
                </a:gridCol>
                <a:gridCol w="1538885">
                  <a:extLst>
                    <a:ext uri="{9D8B030D-6E8A-4147-A177-3AD203B41FA5}">
                      <a16:colId xmlns:a16="http://schemas.microsoft.com/office/drawing/2014/main" val="20003"/>
                    </a:ext>
                  </a:extLst>
                </a:gridCol>
                <a:gridCol w="1538885">
                  <a:extLst>
                    <a:ext uri="{9D8B030D-6E8A-4147-A177-3AD203B41FA5}">
                      <a16:colId xmlns:a16="http://schemas.microsoft.com/office/drawing/2014/main" val="20004"/>
                    </a:ext>
                  </a:extLst>
                </a:gridCol>
              </a:tblGrid>
              <a:tr h="298065">
                <a:tc>
                  <a:txBody>
                    <a:bodyPr/>
                    <a:lstStyle/>
                    <a:p>
                      <a:pPr algn="ctr"/>
                      <a:r>
                        <a:rPr lang="zh-CN" sz="800" kern="100">
                          <a:effectLst/>
                        </a:rPr>
                        <a:t>测试用例标识符</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测试用例名称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状态</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测试结果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备注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extLst>
                  <a:ext uri="{0D108BD9-81ED-4DB2-BD59-A6C34878D82A}">
                    <a16:rowId xmlns:a16="http://schemas.microsoft.com/office/drawing/2014/main" val="10000"/>
                  </a:ext>
                </a:extLst>
              </a:tr>
              <a:tr h="298065">
                <a:tc gridSpan="5">
                  <a:txBody>
                    <a:bodyPr/>
                    <a:lstStyle/>
                    <a:p>
                      <a:pPr algn="ctr"/>
                      <a:r>
                        <a:rPr lang="zh-CN" sz="800" kern="100">
                          <a:effectLst/>
                        </a:rPr>
                        <a:t>功能测试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98065">
                <a:tc>
                  <a:txBody>
                    <a:bodyPr/>
                    <a:lstStyle/>
                    <a:p>
                      <a:pPr algn="ctr"/>
                      <a:r>
                        <a:rPr lang="en-US" sz="800" kern="100">
                          <a:effectLst/>
                        </a:rPr>
                        <a:t>Tset1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学生用户在线登录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rowSpan="3">
                  <a:txBody>
                    <a:bodyPr/>
                    <a:lstStyle/>
                    <a:p>
                      <a:pPr algn="ctr"/>
                      <a:r>
                        <a:rPr lang="zh-CN" sz="800" kern="100">
                          <a:effectLst/>
                        </a:rPr>
                        <a:t>用户登录注册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extLst>
                  <a:ext uri="{0D108BD9-81ED-4DB2-BD59-A6C34878D82A}">
                    <a16:rowId xmlns:a16="http://schemas.microsoft.com/office/drawing/2014/main" val="10002"/>
                  </a:ext>
                </a:extLst>
              </a:tr>
              <a:tr h="298065">
                <a:tc>
                  <a:txBody>
                    <a:bodyPr/>
                    <a:lstStyle/>
                    <a:p>
                      <a:pPr algn="ctr"/>
                      <a:r>
                        <a:rPr lang="en-US" sz="800" kern="100">
                          <a:effectLst/>
                        </a:rPr>
                        <a:t>Tset2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老师用户登录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vMerge="1">
                  <a:txBody>
                    <a:bodyPr/>
                    <a:lstStyle/>
                    <a:p>
                      <a:endParaRPr lang="zh-CN"/>
                    </a:p>
                  </a:txBody>
                  <a:tcPr/>
                </a:tc>
                <a:extLst>
                  <a:ext uri="{0D108BD9-81ED-4DB2-BD59-A6C34878D82A}">
                    <a16:rowId xmlns:a16="http://schemas.microsoft.com/office/drawing/2014/main" val="10003"/>
                  </a:ext>
                </a:extLst>
              </a:tr>
              <a:tr h="298065">
                <a:tc>
                  <a:txBody>
                    <a:bodyPr/>
                    <a:lstStyle/>
                    <a:p>
                      <a:pPr algn="ctr"/>
                      <a:r>
                        <a:rPr lang="en-US" sz="800" kern="100">
                          <a:effectLst/>
                        </a:rPr>
                        <a:t>Tset3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记住密码和自动登录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vMerge="1">
                  <a:txBody>
                    <a:bodyPr/>
                    <a:lstStyle/>
                    <a:p>
                      <a:endParaRPr lang="zh-CN"/>
                    </a:p>
                  </a:txBody>
                  <a:tcPr/>
                </a:tc>
                <a:extLst>
                  <a:ext uri="{0D108BD9-81ED-4DB2-BD59-A6C34878D82A}">
                    <a16:rowId xmlns:a16="http://schemas.microsoft.com/office/drawing/2014/main" val="10004"/>
                  </a:ext>
                </a:extLst>
              </a:tr>
              <a:tr h="298065">
                <a:tc>
                  <a:txBody>
                    <a:bodyPr/>
                    <a:lstStyle/>
                    <a:p>
                      <a:pPr algn="ctr"/>
                      <a:r>
                        <a:rPr lang="en-US" sz="800" kern="100">
                          <a:effectLst/>
                        </a:rPr>
                        <a:t>Tset4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成员增加、删除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rowSpan="2">
                  <a:txBody>
                    <a:bodyPr/>
                    <a:lstStyle/>
                    <a:p>
                      <a:pPr algn="ctr"/>
                      <a:r>
                        <a:rPr lang="zh-CN" sz="800" kern="100">
                          <a:effectLst/>
                        </a:rPr>
                        <a:t>学生管理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extLst>
                  <a:ext uri="{0D108BD9-81ED-4DB2-BD59-A6C34878D82A}">
                    <a16:rowId xmlns:a16="http://schemas.microsoft.com/office/drawing/2014/main" val="10005"/>
                  </a:ext>
                </a:extLst>
              </a:tr>
              <a:tr h="298065">
                <a:tc>
                  <a:txBody>
                    <a:bodyPr/>
                    <a:lstStyle/>
                    <a:p>
                      <a:pPr algn="ctr"/>
                      <a:r>
                        <a:rPr lang="en-US" sz="800" kern="100">
                          <a:effectLst/>
                        </a:rPr>
                        <a:t>Tset5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成员修改</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vMerge="1">
                  <a:txBody>
                    <a:bodyPr/>
                    <a:lstStyle/>
                    <a:p>
                      <a:endParaRPr lang="zh-CN"/>
                    </a:p>
                  </a:txBody>
                  <a:tcPr/>
                </a:tc>
                <a:extLst>
                  <a:ext uri="{0D108BD9-81ED-4DB2-BD59-A6C34878D82A}">
                    <a16:rowId xmlns:a16="http://schemas.microsoft.com/office/drawing/2014/main" val="10006"/>
                  </a:ext>
                </a:extLst>
              </a:tr>
              <a:tr h="298065">
                <a:tc>
                  <a:txBody>
                    <a:bodyPr/>
                    <a:lstStyle/>
                    <a:p>
                      <a:pPr algn="ctr"/>
                      <a:r>
                        <a:rPr lang="en-US" sz="800" kern="100">
                          <a:effectLst/>
                        </a:rPr>
                        <a:t>Tset6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增加、删除题目</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rowSpan="2">
                  <a:txBody>
                    <a:bodyPr/>
                    <a:lstStyle/>
                    <a:p>
                      <a:pPr algn="ctr"/>
                      <a:r>
                        <a:rPr lang="zh-CN" sz="800" kern="100">
                          <a:effectLst/>
                        </a:rPr>
                        <a:t>题库管理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extLst>
                  <a:ext uri="{0D108BD9-81ED-4DB2-BD59-A6C34878D82A}">
                    <a16:rowId xmlns:a16="http://schemas.microsoft.com/office/drawing/2014/main" val="10007"/>
                  </a:ext>
                </a:extLst>
              </a:tr>
              <a:tr h="298065">
                <a:tc>
                  <a:txBody>
                    <a:bodyPr/>
                    <a:lstStyle/>
                    <a:p>
                      <a:pPr algn="ctr"/>
                      <a:r>
                        <a:rPr lang="en-US" sz="800" kern="100">
                          <a:effectLst/>
                        </a:rPr>
                        <a:t>Tset7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修改题目</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vMerge="1">
                  <a:txBody>
                    <a:bodyPr/>
                    <a:lstStyle/>
                    <a:p>
                      <a:endParaRPr lang="zh-CN"/>
                    </a:p>
                  </a:txBody>
                  <a:tcPr/>
                </a:tc>
                <a:extLst>
                  <a:ext uri="{0D108BD9-81ED-4DB2-BD59-A6C34878D82A}">
                    <a16:rowId xmlns:a16="http://schemas.microsoft.com/office/drawing/2014/main" val="10008"/>
                  </a:ext>
                </a:extLst>
              </a:tr>
              <a:tr h="298065">
                <a:tc>
                  <a:txBody>
                    <a:bodyPr/>
                    <a:lstStyle/>
                    <a:p>
                      <a:pPr algn="ctr"/>
                      <a:r>
                        <a:rPr lang="en-US" sz="800" kern="100">
                          <a:effectLst/>
                        </a:rPr>
                        <a:t>Tset8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超级管理员登录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rowSpan="3">
                  <a:txBody>
                    <a:bodyPr/>
                    <a:lstStyle/>
                    <a:p>
                      <a:pPr algn="ctr"/>
                      <a:r>
                        <a:rPr lang="zh-CN" sz="800" kern="100">
                          <a:effectLst/>
                        </a:rPr>
                        <a:t>超级管理员</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extLst>
                  <a:ext uri="{0D108BD9-81ED-4DB2-BD59-A6C34878D82A}">
                    <a16:rowId xmlns:a16="http://schemas.microsoft.com/office/drawing/2014/main" val="10009"/>
                  </a:ext>
                </a:extLst>
              </a:tr>
              <a:tr h="298065">
                <a:tc>
                  <a:txBody>
                    <a:bodyPr/>
                    <a:lstStyle/>
                    <a:p>
                      <a:pPr algn="ctr"/>
                      <a:r>
                        <a:rPr lang="en-US" sz="800" kern="100">
                          <a:effectLst/>
                        </a:rPr>
                        <a:t>Tset9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超级管理员修改密码</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vMerge="1">
                  <a:txBody>
                    <a:bodyPr/>
                    <a:lstStyle/>
                    <a:p>
                      <a:endParaRPr lang="zh-CN"/>
                    </a:p>
                  </a:txBody>
                  <a:tcPr/>
                </a:tc>
                <a:extLst>
                  <a:ext uri="{0D108BD9-81ED-4DB2-BD59-A6C34878D82A}">
                    <a16:rowId xmlns:a16="http://schemas.microsoft.com/office/drawing/2014/main" val="10010"/>
                  </a:ext>
                </a:extLst>
              </a:tr>
              <a:tr h="298065">
                <a:tc>
                  <a:txBody>
                    <a:bodyPr/>
                    <a:lstStyle/>
                    <a:p>
                      <a:pPr algn="ctr"/>
                      <a:r>
                        <a:rPr lang="en-US" sz="800" kern="100">
                          <a:effectLst/>
                        </a:rPr>
                        <a:t>Tset10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超级管理员执行其他操作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已执行</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a:txBody>
                    <a:bodyPr/>
                    <a:lstStyle/>
                    <a:p>
                      <a:pPr algn="ctr"/>
                      <a:r>
                        <a:rPr lang="zh-CN" sz="800" kern="100">
                          <a:effectLst/>
                        </a:rPr>
                        <a:t>测试通过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142" marR="53142" marT="0" marB="0" anchor="ctr"/>
                </a:tc>
                <a:tc vMerge="1">
                  <a:txBody>
                    <a:bodyPr/>
                    <a:lstStyle/>
                    <a:p>
                      <a:endParaRPr lang="zh-CN"/>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544286"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自动组卷功能测试</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8" name="图片 7"/>
          <p:cNvPicPr/>
          <p:nvPr/>
        </p:nvPicPr>
        <p:blipFill>
          <a:blip r:embed="rId3"/>
          <a:stretch>
            <a:fillRect/>
          </a:stretch>
        </p:blipFill>
        <p:spPr>
          <a:xfrm>
            <a:off x="1036179" y="1156222"/>
            <a:ext cx="7368234" cy="36847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1954381"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答题模块测试</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8" name="图片 7"/>
          <p:cNvPicPr/>
          <p:nvPr/>
        </p:nvPicPr>
        <p:blipFill>
          <a:blip r:embed="rId3"/>
          <a:stretch>
            <a:fillRect/>
          </a:stretch>
        </p:blipFill>
        <p:spPr>
          <a:xfrm>
            <a:off x="1064721" y="914400"/>
            <a:ext cx="7097644" cy="39039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1954381"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答题模块测试</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8" name="图片 7" descr="qq_pic_merged_1624880012708"/>
          <p:cNvPicPr/>
          <p:nvPr/>
        </p:nvPicPr>
        <p:blipFill>
          <a:blip r:embed="rId3"/>
          <a:stretch>
            <a:fillRect/>
          </a:stretch>
        </p:blipFill>
        <p:spPr>
          <a:xfrm>
            <a:off x="921657" y="1039551"/>
            <a:ext cx="7361731" cy="38617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0179" y="2210221"/>
            <a:ext cx="7886700" cy="994172"/>
          </a:xfrm>
        </p:spPr>
        <p:txBody>
          <a:bodyPr>
            <a:normAutofit/>
          </a:bodyPr>
          <a:lstStyle/>
          <a:p>
            <a:r>
              <a:rPr lang="zh-CN" altLang="en-US" sz="6000" b="1" dirty="0"/>
              <a:t>项目总结</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774571"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总结</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242128" y="1400257"/>
            <a:ext cx="8659743" cy="2739211"/>
          </a:xfrm>
          <a:prstGeom prst="rect">
            <a:avLst/>
          </a:prstGeom>
          <a:noFill/>
        </p:spPr>
        <p:txBody>
          <a:bodyPr wrap="none" rtlCol="0">
            <a:spAutoFit/>
          </a:bodyPr>
          <a:lstStyle/>
          <a:p>
            <a:r>
              <a:rPr lang="zh-CN" altLang="en-US" sz="2400" dirty="0"/>
              <a:t>总结：本次软件工程团队项目顺利结束。</a:t>
            </a:r>
            <a:endParaRPr lang="en-US" altLang="zh-CN" sz="2400" dirty="0"/>
          </a:p>
          <a:p>
            <a:endParaRPr lang="en-US" altLang="zh-CN" sz="2400" dirty="0"/>
          </a:p>
          <a:p>
            <a:r>
              <a:rPr lang="en-US" altLang="zh-CN" sz="2800" dirty="0"/>
              <a:t> 	</a:t>
            </a:r>
            <a:r>
              <a:rPr lang="zh-CN" altLang="en-US" sz="2400" dirty="0"/>
              <a:t>团队先进行需求分析，再到设计，最后到进行实现之后，</a:t>
            </a:r>
            <a:endParaRPr lang="en-US" altLang="zh-CN" sz="2400" dirty="0"/>
          </a:p>
          <a:p>
            <a:r>
              <a:rPr lang="zh-CN" altLang="en-US" sz="2400" dirty="0"/>
              <a:t>开始进行对系统进行测试，找出系统中存在的</a:t>
            </a:r>
            <a:r>
              <a:rPr lang="en-US" altLang="zh-CN" sz="2400" dirty="0"/>
              <a:t>Bug</a:t>
            </a:r>
            <a:r>
              <a:rPr lang="zh-CN" altLang="en-US" sz="2400" dirty="0"/>
              <a:t>，通过测试，</a:t>
            </a:r>
            <a:endParaRPr lang="en-US" altLang="zh-CN" sz="2400" dirty="0"/>
          </a:p>
          <a:p>
            <a:r>
              <a:rPr lang="zh-CN" altLang="en-US" sz="2400" dirty="0"/>
              <a:t>用提交的</a:t>
            </a:r>
            <a:r>
              <a:rPr lang="en-US" altLang="zh-CN" sz="2400" dirty="0"/>
              <a:t>Bug</a:t>
            </a:r>
            <a:r>
              <a:rPr lang="zh-CN" altLang="en-US" sz="2400" dirty="0"/>
              <a:t>报告来为以后软件的改进提供标准和参考，能够</a:t>
            </a:r>
            <a:endParaRPr lang="en-US" altLang="zh-CN" sz="2400" dirty="0"/>
          </a:p>
          <a:p>
            <a:r>
              <a:rPr lang="zh-CN" altLang="en-US" sz="2400" dirty="0"/>
              <a:t>在以后的系统改进中找到依据。测试后的软件各模块基本功能</a:t>
            </a:r>
            <a:endParaRPr lang="en-US" altLang="zh-CN" sz="2400" dirty="0"/>
          </a:p>
          <a:p>
            <a:r>
              <a:rPr lang="zh-CN" altLang="en-US" sz="2400" dirty="0"/>
              <a:t>可以顺利进行。系统基本实现，功能相对齐全。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a:solidFill>
                  <a:schemeClr val="tx1">
                    <a:lumMod val="75000"/>
                    <a:lumOff val="25000"/>
                  </a:schemeClr>
                </a:solidFill>
                <a:latin typeface="微软雅黑" panose="020B0503020204020204" pitchFamily="34" charset="-122"/>
                <a:ea typeface="造字工房俊雅锐宋体验版常规体" pitchFamily="50" charset="-122"/>
              </a:rPr>
              <a:t>THANKS</a:t>
            </a:r>
            <a:endParaRPr lang="zh-CN" altLang="en-US" sz="2600" b="1" dirty="0">
              <a:solidFill>
                <a:schemeClr val="tx1">
                  <a:lumMod val="75000"/>
                  <a:lumOff val="25000"/>
                </a:schemeClr>
              </a:solidFill>
              <a:latin typeface="微软雅黑" panose="020B0503020204020204" pitchFamily="34" charset="-122"/>
              <a:ea typeface="造字工房俊雅锐宋体验版常规体" pitchFamily="50" charset="-122"/>
            </a:endParaRPr>
          </a:p>
        </p:txBody>
      </p:sp>
      <p:sp>
        <p:nvSpPr>
          <p:cNvPr id="26" name="TextBox 4"/>
          <p:cNvSpPr txBox="1"/>
          <p:nvPr/>
        </p:nvSpPr>
        <p:spPr>
          <a:xfrm>
            <a:off x="1620317" y="4361982"/>
            <a:ext cx="7523173" cy="553085"/>
          </a:xfrm>
          <a:prstGeom prst="rect">
            <a:avLst/>
          </a:prstGeom>
          <a:noFill/>
        </p:spPr>
        <p:txBody>
          <a:bodyPr wrap="square" rtlCol="0">
            <a:spAutoFit/>
          </a:bodyPr>
          <a:lstStyle/>
          <a:p>
            <a:pPr algn="ctr"/>
            <a:r>
              <a:rPr lang="en-US" sz="3000" b="1" dirty="0">
                <a:latin typeface="微软雅黑" panose="020B0503020204020204" pitchFamily="34" charset="-122"/>
                <a:ea typeface="微软雅黑" panose="020B0503020204020204" pitchFamily="34" charset="-122"/>
              </a:rPr>
              <a:t>2018</a:t>
            </a:r>
            <a:r>
              <a:rPr lang="zh-CN" altLang="en-US" sz="3000" b="1" dirty="0">
                <a:latin typeface="微软雅黑" panose="020B0503020204020204" pitchFamily="34" charset="-122"/>
                <a:ea typeface="微软雅黑" panose="020B0503020204020204" pitchFamily="34" charset="-122"/>
              </a:rPr>
              <a:t>级计师</a:t>
            </a:r>
            <a:r>
              <a:rPr lang="en-US" altLang="zh-CN" sz="3000" b="1" dirty="0">
                <a:latin typeface="微软雅黑" panose="020B0503020204020204" pitchFamily="34" charset="-122"/>
                <a:ea typeface="微软雅黑" panose="020B0503020204020204" pitchFamily="34" charset="-122"/>
              </a:rPr>
              <a:t>1</a:t>
            </a:r>
            <a:r>
              <a:rPr lang="zh-CN" altLang="en-US" sz="3000" b="1" dirty="0">
                <a:latin typeface="微软雅黑" panose="020B0503020204020204" pitchFamily="34" charset="-122"/>
                <a:ea typeface="微软雅黑" panose="020B0503020204020204" pitchFamily="34" charset="-122"/>
              </a:rPr>
              <a:t>班     </a:t>
            </a:r>
            <a:r>
              <a:rPr lang="en-US" altLang="zh-CN" sz="3000" b="1" dirty="0" err="1">
                <a:latin typeface="微软雅黑" panose="020B0503020204020204" pitchFamily="34" charset="-122"/>
                <a:ea typeface="微软雅黑" panose="020B0503020204020204" pitchFamily="34" charset="-122"/>
              </a:rPr>
              <a:t>upower</a:t>
            </a:r>
            <a:r>
              <a:rPr lang="zh-CN" altLang="en-US" sz="3000" b="1" dirty="0">
                <a:latin typeface="微软雅黑" panose="020B0503020204020204" pitchFamily="34" charset="-122"/>
                <a:ea typeface="微软雅黑" panose="020B0503020204020204" pitchFamily="34" charset="-122"/>
              </a:rPr>
              <a:t>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Effect transition="in" filter="fade">
                                      <p:cBhvr>
                                        <p:cTn id="11" dur="1000"/>
                                        <p:tgtEl>
                                          <p:spTgt spid="4"/>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4"/>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Effect transition="in" filter="fade">
                                      <p:cBhvr>
                                        <p:cTn id="20" dur="1000"/>
                                        <p:tgtEl>
                                          <p:spTgt spid="8"/>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8"/>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9"/>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9"/>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Effect transition="in" filter="fade">
                                      <p:cBhvr>
                                        <p:cTn id="38" dur="1000"/>
                                        <p:tgtEl>
                                          <p:spTgt spid="12"/>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2"/>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Effect transition="in" filter="fade">
                                      <p:cBhvr>
                                        <p:cTn id="47" dur="1000"/>
                                        <p:tgtEl>
                                          <p:spTgt spid="21"/>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1"/>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7"/>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7"/>
                                        </p:tgtEl>
                                        <p:attrNameLst>
                                          <p:attrName>style.visibility</p:attrName>
                                        </p:attrNameLst>
                                      </p:cBhvr>
                                      <p:to>
                                        <p:strVal val="visible"/>
                                      </p:to>
                                    </p:set>
                                    <p:anim calcmode="lin" valueType="num">
                                      <p:cBhvr>
                                        <p:cTn id="54" dur="1000" fill="hold"/>
                                        <p:tgtEl>
                                          <p:spTgt spid="7"/>
                                        </p:tgtEl>
                                        <p:attrNameLst>
                                          <p:attrName>ppt_w</p:attrName>
                                        </p:attrNameLst>
                                      </p:cBhvr>
                                      <p:tavLst>
                                        <p:tav tm="0">
                                          <p:val>
                                            <p:fltVal val="0"/>
                                          </p:val>
                                        </p:tav>
                                        <p:tav tm="100000">
                                          <p:val>
                                            <p:strVal val="#ppt_w"/>
                                          </p:val>
                                        </p:tav>
                                      </p:tavLst>
                                    </p:anim>
                                    <p:anim calcmode="lin" valueType="num">
                                      <p:cBhvr>
                                        <p:cTn id="55" dur="1000" fill="hold"/>
                                        <p:tgtEl>
                                          <p:spTgt spid="7"/>
                                        </p:tgtEl>
                                        <p:attrNameLst>
                                          <p:attrName>ppt_h</p:attrName>
                                        </p:attrNameLst>
                                      </p:cBhvr>
                                      <p:tavLst>
                                        <p:tav tm="0">
                                          <p:val>
                                            <p:fltVal val="0"/>
                                          </p:val>
                                        </p:tav>
                                        <p:tav tm="100000">
                                          <p:val>
                                            <p:strVal val="#ppt_h"/>
                                          </p:val>
                                        </p:tav>
                                      </p:tavLst>
                                    </p:anim>
                                    <p:animEffect transition="in" filter="fade">
                                      <p:cBhvr>
                                        <p:cTn id="56" dur="1000"/>
                                        <p:tgtEl>
                                          <p:spTgt spid="7"/>
                                        </p:tgtEl>
                                      </p:cBhvr>
                                    </p:animEffect>
                                  </p:childTnLst>
                                </p:cTn>
                              </p:par>
                              <p:par>
                                <p:cTn id="57" presetID="64" presetClass="path" presetSubtype="0" fill="hold" grpId="2" nodeType="withEffect">
                                  <p:stCondLst>
                                    <p:cond delay="200"/>
                                  </p:stCondLst>
                                  <p:childTnLst>
                                    <p:animMotion origin="layout" path="M -1.11111E-6 4.44444E-6 L 0.12309 0.575 " pathEditMode="relative" rAng="0" ptsTypes="AA">
                                      <p:cBhvr>
                                        <p:cTn id="58" dur="1000" spd="-100000" fill="hold"/>
                                        <p:tgtEl>
                                          <p:spTgt spid="7"/>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15"/>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fltVal val="0"/>
                                          </p:val>
                                        </p:tav>
                                        <p:tav tm="100000">
                                          <p:val>
                                            <p:strVal val="#ppt_w"/>
                                          </p:val>
                                        </p:tav>
                                      </p:tavLst>
                                    </p:anim>
                                    <p:anim calcmode="lin" valueType="num">
                                      <p:cBhvr>
                                        <p:cTn id="64" dur="1000" fill="hold"/>
                                        <p:tgtEl>
                                          <p:spTgt spid="15"/>
                                        </p:tgtEl>
                                        <p:attrNameLst>
                                          <p:attrName>ppt_h</p:attrName>
                                        </p:attrNameLst>
                                      </p:cBhvr>
                                      <p:tavLst>
                                        <p:tav tm="0">
                                          <p:val>
                                            <p:fltVal val="0"/>
                                          </p:val>
                                        </p:tav>
                                        <p:tav tm="100000">
                                          <p:val>
                                            <p:strVal val="#ppt_h"/>
                                          </p:val>
                                        </p:tav>
                                      </p:tavLst>
                                    </p:anim>
                                    <p:animEffect transition="in" filter="fade">
                                      <p:cBhvr>
                                        <p:cTn id="65" dur="1000"/>
                                        <p:tgtEl>
                                          <p:spTgt spid="15"/>
                                        </p:tgtEl>
                                      </p:cBhvr>
                                    </p:animEffect>
                                  </p:childTnLst>
                                </p:cTn>
                              </p:par>
                              <p:par>
                                <p:cTn id="66" presetID="64" presetClass="path" presetSubtype="0" fill="hold" nodeType="withEffect">
                                  <p:stCondLst>
                                    <p:cond delay="400"/>
                                  </p:stCondLst>
                                  <p:childTnLst>
                                    <p:animMotion origin="layout" path="M 1.38889E-6 3.41057E-6 L -0.71736 -0.40563 " pathEditMode="relative" rAng="0" ptsTypes="AA">
                                      <p:cBhvr>
                                        <p:cTn id="67" dur="1000" spd="-100000" fill="hold"/>
                                        <p:tgtEl>
                                          <p:spTgt spid="15"/>
                                        </p:tgtEl>
                                        <p:attrNameLst>
                                          <p:attrName>ppt_x</p:attrName>
                                          <p:attrName>ppt_y</p:attrName>
                                        </p:attrNameLst>
                                      </p:cBhvr>
                                      <p:rCtr x="-35868" y="-20297"/>
                                    </p:animMotion>
                                  </p:childTnLst>
                                </p:cTn>
                              </p:par>
                              <p:par>
                                <p:cTn id="68" presetID="1" presetClass="entr" presetSubtype="0" fill="hold" nodeType="withEffect">
                                  <p:stCondLst>
                                    <p:cond delay="300"/>
                                  </p:stCondLst>
                                  <p:childTnLst>
                                    <p:set>
                                      <p:cBhvr>
                                        <p:cTn id="69" dur="1" fill="hold">
                                          <p:stCondLst>
                                            <p:cond delay="0"/>
                                          </p:stCondLst>
                                        </p:cTn>
                                        <p:tgtEl>
                                          <p:spTgt spid="18"/>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Effect transition="in" filter="fade">
                                      <p:cBhvr>
                                        <p:cTn id="74" dur="1000"/>
                                        <p:tgtEl>
                                          <p:spTgt spid="18"/>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18"/>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22"/>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Effect transition="in" filter="fade">
                                      <p:cBhvr>
                                        <p:cTn id="83" dur="1000"/>
                                        <p:tgtEl>
                                          <p:spTgt spid="22"/>
                                        </p:tgtEl>
                                      </p:cBhvr>
                                    </p:animEffect>
                                  </p:childTnLst>
                                </p:cTn>
                              </p:par>
                              <p:par>
                                <p:cTn id="84" presetID="64" presetClass="path" presetSubtype="0" fill="hold" nodeType="withEffect">
                                  <p:stCondLst>
                                    <p:cond delay="200"/>
                                  </p:stCondLst>
                                  <p:childTnLst>
                                    <p:animMotion origin="layout" path="M 3.05556E-6 3.44146E-6 L -0.64115 -0.94965 " pathEditMode="relative" rAng="0" ptsTypes="AA">
                                      <p:cBhvr>
                                        <p:cTn id="85" dur="1000" spd="-100000" fill="hold"/>
                                        <p:tgtEl>
                                          <p:spTgt spid="22"/>
                                        </p:tgtEl>
                                        <p:attrNameLst>
                                          <p:attrName>ppt_x</p:attrName>
                                          <p:attrName>ppt_y</p:attrName>
                                        </p:attrNameLst>
                                      </p:cBhvr>
                                      <p:rCtr x="-32066" y="-47482"/>
                                    </p:animMotion>
                                  </p:childTnLst>
                                </p:cTn>
                              </p:par>
                            </p:childTnLst>
                          </p:cTn>
                        </p:par>
                        <p:par>
                          <p:cTn id="86" fill="hold">
                            <p:stCondLst>
                              <p:cond delay="400"/>
                            </p:stCondLst>
                            <p:childTnLst>
                              <p:par>
                                <p:cTn id="87" presetID="10" presetClass="entr" presetSubtype="0" fill="hold" grpId="0" nodeType="afterEffect">
                                  <p:stCondLst>
                                    <p:cond delay="0"/>
                                  </p:stCondLst>
                                  <p:iterate type="lt">
                                    <p:tmPct val="0"/>
                                  </p:iterate>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childTnLst>
                          </p:cTn>
                        </p:par>
                        <p:par>
                          <p:cTn id="90" fill="hold">
                            <p:stCondLst>
                              <p:cond delay="1899"/>
                            </p:stCondLst>
                            <p:childTnLst>
                              <p:par>
                                <p:cTn id="91" presetID="34" presetClass="emph" presetSubtype="0" fill="hold" grpId="1" nodeType="afterEffect">
                                  <p:stCondLst>
                                    <p:cond delay="0"/>
                                  </p:stCondLst>
                                  <p:iterate type="lt">
                                    <p:tmPct val="10000"/>
                                  </p:iterate>
                                  <p:childTnLst>
                                    <p:animMotion origin="layout" path="M 0.0 0.0 L 0.0 -0.07213" pathEditMode="relative" ptsTypes="">
                                      <p:cBhvr>
                                        <p:cTn id="92" dur="250" accel="50000" decel="50000" autoRev="1" fill="hold">
                                          <p:stCondLst>
                                            <p:cond delay="0"/>
                                          </p:stCondLst>
                                        </p:cTn>
                                        <p:tgtEl>
                                          <p:spTgt spid="25"/>
                                        </p:tgtEl>
                                        <p:attrNameLst>
                                          <p:attrName>ppt_x</p:attrName>
                                          <p:attrName>ppt_y</p:attrName>
                                        </p:attrNameLst>
                                      </p:cBhvr>
                                    </p:animMotion>
                                    <p:animRot by="1500000">
                                      <p:cBhvr>
                                        <p:cTn id="93" dur="125" fill="hold">
                                          <p:stCondLst>
                                            <p:cond delay="0"/>
                                          </p:stCondLst>
                                        </p:cTn>
                                        <p:tgtEl>
                                          <p:spTgt spid="25"/>
                                        </p:tgtEl>
                                        <p:attrNameLst>
                                          <p:attrName>r</p:attrName>
                                        </p:attrNameLst>
                                      </p:cBhvr>
                                    </p:animRot>
                                    <p:animRot by="-1500000">
                                      <p:cBhvr>
                                        <p:cTn id="94" dur="125" fill="hold">
                                          <p:stCondLst>
                                            <p:cond delay="125"/>
                                          </p:stCondLst>
                                        </p:cTn>
                                        <p:tgtEl>
                                          <p:spTgt spid="25"/>
                                        </p:tgtEl>
                                        <p:attrNameLst>
                                          <p:attrName>r</p:attrName>
                                        </p:attrNameLst>
                                      </p:cBhvr>
                                    </p:animRot>
                                    <p:animRot by="-1500000">
                                      <p:cBhvr>
                                        <p:cTn id="95" dur="125" fill="hold">
                                          <p:stCondLst>
                                            <p:cond delay="250"/>
                                          </p:stCondLst>
                                        </p:cTn>
                                        <p:tgtEl>
                                          <p:spTgt spid="25"/>
                                        </p:tgtEl>
                                        <p:attrNameLst>
                                          <p:attrName>r</p:attrName>
                                        </p:attrNameLst>
                                      </p:cBhvr>
                                    </p:animRot>
                                    <p:animRot by="1500000">
                                      <p:cBhvr>
                                        <p:cTn id="96" dur="125" fill="hold">
                                          <p:stCondLst>
                                            <p:cond delay="375"/>
                                          </p:stCondLst>
                                        </p:cTn>
                                        <p:tgtEl>
                                          <p:spTgt spid="25"/>
                                        </p:tgtEl>
                                        <p:attrNameLst>
                                          <p:attrName>r</p:attrName>
                                        </p:attrNameLst>
                                      </p:cBhvr>
                                    </p:animRot>
                                  </p:childTnLst>
                                </p:cTn>
                              </p:par>
                            </p:childTnLst>
                          </p:cTn>
                        </p:par>
                        <p:par>
                          <p:cTn id="97" fill="hold">
                            <p:stCondLst>
                              <p:cond delay="2650"/>
                            </p:stCondLst>
                            <p:childTnLst>
                              <p:par>
                                <p:cTn id="98" presetID="22" presetClass="entr" presetSubtype="8"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21" grpId="0" animBg="1"/>
      <p:bldP spid="21" grpId="1" animBg="1"/>
      <p:bldP spid="21" grpId="2" animBg="1"/>
      <p:bldP spid="25" grpId="0"/>
      <p:bldP spid="25" grpId="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89125" y="0"/>
            <a:ext cx="2128342" cy="5143500"/>
          </a:xfrm>
          <a:custGeom>
            <a:avLst/>
            <a:gdLst>
              <a:gd name="connsiteX0" fmla="*/ 0 w 2837789"/>
              <a:gd name="connsiteY0" fmla="*/ 0 h 6858000"/>
              <a:gd name="connsiteX1" fmla="*/ 537934 w 2837789"/>
              <a:gd name="connsiteY1" fmla="*/ 0 h 6858000"/>
              <a:gd name="connsiteX2" fmla="*/ 704850 w 2837789"/>
              <a:gd name="connsiteY2" fmla="*/ 0 h 6858000"/>
              <a:gd name="connsiteX3" fmla="*/ 2837789 w 2837789"/>
              <a:gd name="connsiteY3" fmla="*/ 0 h 6858000"/>
              <a:gd name="connsiteX4" fmla="*/ 2837789 w 2837789"/>
              <a:gd name="connsiteY4" fmla="*/ 395378 h 6858000"/>
              <a:gd name="connsiteX5" fmla="*/ 2618085 w 2837789"/>
              <a:gd name="connsiteY5" fmla="*/ 417526 h 6858000"/>
              <a:gd name="connsiteX6" fmla="*/ 1747634 w 2837789"/>
              <a:gd name="connsiteY6" fmla="*/ 1485534 h 6858000"/>
              <a:gd name="connsiteX7" fmla="*/ 2618085 w 2837789"/>
              <a:gd name="connsiteY7" fmla="*/ 2553542 h 6858000"/>
              <a:gd name="connsiteX8" fmla="*/ 2837789 w 2837789"/>
              <a:gd name="connsiteY8" fmla="*/ 2575690 h 6858000"/>
              <a:gd name="connsiteX9" fmla="*/ 2837789 w 2837789"/>
              <a:gd name="connsiteY9" fmla="*/ 6858000 h 6858000"/>
              <a:gd name="connsiteX10" fmla="*/ 704850 w 2837789"/>
              <a:gd name="connsiteY10" fmla="*/ 6858000 h 6858000"/>
              <a:gd name="connsiteX11" fmla="*/ 537934 w 2837789"/>
              <a:gd name="connsiteY11" fmla="*/ 6858000 h 6858000"/>
              <a:gd name="connsiteX12" fmla="*/ 0 w 283778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37789" h="6858000">
                <a:moveTo>
                  <a:pt x="0" y="0"/>
                </a:moveTo>
                <a:lnTo>
                  <a:pt x="537934" y="0"/>
                </a:lnTo>
                <a:lnTo>
                  <a:pt x="704850" y="0"/>
                </a:lnTo>
                <a:lnTo>
                  <a:pt x="2837789" y="0"/>
                </a:lnTo>
                <a:lnTo>
                  <a:pt x="2837789" y="395378"/>
                </a:lnTo>
                <a:lnTo>
                  <a:pt x="2618085" y="417526"/>
                </a:lnTo>
                <a:cubicBezTo>
                  <a:pt x="2121320" y="519179"/>
                  <a:pt x="1747634" y="958717"/>
                  <a:pt x="1747634" y="1485534"/>
                </a:cubicBezTo>
                <a:cubicBezTo>
                  <a:pt x="1747634" y="2012352"/>
                  <a:pt x="2121320" y="2451889"/>
                  <a:pt x="2618085" y="2553542"/>
                </a:cubicBezTo>
                <a:lnTo>
                  <a:pt x="2837789" y="2575690"/>
                </a:lnTo>
                <a:lnTo>
                  <a:pt x="2837789" y="6858000"/>
                </a:lnTo>
                <a:lnTo>
                  <a:pt x="704850" y="6858000"/>
                </a:lnTo>
                <a:lnTo>
                  <a:pt x="537934" y="6858000"/>
                </a:lnTo>
                <a:lnTo>
                  <a:pt x="0" y="68580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 name="组合 4"/>
          <p:cNvGrpSpPr/>
          <p:nvPr/>
        </p:nvGrpSpPr>
        <p:grpSpPr>
          <a:xfrm>
            <a:off x="1150082" y="202156"/>
            <a:ext cx="1788430" cy="1788430"/>
            <a:chOff x="4240335" y="3008435"/>
            <a:chExt cx="3711332" cy="3711332"/>
          </a:xfrm>
        </p:grpSpPr>
        <p:sp>
          <p:nvSpPr>
            <p:cNvPr id="6" name="椭圆 5"/>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7" name="组合 6"/>
            <p:cNvGrpSpPr/>
            <p:nvPr/>
          </p:nvGrpSpPr>
          <p:grpSpPr>
            <a:xfrm>
              <a:off x="4710169" y="3478269"/>
              <a:ext cx="2771663" cy="2771663"/>
              <a:chOff x="2193191" y="1899415"/>
              <a:chExt cx="2421376" cy="2421376"/>
            </a:xfrm>
            <a:effectLst/>
          </p:grpSpPr>
          <p:sp>
            <p:nvSpPr>
              <p:cNvPr id="8" name="椭圆 7"/>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9" name="椭圆 8"/>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Calibri" panose="020F0502020204030204"/>
                  <a:ea typeface="宋体" panose="02010600030101010101" pitchFamily="2" charset="-122"/>
                </a:endParaRPr>
              </a:p>
            </p:txBody>
          </p:sp>
        </p:grpSp>
      </p:grpSp>
      <p:sp>
        <p:nvSpPr>
          <p:cNvPr id="11" name="文本框 14"/>
          <p:cNvSpPr txBox="1"/>
          <p:nvPr/>
        </p:nvSpPr>
        <p:spPr>
          <a:xfrm>
            <a:off x="1368009" y="830698"/>
            <a:ext cx="1269334" cy="530915"/>
          </a:xfrm>
          <a:prstGeom prst="rect">
            <a:avLst/>
          </a:prstGeom>
          <a:noFill/>
        </p:spPr>
        <p:txBody>
          <a:bodyPr wrap="square" lIns="68580" tIns="34290" rIns="68580" bIns="34290" rtlCol="0">
            <a:spAutoFit/>
          </a:bodyPr>
          <a:lstStyle/>
          <a:p>
            <a:pPr algn="ctr"/>
            <a:r>
              <a:rPr lang="zh-CN" altLang="en-US" sz="3000" dirty="0">
                <a:solidFill>
                  <a:schemeClr val="tx1">
                    <a:lumMod val="65000"/>
                    <a:lumOff val="35000"/>
                  </a:schemeClr>
                </a:solidFill>
                <a:latin typeface="ITC Avant Garde Std XLt" panose="020B0302020202020204" pitchFamily="34" charset="0"/>
              </a:rPr>
              <a:t>目录</a:t>
            </a:r>
            <a:endParaRPr lang="zh-CN" altLang="en-US" sz="3000" dirty="0">
              <a:solidFill>
                <a:schemeClr val="tx1">
                  <a:lumMod val="65000"/>
                  <a:lumOff val="35000"/>
                </a:schemeClr>
              </a:solidFill>
              <a:latin typeface="ITC Avant Garde Std XLt"/>
            </a:endParaRPr>
          </a:p>
        </p:txBody>
      </p:sp>
      <p:graphicFrame>
        <p:nvGraphicFramePr>
          <p:cNvPr id="25" name="图示 24"/>
          <p:cNvGraphicFramePr/>
          <p:nvPr/>
        </p:nvGraphicFramePr>
        <p:xfrm>
          <a:off x="3222625" y="666750"/>
          <a:ext cx="4724400" cy="4185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0784" y="2063918"/>
            <a:ext cx="3262432" cy="1015663"/>
          </a:xfrm>
          <a:prstGeom prst="rect">
            <a:avLst/>
          </a:prstGeom>
          <a:noFill/>
        </p:spPr>
        <p:txBody>
          <a:bodyPr wrap="none" rtlCol="0">
            <a:spAutoFit/>
          </a:bodyPr>
          <a:lstStyle/>
          <a:p>
            <a:r>
              <a:rPr lang="zh-CN" altLang="en-US" sz="6000" b="1" dirty="0">
                <a:latin typeface="+mj-ea"/>
                <a:ea typeface="+mj-ea"/>
              </a:rPr>
              <a:t>项目背景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sz="2000" b="1" spc="300" dirty="0">
                <a:latin typeface="方正兰亭细黑_GBK" pitchFamily="2" charset="-122"/>
                <a:ea typeface="方正兰亭细黑_GBK" pitchFamily="2" charset="-122"/>
              </a:rPr>
              <a:t>项目背景</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1036320" y="1123950"/>
            <a:ext cx="6692265" cy="3291840"/>
          </a:xfrm>
          <a:prstGeom prst="rect">
            <a:avLst/>
          </a:prstGeom>
          <a:noFill/>
        </p:spPr>
        <p:txBody>
          <a:bodyPr wrap="square" rtlCol="0" anchor="t">
            <a:spAutoFit/>
          </a:bodyPr>
          <a:lstStyle/>
          <a:p>
            <a:pPr indent="304800" algn="just"/>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b="1" kern="100" dirty="0">
                <a:effectLst/>
                <a:latin typeface="宋体" panose="02010600030101010101" pitchFamily="2" charset="-122"/>
                <a:ea typeface="宋体" panose="02010600030101010101" pitchFamily="2" charset="-122"/>
                <a:cs typeface="Times New Roman" panose="02020603050405020304" pitchFamily="18" charset="0"/>
              </a:rPr>
              <a:t>在教学上，教师需要根据自己授课内容定期进行测试。为了达到对学生进行检测的目的，每个教师在出题过程中都要花费很多时间和精力去寻找题源，然后根据自己要测试的知识点选择题型和题目，再进行编辑整理成试卷，就相当的耗费精力。</a:t>
            </a:r>
          </a:p>
          <a:p>
            <a:pPr indent="304800" algn="just"/>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b="1" kern="100" dirty="0">
                <a:effectLst/>
                <a:latin typeface="宋体" panose="02010600030101010101" pitchFamily="2" charset="-122"/>
                <a:ea typeface="宋体" panose="02010600030101010101" pitchFamily="2" charset="-122"/>
                <a:cs typeface="Times New Roman" panose="02020603050405020304" pitchFamily="18" charset="0"/>
              </a:rPr>
              <a:t>目前，随着计算机事业在我国纵深发展，题库在我国的应用也越来越广泛。题库管理系统作为现代化教学手段的必要组成部分，其主要使用范围为各学科的习题管理。一个好的题库管理系统可以减轻教师的出题负担，并能科学全面的考核学生的知识掌握情况，提高教学质量，同时，也能够作为学生学习的辅助软件。</a:t>
            </a:r>
          </a:p>
          <a:p>
            <a:pPr indent="304800" algn="just"/>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b="1" kern="100" dirty="0">
                <a:effectLst/>
                <a:latin typeface="宋体" panose="02010600030101010101" pitchFamily="2" charset="-122"/>
                <a:ea typeface="宋体" panose="02010600030101010101" pitchFamily="2" charset="-122"/>
                <a:cs typeface="Times New Roman" panose="02020603050405020304" pitchFamily="18" charset="0"/>
              </a:rPr>
              <a:t>基于这样的背景下，我们打算开发一个关于计算机科学与工程学院的题库管理系统（主要针对计算机类课程）的软件，来帮助教师减轻出题负担，同时，供给同学使用可以作为一个学习的好助手。</a:t>
            </a:r>
            <a:endParaRPr lang="zh-CN" altLang="en-US" sz="1600" b="1" dirty="0">
              <a:latin typeface="宋体" panose="02010600030101010101" pitchFamily="2" charset="-122"/>
              <a:ea typeface="宋体" panose="02010600030101010101" pitchFamily="2" charset="-122"/>
            </a:endParaRPr>
          </a:p>
          <a:p>
            <a:pPr marL="285750" indent="-285750">
              <a:buFont typeface="Wingdings" panose="05000000000000000000" charset="0"/>
              <a:buChar char="u"/>
            </a:pPr>
            <a:endParaRPr lang="zh-CN" altLang="en-US"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64476"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系统设计</a:t>
            </a:r>
            <a:endParaRPr lang="zh-CN"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41" name="内容占位符 2"/>
          <p:cNvSpPr>
            <a:spLocks noGrp="1"/>
          </p:cNvSpPr>
          <p:nvPr>
            <p:ph idx="1"/>
          </p:nvPr>
        </p:nvSpPr>
        <p:spPr>
          <a:xfrm>
            <a:off x="457200" y="1098550"/>
            <a:ext cx="8060690" cy="3411855"/>
          </a:xfrm>
        </p:spPr>
        <p:txBody>
          <a:bodyPr>
            <a:normAutofit/>
          </a:bodyPr>
          <a:lstStyle/>
          <a:p>
            <a:pPr marL="0" indent="0">
              <a:buNone/>
            </a:pPr>
            <a:r>
              <a:rPr lang="en-US" altLang="zh-CN" sz="1800" b="1" kern="0" dirty="0">
                <a:effectLst/>
                <a:latin typeface="宋体" panose="02010600030101010101" pitchFamily="2" charset="-122"/>
                <a:ea typeface="宋体" panose="02010600030101010101" pitchFamily="2" charset="-122"/>
              </a:rPr>
              <a:t>	</a:t>
            </a:r>
            <a:r>
              <a:rPr lang="zh-CN" altLang="en-US" sz="1800" b="1" kern="0" dirty="0">
                <a:effectLst/>
                <a:latin typeface="宋体" panose="02010600030101010101" pitchFamily="2" charset="-122"/>
                <a:ea typeface="宋体" panose="02010600030101010101" pitchFamily="2" charset="-122"/>
              </a:rPr>
              <a:t>系统设计是把用户需求转化为系统的最重要开发环节，解决了“应该怎么做系统”的问题。</a:t>
            </a:r>
            <a:endParaRPr lang="en-US" altLang="zh-CN" sz="1800" b="1" kern="0" dirty="0">
              <a:effectLst/>
              <a:latin typeface="宋体" panose="02010600030101010101" pitchFamily="2" charset="-122"/>
              <a:ea typeface="宋体" panose="02010600030101010101" pitchFamily="2" charset="-122"/>
            </a:endParaRPr>
          </a:p>
          <a:p>
            <a:pPr marL="0" indent="0">
              <a:buNone/>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本系统分为三大部分，教师、学生以及管理员。教师可实现学生管理、试题管理、组卷等功能；学生可实现在线考试、成绩查询和查看智能卷面分析等功能；管理员可实现试题管理、用户管理与系统维护。</a:t>
            </a:r>
          </a:p>
          <a:p>
            <a:pPr marL="0" indent="0">
              <a:buNone/>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              系统总体结构图如下：</a:t>
            </a:r>
          </a:p>
          <a:p>
            <a:pPr marL="0" indent="0">
              <a:buNone/>
            </a:pPr>
            <a:endParaRPr lang="zh-CN" altLang="en-US" sz="1800" b="1" dirty="0"/>
          </a:p>
        </p:txBody>
      </p:sp>
      <p:pic>
        <p:nvPicPr>
          <p:cNvPr id="2" name="图片 1" descr="20190505203822380"/>
          <p:cNvPicPr>
            <a:picLocks noChangeAspect="1"/>
          </p:cNvPicPr>
          <p:nvPr/>
        </p:nvPicPr>
        <p:blipFill>
          <a:blip r:embed="rId3"/>
          <a:stretch>
            <a:fillRect/>
          </a:stretch>
        </p:blipFill>
        <p:spPr>
          <a:xfrm>
            <a:off x="2938780" y="2874010"/>
            <a:ext cx="4349750" cy="1752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2839239"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系统前台、后台功能</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11" name="Rectangle 3"/>
          <p:cNvSpPr txBox="1">
            <a:spLocks noChangeArrowheads="1"/>
          </p:cNvSpPr>
          <p:nvPr/>
        </p:nvSpPr>
        <p:spPr>
          <a:xfrm>
            <a:off x="457200" y="708025"/>
            <a:ext cx="8229600" cy="50958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endParaRPr lang="zh-CN" altLang="en-US" dirty="0"/>
          </a:p>
        </p:txBody>
      </p:sp>
      <p:pic>
        <p:nvPicPr>
          <p:cNvPr id="1027" name="图片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766" y="3017228"/>
            <a:ext cx="2985247" cy="202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B2882A82-0830-4295-9F83-BC2324DDE8BD}"/>
              </a:ext>
            </a:extLst>
          </p:cNvPr>
          <p:cNvPicPr>
            <a:picLocks noChangeAspect="1"/>
          </p:cNvPicPr>
          <p:nvPr/>
        </p:nvPicPr>
        <p:blipFill>
          <a:blip r:embed="rId4"/>
          <a:stretch>
            <a:fillRect/>
          </a:stretch>
        </p:blipFill>
        <p:spPr>
          <a:xfrm>
            <a:off x="2385851" y="802764"/>
            <a:ext cx="3777075" cy="21197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1789272"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系统</a:t>
            </a:r>
            <a:r>
              <a:rPr lang="en-US" altLang="zh-CN" sz="2000" b="1" spc="300" dirty="0">
                <a:latin typeface="方正兰亭细黑_GBK" pitchFamily="2" charset="-122"/>
                <a:ea typeface="方正兰亭细黑_GBK" pitchFamily="2" charset="-122"/>
              </a:rPr>
              <a:t>WBS</a:t>
            </a:r>
            <a:r>
              <a:rPr lang="zh-CN" altLang="en-US" sz="2000" b="1" spc="300" dirty="0">
                <a:latin typeface="方正兰亭细黑_GBK" pitchFamily="2" charset="-122"/>
                <a:ea typeface="方正兰亭细黑_GBK" pitchFamily="2" charset="-122"/>
              </a:rPr>
              <a:t>图</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349624" y="1076238"/>
            <a:ext cx="1741394" cy="3293209"/>
          </a:xfrm>
          <a:prstGeom prst="rect">
            <a:avLst/>
          </a:prstGeom>
          <a:noFill/>
        </p:spPr>
        <p:txBody>
          <a:bodyPr wrap="square" rtlCol="0">
            <a:spAutoFit/>
          </a:bodyPr>
          <a:lstStyle/>
          <a:p>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WBS</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即工作分解结构，是以可交付成果为导向对项目要素进行的分组，它归纳和定义了项目的整个工作范围每下降一层代表对项目工作的更详细定义。系统的主要组织架构分为学生，老师，管理员三个模块。</a:t>
            </a:r>
            <a:endParaRPr lang="zh-CN" altLang="en-US" sz="1600" dirty="0"/>
          </a:p>
        </p:txBody>
      </p:sp>
      <p:pic>
        <p:nvPicPr>
          <p:cNvPr id="3" name="图片 2"/>
          <p:cNvPicPr>
            <a:picLocks noChangeAspect="1"/>
          </p:cNvPicPr>
          <p:nvPr/>
        </p:nvPicPr>
        <p:blipFill>
          <a:blip r:embed="rId3"/>
          <a:stretch>
            <a:fillRect/>
          </a:stretch>
        </p:blipFill>
        <p:spPr>
          <a:xfrm>
            <a:off x="1877060" y="1165225"/>
            <a:ext cx="7051675" cy="32042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8509" y="2074664"/>
            <a:ext cx="7886700" cy="994172"/>
          </a:xfrm>
        </p:spPr>
        <p:txBody>
          <a:bodyPr>
            <a:normAutofit/>
          </a:bodyPr>
          <a:lstStyle/>
          <a:p>
            <a:r>
              <a:rPr lang="zh-CN" altLang="en-US" sz="6000" b="1" dirty="0"/>
              <a:t>系统功能实现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1954381" cy="40011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教师管理界面</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5209" y="1066520"/>
            <a:ext cx="6353582" cy="357389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88a8561-0e0c-4dbc-a6fb-b032373c0376}"/>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621</Words>
  <Application>Microsoft Office PowerPoint</Application>
  <PresentationFormat>全屏显示(16:9)</PresentationFormat>
  <Paragraphs>92</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ITC Avant Garde Std XLt</vt:lpstr>
      <vt:lpstr>方正兰亭细黑_GBK</vt:lpstr>
      <vt:lpstr>黑体</vt:lpstr>
      <vt:lpstr>华文楷体</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系统功能实现</vt:lpstr>
      <vt:lpstr>PowerPoint 演示文稿</vt:lpstr>
      <vt:lpstr>PowerPoint 演示文稿</vt:lpstr>
      <vt:lpstr>PowerPoint 演示文稿</vt:lpstr>
      <vt:lpstr>软件测试</vt:lpstr>
      <vt:lpstr>PowerPoint 演示文稿</vt:lpstr>
      <vt:lpstr>PowerPoint 演示文稿</vt:lpstr>
      <vt:lpstr>PowerPoint 演示文稿</vt:lpstr>
      <vt:lpstr>PowerPoint 演示文稿</vt:lpstr>
      <vt:lpstr>项目总结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flx</dc:creator>
  <cp:lastModifiedBy>丽珍</cp:lastModifiedBy>
  <cp:revision>103</cp:revision>
  <dcterms:created xsi:type="dcterms:W3CDTF">2016-11-25T11:25:00Z</dcterms:created>
  <dcterms:modified xsi:type="dcterms:W3CDTF">2021-06-30T04:58:15Z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