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9" d="100"/>
          <a:sy n="79" d="100"/>
        </p:scale>
        <p:origin x="126"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759B-457A-4C22-B9DC-26C07B4471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28785F43-C9B8-49B3-8A84-0E18FFFEE8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9FF340F4-2960-4A9C-B1CE-5373221E8494}"/>
              </a:ext>
            </a:extLst>
          </p:cNvPr>
          <p:cNvSpPr>
            <a:spLocks noGrp="1"/>
          </p:cNvSpPr>
          <p:nvPr>
            <p:ph type="dt" sz="half" idx="10"/>
          </p:nvPr>
        </p:nvSpPr>
        <p:spPr/>
        <p:txBody>
          <a:bodyPr/>
          <a:lstStyle/>
          <a:p>
            <a:fld id="{3FDB4754-DC64-4445-B5D7-AEC72483068A}" type="datetimeFigureOut">
              <a:rPr lang="sv-SE" smtClean="0"/>
              <a:t>2020-09-23</a:t>
            </a:fld>
            <a:endParaRPr lang="sv-SE"/>
          </a:p>
        </p:txBody>
      </p:sp>
      <p:sp>
        <p:nvSpPr>
          <p:cNvPr id="5" name="Footer Placeholder 4">
            <a:extLst>
              <a:ext uri="{FF2B5EF4-FFF2-40B4-BE49-F238E27FC236}">
                <a16:creationId xmlns:a16="http://schemas.microsoft.com/office/drawing/2014/main" id="{3839CF1B-9948-4A53-A6E7-6A88260C41E3}"/>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B6257413-6477-4BF5-8267-0DC8BC98CE03}"/>
              </a:ext>
            </a:extLst>
          </p:cNvPr>
          <p:cNvSpPr>
            <a:spLocks noGrp="1"/>
          </p:cNvSpPr>
          <p:nvPr>
            <p:ph type="sldNum" sz="quarter" idx="12"/>
          </p:nvPr>
        </p:nvSpPr>
        <p:spPr/>
        <p:txBody>
          <a:bodyPr/>
          <a:lstStyle/>
          <a:p>
            <a:fld id="{1F67BE45-688F-4FF0-8AFD-22BEB354DC32}" type="slidenum">
              <a:rPr lang="sv-SE" smtClean="0"/>
              <a:t>‹#›</a:t>
            </a:fld>
            <a:endParaRPr lang="sv-SE"/>
          </a:p>
        </p:txBody>
      </p:sp>
    </p:spTree>
    <p:extLst>
      <p:ext uri="{BB962C8B-B14F-4D97-AF65-F5344CB8AC3E}">
        <p14:creationId xmlns:p14="http://schemas.microsoft.com/office/powerpoint/2010/main" val="4027402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A890D-209E-4CBD-88FF-75E92F58BC21}"/>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58ED1DBA-A4D2-4973-9195-3711B52CEB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7ED7D11E-DF42-400B-8F82-40BD608180BE}"/>
              </a:ext>
            </a:extLst>
          </p:cNvPr>
          <p:cNvSpPr>
            <a:spLocks noGrp="1"/>
          </p:cNvSpPr>
          <p:nvPr>
            <p:ph type="dt" sz="half" idx="10"/>
          </p:nvPr>
        </p:nvSpPr>
        <p:spPr/>
        <p:txBody>
          <a:bodyPr/>
          <a:lstStyle/>
          <a:p>
            <a:fld id="{3FDB4754-DC64-4445-B5D7-AEC72483068A}" type="datetimeFigureOut">
              <a:rPr lang="sv-SE" smtClean="0"/>
              <a:t>2020-09-23</a:t>
            </a:fld>
            <a:endParaRPr lang="sv-SE"/>
          </a:p>
        </p:txBody>
      </p:sp>
      <p:sp>
        <p:nvSpPr>
          <p:cNvPr id="5" name="Footer Placeholder 4">
            <a:extLst>
              <a:ext uri="{FF2B5EF4-FFF2-40B4-BE49-F238E27FC236}">
                <a16:creationId xmlns:a16="http://schemas.microsoft.com/office/drawing/2014/main" id="{1DD09FFD-30A6-4B98-8782-C64F03A2888F}"/>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43EC4F33-E082-447B-B45F-C8AD13AFFE89}"/>
              </a:ext>
            </a:extLst>
          </p:cNvPr>
          <p:cNvSpPr>
            <a:spLocks noGrp="1"/>
          </p:cNvSpPr>
          <p:nvPr>
            <p:ph type="sldNum" sz="quarter" idx="12"/>
          </p:nvPr>
        </p:nvSpPr>
        <p:spPr/>
        <p:txBody>
          <a:bodyPr/>
          <a:lstStyle/>
          <a:p>
            <a:fld id="{1F67BE45-688F-4FF0-8AFD-22BEB354DC32}" type="slidenum">
              <a:rPr lang="sv-SE" smtClean="0"/>
              <a:t>‹#›</a:t>
            </a:fld>
            <a:endParaRPr lang="sv-SE"/>
          </a:p>
        </p:txBody>
      </p:sp>
    </p:spTree>
    <p:extLst>
      <p:ext uri="{BB962C8B-B14F-4D97-AF65-F5344CB8AC3E}">
        <p14:creationId xmlns:p14="http://schemas.microsoft.com/office/powerpoint/2010/main" val="3378436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A44A2A-3DB1-4A79-AAE3-5D2455E623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AEFF3E05-70C3-44D8-82D4-2031C5797F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44126073-1D4A-45DD-9281-C045D25A0B16}"/>
              </a:ext>
            </a:extLst>
          </p:cNvPr>
          <p:cNvSpPr>
            <a:spLocks noGrp="1"/>
          </p:cNvSpPr>
          <p:nvPr>
            <p:ph type="dt" sz="half" idx="10"/>
          </p:nvPr>
        </p:nvSpPr>
        <p:spPr/>
        <p:txBody>
          <a:bodyPr/>
          <a:lstStyle/>
          <a:p>
            <a:fld id="{3FDB4754-DC64-4445-B5D7-AEC72483068A}" type="datetimeFigureOut">
              <a:rPr lang="sv-SE" smtClean="0"/>
              <a:t>2020-09-23</a:t>
            </a:fld>
            <a:endParaRPr lang="sv-SE"/>
          </a:p>
        </p:txBody>
      </p:sp>
      <p:sp>
        <p:nvSpPr>
          <p:cNvPr id="5" name="Footer Placeholder 4">
            <a:extLst>
              <a:ext uri="{FF2B5EF4-FFF2-40B4-BE49-F238E27FC236}">
                <a16:creationId xmlns:a16="http://schemas.microsoft.com/office/drawing/2014/main" id="{5B58AB94-3BCD-4EE6-8BC8-0589D969E24A}"/>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BECE4780-1506-4B41-A723-A652331578BB}"/>
              </a:ext>
            </a:extLst>
          </p:cNvPr>
          <p:cNvSpPr>
            <a:spLocks noGrp="1"/>
          </p:cNvSpPr>
          <p:nvPr>
            <p:ph type="sldNum" sz="quarter" idx="12"/>
          </p:nvPr>
        </p:nvSpPr>
        <p:spPr/>
        <p:txBody>
          <a:bodyPr/>
          <a:lstStyle/>
          <a:p>
            <a:fld id="{1F67BE45-688F-4FF0-8AFD-22BEB354DC32}" type="slidenum">
              <a:rPr lang="sv-SE" smtClean="0"/>
              <a:t>‹#›</a:t>
            </a:fld>
            <a:endParaRPr lang="sv-SE"/>
          </a:p>
        </p:txBody>
      </p:sp>
    </p:spTree>
    <p:extLst>
      <p:ext uri="{BB962C8B-B14F-4D97-AF65-F5344CB8AC3E}">
        <p14:creationId xmlns:p14="http://schemas.microsoft.com/office/powerpoint/2010/main" val="291228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A1530-9F47-409F-869E-06DBBF5A65F1}"/>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43D31E65-0358-47D5-A9EB-5B45889B08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063D1152-E37A-494E-86E8-F4AEBB8936EF}"/>
              </a:ext>
            </a:extLst>
          </p:cNvPr>
          <p:cNvSpPr>
            <a:spLocks noGrp="1"/>
          </p:cNvSpPr>
          <p:nvPr>
            <p:ph type="dt" sz="half" idx="10"/>
          </p:nvPr>
        </p:nvSpPr>
        <p:spPr/>
        <p:txBody>
          <a:bodyPr/>
          <a:lstStyle/>
          <a:p>
            <a:fld id="{3FDB4754-DC64-4445-B5D7-AEC72483068A}" type="datetimeFigureOut">
              <a:rPr lang="sv-SE" smtClean="0"/>
              <a:t>2020-09-23</a:t>
            </a:fld>
            <a:endParaRPr lang="sv-SE"/>
          </a:p>
        </p:txBody>
      </p:sp>
      <p:sp>
        <p:nvSpPr>
          <p:cNvPr id="5" name="Footer Placeholder 4">
            <a:extLst>
              <a:ext uri="{FF2B5EF4-FFF2-40B4-BE49-F238E27FC236}">
                <a16:creationId xmlns:a16="http://schemas.microsoft.com/office/drawing/2014/main" id="{5E6341CB-9EC6-412D-A5D0-7C3AFF648945}"/>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798E1E00-CA43-4E9B-8DAA-313CD53B1329}"/>
              </a:ext>
            </a:extLst>
          </p:cNvPr>
          <p:cNvSpPr>
            <a:spLocks noGrp="1"/>
          </p:cNvSpPr>
          <p:nvPr>
            <p:ph type="sldNum" sz="quarter" idx="12"/>
          </p:nvPr>
        </p:nvSpPr>
        <p:spPr/>
        <p:txBody>
          <a:bodyPr/>
          <a:lstStyle/>
          <a:p>
            <a:fld id="{1F67BE45-688F-4FF0-8AFD-22BEB354DC32}" type="slidenum">
              <a:rPr lang="sv-SE" smtClean="0"/>
              <a:t>‹#›</a:t>
            </a:fld>
            <a:endParaRPr lang="sv-SE"/>
          </a:p>
        </p:txBody>
      </p:sp>
    </p:spTree>
    <p:extLst>
      <p:ext uri="{BB962C8B-B14F-4D97-AF65-F5344CB8AC3E}">
        <p14:creationId xmlns:p14="http://schemas.microsoft.com/office/powerpoint/2010/main" val="327689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4D5C9-B768-436C-9025-1672C1E836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22FE2D7B-D78D-4C0B-9B79-9042E97893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352FF2-8AE0-4E8E-B080-12D6A6FE0211}"/>
              </a:ext>
            </a:extLst>
          </p:cNvPr>
          <p:cNvSpPr>
            <a:spLocks noGrp="1"/>
          </p:cNvSpPr>
          <p:nvPr>
            <p:ph type="dt" sz="half" idx="10"/>
          </p:nvPr>
        </p:nvSpPr>
        <p:spPr/>
        <p:txBody>
          <a:bodyPr/>
          <a:lstStyle/>
          <a:p>
            <a:fld id="{3FDB4754-DC64-4445-B5D7-AEC72483068A}" type="datetimeFigureOut">
              <a:rPr lang="sv-SE" smtClean="0"/>
              <a:t>2020-09-23</a:t>
            </a:fld>
            <a:endParaRPr lang="sv-SE"/>
          </a:p>
        </p:txBody>
      </p:sp>
      <p:sp>
        <p:nvSpPr>
          <p:cNvPr id="5" name="Footer Placeholder 4">
            <a:extLst>
              <a:ext uri="{FF2B5EF4-FFF2-40B4-BE49-F238E27FC236}">
                <a16:creationId xmlns:a16="http://schemas.microsoft.com/office/drawing/2014/main" id="{D6D51E27-0A4B-4420-9968-867DC34D17E6}"/>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8BE77DD7-EE8F-44DD-ACF2-B650EBFDDB53}"/>
              </a:ext>
            </a:extLst>
          </p:cNvPr>
          <p:cNvSpPr>
            <a:spLocks noGrp="1"/>
          </p:cNvSpPr>
          <p:nvPr>
            <p:ph type="sldNum" sz="quarter" idx="12"/>
          </p:nvPr>
        </p:nvSpPr>
        <p:spPr/>
        <p:txBody>
          <a:bodyPr/>
          <a:lstStyle/>
          <a:p>
            <a:fld id="{1F67BE45-688F-4FF0-8AFD-22BEB354DC32}" type="slidenum">
              <a:rPr lang="sv-SE" smtClean="0"/>
              <a:t>‹#›</a:t>
            </a:fld>
            <a:endParaRPr lang="sv-SE"/>
          </a:p>
        </p:txBody>
      </p:sp>
    </p:spTree>
    <p:extLst>
      <p:ext uri="{BB962C8B-B14F-4D97-AF65-F5344CB8AC3E}">
        <p14:creationId xmlns:p14="http://schemas.microsoft.com/office/powerpoint/2010/main" val="3226201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CC355-539C-44BE-8F79-1A732C022566}"/>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40C5BF7F-18A0-4210-B09E-B3E11F2C45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5F622345-3205-4E78-8096-B4B39679A2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E1E15A84-3791-4732-9A4F-14DE777E4B3F}"/>
              </a:ext>
            </a:extLst>
          </p:cNvPr>
          <p:cNvSpPr>
            <a:spLocks noGrp="1"/>
          </p:cNvSpPr>
          <p:nvPr>
            <p:ph type="dt" sz="half" idx="10"/>
          </p:nvPr>
        </p:nvSpPr>
        <p:spPr/>
        <p:txBody>
          <a:bodyPr/>
          <a:lstStyle/>
          <a:p>
            <a:fld id="{3FDB4754-DC64-4445-B5D7-AEC72483068A}" type="datetimeFigureOut">
              <a:rPr lang="sv-SE" smtClean="0"/>
              <a:t>2020-09-23</a:t>
            </a:fld>
            <a:endParaRPr lang="sv-SE"/>
          </a:p>
        </p:txBody>
      </p:sp>
      <p:sp>
        <p:nvSpPr>
          <p:cNvPr id="6" name="Footer Placeholder 5">
            <a:extLst>
              <a:ext uri="{FF2B5EF4-FFF2-40B4-BE49-F238E27FC236}">
                <a16:creationId xmlns:a16="http://schemas.microsoft.com/office/drawing/2014/main" id="{55F25CC3-1612-41D0-8B8E-7CE84F51C21D}"/>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A8E800F4-39EC-4D8F-B78D-880AA867D5C9}"/>
              </a:ext>
            </a:extLst>
          </p:cNvPr>
          <p:cNvSpPr>
            <a:spLocks noGrp="1"/>
          </p:cNvSpPr>
          <p:nvPr>
            <p:ph type="sldNum" sz="quarter" idx="12"/>
          </p:nvPr>
        </p:nvSpPr>
        <p:spPr/>
        <p:txBody>
          <a:bodyPr/>
          <a:lstStyle/>
          <a:p>
            <a:fld id="{1F67BE45-688F-4FF0-8AFD-22BEB354DC32}" type="slidenum">
              <a:rPr lang="sv-SE" smtClean="0"/>
              <a:t>‹#›</a:t>
            </a:fld>
            <a:endParaRPr lang="sv-SE"/>
          </a:p>
        </p:txBody>
      </p:sp>
    </p:spTree>
    <p:extLst>
      <p:ext uri="{BB962C8B-B14F-4D97-AF65-F5344CB8AC3E}">
        <p14:creationId xmlns:p14="http://schemas.microsoft.com/office/powerpoint/2010/main" val="3624682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6DA5A-4D61-4B9E-9B0E-5D87013B235E}"/>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390BDC5D-43C1-4785-AA4F-95CA73739B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9E9089-18D5-4EA0-A8D3-39194F251C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6BAA11C9-B889-42D8-9E5C-42D9D59A60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E4039A-2EF8-4C2F-9A8B-01F5AB34DF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00B75D82-E786-4BE4-B22A-5374A9D96F9C}"/>
              </a:ext>
            </a:extLst>
          </p:cNvPr>
          <p:cNvSpPr>
            <a:spLocks noGrp="1"/>
          </p:cNvSpPr>
          <p:nvPr>
            <p:ph type="dt" sz="half" idx="10"/>
          </p:nvPr>
        </p:nvSpPr>
        <p:spPr/>
        <p:txBody>
          <a:bodyPr/>
          <a:lstStyle/>
          <a:p>
            <a:fld id="{3FDB4754-DC64-4445-B5D7-AEC72483068A}" type="datetimeFigureOut">
              <a:rPr lang="sv-SE" smtClean="0"/>
              <a:t>2020-09-23</a:t>
            </a:fld>
            <a:endParaRPr lang="sv-SE"/>
          </a:p>
        </p:txBody>
      </p:sp>
      <p:sp>
        <p:nvSpPr>
          <p:cNvPr id="8" name="Footer Placeholder 7">
            <a:extLst>
              <a:ext uri="{FF2B5EF4-FFF2-40B4-BE49-F238E27FC236}">
                <a16:creationId xmlns:a16="http://schemas.microsoft.com/office/drawing/2014/main" id="{B59D3F8C-88DF-47CF-8E7C-7664BBC48678}"/>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0FDB95A8-0B6B-4719-9FE2-84F7DB5210BB}"/>
              </a:ext>
            </a:extLst>
          </p:cNvPr>
          <p:cNvSpPr>
            <a:spLocks noGrp="1"/>
          </p:cNvSpPr>
          <p:nvPr>
            <p:ph type="sldNum" sz="quarter" idx="12"/>
          </p:nvPr>
        </p:nvSpPr>
        <p:spPr/>
        <p:txBody>
          <a:bodyPr/>
          <a:lstStyle/>
          <a:p>
            <a:fld id="{1F67BE45-688F-4FF0-8AFD-22BEB354DC32}" type="slidenum">
              <a:rPr lang="sv-SE" smtClean="0"/>
              <a:t>‹#›</a:t>
            </a:fld>
            <a:endParaRPr lang="sv-SE"/>
          </a:p>
        </p:txBody>
      </p:sp>
    </p:spTree>
    <p:extLst>
      <p:ext uri="{BB962C8B-B14F-4D97-AF65-F5344CB8AC3E}">
        <p14:creationId xmlns:p14="http://schemas.microsoft.com/office/powerpoint/2010/main" val="3557644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2F264-7E7A-4947-8240-10772B39E714}"/>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90E5A7EB-BC8E-48CA-8E6E-230FD2B28CF8}"/>
              </a:ext>
            </a:extLst>
          </p:cNvPr>
          <p:cNvSpPr>
            <a:spLocks noGrp="1"/>
          </p:cNvSpPr>
          <p:nvPr>
            <p:ph type="dt" sz="half" idx="10"/>
          </p:nvPr>
        </p:nvSpPr>
        <p:spPr/>
        <p:txBody>
          <a:bodyPr/>
          <a:lstStyle/>
          <a:p>
            <a:fld id="{3FDB4754-DC64-4445-B5D7-AEC72483068A}" type="datetimeFigureOut">
              <a:rPr lang="sv-SE" smtClean="0"/>
              <a:t>2020-09-23</a:t>
            </a:fld>
            <a:endParaRPr lang="sv-SE"/>
          </a:p>
        </p:txBody>
      </p:sp>
      <p:sp>
        <p:nvSpPr>
          <p:cNvPr id="4" name="Footer Placeholder 3">
            <a:extLst>
              <a:ext uri="{FF2B5EF4-FFF2-40B4-BE49-F238E27FC236}">
                <a16:creationId xmlns:a16="http://schemas.microsoft.com/office/drawing/2014/main" id="{2C939B08-11DB-4BDD-BEDF-F9E9119A4F24}"/>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86E4E349-E784-4838-ADEE-30F8BED2A420}"/>
              </a:ext>
            </a:extLst>
          </p:cNvPr>
          <p:cNvSpPr>
            <a:spLocks noGrp="1"/>
          </p:cNvSpPr>
          <p:nvPr>
            <p:ph type="sldNum" sz="quarter" idx="12"/>
          </p:nvPr>
        </p:nvSpPr>
        <p:spPr/>
        <p:txBody>
          <a:bodyPr/>
          <a:lstStyle/>
          <a:p>
            <a:fld id="{1F67BE45-688F-4FF0-8AFD-22BEB354DC32}" type="slidenum">
              <a:rPr lang="sv-SE" smtClean="0"/>
              <a:t>‹#›</a:t>
            </a:fld>
            <a:endParaRPr lang="sv-SE"/>
          </a:p>
        </p:txBody>
      </p:sp>
    </p:spTree>
    <p:extLst>
      <p:ext uri="{BB962C8B-B14F-4D97-AF65-F5344CB8AC3E}">
        <p14:creationId xmlns:p14="http://schemas.microsoft.com/office/powerpoint/2010/main" val="438856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3B6CCE-5348-4BDC-881D-35ABD9CCC095}"/>
              </a:ext>
            </a:extLst>
          </p:cNvPr>
          <p:cNvSpPr>
            <a:spLocks noGrp="1"/>
          </p:cNvSpPr>
          <p:nvPr>
            <p:ph type="dt" sz="half" idx="10"/>
          </p:nvPr>
        </p:nvSpPr>
        <p:spPr/>
        <p:txBody>
          <a:bodyPr/>
          <a:lstStyle/>
          <a:p>
            <a:fld id="{3FDB4754-DC64-4445-B5D7-AEC72483068A}" type="datetimeFigureOut">
              <a:rPr lang="sv-SE" smtClean="0"/>
              <a:t>2020-09-23</a:t>
            </a:fld>
            <a:endParaRPr lang="sv-SE"/>
          </a:p>
        </p:txBody>
      </p:sp>
      <p:sp>
        <p:nvSpPr>
          <p:cNvPr id="3" name="Footer Placeholder 2">
            <a:extLst>
              <a:ext uri="{FF2B5EF4-FFF2-40B4-BE49-F238E27FC236}">
                <a16:creationId xmlns:a16="http://schemas.microsoft.com/office/drawing/2014/main" id="{D1BC0CFF-28AA-42F6-9031-F1FA760BBB2A}"/>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84A94912-86EE-4671-B17F-D7E6E3F68F98}"/>
              </a:ext>
            </a:extLst>
          </p:cNvPr>
          <p:cNvSpPr>
            <a:spLocks noGrp="1"/>
          </p:cNvSpPr>
          <p:nvPr>
            <p:ph type="sldNum" sz="quarter" idx="12"/>
          </p:nvPr>
        </p:nvSpPr>
        <p:spPr/>
        <p:txBody>
          <a:bodyPr/>
          <a:lstStyle/>
          <a:p>
            <a:fld id="{1F67BE45-688F-4FF0-8AFD-22BEB354DC32}" type="slidenum">
              <a:rPr lang="sv-SE" smtClean="0"/>
              <a:t>‹#›</a:t>
            </a:fld>
            <a:endParaRPr lang="sv-SE"/>
          </a:p>
        </p:txBody>
      </p:sp>
    </p:spTree>
    <p:extLst>
      <p:ext uri="{BB962C8B-B14F-4D97-AF65-F5344CB8AC3E}">
        <p14:creationId xmlns:p14="http://schemas.microsoft.com/office/powerpoint/2010/main" val="1535708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E9E5-CC11-4178-990C-86E9625964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1F37A9E0-56C1-4B29-BADA-D26EDCC8B2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4F358FDF-D6B0-4DB9-9835-2928911A12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C97E8A-150A-4025-B266-23C0AE65D587}"/>
              </a:ext>
            </a:extLst>
          </p:cNvPr>
          <p:cNvSpPr>
            <a:spLocks noGrp="1"/>
          </p:cNvSpPr>
          <p:nvPr>
            <p:ph type="dt" sz="half" idx="10"/>
          </p:nvPr>
        </p:nvSpPr>
        <p:spPr/>
        <p:txBody>
          <a:bodyPr/>
          <a:lstStyle/>
          <a:p>
            <a:fld id="{3FDB4754-DC64-4445-B5D7-AEC72483068A}" type="datetimeFigureOut">
              <a:rPr lang="sv-SE" smtClean="0"/>
              <a:t>2020-09-23</a:t>
            </a:fld>
            <a:endParaRPr lang="sv-SE"/>
          </a:p>
        </p:txBody>
      </p:sp>
      <p:sp>
        <p:nvSpPr>
          <p:cNvPr id="6" name="Footer Placeholder 5">
            <a:extLst>
              <a:ext uri="{FF2B5EF4-FFF2-40B4-BE49-F238E27FC236}">
                <a16:creationId xmlns:a16="http://schemas.microsoft.com/office/drawing/2014/main" id="{64586D8D-07B3-4E7E-A0CD-A219C9C97EC5}"/>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5DC46DE5-A0CD-4495-8403-8E6A9922146A}"/>
              </a:ext>
            </a:extLst>
          </p:cNvPr>
          <p:cNvSpPr>
            <a:spLocks noGrp="1"/>
          </p:cNvSpPr>
          <p:nvPr>
            <p:ph type="sldNum" sz="quarter" idx="12"/>
          </p:nvPr>
        </p:nvSpPr>
        <p:spPr/>
        <p:txBody>
          <a:bodyPr/>
          <a:lstStyle/>
          <a:p>
            <a:fld id="{1F67BE45-688F-4FF0-8AFD-22BEB354DC32}" type="slidenum">
              <a:rPr lang="sv-SE" smtClean="0"/>
              <a:t>‹#›</a:t>
            </a:fld>
            <a:endParaRPr lang="sv-SE"/>
          </a:p>
        </p:txBody>
      </p:sp>
    </p:spTree>
    <p:extLst>
      <p:ext uri="{BB962C8B-B14F-4D97-AF65-F5344CB8AC3E}">
        <p14:creationId xmlns:p14="http://schemas.microsoft.com/office/powerpoint/2010/main" val="1951250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A149A-B10F-4F75-BBF1-45DE756739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1D230178-C391-4AEF-9B9F-9EEC9570A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33B848E7-6F7D-43F3-A983-9DC24B25F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E58810-70ED-4A03-8486-5180CF82B037}"/>
              </a:ext>
            </a:extLst>
          </p:cNvPr>
          <p:cNvSpPr>
            <a:spLocks noGrp="1"/>
          </p:cNvSpPr>
          <p:nvPr>
            <p:ph type="dt" sz="half" idx="10"/>
          </p:nvPr>
        </p:nvSpPr>
        <p:spPr/>
        <p:txBody>
          <a:bodyPr/>
          <a:lstStyle/>
          <a:p>
            <a:fld id="{3FDB4754-DC64-4445-B5D7-AEC72483068A}" type="datetimeFigureOut">
              <a:rPr lang="sv-SE" smtClean="0"/>
              <a:t>2020-09-23</a:t>
            </a:fld>
            <a:endParaRPr lang="sv-SE"/>
          </a:p>
        </p:txBody>
      </p:sp>
      <p:sp>
        <p:nvSpPr>
          <p:cNvPr id="6" name="Footer Placeholder 5">
            <a:extLst>
              <a:ext uri="{FF2B5EF4-FFF2-40B4-BE49-F238E27FC236}">
                <a16:creationId xmlns:a16="http://schemas.microsoft.com/office/drawing/2014/main" id="{8F23D563-3888-451C-9843-D0BFFB9C6FE8}"/>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614BF9B4-F169-4CE2-A547-25215561E11B}"/>
              </a:ext>
            </a:extLst>
          </p:cNvPr>
          <p:cNvSpPr>
            <a:spLocks noGrp="1"/>
          </p:cNvSpPr>
          <p:nvPr>
            <p:ph type="sldNum" sz="quarter" idx="12"/>
          </p:nvPr>
        </p:nvSpPr>
        <p:spPr/>
        <p:txBody>
          <a:bodyPr/>
          <a:lstStyle/>
          <a:p>
            <a:fld id="{1F67BE45-688F-4FF0-8AFD-22BEB354DC32}" type="slidenum">
              <a:rPr lang="sv-SE" smtClean="0"/>
              <a:t>‹#›</a:t>
            </a:fld>
            <a:endParaRPr lang="sv-SE"/>
          </a:p>
        </p:txBody>
      </p:sp>
    </p:spTree>
    <p:extLst>
      <p:ext uri="{BB962C8B-B14F-4D97-AF65-F5344CB8AC3E}">
        <p14:creationId xmlns:p14="http://schemas.microsoft.com/office/powerpoint/2010/main" val="775216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97B4A9-A995-4358-BC74-EE7553DB64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1BE00C68-8DE9-4F60-A801-1D0AF98EF4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FCF278F6-06BE-4FF8-9368-DA5A94AE74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B4754-DC64-4445-B5D7-AEC72483068A}" type="datetimeFigureOut">
              <a:rPr lang="sv-SE" smtClean="0"/>
              <a:t>2020-09-23</a:t>
            </a:fld>
            <a:endParaRPr lang="sv-SE"/>
          </a:p>
        </p:txBody>
      </p:sp>
      <p:sp>
        <p:nvSpPr>
          <p:cNvPr id="5" name="Footer Placeholder 4">
            <a:extLst>
              <a:ext uri="{FF2B5EF4-FFF2-40B4-BE49-F238E27FC236}">
                <a16:creationId xmlns:a16="http://schemas.microsoft.com/office/drawing/2014/main" id="{1175BE5B-F36F-463D-8EC2-42416FC228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821002A0-276E-4B56-A297-2C257EA265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7BE45-688F-4FF0-8AFD-22BEB354DC32}" type="slidenum">
              <a:rPr lang="sv-SE" smtClean="0"/>
              <a:t>‹#›</a:t>
            </a:fld>
            <a:endParaRPr lang="sv-SE"/>
          </a:p>
        </p:txBody>
      </p:sp>
    </p:spTree>
    <p:extLst>
      <p:ext uri="{BB962C8B-B14F-4D97-AF65-F5344CB8AC3E}">
        <p14:creationId xmlns:p14="http://schemas.microsoft.com/office/powerpoint/2010/main" val="996445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0DF40-F9BD-415B-B57B-1CFE4197B0F5}"/>
              </a:ext>
            </a:extLst>
          </p:cNvPr>
          <p:cNvSpPr>
            <a:spLocks noGrp="1"/>
          </p:cNvSpPr>
          <p:nvPr>
            <p:ph type="ctrTitle"/>
          </p:nvPr>
        </p:nvSpPr>
        <p:spPr/>
        <p:txBody>
          <a:bodyPr/>
          <a:lstStyle/>
          <a:p>
            <a:r>
              <a:rPr lang="sv-SE" dirty="0"/>
              <a:t>Group 3</a:t>
            </a:r>
          </a:p>
        </p:txBody>
      </p:sp>
      <p:sp>
        <p:nvSpPr>
          <p:cNvPr id="3" name="Subtitle 2">
            <a:extLst>
              <a:ext uri="{FF2B5EF4-FFF2-40B4-BE49-F238E27FC236}">
                <a16:creationId xmlns:a16="http://schemas.microsoft.com/office/drawing/2014/main" id="{E2E992C1-FCF4-4A85-A223-8850A86F1984}"/>
              </a:ext>
            </a:extLst>
          </p:cNvPr>
          <p:cNvSpPr>
            <a:spLocks noGrp="1"/>
          </p:cNvSpPr>
          <p:nvPr>
            <p:ph type="subTitle" idx="1"/>
          </p:nvPr>
        </p:nvSpPr>
        <p:spPr/>
        <p:txBody>
          <a:bodyPr/>
          <a:lstStyle/>
          <a:p>
            <a:endParaRPr lang="sv-SE"/>
          </a:p>
        </p:txBody>
      </p:sp>
    </p:spTree>
    <p:extLst>
      <p:ext uri="{BB962C8B-B14F-4D97-AF65-F5344CB8AC3E}">
        <p14:creationId xmlns:p14="http://schemas.microsoft.com/office/powerpoint/2010/main" val="749422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6F8B-FD5D-4098-B900-82EFFD68F0C7}"/>
              </a:ext>
            </a:extLst>
          </p:cNvPr>
          <p:cNvSpPr>
            <a:spLocks noGrp="1"/>
          </p:cNvSpPr>
          <p:nvPr>
            <p:ph type="title"/>
          </p:nvPr>
        </p:nvSpPr>
        <p:spPr/>
        <p:txBody>
          <a:bodyPr/>
          <a:lstStyle/>
          <a:p>
            <a:r>
              <a:rPr lang="sv-SE" dirty="0"/>
              <a:t>Mola </a:t>
            </a:r>
            <a:r>
              <a:rPr lang="sv-SE" dirty="0" err="1"/>
              <a:t>Ayenew</a:t>
            </a:r>
            <a:endParaRPr lang="sv-SE" dirty="0"/>
          </a:p>
        </p:txBody>
      </p:sp>
      <p:sp>
        <p:nvSpPr>
          <p:cNvPr id="5" name="Rectangle 4">
            <a:extLst>
              <a:ext uri="{FF2B5EF4-FFF2-40B4-BE49-F238E27FC236}">
                <a16:creationId xmlns:a16="http://schemas.microsoft.com/office/drawing/2014/main" id="{6CBC6BDC-C53E-4BB8-AA6B-620EA92F17B6}"/>
              </a:ext>
            </a:extLst>
          </p:cNvPr>
          <p:cNvSpPr/>
          <p:nvPr/>
        </p:nvSpPr>
        <p:spPr>
          <a:xfrm>
            <a:off x="838200" y="2199590"/>
            <a:ext cx="6096000" cy="3600986"/>
          </a:xfrm>
          <a:prstGeom prst="rect">
            <a:avLst/>
          </a:prstGeom>
        </p:spPr>
        <p:txBody>
          <a:bodyPr>
            <a:spAutoFit/>
          </a:bodyPr>
          <a:lstStyle/>
          <a:p>
            <a:pPr marL="342900" indent="-342900">
              <a:buAutoNum type="arabicPeriod"/>
            </a:pPr>
            <a:endParaRPr lang="en-US" sz="1200" b="0" i="0">
              <a:solidFill>
                <a:srgbClr val="333333"/>
              </a:solidFill>
              <a:effectLst/>
              <a:latin typeface="Segoe UI Web (West European)"/>
            </a:endParaRPr>
          </a:p>
          <a:p>
            <a:r>
              <a:rPr lang="en-US" sz="1200">
                <a:solidFill>
                  <a:srgbClr val="333333"/>
                </a:solidFill>
                <a:latin typeface="Segoe UI Web (West European)"/>
              </a:rPr>
              <a:t>1. </a:t>
            </a:r>
            <a:r>
              <a:rPr lang="en-US" sz="1200" b="0" i="0">
                <a:solidFill>
                  <a:srgbClr val="333333"/>
                </a:solidFill>
                <a:effectLst/>
                <a:latin typeface="Segoe UI Web (West European)"/>
              </a:rPr>
              <a:t>Physical and psychological presence.</a:t>
            </a:r>
          </a:p>
          <a:p>
            <a:pPr marL="342900" indent="-342900">
              <a:buAutoNum type="arabicPeriod"/>
            </a:pPr>
            <a:endParaRPr lang="en-US" sz="1200" b="0" i="0">
              <a:solidFill>
                <a:srgbClr val="333333"/>
              </a:solidFill>
              <a:effectLst/>
              <a:latin typeface="Segoe UI Web (West European)"/>
            </a:endParaRPr>
          </a:p>
          <a:p>
            <a:r>
              <a:rPr lang="en-US" sz="1200" b="0" i="0">
                <a:solidFill>
                  <a:srgbClr val="333333"/>
                </a:solidFill>
                <a:effectLst/>
                <a:latin typeface="Segoe UI Web (West European)"/>
              </a:rPr>
              <a:t>2. Contributing in meetings</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3 Listening &amp; including in meetings</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4. Connecting and integrating in meetings</a:t>
            </a:r>
          </a:p>
          <a:p>
            <a:endParaRPr lang="en-US" sz="1200" b="0" i="0">
              <a:solidFill>
                <a:srgbClr val="333333"/>
              </a:solidFill>
              <a:effectLst/>
              <a:latin typeface="Segoe UI Web (West European)"/>
            </a:endParaRP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5a Individual contribution outside meetings – delivery</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5b. Individual contribution outside meetings – quality and relevance</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6. Proactive behavior and initiative</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7. Respect</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8. Differences and conflicts</a:t>
            </a:r>
            <a:endParaRPr lang="en-US" sz="1200" b="0" i="0" dirty="0">
              <a:solidFill>
                <a:srgbClr val="333333"/>
              </a:solidFill>
              <a:effectLst/>
              <a:latin typeface="Segoe UI Web (West European)"/>
            </a:endParaRPr>
          </a:p>
        </p:txBody>
      </p:sp>
      <p:sp>
        <p:nvSpPr>
          <p:cNvPr id="6" name="TextBox 5">
            <a:extLst>
              <a:ext uri="{FF2B5EF4-FFF2-40B4-BE49-F238E27FC236}">
                <a16:creationId xmlns:a16="http://schemas.microsoft.com/office/drawing/2014/main" id="{64AD094C-D49F-4F91-94A6-4DB48882EC88}"/>
              </a:ext>
            </a:extLst>
          </p:cNvPr>
          <p:cNvSpPr txBox="1"/>
          <p:nvPr/>
        </p:nvSpPr>
        <p:spPr>
          <a:xfrm>
            <a:off x="9278112" y="1241509"/>
            <a:ext cx="2621280" cy="1554272"/>
          </a:xfrm>
          <a:prstGeom prst="rect">
            <a:avLst/>
          </a:prstGeom>
          <a:noFill/>
        </p:spPr>
        <p:txBody>
          <a:bodyPr wrap="square" rtlCol="0">
            <a:spAutoFit/>
          </a:bodyPr>
          <a:lstStyle/>
          <a:p>
            <a:endParaRPr lang="en-US" sz="1100" dirty="0"/>
          </a:p>
          <a:p>
            <a:r>
              <a:rPr lang="en-US" sz="1200" dirty="0"/>
              <a:t>Friendly and has individual contribution outside meetings. But I think he is a little busy so not always show up at group meetings.</a:t>
            </a:r>
          </a:p>
          <a:p>
            <a:endParaRPr lang="en-US" sz="1200" dirty="0"/>
          </a:p>
          <a:p>
            <a:r>
              <a:rPr lang="en-US" sz="1200" dirty="0"/>
              <a:t>very good for listening</a:t>
            </a:r>
          </a:p>
          <a:p>
            <a:endParaRPr lang="sv-SE" sz="1200" dirty="0"/>
          </a:p>
        </p:txBody>
      </p:sp>
      <p:sp>
        <p:nvSpPr>
          <p:cNvPr id="16" name="TextBox 15">
            <a:extLst>
              <a:ext uri="{FF2B5EF4-FFF2-40B4-BE49-F238E27FC236}">
                <a16:creationId xmlns:a16="http://schemas.microsoft.com/office/drawing/2014/main" id="{C27D6468-02B4-4C9B-85F5-DCA3A3432F29}"/>
              </a:ext>
            </a:extLst>
          </p:cNvPr>
          <p:cNvSpPr txBox="1"/>
          <p:nvPr/>
        </p:nvSpPr>
        <p:spPr>
          <a:xfrm>
            <a:off x="5702724" y="5962977"/>
            <a:ext cx="4348298" cy="145424"/>
          </a:xfrm>
          <a:prstGeom prst="rect">
            <a:avLst/>
          </a:prstGeom>
          <a:noFill/>
        </p:spPr>
        <p:txBody>
          <a:bodyPr wrap="square" lIns="0" tIns="0" rIns="0" bIns="0" rtlCol="0" anchor="t" anchorCtr="0">
            <a:spAutoFit/>
          </a:bodyPr>
          <a:lstStyle/>
          <a:p>
            <a:pPr algn="l">
              <a:lnSpc>
                <a:spcPct val="90000"/>
              </a:lnSpc>
              <a:spcBef>
                <a:spcPts val="600"/>
              </a:spcBef>
              <a:spcAft>
                <a:spcPts val="400"/>
              </a:spcAft>
            </a:pPr>
            <a:r>
              <a:rPr lang="sv-SE" sz="1050" dirty="0">
                <a:latin typeface="Arial" panose="020B0604020202020204" pitchFamily="34" charset="0"/>
                <a:cs typeface="Arial" panose="020B0604020202020204" pitchFamily="34" charset="0"/>
              </a:rPr>
              <a:t>Excellent </a:t>
            </a:r>
            <a:r>
              <a:rPr lang="sv-SE" sz="1050" dirty="0" err="1">
                <a:latin typeface="Arial" panose="020B0604020202020204" pitchFamily="34" charset="0"/>
                <a:cs typeface="Arial" panose="020B0604020202020204" pitchFamily="34" charset="0"/>
              </a:rPr>
              <a:t>Good</a:t>
            </a:r>
            <a:r>
              <a:rPr lang="sv-SE" sz="1050" dirty="0">
                <a:latin typeface="Arial" panose="020B0604020202020204" pitchFamily="34" charset="0"/>
                <a:cs typeface="Arial" panose="020B0604020202020204" pitchFamily="34" charset="0"/>
              </a:rPr>
              <a:t>  Fair / ok  </a:t>
            </a:r>
            <a:r>
              <a:rPr lang="sv-SE" sz="1050" dirty="0" err="1">
                <a:latin typeface="Arial" panose="020B0604020202020204" pitchFamily="34" charset="0"/>
                <a:cs typeface="Arial" panose="020B0604020202020204" pitchFamily="34" charset="0"/>
              </a:rPr>
              <a:t>Needs</a:t>
            </a:r>
            <a:r>
              <a:rPr lang="sv-SE" sz="1050" dirty="0">
                <a:latin typeface="Arial" panose="020B0604020202020204" pitchFamily="34" charset="0"/>
                <a:cs typeface="Arial" panose="020B0604020202020204" pitchFamily="34" charset="0"/>
              </a:rPr>
              <a:t> to </a:t>
            </a:r>
            <a:r>
              <a:rPr lang="sv-SE" sz="1050" dirty="0" err="1">
                <a:latin typeface="Arial" panose="020B0604020202020204" pitchFamily="34" charset="0"/>
                <a:cs typeface="Arial" panose="020B0604020202020204" pitchFamily="34" charset="0"/>
              </a:rPr>
              <a:t>improve</a:t>
            </a:r>
            <a:r>
              <a:rPr lang="sv-SE" sz="1050" dirty="0">
                <a:latin typeface="Arial" panose="020B0604020202020204" pitchFamily="34" charset="0"/>
                <a:cs typeface="Arial" panose="020B0604020202020204" pitchFamily="34" charset="0"/>
              </a:rPr>
              <a:t>   </a:t>
            </a:r>
            <a:r>
              <a:rPr lang="sv-SE" sz="1050" dirty="0" err="1">
                <a:latin typeface="Arial" panose="020B0604020202020204" pitchFamily="34" charset="0"/>
                <a:cs typeface="Arial" panose="020B0604020202020204" pitchFamily="34" charset="0"/>
              </a:rPr>
              <a:t>Unacceptable</a:t>
            </a:r>
            <a:r>
              <a:rPr lang="sv-SE" sz="1050" dirty="0">
                <a:latin typeface="Arial" panose="020B0604020202020204" pitchFamily="34" charset="0"/>
                <a:cs typeface="Arial" panose="020B0604020202020204" pitchFamily="34" charset="0"/>
              </a:rPr>
              <a:t> </a:t>
            </a:r>
            <a:r>
              <a:rPr lang="sv-SE" sz="1050" dirty="0" err="1">
                <a:latin typeface="Arial" panose="020B0604020202020204" pitchFamily="34" charset="0"/>
                <a:cs typeface="Arial" panose="020B0604020202020204" pitchFamily="34" charset="0"/>
              </a:rPr>
              <a:t>MIssing</a:t>
            </a:r>
            <a:endParaRPr lang="sv-SE" sz="1050" dirty="0">
              <a:latin typeface="Arial" panose="020B0604020202020204" pitchFamily="34" charset="0"/>
              <a:cs typeface="Arial" panose="020B0604020202020204" pitchFamily="34" charset="0"/>
            </a:endParaRPr>
          </a:p>
        </p:txBody>
      </p:sp>
      <p:pic>
        <p:nvPicPr>
          <p:cNvPr id="1030" name="Picture 6">
            <a:extLst>
              <a:ext uri="{FF2B5EF4-FFF2-40B4-BE49-F238E27FC236}">
                <a16:creationId xmlns:a16="http://schemas.microsoft.com/office/drawing/2014/main" id="{5357FC4B-6EBC-4F51-9C54-775789065A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4124" y="2385595"/>
            <a:ext cx="34290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64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6F8B-FD5D-4098-B900-82EFFD68F0C7}"/>
              </a:ext>
            </a:extLst>
          </p:cNvPr>
          <p:cNvSpPr>
            <a:spLocks noGrp="1"/>
          </p:cNvSpPr>
          <p:nvPr>
            <p:ph type="title"/>
          </p:nvPr>
        </p:nvSpPr>
        <p:spPr/>
        <p:txBody>
          <a:bodyPr/>
          <a:lstStyle/>
          <a:p>
            <a:r>
              <a:rPr lang="sv-SE" dirty="0"/>
              <a:t>Tommy </a:t>
            </a:r>
            <a:r>
              <a:rPr lang="sv-SE" dirty="0" err="1"/>
              <a:t>Ernsund</a:t>
            </a:r>
            <a:endParaRPr lang="sv-SE" dirty="0"/>
          </a:p>
        </p:txBody>
      </p:sp>
      <p:sp>
        <p:nvSpPr>
          <p:cNvPr id="5" name="Rectangle 4">
            <a:extLst>
              <a:ext uri="{FF2B5EF4-FFF2-40B4-BE49-F238E27FC236}">
                <a16:creationId xmlns:a16="http://schemas.microsoft.com/office/drawing/2014/main" id="{6CBC6BDC-C53E-4BB8-AA6B-620EA92F17B6}"/>
              </a:ext>
            </a:extLst>
          </p:cNvPr>
          <p:cNvSpPr/>
          <p:nvPr/>
        </p:nvSpPr>
        <p:spPr>
          <a:xfrm>
            <a:off x="838200" y="2199590"/>
            <a:ext cx="4770120" cy="3600986"/>
          </a:xfrm>
          <a:prstGeom prst="rect">
            <a:avLst/>
          </a:prstGeom>
        </p:spPr>
        <p:txBody>
          <a:bodyPr wrap="square">
            <a:spAutoFit/>
          </a:bodyPr>
          <a:lstStyle/>
          <a:p>
            <a:pPr marL="342900" indent="-342900">
              <a:buAutoNum type="arabicPeriod"/>
            </a:pPr>
            <a:endParaRPr lang="en-US" sz="1200" b="0" i="0">
              <a:solidFill>
                <a:srgbClr val="333333"/>
              </a:solidFill>
              <a:effectLst/>
              <a:latin typeface="Segoe UI Web (West European)"/>
            </a:endParaRPr>
          </a:p>
          <a:p>
            <a:r>
              <a:rPr lang="en-US" sz="1200">
                <a:solidFill>
                  <a:srgbClr val="333333"/>
                </a:solidFill>
                <a:latin typeface="Segoe UI Web (West European)"/>
              </a:rPr>
              <a:t>1. </a:t>
            </a:r>
            <a:r>
              <a:rPr lang="en-US" sz="1200" b="0" i="0">
                <a:solidFill>
                  <a:srgbClr val="333333"/>
                </a:solidFill>
                <a:effectLst/>
                <a:latin typeface="Segoe UI Web (West European)"/>
              </a:rPr>
              <a:t>Physical and psychological presence.</a:t>
            </a:r>
          </a:p>
          <a:p>
            <a:pPr marL="342900" indent="-342900">
              <a:buAutoNum type="arabicPeriod"/>
            </a:pPr>
            <a:endParaRPr lang="en-US" sz="1200" b="0" i="0">
              <a:solidFill>
                <a:srgbClr val="333333"/>
              </a:solidFill>
              <a:effectLst/>
              <a:latin typeface="Segoe UI Web (West European)"/>
            </a:endParaRPr>
          </a:p>
          <a:p>
            <a:r>
              <a:rPr lang="en-US" sz="1200" b="0" i="0">
                <a:solidFill>
                  <a:srgbClr val="333333"/>
                </a:solidFill>
                <a:effectLst/>
                <a:latin typeface="Segoe UI Web (West European)"/>
              </a:rPr>
              <a:t>2. Contributing in meetings</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3 Listening &amp; including in meetings</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4. Connecting and integrating in meetings</a:t>
            </a:r>
          </a:p>
          <a:p>
            <a:endParaRPr lang="en-US" sz="1200" b="0" i="0">
              <a:solidFill>
                <a:srgbClr val="333333"/>
              </a:solidFill>
              <a:effectLst/>
              <a:latin typeface="Segoe UI Web (West European)"/>
            </a:endParaRP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5a Individual contribution outside meetings – delivery</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5b. Individual contribution outside meetings – quality and relevance</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6. Proactive behavior and initiative</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7. Respect</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8. Differences and conflicts</a:t>
            </a:r>
            <a:endParaRPr lang="en-US" sz="1200" b="0" i="0" dirty="0">
              <a:solidFill>
                <a:srgbClr val="333333"/>
              </a:solidFill>
              <a:effectLst/>
              <a:latin typeface="Segoe UI Web (West European)"/>
            </a:endParaRPr>
          </a:p>
        </p:txBody>
      </p:sp>
      <p:sp>
        <p:nvSpPr>
          <p:cNvPr id="6" name="TextBox 5">
            <a:extLst>
              <a:ext uri="{FF2B5EF4-FFF2-40B4-BE49-F238E27FC236}">
                <a16:creationId xmlns:a16="http://schemas.microsoft.com/office/drawing/2014/main" id="{64AD094C-D49F-4F91-94A6-4DB48882EC88}"/>
              </a:ext>
            </a:extLst>
          </p:cNvPr>
          <p:cNvSpPr txBox="1"/>
          <p:nvPr/>
        </p:nvSpPr>
        <p:spPr>
          <a:xfrm>
            <a:off x="8732520" y="1802298"/>
            <a:ext cx="2621280" cy="2308324"/>
          </a:xfrm>
          <a:prstGeom prst="rect">
            <a:avLst/>
          </a:prstGeom>
          <a:noFill/>
        </p:spPr>
        <p:txBody>
          <a:bodyPr wrap="square" rtlCol="0">
            <a:spAutoFit/>
          </a:bodyPr>
          <a:lstStyle/>
          <a:p>
            <a:r>
              <a:rPr lang="en-US" sz="1200" dirty="0"/>
              <a:t>Always show up at meetings and always come up new ideas and find problems of our system, very logic, can give suggestions from different perspective. Not very active in group meeting, but I think its about personality..</a:t>
            </a:r>
          </a:p>
          <a:p>
            <a:endParaRPr lang="en-US" sz="1200" dirty="0"/>
          </a:p>
          <a:p>
            <a:r>
              <a:rPr lang="en-US" sz="1200" dirty="0"/>
              <a:t>He has good respect for all of us</a:t>
            </a:r>
          </a:p>
          <a:p>
            <a:endParaRPr lang="en-US" sz="1200" dirty="0"/>
          </a:p>
          <a:p>
            <a:r>
              <a:rPr lang="en-US" sz="1200" dirty="0"/>
              <a:t>although </a:t>
            </a:r>
            <a:r>
              <a:rPr lang="en-US" sz="1200" dirty="0" err="1"/>
              <a:t>dont</a:t>
            </a:r>
            <a:r>
              <a:rPr lang="en-US" sz="1200" dirty="0"/>
              <a:t> talk much, you do have much contribution for meeting</a:t>
            </a:r>
          </a:p>
        </p:txBody>
      </p:sp>
      <p:sp>
        <p:nvSpPr>
          <p:cNvPr id="16" name="TextBox 15">
            <a:extLst>
              <a:ext uri="{FF2B5EF4-FFF2-40B4-BE49-F238E27FC236}">
                <a16:creationId xmlns:a16="http://schemas.microsoft.com/office/drawing/2014/main" id="{C27D6468-02B4-4C9B-85F5-DCA3A3432F29}"/>
              </a:ext>
            </a:extLst>
          </p:cNvPr>
          <p:cNvSpPr txBox="1"/>
          <p:nvPr/>
        </p:nvSpPr>
        <p:spPr>
          <a:xfrm>
            <a:off x="5323931" y="5982297"/>
            <a:ext cx="4348298" cy="145424"/>
          </a:xfrm>
          <a:prstGeom prst="rect">
            <a:avLst/>
          </a:prstGeom>
          <a:noFill/>
        </p:spPr>
        <p:txBody>
          <a:bodyPr wrap="square" lIns="0" tIns="0" rIns="0" bIns="0" rtlCol="0" anchor="t" anchorCtr="0">
            <a:spAutoFit/>
          </a:bodyPr>
          <a:lstStyle/>
          <a:p>
            <a:pPr algn="l">
              <a:lnSpc>
                <a:spcPct val="90000"/>
              </a:lnSpc>
              <a:spcBef>
                <a:spcPts val="600"/>
              </a:spcBef>
              <a:spcAft>
                <a:spcPts val="400"/>
              </a:spcAft>
            </a:pPr>
            <a:r>
              <a:rPr lang="sv-SE" sz="1050" dirty="0">
                <a:latin typeface="Arial" panose="020B0604020202020204" pitchFamily="34" charset="0"/>
                <a:cs typeface="Arial" panose="020B0604020202020204" pitchFamily="34" charset="0"/>
              </a:rPr>
              <a:t>Excellent </a:t>
            </a:r>
            <a:r>
              <a:rPr lang="sv-SE" sz="1050" dirty="0" err="1">
                <a:latin typeface="Arial" panose="020B0604020202020204" pitchFamily="34" charset="0"/>
                <a:cs typeface="Arial" panose="020B0604020202020204" pitchFamily="34" charset="0"/>
              </a:rPr>
              <a:t>Good</a:t>
            </a:r>
            <a:r>
              <a:rPr lang="sv-SE" sz="1050" dirty="0">
                <a:latin typeface="Arial" panose="020B0604020202020204" pitchFamily="34" charset="0"/>
                <a:cs typeface="Arial" panose="020B0604020202020204" pitchFamily="34" charset="0"/>
              </a:rPr>
              <a:t>  Fair / ok  </a:t>
            </a:r>
            <a:r>
              <a:rPr lang="sv-SE" sz="1050" dirty="0" err="1">
                <a:latin typeface="Arial" panose="020B0604020202020204" pitchFamily="34" charset="0"/>
                <a:cs typeface="Arial" panose="020B0604020202020204" pitchFamily="34" charset="0"/>
              </a:rPr>
              <a:t>Needs</a:t>
            </a:r>
            <a:r>
              <a:rPr lang="sv-SE" sz="1050" dirty="0">
                <a:latin typeface="Arial" panose="020B0604020202020204" pitchFamily="34" charset="0"/>
                <a:cs typeface="Arial" panose="020B0604020202020204" pitchFamily="34" charset="0"/>
              </a:rPr>
              <a:t> to </a:t>
            </a:r>
            <a:r>
              <a:rPr lang="sv-SE" sz="1050" dirty="0" err="1">
                <a:latin typeface="Arial" panose="020B0604020202020204" pitchFamily="34" charset="0"/>
                <a:cs typeface="Arial" panose="020B0604020202020204" pitchFamily="34" charset="0"/>
              </a:rPr>
              <a:t>improve</a:t>
            </a:r>
            <a:r>
              <a:rPr lang="sv-SE" sz="1050" dirty="0">
                <a:latin typeface="Arial" panose="020B0604020202020204" pitchFamily="34" charset="0"/>
                <a:cs typeface="Arial" panose="020B0604020202020204" pitchFamily="34" charset="0"/>
              </a:rPr>
              <a:t>   </a:t>
            </a:r>
            <a:r>
              <a:rPr lang="sv-SE" sz="1050" dirty="0" err="1">
                <a:latin typeface="Arial" panose="020B0604020202020204" pitchFamily="34" charset="0"/>
                <a:cs typeface="Arial" panose="020B0604020202020204" pitchFamily="34" charset="0"/>
              </a:rPr>
              <a:t>Unacceptable</a:t>
            </a:r>
            <a:r>
              <a:rPr lang="sv-SE" sz="1050" dirty="0">
                <a:latin typeface="Arial" panose="020B0604020202020204" pitchFamily="34" charset="0"/>
                <a:cs typeface="Arial" panose="020B0604020202020204" pitchFamily="34" charset="0"/>
              </a:rPr>
              <a:t> </a:t>
            </a:r>
            <a:r>
              <a:rPr lang="sv-SE" sz="1050" dirty="0" err="1">
                <a:latin typeface="Arial" panose="020B0604020202020204" pitchFamily="34" charset="0"/>
                <a:cs typeface="Arial" panose="020B0604020202020204" pitchFamily="34" charset="0"/>
              </a:rPr>
              <a:t>MIssing</a:t>
            </a:r>
            <a:endParaRPr lang="sv-SE" sz="1050" dirty="0">
              <a:latin typeface="Arial" panose="020B0604020202020204" pitchFamily="34" charset="0"/>
              <a:cs typeface="Arial" panose="020B0604020202020204" pitchFamily="34" charset="0"/>
            </a:endParaRPr>
          </a:p>
        </p:txBody>
      </p:sp>
      <p:pic>
        <p:nvPicPr>
          <p:cNvPr id="2054" name="Picture 6">
            <a:extLst>
              <a:ext uri="{FF2B5EF4-FFF2-40B4-BE49-F238E27FC236}">
                <a16:creationId xmlns:a16="http://schemas.microsoft.com/office/drawing/2014/main" id="{6604ABF7-A738-46E5-8785-BD5178797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5920" y="2319561"/>
            <a:ext cx="34290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079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6F8B-FD5D-4098-B900-82EFFD68F0C7}"/>
              </a:ext>
            </a:extLst>
          </p:cNvPr>
          <p:cNvSpPr>
            <a:spLocks noGrp="1"/>
          </p:cNvSpPr>
          <p:nvPr>
            <p:ph type="title"/>
          </p:nvPr>
        </p:nvSpPr>
        <p:spPr/>
        <p:txBody>
          <a:bodyPr/>
          <a:lstStyle/>
          <a:p>
            <a:r>
              <a:rPr lang="sv-SE" dirty="0" err="1"/>
              <a:t>Pouya</a:t>
            </a:r>
            <a:r>
              <a:rPr lang="sv-SE" dirty="0"/>
              <a:t> </a:t>
            </a:r>
            <a:r>
              <a:rPr lang="sv-SE" dirty="0" err="1"/>
              <a:t>Faramarzi</a:t>
            </a:r>
            <a:endParaRPr lang="sv-SE" dirty="0"/>
          </a:p>
        </p:txBody>
      </p:sp>
      <p:sp>
        <p:nvSpPr>
          <p:cNvPr id="5" name="Rectangle 4">
            <a:extLst>
              <a:ext uri="{FF2B5EF4-FFF2-40B4-BE49-F238E27FC236}">
                <a16:creationId xmlns:a16="http://schemas.microsoft.com/office/drawing/2014/main" id="{6CBC6BDC-C53E-4BB8-AA6B-620EA92F17B6}"/>
              </a:ext>
            </a:extLst>
          </p:cNvPr>
          <p:cNvSpPr/>
          <p:nvPr/>
        </p:nvSpPr>
        <p:spPr>
          <a:xfrm>
            <a:off x="838200" y="2199590"/>
            <a:ext cx="6096000" cy="3600986"/>
          </a:xfrm>
          <a:prstGeom prst="rect">
            <a:avLst/>
          </a:prstGeom>
        </p:spPr>
        <p:txBody>
          <a:bodyPr>
            <a:spAutoFit/>
          </a:bodyPr>
          <a:lstStyle/>
          <a:p>
            <a:pPr marL="342900" indent="-342900">
              <a:buAutoNum type="arabicPeriod"/>
            </a:pPr>
            <a:endParaRPr lang="en-US" sz="1200" b="0" i="0">
              <a:solidFill>
                <a:srgbClr val="333333"/>
              </a:solidFill>
              <a:effectLst/>
              <a:latin typeface="Segoe UI Web (West European)"/>
            </a:endParaRPr>
          </a:p>
          <a:p>
            <a:r>
              <a:rPr lang="en-US" sz="1200">
                <a:solidFill>
                  <a:srgbClr val="333333"/>
                </a:solidFill>
                <a:latin typeface="Segoe UI Web (West European)"/>
              </a:rPr>
              <a:t>1. </a:t>
            </a:r>
            <a:r>
              <a:rPr lang="en-US" sz="1200" b="0" i="0">
                <a:solidFill>
                  <a:srgbClr val="333333"/>
                </a:solidFill>
                <a:effectLst/>
                <a:latin typeface="Segoe UI Web (West European)"/>
              </a:rPr>
              <a:t>Physical and psychological presence.</a:t>
            </a:r>
          </a:p>
          <a:p>
            <a:pPr marL="342900" indent="-342900">
              <a:buAutoNum type="arabicPeriod"/>
            </a:pPr>
            <a:endParaRPr lang="en-US" sz="1200" b="0" i="0">
              <a:solidFill>
                <a:srgbClr val="333333"/>
              </a:solidFill>
              <a:effectLst/>
              <a:latin typeface="Segoe UI Web (West European)"/>
            </a:endParaRPr>
          </a:p>
          <a:p>
            <a:r>
              <a:rPr lang="en-US" sz="1200" b="0" i="0">
                <a:solidFill>
                  <a:srgbClr val="333333"/>
                </a:solidFill>
                <a:effectLst/>
                <a:latin typeface="Segoe UI Web (West European)"/>
              </a:rPr>
              <a:t>2. Contributing in meetings</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3 Listening &amp; including in meetings</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4. Connecting and integrating in meetings</a:t>
            </a:r>
          </a:p>
          <a:p>
            <a:endParaRPr lang="en-US" sz="1200" b="0" i="0">
              <a:solidFill>
                <a:srgbClr val="333333"/>
              </a:solidFill>
              <a:effectLst/>
              <a:latin typeface="Segoe UI Web (West European)"/>
            </a:endParaRP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5a Individual contribution outside meetings – delivery</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5b. Individual contribution outside meetings – quality and relevance</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6. Proactive behavior and initiative</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7. Respect</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8. Differences and conflicts</a:t>
            </a:r>
            <a:endParaRPr lang="en-US" sz="1200" b="0" i="0" dirty="0">
              <a:solidFill>
                <a:srgbClr val="333333"/>
              </a:solidFill>
              <a:effectLst/>
              <a:latin typeface="Segoe UI Web (West European)"/>
            </a:endParaRPr>
          </a:p>
        </p:txBody>
      </p:sp>
      <p:sp>
        <p:nvSpPr>
          <p:cNvPr id="6" name="TextBox 5">
            <a:extLst>
              <a:ext uri="{FF2B5EF4-FFF2-40B4-BE49-F238E27FC236}">
                <a16:creationId xmlns:a16="http://schemas.microsoft.com/office/drawing/2014/main" id="{64AD094C-D49F-4F91-94A6-4DB48882EC88}"/>
              </a:ext>
            </a:extLst>
          </p:cNvPr>
          <p:cNvSpPr txBox="1"/>
          <p:nvPr/>
        </p:nvSpPr>
        <p:spPr>
          <a:xfrm>
            <a:off x="8904732" y="688308"/>
            <a:ext cx="2621280" cy="4893647"/>
          </a:xfrm>
          <a:prstGeom prst="rect">
            <a:avLst/>
          </a:prstGeom>
          <a:noFill/>
        </p:spPr>
        <p:txBody>
          <a:bodyPr wrap="square" rtlCol="0">
            <a:spAutoFit/>
          </a:bodyPr>
          <a:lstStyle/>
          <a:p>
            <a:r>
              <a:rPr lang="en-US" sz="1200" dirty="0"/>
              <a:t>every time you can organize a meeting and </a:t>
            </a:r>
            <a:r>
              <a:rPr lang="en-US" sz="1200" dirty="0" err="1"/>
              <a:t>summerize</a:t>
            </a:r>
            <a:r>
              <a:rPr lang="en-US" sz="1200" dirty="0"/>
              <a:t> the main points of the meeting, and often help the team members with their </a:t>
            </a:r>
            <a:r>
              <a:rPr lang="en-US" sz="1200" dirty="0" err="1"/>
              <a:t>work..Its</a:t>
            </a:r>
            <a:r>
              <a:rPr lang="en-US" sz="1200" dirty="0"/>
              <a:t> really great</a:t>
            </a:r>
          </a:p>
          <a:p>
            <a:endParaRPr lang="en-US" sz="1200" dirty="0"/>
          </a:p>
          <a:p>
            <a:r>
              <a:rPr lang="en-US" sz="1200" dirty="0"/>
              <a:t>The Team leader. Most proactive in the meetings, talks to everyone with respect and schedules meetings for everyone. </a:t>
            </a:r>
          </a:p>
          <a:p>
            <a:endParaRPr lang="en-US" sz="1200" dirty="0"/>
          </a:p>
          <a:p>
            <a:r>
              <a:rPr lang="en-US" sz="1200" dirty="0"/>
              <a:t>He has an excellent contribution in every meeting and out side meeting</a:t>
            </a:r>
          </a:p>
          <a:p>
            <a:endParaRPr lang="en-US" sz="1200" dirty="0"/>
          </a:p>
          <a:p>
            <a:r>
              <a:rPr lang="en-US" sz="1200" dirty="0"/>
              <a:t>Had down lots of work outside the meeting, like fix problems of our Latex format(it takes long time), review our assignment. Always answered others questions in meetings, very active and help solving others problems. Addresses task and norm differences and conflicts directly and constructively and helps to manage/resolve them, even if they do not involve himself. He just like our group leader.</a:t>
            </a:r>
            <a:endParaRPr lang="sv-SE" sz="1200" dirty="0"/>
          </a:p>
        </p:txBody>
      </p:sp>
      <p:sp>
        <p:nvSpPr>
          <p:cNvPr id="16" name="TextBox 15">
            <a:extLst>
              <a:ext uri="{FF2B5EF4-FFF2-40B4-BE49-F238E27FC236}">
                <a16:creationId xmlns:a16="http://schemas.microsoft.com/office/drawing/2014/main" id="{C27D6468-02B4-4C9B-85F5-DCA3A3432F29}"/>
              </a:ext>
            </a:extLst>
          </p:cNvPr>
          <p:cNvSpPr txBox="1"/>
          <p:nvPr/>
        </p:nvSpPr>
        <p:spPr>
          <a:xfrm>
            <a:off x="5545836" y="5934215"/>
            <a:ext cx="4348298" cy="145424"/>
          </a:xfrm>
          <a:prstGeom prst="rect">
            <a:avLst/>
          </a:prstGeom>
          <a:noFill/>
        </p:spPr>
        <p:txBody>
          <a:bodyPr wrap="square" lIns="0" tIns="0" rIns="0" bIns="0" rtlCol="0" anchor="t" anchorCtr="0">
            <a:spAutoFit/>
          </a:bodyPr>
          <a:lstStyle/>
          <a:p>
            <a:pPr algn="l">
              <a:lnSpc>
                <a:spcPct val="90000"/>
              </a:lnSpc>
              <a:spcBef>
                <a:spcPts val="600"/>
              </a:spcBef>
              <a:spcAft>
                <a:spcPts val="400"/>
              </a:spcAft>
            </a:pPr>
            <a:r>
              <a:rPr lang="sv-SE" sz="1050" dirty="0">
                <a:latin typeface="Arial" panose="020B0604020202020204" pitchFamily="34" charset="0"/>
                <a:cs typeface="Arial" panose="020B0604020202020204" pitchFamily="34" charset="0"/>
              </a:rPr>
              <a:t>Excellent </a:t>
            </a:r>
            <a:r>
              <a:rPr lang="sv-SE" sz="1050" dirty="0" err="1">
                <a:latin typeface="Arial" panose="020B0604020202020204" pitchFamily="34" charset="0"/>
                <a:cs typeface="Arial" panose="020B0604020202020204" pitchFamily="34" charset="0"/>
              </a:rPr>
              <a:t>Good</a:t>
            </a:r>
            <a:r>
              <a:rPr lang="sv-SE" sz="1050" dirty="0">
                <a:latin typeface="Arial" panose="020B0604020202020204" pitchFamily="34" charset="0"/>
                <a:cs typeface="Arial" panose="020B0604020202020204" pitchFamily="34" charset="0"/>
              </a:rPr>
              <a:t>  Fair / ok  </a:t>
            </a:r>
            <a:r>
              <a:rPr lang="sv-SE" sz="1050" dirty="0" err="1">
                <a:latin typeface="Arial" panose="020B0604020202020204" pitchFamily="34" charset="0"/>
                <a:cs typeface="Arial" panose="020B0604020202020204" pitchFamily="34" charset="0"/>
              </a:rPr>
              <a:t>Needs</a:t>
            </a:r>
            <a:r>
              <a:rPr lang="sv-SE" sz="1050" dirty="0">
                <a:latin typeface="Arial" panose="020B0604020202020204" pitchFamily="34" charset="0"/>
                <a:cs typeface="Arial" panose="020B0604020202020204" pitchFamily="34" charset="0"/>
              </a:rPr>
              <a:t> to </a:t>
            </a:r>
            <a:r>
              <a:rPr lang="sv-SE" sz="1050" dirty="0" err="1">
                <a:latin typeface="Arial" panose="020B0604020202020204" pitchFamily="34" charset="0"/>
                <a:cs typeface="Arial" panose="020B0604020202020204" pitchFamily="34" charset="0"/>
              </a:rPr>
              <a:t>improve</a:t>
            </a:r>
            <a:r>
              <a:rPr lang="sv-SE" sz="1050" dirty="0">
                <a:latin typeface="Arial" panose="020B0604020202020204" pitchFamily="34" charset="0"/>
                <a:cs typeface="Arial" panose="020B0604020202020204" pitchFamily="34" charset="0"/>
              </a:rPr>
              <a:t>   </a:t>
            </a:r>
            <a:r>
              <a:rPr lang="sv-SE" sz="1050" dirty="0" err="1">
                <a:latin typeface="Arial" panose="020B0604020202020204" pitchFamily="34" charset="0"/>
                <a:cs typeface="Arial" panose="020B0604020202020204" pitchFamily="34" charset="0"/>
              </a:rPr>
              <a:t>Unacceptable</a:t>
            </a:r>
            <a:r>
              <a:rPr lang="sv-SE" sz="1050" dirty="0">
                <a:latin typeface="Arial" panose="020B0604020202020204" pitchFamily="34" charset="0"/>
                <a:cs typeface="Arial" panose="020B0604020202020204" pitchFamily="34" charset="0"/>
              </a:rPr>
              <a:t> </a:t>
            </a:r>
            <a:r>
              <a:rPr lang="sv-SE" sz="1050" dirty="0" err="1">
                <a:latin typeface="Arial" panose="020B0604020202020204" pitchFamily="34" charset="0"/>
                <a:cs typeface="Arial" panose="020B0604020202020204" pitchFamily="34" charset="0"/>
              </a:rPr>
              <a:t>MIssing</a:t>
            </a:r>
            <a:endParaRPr lang="sv-SE" sz="1050" dirty="0">
              <a:latin typeface="Arial" panose="020B0604020202020204" pitchFamily="34" charset="0"/>
              <a:cs typeface="Arial" panose="020B0604020202020204" pitchFamily="34" charset="0"/>
            </a:endParaRPr>
          </a:p>
        </p:txBody>
      </p:sp>
      <p:pic>
        <p:nvPicPr>
          <p:cNvPr id="3078" name="Picture 6">
            <a:extLst>
              <a:ext uri="{FF2B5EF4-FFF2-40B4-BE49-F238E27FC236}">
                <a16:creationId xmlns:a16="http://schemas.microsoft.com/office/drawing/2014/main" id="{B5035230-9C58-4566-AFE7-FFA0FFEAD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5732" y="2435052"/>
            <a:ext cx="34290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733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6F8B-FD5D-4098-B900-82EFFD68F0C7}"/>
              </a:ext>
            </a:extLst>
          </p:cNvPr>
          <p:cNvSpPr>
            <a:spLocks noGrp="1"/>
          </p:cNvSpPr>
          <p:nvPr>
            <p:ph type="title"/>
          </p:nvPr>
        </p:nvSpPr>
        <p:spPr/>
        <p:txBody>
          <a:bodyPr/>
          <a:lstStyle/>
          <a:p>
            <a:r>
              <a:rPr lang="sv-SE" dirty="0"/>
              <a:t>Wei Guo</a:t>
            </a:r>
          </a:p>
        </p:txBody>
      </p:sp>
      <p:sp>
        <p:nvSpPr>
          <p:cNvPr id="5" name="Rectangle 4">
            <a:extLst>
              <a:ext uri="{FF2B5EF4-FFF2-40B4-BE49-F238E27FC236}">
                <a16:creationId xmlns:a16="http://schemas.microsoft.com/office/drawing/2014/main" id="{6CBC6BDC-C53E-4BB8-AA6B-620EA92F17B6}"/>
              </a:ext>
            </a:extLst>
          </p:cNvPr>
          <p:cNvSpPr/>
          <p:nvPr/>
        </p:nvSpPr>
        <p:spPr>
          <a:xfrm>
            <a:off x="838200" y="2199590"/>
            <a:ext cx="6096000" cy="3600986"/>
          </a:xfrm>
          <a:prstGeom prst="rect">
            <a:avLst/>
          </a:prstGeom>
        </p:spPr>
        <p:txBody>
          <a:bodyPr>
            <a:spAutoFit/>
          </a:bodyPr>
          <a:lstStyle/>
          <a:p>
            <a:pPr marL="342900" indent="-342900">
              <a:buAutoNum type="arabicPeriod"/>
            </a:pPr>
            <a:endParaRPr lang="en-US" sz="1200" b="0" i="0">
              <a:solidFill>
                <a:srgbClr val="333333"/>
              </a:solidFill>
              <a:effectLst/>
              <a:latin typeface="Segoe UI Web (West European)"/>
            </a:endParaRPr>
          </a:p>
          <a:p>
            <a:r>
              <a:rPr lang="en-US" sz="1200">
                <a:solidFill>
                  <a:srgbClr val="333333"/>
                </a:solidFill>
                <a:latin typeface="Segoe UI Web (West European)"/>
              </a:rPr>
              <a:t>1. </a:t>
            </a:r>
            <a:r>
              <a:rPr lang="en-US" sz="1200" b="0" i="0">
                <a:solidFill>
                  <a:srgbClr val="333333"/>
                </a:solidFill>
                <a:effectLst/>
                <a:latin typeface="Segoe UI Web (West European)"/>
              </a:rPr>
              <a:t>Physical and psychological presence.</a:t>
            </a:r>
          </a:p>
          <a:p>
            <a:pPr marL="342900" indent="-342900">
              <a:buAutoNum type="arabicPeriod"/>
            </a:pPr>
            <a:endParaRPr lang="en-US" sz="1200" b="0" i="0">
              <a:solidFill>
                <a:srgbClr val="333333"/>
              </a:solidFill>
              <a:effectLst/>
              <a:latin typeface="Segoe UI Web (West European)"/>
            </a:endParaRPr>
          </a:p>
          <a:p>
            <a:r>
              <a:rPr lang="en-US" sz="1200" b="0" i="0">
                <a:solidFill>
                  <a:srgbClr val="333333"/>
                </a:solidFill>
                <a:effectLst/>
                <a:latin typeface="Segoe UI Web (West European)"/>
              </a:rPr>
              <a:t>2. Contributing in meetings</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3 Listening &amp; including in meetings</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4. Connecting and integrating in meetings</a:t>
            </a:r>
          </a:p>
          <a:p>
            <a:endParaRPr lang="en-US" sz="1200" b="0" i="0">
              <a:solidFill>
                <a:srgbClr val="333333"/>
              </a:solidFill>
              <a:effectLst/>
              <a:latin typeface="Segoe UI Web (West European)"/>
            </a:endParaRP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5a Individual contribution outside meetings – delivery</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5b. Individual contribution outside meetings – quality and relevance</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6. Proactive behavior and initiative</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7. Respect</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8. Differences and conflicts</a:t>
            </a:r>
            <a:endParaRPr lang="en-US" sz="1200" b="0" i="0" dirty="0">
              <a:solidFill>
                <a:srgbClr val="333333"/>
              </a:solidFill>
              <a:effectLst/>
              <a:latin typeface="Segoe UI Web (West European)"/>
            </a:endParaRPr>
          </a:p>
        </p:txBody>
      </p:sp>
      <p:sp>
        <p:nvSpPr>
          <p:cNvPr id="6" name="TextBox 5">
            <a:extLst>
              <a:ext uri="{FF2B5EF4-FFF2-40B4-BE49-F238E27FC236}">
                <a16:creationId xmlns:a16="http://schemas.microsoft.com/office/drawing/2014/main" id="{64AD094C-D49F-4F91-94A6-4DB48882EC88}"/>
              </a:ext>
            </a:extLst>
          </p:cNvPr>
          <p:cNvSpPr txBox="1"/>
          <p:nvPr/>
        </p:nvSpPr>
        <p:spPr>
          <a:xfrm>
            <a:off x="8892159" y="1085077"/>
            <a:ext cx="2621280" cy="1938992"/>
          </a:xfrm>
          <a:prstGeom prst="rect">
            <a:avLst/>
          </a:prstGeom>
          <a:noFill/>
        </p:spPr>
        <p:txBody>
          <a:bodyPr wrap="square" rtlCol="0">
            <a:spAutoFit/>
          </a:bodyPr>
          <a:lstStyle/>
          <a:p>
            <a:r>
              <a:rPr lang="en-US" sz="1200" dirty="0"/>
              <a:t>Concerned about our project and always listen to our meetings carefully, doing individual contribution outside </a:t>
            </a:r>
            <a:r>
              <a:rPr lang="en-US" sz="1200" dirty="0" err="1"/>
              <a:t>meetings,Respect</a:t>
            </a:r>
            <a:r>
              <a:rPr lang="en-US" sz="1200" dirty="0"/>
              <a:t> to others. But she is not that active in meetings.</a:t>
            </a:r>
          </a:p>
          <a:p>
            <a:endParaRPr lang="en-US" sz="1200" dirty="0"/>
          </a:p>
          <a:p>
            <a:endParaRPr lang="en-US" sz="1200" dirty="0"/>
          </a:p>
          <a:p>
            <a:r>
              <a:rPr lang="en-US" sz="1200" dirty="0"/>
              <a:t>Doesn't say much in meetings but seems to be trying to improve</a:t>
            </a:r>
          </a:p>
          <a:p>
            <a:endParaRPr lang="sv-SE" sz="1200" dirty="0"/>
          </a:p>
        </p:txBody>
      </p:sp>
      <p:sp>
        <p:nvSpPr>
          <p:cNvPr id="16" name="TextBox 15">
            <a:extLst>
              <a:ext uri="{FF2B5EF4-FFF2-40B4-BE49-F238E27FC236}">
                <a16:creationId xmlns:a16="http://schemas.microsoft.com/office/drawing/2014/main" id="{C27D6468-02B4-4C9B-85F5-DCA3A3432F29}"/>
              </a:ext>
            </a:extLst>
          </p:cNvPr>
          <p:cNvSpPr txBox="1"/>
          <p:nvPr/>
        </p:nvSpPr>
        <p:spPr>
          <a:xfrm>
            <a:off x="5958756" y="5953187"/>
            <a:ext cx="4348298" cy="145424"/>
          </a:xfrm>
          <a:prstGeom prst="rect">
            <a:avLst/>
          </a:prstGeom>
          <a:noFill/>
        </p:spPr>
        <p:txBody>
          <a:bodyPr wrap="square" lIns="0" tIns="0" rIns="0" bIns="0" rtlCol="0" anchor="t" anchorCtr="0">
            <a:spAutoFit/>
          </a:bodyPr>
          <a:lstStyle/>
          <a:p>
            <a:pPr algn="l">
              <a:lnSpc>
                <a:spcPct val="90000"/>
              </a:lnSpc>
              <a:spcBef>
                <a:spcPts val="600"/>
              </a:spcBef>
              <a:spcAft>
                <a:spcPts val="400"/>
              </a:spcAft>
            </a:pPr>
            <a:r>
              <a:rPr lang="sv-SE" sz="1050" dirty="0">
                <a:latin typeface="Arial" panose="020B0604020202020204" pitchFamily="34" charset="0"/>
                <a:cs typeface="Arial" panose="020B0604020202020204" pitchFamily="34" charset="0"/>
              </a:rPr>
              <a:t>Excellent </a:t>
            </a:r>
            <a:r>
              <a:rPr lang="sv-SE" sz="1050" dirty="0" err="1">
                <a:latin typeface="Arial" panose="020B0604020202020204" pitchFamily="34" charset="0"/>
                <a:cs typeface="Arial" panose="020B0604020202020204" pitchFamily="34" charset="0"/>
              </a:rPr>
              <a:t>Good</a:t>
            </a:r>
            <a:r>
              <a:rPr lang="sv-SE" sz="1050" dirty="0">
                <a:latin typeface="Arial" panose="020B0604020202020204" pitchFamily="34" charset="0"/>
                <a:cs typeface="Arial" panose="020B0604020202020204" pitchFamily="34" charset="0"/>
              </a:rPr>
              <a:t>  Fair / ok  </a:t>
            </a:r>
            <a:r>
              <a:rPr lang="sv-SE" sz="1050" dirty="0" err="1">
                <a:latin typeface="Arial" panose="020B0604020202020204" pitchFamily="34" charset="0"/>
                <a:cs typeface="Arial" panose="020B0604020202020204" pitchFamily="34" charset="0"/>
              </a:rPr>
              <a:t>Needs</a:t>
            </a:r>
            <a:r>
              <a:rPr lang="sv-SE" sz="1050" dirty="0">
                <a:latin typeface="Arial" panose="020B0604020202020204" pitchFamily="34" charset="0"/>
                <a:cs typeface="Arial" panose="020B0604020202020204" pitchFamily="34" charset="0"/>
              </a:rPr>
              <a:t> to </a:t>
            </a:r>
            <a:r>
              <a:rPr lang="sv-SE" sz="1050" dirty="0" err="1">
                <a:latin typeface="Arial" panose="020B0604020202020204" pitchFamily="34" charset="0"/>
                <a:cs typeface="Arial" panose="020B0604020202020204" pitchFamily="34" charset="0"/>
              </a:rPr>
              <a:t>improve</a:t>
            </a:r>
            <a:r>
              <a:rPr lang="sv-SE" sz="1050" dirty="0">
                <a:latin typeface="Arial" panose="020B0604020202020204" pitchFamily="34" charset="0"/>
                <a:cs typeface="Arial" panose="020B0604020202020204" pitchFamily="34" charset="0"/>
              </a:rPr>
              <a:t>   </a:t>
            </a:r>
            <a:r>
              <a:rPr lang="sv-SE" sz="1050" dirty="0" err="1">
                <a:latin typeface="Arial" panose="020B0604020202020204" pitchFamily="34" charset="0"/>
                <a:cs typeface="Arial" panose="020B0604020202020204" pitchFamily="34" charset="0"/>
              </a:rPr>
              <a:t>Unacceptable</a:t>
            </a:r>
            <a:r>
              <a:rPr lang="sv-SE" sz="1050" dirty="0">
                <a:latin typeface="Arial" panose="020B0604020202020204" pitchFamily="34" charset="0"/>
                <a:cs typeface="Arial" panose="020B0604020202020204" pitchFamily="34" charset="0"/>
              </a:rPr>
              <a:t> </a:t>
            </a:r>
            <a:r>
              <a:rPr lang="sv-SE" sz="1050" dirty="0" err="1">
                <a:latin typeface="Arial" panose="020B0604020202020204" pitchFamily="34" charset="0"/>
                <a:cs typeface="Arial" panose="020B0604020202020204" pitchFamily="34" charset="0"/>
              </a:rPr>
              <a:t>MIssing</a:t>
            </a:r>
            <a:endParaRPr lang="sv-SE" sz="1050" dirty="0">
              <a:latin typeface="Arial" panose="020B0604020202020204" pitchFamily="34" charset="0"/>
              <a:cs typeface="Arial" panose="020B0604020202020204" pitchFamily="34" charset="0"/>
            </a:endParaRPr>
          </a:p>
        </p:txBody>
      </p:sp>
      <p:pic>
        <p:nvPicPr>
          <p:cNvPr id="4102" name="Picture 6">
            <a:extLst>
              <a:ext uri="{FF2B5EF4-FFF2-40B4-BE49-F238E27FC236}">
                <a16:creationId xmlns:a16="http://schemas.microsoft.com/office/drawing/2014/main" id="{9CF671F8-5832-47AA-936C-E77508E5E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8756" y="2391422"/>
            <a:ext cx="34290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993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6F8B-FD5D-4098-B900-82EFFD68F0C7}"/>
              </a:ext>
            </a:extLst>
          </p:cNvPr>
          <p:cNvSpPr>
            <a:spLocks noGrp="1"/>
          </p:cNvSpPr>
          <p:nvPr>
            <p:ph type="title"/>
          </p:nvPr>
        </p:nvSpPr>
        <p:spPr/>
        <p:txBody>
          <a:bodyPr/>
          <a:lstStyle/>
          <a:p>
            <a:r>
              <a:rPr lang="sv-SE" dirty="0" err="1"/>
              <a:t>Sisi</a:t>
            </a:r>
            <a:r>
              <a:rPr lang="sv-SE" dirty="0"/>
              <a:t> Lai</a:t>
            </a:r>
          </a:p>
        </p:txBody>
      </p:sp>
      <p:sp>
        <p:nvSpPr>
          <p:cNvPr id="5" name="Rectangle 4">
            <a:extLst>
              <a:ext uri="{FF2B5EF4-FFF2-40B4-BE49-F238E27FC236}">
                <a16:creationId xmlns:a16="http://schemas.microsoft.com/office/drawing/2014/main" id="{6CBC6BDC-C53E-4BB8-AA6B-620EA92F17B6}"/>
              </a:ext>
            </a:extLst>
          </p:cNvPr>
          <p:cNvSpPr/>
          <p:nvPr/>
        </p:nvSpPr>
        <p:spPr>
          <a:xfrm>
            <a:off x="838200" y="2199590"/>
            <a:ext cx="6096000" cy="3600986"/>
          </a:xfrm>
          <a:prstGeom prst="rect">
            <a:avLst/>
          </a:prstGeom>
        </p:spPr>
        <p:txBody>
          <a:bodyPr>
            <a:spAutoFit/>
          </a:bodyPr>
          <a:lstStyle/>
          <a:p>
            <a:pPr marL="342900" indent="-342900">
              <a:buAutoNum type="arabicPeriod"/>
            </a:pPr>
            <a:endParaRPr lang="en-US" sz="1200" b="0" i="0">
              <a:solidFill>
                <a:srgbClr val="333333"/>
              </a:solidFill>
              <a:effectLst/>
              <a:latin typeface="Segoe UI Web (West European)"/>
            </a:endParaRPr>
          </a:p>
          <a:p>
            <a:r>
              <a:rPr lang="en-US" sz="1200">
                <a:solidFill>
                  <a:srgbClr val="333333"/>
                </a:solidFill>
                <a:latin typeface="Segoe UI Web (West European)"/>
              </a:rPr>
              <a:t>1. </a:t>
            </a:r>
            <a:r>
              <a:rPr lang="en-US" sz="1200" b="0" i="0">
                <a:solidFill>
                  <a:srgbClr val="333333"/>
                </a:solidFill>
                <a:effectLst/>
                <a:latin typeface="Segoe UI Web (West European)"/>
              </a:rPr>
              <a:t>Physical and psychological presence.</a:t>
            </a:r>
          </a:p>
          <a:p>
            <a:pPr marL="342900" indent="-342900">
              <a:buAutoNum type="arabicPeriod"/>
            </a:pPr>
            <a:endParaRPr lang="en-US" sz="1200" b="0" i="0">
              <a:solidFill>
                <a:srgbClr val="333333"/>
              </a:solidFill>
              <a:effectLst/>
              <a:latin typeface="Segoe UI Web (West European)"/>
            </a:endParaRPr>
          </a:p>
          <a:p>
            <a:r>
              <a:rPr lang="en-US" sz="1200" b="0" i="0">
                <a:solidFill>
                  <a:srgbClr val="333333"/>
                </a:solidFill>
                <a:effectLst/>
                <a:latin typeface="Segoe UI Web (West European)"/>
              </a:rPr>
              <a:t>2. Contributing in meetings</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3 Listening &amp; including in meetings</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4. Connecting and integrating in meetings</a:t>
            </a:r>
          </a:p>
          <a:p>
            <a:endParaRPr lang="en-US" sz="1200" b="0" i="0">
              <a:solidFill>
                <a:srgbClr val="333333"/>
              </a:solidFill>
              <a:effectLst/>
              <a:latin typeface="Segoe UI Web (West European)"/>
            </a:endParaRP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5a Individual contribution outside meetings – delivery</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5b. Individual contribution outside meetings – quality and relevance</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6. Proactive behavior and initiative</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7. Respect</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8. Differences and conflicts</a:t>
            </a:r>
            <a:endParaRPr lang="en-US" sz="1200" b="0" i="0" dirty="0">
              <a:solidFill>
                <a:srgbClr val="333333"/>
              </a:solidFill>
              <a:effectLst/>
              <a:latin typeface="Segoe UI Web (West European)"/>
            </a:endParaRPr>
          </a:p>
        </p:txBody>
      </p:sp>
      <p:sp>
        <p:nvSpPr>
          <p:cNvPr id="6" name="TextBox 5">
            <a:extLst>
              <a:ext uri="{FF2B5EF4-FFF2-40B4-BE49-F238E27FC236}">
                <a16:creationId xmlns:a16="http://schemas.microsoft.com/office/drawing/2014/main" id="{64AD094C-D49F-4F91-94A6-4DB48882EC88}"/>
              </a:ext>
            </a:extLst>
          </p:cNvPr>
          <p:cNvSpPr txBox="1"/>
          <p:nvPr/>
        </p:nvSpPr>
        <p:spPr>
          <a:xfrm>
            <a:off x="8732520" y="1042484"/>
            <a:ext cx="2621280" cy="3046988"/>
          </a:xfrm>
          <a:prstGeom prst="rect">
            <a:avLst/>
          </a:prstGeom>
          <a:noFill/>
        </p:spPr>
        <p:txBody>
          <a:bodyPr wrap="square" rtlCol="0">
            <a:spAutoFit/>
          </a:bodyPr>
          <a:lstStyle/>
          <a:p>
            <a:r>
              <a:rPr lang="en-US" sz="1200" dirty="0"/>
              <a:t>Very active in the meeting and do much work individually</a:t>
            </a:r>
          </a:p>
          <a:p>
            <a:endParaRPr lang="en-US" sz="1200" dirty="0"/>
          </a:p>
          <a:p>
            <a:r>
              <a:rPr lang="en-US" sz="1200" dirty="0"/>
              <a:t>Makes the most effort to communicate in meetings despite having poor </a:t>
            </a:r>
            <a:r>
              <a:rPr lang="en-US" sz="1200" dirty="0" err="1"/>
              <a:t>english</a:t>
            </a:r>
            <a:r>
              <a:rPr lang="en-US" sz="1200" dirty="0"/>
              <a:t> speaking skills</a:t>
            </a:r>
          </a:p>
          <a:p>
            <a:endParaRPr lang="en-US" sz="1200" dirty="0"/>
          </a:p>
          <a:p>
            <a:r>
              <a:rPr lang="en-US" sz="1200" dirty="0"/>
              <a:t>Always show up at meetings, show respect to others, contribution in meetings and outside the meetings. Acknowledges task and norm differences and conflicts and stays engaged with them. Not always encourage others to contribute....need to fix it</a:t>
            </a:r>
          </a:p>
          <a:p>
            <a:endParaRPr lang="en-US" sz="1200" dirty="0"/>
          </a:p>
        </p:txBody>
      </p:sp>
      <p:sp>
        <p:nvSpPr>
          <p:cNvPr id="16" name="TextBox 15">
            <a:extLst>
              <a:ext uri="{FF2B5EF4-FFF2-40B4-BE49-F238E27FC236}">
                <a16:creationId xmlns:a16="http://schemas.microsoft.com/office/drawing/2014/main" id="{C27D6468-02B4-4C9B-85F5-DCA3A3432F29}"/>
              </a:ext>
            </a:extLst>
          </p:cNvPr>
          <p:cNvSpPr txBox="1"/>
          <p:nvPr/>
        </p:nvSpPr>
        <p:spPr>
          <a:xfrm>
            <a:off x="5958756" y="5953187"/>
            <a:ext cx="4348298" cy="145424"/>
          </a:xfrm>
          <a:prstGeom prst="rect">
            <a:avLst/>
          </a:prstGeom>
          <a:noFill/>
        </p:spPr>
        <p:txBody>
          <a:bodyPr wrap="square" lIns="0" tIns="0" rIns="0" bIns="0" rtlCol="0" anchor="t" anchorCtr="0">
            <a:spAutoFit/>
          </a:bodyPr>
          <a:lstStyle/>
          <a:p>
            <a:pPr algn="l">
              <a:lnSpc>
                <a:spcPct val="90000"/>
              </a:lnSpc>
              <a:spcBef>
                <a:spcPts val="600"/>
              </a:spcBef>
              <a:spcAft>
                <a:spcPts val="400"/>
              </a:spcAft>
            </a:pPr>
            <a:r>
              <a:rPr lang="sv-SE" sz="1050" dirty="0">
                <a:latin typeface="Arial" panose="020B0604020202020204" pitchFamily="34" charset="0"/>
                <a:cs typeface="Arial" panose="020B0604020202020204" pitchFamily="34" charset="0"/>
              </a:rPr>
              <a:t>Excellent </a:t>
            </a:r>
            <a:r>
              <a:rPr lang="sv-SE" sz="1050" dirty="0" err="1">
                <a:latin typeface="Arial" panose="020B0604020202020204" pitchFamily="34" charset="0"/>
                <a:cs typeface="Arial" panose="020B0604020202020204" pitchFamily="34" charset="0"/>
              </a:rPr>
              <a:t>Good</a:t>
            </a:r>
            <a:r>
              <a:rPr lang="sv-SE" sz="1050" dirty="0">
                <a:latin typeface="Arial" panose="020B0604020202020204" pitchFamily="34" charset="0"/>
                <a:cs typeface="Arial" panose="020B0604020202020204" pitchFamily="34" charset="0"/>
              </a:rPr>
              <a:t>  Fair / ok  </a:t>
            </a:r>
            <a:r>
              <a:rPr lang="sv-SE" sz="1050" dirty="0" err="1">
                <a:latin typeface="Arial" panose="020B0604020202020204" pitchFamily="34" charset="0"/>
                <a:cs typeface="Arial" panose="020B0604020202020204" pitchFamily="34" charset="0"/>
              </a:rPr>
              <a:t>Needs</a:t>
            </a:r>
            <a:r>
              <a:rPr lang="sv-SE" sz="1050" dirty="0">
                <a:latin typeface="Arial" panose="020B0604020202020204" pitchFamily="34" charset="0"/>
                <a:cs typeface="Arial" panose="020B0604020202020204" pitchFamily="34" charset="0"/>
              </a:rPr>
              <a:t> to </a:t>
            </a:r>
            <a:r>
              <a:rPr lang="sv-SE" sz="1050" dirty="0" err="1">
                <a:latin typeface="Arial" panose="020B0604020202020204" pitchFamily="34" charset="0"/>
                <a:cs typeface="Arial" panose="020B0604020202020204" pitchFamily="34" charset="0"/>
              </a:rPr>
              <a:t>improve</a:t>
            </a:r>
            <a:r>
              <a:rPr lang="sv-SE" sz="1050" dirty="0">
                <a:latin typeface="Arial" panose="020B0604020202020204" pitchFamily="34" charset="0"/>
                <a:cs typeface="Arial" panose="020B0604020202020204" pitchFamily="34" charset="0"/>
              </a:rPr>
              <a:t>   </a:t>
            </a:r>
            <a:r>
              <a:rPr lang="sv-SE" sz="1050" dirty="0" err="1">
                <a:latin typeface="Arial" panose="020B0604020202020204" pitchFamily="34" charset="0"/>
                <a:cs typeface="Arial" panose="020B0604020202020204" pitchFamily="34" charset="0"/>
              </a:rPr>
              <a:t>Unacceptable</a:t>
            </a:r>
            <a:r>
              <a:rPr lang="sv-SE" sz="1050" dirty="0">
                <a:latin typeface="Arial" panose="020B0604020202020204" pitchFamily="34" charset="0"/>
                <a:cs typeface="Arial" panose="020B0604020202020204" pitchFamily="34" charset="0"/>
              </a:rPr>
              <a:t> </a:t>
            </a:r>
            <a:r>
              <a:rPr lang="sv-SE" sz="1050" dirty="0" err="1">
                <a:latin typeface="Arial" panose="020B0604020202020204" pitchFamily="34" charset="0"/>
                <a:cs typeface="Arial" panose="020B0604020202020204" pitchFamily="34" charset="0"/>
              </a:rPr>
              <a:t>MIssing</a:t>
            </a:r>
            <a:endParaRPr lang="sv-SE" sz="1050" dirty="0">
              <a:latin typeface="Arial" panose="020B0604020202020204" pitchFamily="34" charset="0"/>
              <a:cs typeface="Arial" panose="020B0604020202020204" pitchFamily="34" charset="0"/>
            </a:endParaRPr>
          </a:p>
        </p:txBody>
      </p:sp>
      <p:pic>
        <p:nvPicPr>
          <p:cNvPr id="5126" name="Picture 6">
            <a:extLst>
              <a:ext uri="{FF2B5EF4-FFF2-40B4-BE49-F238E27FC236}">
                <a16:creationId xmlns:a16="http://schemas.microsoft.com/office/drawing/2014/main" id="{F0DCFF4F-5BDA-48B1-B3C0-31C7B10CD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3580" y="2368047"/>
            <a:ext cx="34290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665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6F8B-FD5D-4098-B900-82EFFD68F0C7}"/>
              </a:ext>
            </a:extLst>
          </p:cNvPr>
          <p:cNvSpPr>
            <a:spLocks noGrp="1"/>
          </p:cNvSpPr>
          <p:nvPr>
            <p:ph type="title"/>
          </p:nvPr>
        </p:nvSpPr>
        <p:spPr/>
        <p:txBody>
          <a:bodyPr/>
          <a:lstStyle/>
          <a:p>
            <a:r>
              <a:rPr lang="sv-SE" dirty="0" err="1"/>
              <a:t>Abinav</a:t>
            </a:r>
            <a:r>
              <a:rPr lang="sv-SE" dirty="0"/>
              <a:t> Prasad</a:t>
            </a:r>
          </a:p>
        </p:txBody>
      </p:sp>
      <p:sp>
        <p:nvSpPr>
          <p:cNvPr id="5" name="Rectangle 4">
            <a:extLst>
              <a:ext uri="{FF2B5EF4-FFF2-40B4-BE49-F238E27FC236}">
                <a16:creationId xmlns:a16="http://schemas.microsoft.com/office/drawing/2014/main" id="{6CBC6BDC-C53E-4BB8-AA6B-620EA92F17B6}"/>
              </a:ext>
            </a:extLst>
          </p:cNvPr>
          <p:cNvSpPr/>
          <p:nvPr/>
        </p:nvSpPr>
        <p:spPr>
          <a:xfrm>
            <a:off x="838200" y="2199590"/>
            <a:ext cx="6096000" cy="3600986"/>
          </a:xfrm>
          <a:prstGeom prst="rect">
            <a:avLst/>
          </a:prstGeom>
        </p:spPr>
        <p:txBody>
          <a:bodyPr>
            <a:spAutoFit/>
          </a:bodyPr>
          <a:lstStyle/>
          <a:p>
            <a:pPr marL="342900" indent="-342900">
              <a:buAutoNum type="arabicPeriod"/>
            </a:pPr>
            <a:endParaRPr lang="en-US" sz="1200" b="0" i="0">
              <a:solidFill>
                <a:srgbClr val="333333"/>
              </a:solidFill>
              <a:effectLst/>
              <a:latin typeface="Segoe UI Web (West European)"/>
            </a:endParaRPr>
          </a:p>
          <a:p>
            <a:r>
              <a:rPr lang="en-US" sz="1200">
                <a:solidFill>
                  <a:srgbClr val="333333"/>
                </a:solidFill>
                <a:latin typeface="Segoe UI Web (West European)"/>
              </a:rPr>
              <a:t>1. </a:t>
            </a:r>
            <a:r>
              <a:rPr lang="en-US" sz="1200" b="0" i="0">
                <a:solidFill>
                  <a:srgbClr val="333333"/>
                </a:solidFill>
                <a:effectLst/>
                <a:latin typeface="Segoe UI Web (West European)"/>
              </a:rPr>
              <a:t>Physical and psychological presence.</a:t>
            </a:r>
          </a:p>
          <a:p>
            <a:pPr marL="342900" indent="-342900">
              <a:buAutoNum type="arabicPeriod"/>
            </a:pPr>
            <a:endParaRPr lang="en-US" sz="1200" b="0" i="0">
              <a:solidFill>
                <a:srgbClr val="333333"/>
              </a:solidFill>
              <a:effectLst/>
              <a:latin typeface="Segoe UI Web (West European)"/>
            </a:endParaRPr>
          </a:p>
          <a:p>
            <a:r>
              <a:rPr lang="en-US" sz="1200" b="0" i="0">
                <a:solidFill>
                  <a:srgbClr val="333333"/>
                </a:solidFill>
                <a:effectLst/>
                <a:latin typeface="Segoe UI Web (West European)"/>
              </a:rPr>
              <a:t>2. Contributing in meetings</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3 Listening &amp; including in meetings</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4. Connecting and integrating in meetings</a:t>
            </a:r>
          </a:p>
          <a:p>
            <a:endParaRPr lang="en-US" sz="1200" b="0" i="0">
              <a:solidFill>
                <a:srgbClr val="333333"/>
              </a:solidFill>
              <a:effectLst/>
              <a:latin typeface="Segoe UI Web (West European)"/>
            </a:endParaRP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5a Individual contribution outside meetings – delivery</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5b. Individual contribution outside meetings – quality and relevance</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6. Proactive behavior and initiative</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7. Respect</a:t>
            </a:r>
          </a:p>
          <a:p>
            <a:endParaRPr lang="en-US" sz="1200" b="0" i="0">
              <a:solidFill>
                <a:srgbClr val="333333"/>
              </a:solidFill>
              <a:effectLst/>
              <a:latin typeface="Segoe UI Web (West European)"/>
            </a:endParaRPr>
          </a:p>
          <a:p>
            <a:r>
              <a:rPr lang="en-US" sz="1200" b="0" i="0">
                <a:solidFill>
                  <a:srgbClr val="333333"/>
                </a:solidFill>
                <a:effectLst/>
                <a:latin typeface="Segoe UI Web (West European)"/>
              </a:rPr>
              <a:t>8. Differences and conflicts</a:t>
            </a:r>
            <a:endParaRPr lang="en-US" sz="1200" b="0" i="0" dirty="0">
              <a:solidFill>
                <a:srgbClr val="333333"/>
              </a:solidFill>
              <a:effectLst/>
              <a:latin typeface="Segoe UI Web (West European)"/>
            </a:endParaRPr>
          </a:p>
        </p:txBody>
      </p:sp>
      <p:sp>
        <p:nvSpPr>
          <p:cNvPr id="6" name="TextBox 5">
            <a:extLst>
              <a:ext uri="{FF2B5EF4-FFF2-40B4-BE49-F238E27FC236}">
                <a16:creationId xmlns:a16="http://schemas.microsoft.com/office/drawing/2014/main" id="{64AD094C-D49F-4F91-94A6-4DB48882EC88}"/>
              </a:ext>
            </a:extLst>
          </p:cNvPr>
          <p:cNvSpPr txBox="1"/>
          <p:nvPr/>
        </p:nvSpPr>
        <p:spPr>
          <a:xfrm>
            <a:off x="8732520" y="1042484"/>
            <a:ext cx="2621280" cy="3600986"/>
          </a:xfrm>
          <a:prstGeom prst="rect">
            <a:avLst/>
          </a:prstGeom>
          <a:noFill/>
        </p:spPr>
        <p:txBody>
          <a:bodyPr wrap="square" rtlCol="0">
            <a:spAutoFit/>
          </a:bodyPr>
          <a:lstStyle/>
          <a:p>
            <a:r>
              <a:rPr lang="en-US" sz="1200" dirty="0"/>
              <a:t>Have many contributions in the meetings and very active</a:t>
            </a:r>
          </a:p>
          <a:p>
            <a:endParaRPr lang="en-US" sz="1200" dirty="0"/>
          </a:p>
          <a:p>
            <a:r>
              <a:rPr lang="en-US" sz="1200" dirty="0"/>
              <a:t>Very active at the meetings and contribute different ideas about system. Always answering others questions in meetings. Very polite and respect to others, communicate with different questions, not only about our group work, but also about daily life. It enhance our group connection. But he is speaking kind of fast that I cannot grasp him all and a little busy at sometimes so not always show up at meetings.</a:t>
            </a:r>
          </a:p>
          <a:p>
            <a:endParaRPr lang="en-US" sz="1200" dirty="0"/>
          </a:p>
          <a:p>
            <a:r>
              <a:rPr lang="en-US" sz="1200"/>
              <a:t>Has done his part well for R1.</a:t>
            </a:r>
            <a:endParaRPr lang="en-US" sz="1200" dirty="0"/>
          </a:p>
          <a:p>
            <a:endParaRPr lang="en-US" sz="1200" dirty="0"/>
          </a:p>
          <a:p>
            <a:endParaRPr lang="en-US" sz="1200" dirty="0"/>
          </a:p>
        </p:txBody>
      </p:sp>
      <p:sp>
        <p:nvSpPr>
          <p:cNvPr id="16" name="TextBox 15">
            <a:extLst>
              <a:ext uri="{FF2B5EF4-FFF2-40B4-BE49-F238E27FC236}">
                <a16:creationId xmlns:a16="http://schemas.microsoft.com/office/drawing/2014/main" id="{C27D6468-02B4-4C9B-85F5-DCA3A3432F29}"/>
              </a:ext>
            </a:extLst>
          </p:cNvPr>
          <p:cNvSpPr txBox="1"/>
          <p:nvPr/>
        </p:nvSpPr>
        <p:spPr>
          <a:xfrm>
            <a:off x="5958756" y="5953187"/>
            <a:ext cx="4348298" cy="145424"/>
          </a:xfrm>
          <a:prstGeom prst="rect">
            <a:avLst/>
          </a:prstGeom>
          <a:noFill/>
        </p:spPr>
        <p:txBody>
          <a:bodyPr wrap="square" lIns="0" tIns="0" rIns="0" bIns="0" rtlCol="0" anchor="t" anchorCtr="0">
            <a:spAutoFit/>
          </a:bodyPr>
          <a:lstStyle/>
          <a:p>
            <a:pPr algn="l">
              <a:lnSpc>
                <a:spcPct val="90000"/>
              </a:lnSpc>
              <a:spcBef>
                <a:spcPts val="600"/>
              </a:spcBef>
              <a:spcAft>
                <a:spcPts val="400"/>
              </a:spcAft>
            </a:pPr>
            <a:r>
              <a:rPr lang="sv-SE" sz="1050" dirty="0">
                <a:latin typeface="Arial" panose="020B0604020202020204" pitchFamily="34" charset="0"/>
                <a:cs typeface="Arial" panose="020B0604020202020204" pitchFamily="34" charset="0"/>
              </a:rPr>
              <a:t>Excellent </a:t>
            </a:r>
            <a:r>
              <a:rPr lang="sv-SE" sz="1050" dirty="0" err="1">
                <a:latin typeface="Arial" panose="020B0604020202020204" pitchFamily="34" charset="0"/>
                <a:cs typeface="Arial" panose="020B0604020202020204" pitchFamily="34" charset="0"/>
              </a:rPr>
              <a:t>Good</a:t>
            </a:r>
            <a:r>
              <a:rPr lang="sv-SE" sz="1050" dirty="0">
                <a:latin typeface="Arial" panose="020B0604020202020204" pitchFamily="34" charset="0"/>
                <a:cs typeface="Arial" panose="020B0604020202020204" pitchFamily="34" charset="0"/>
              </a:rPr>
              <a:t>  Fair / ok  </a:t>
            </a:r>
            <a:r>
              <a:rPr lang="sv-SE" sz="1050" dirty="0" err="1">
                <a:latin typeface="Arial" panose="020B0604020202020204" pitchFamily="34" charset="0"/>
                <a:cs typeface="Arial" panose="020B0604020202020204" pitchFamily="34" charset="0"/>
              </a:rPr>
              <a:t>Needs</a:t>
            </a:r>
            <a:r>
              <a:rPr lang="sv-SE" sz="1050" dirty="0">
                <a:latin typeface="Arial" panose="020B0604020202020204" pitchFamily="34" charset="0"/>
                <a:cs typeface="Arial" panose="020B0604020202020204" pitchFamily="34" charset="0"/>
              </a:rPr>
              <a:t> to </a:t>
            </a:r>
            <a:r>
              <a:rPr lang="sv-SE" sz="1050" dirty="0" err="1">
                <a:latin typeface="Arial" panose="020B0604020202020204" pitchFamily="34" charset="0"/>
                <a:cs typeface="Arial" panose="020B0604020202020204" pitchFamily="34" charset="0"/>
              </a:rPr>
              <a:t>improve</a:t>
            </a:r>
            <a:r>
              <a:rPr lang="sv-SE" sz="1050" dirty="0">
                <a:latin typeface="Arial" panose="020B0604020202020204" pitchFamily="34" charset="0"/>
                <a:cs typeface="Arial" panose="020B0604020202020204" pitchFamily="34" charset="0"/>
              </a:rPr>
              <a:t>   </a:t>
            </a:r>
            <a:r>
              <a:rPr lang="sv-SE" sz="1050" dirty="0" err="1">
                <a:latin typeface="Arial" panose="020B0604020202020204" pitchFamily="34" charset="0"/>
                <a:cs typeface="Arial" panose="020B0604020202020204" pitchFamily="34" charset="0"/>
              </a:rPr>
              <a:t>Unacceptable</a:t>
            </a:r>
            <a:r>
              <a:rPr lang="sv-SE" sz="1050" dirty="0">
                <a:latin typeface="Arial" panose="020B0604020202020204" pitchFamily="34" charset="0"/>
                <a:cs typeface="Arial" panose="020B0604020202020204" pitchFamily="34" charset="0"/>
              </a:rPr>
              <a:t> </a:t>
            </a:r>
            <a:r>
              <a:rPr lang="sv-SE" sz="1050" dirty="0" err="1">
                <a:latin typeface="Arial" panose="020B0604020202020204" pitchFamily="34" charset="0"/>
                <a:cs typeface="Arial" panose="020B0604020202020204" pitchFamily="34" charset="0"/>
              </a:rPr>
              <a:t>MIssing</a:t>
            </a:r>
            <a:endParaRPr lang="sv-SE" sz="1050" dirty="0">
              <a:latin typeface="Arial" panose="020B0604020202020204" pitchFamily="34" charset="0"/>
              <a:cs typeface="Arial" panose="020B0604020202020204" pitchFamily="34" charset="0"/>
            </a:endParaRPr>
          </a:p>
        </p:txBody>
      </p:sp>
      <p:pic>
        <p:nvPicPr>
          <p:cNvPr id="6146" name="Picture 2">
            <a:extLst>
              <a:ext uri="{FF2B5EF4-FFF2-40B4-BE49-F238E27FC236}">
                <a16:creationId xmlns:a16="http://schemas.microsoft.com/office/drawing/2014/main" id="{63304576-E2CD-4F55-B90C-ECFAF9C68C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3580" y="2199590"/>
            <a:ext cx="34290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023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841</Words>
  <Application>Microsoft Office PowerPoint</Application>
  <PresentationFormat>Widescreen</PresentationFormat>
  <Paragraphs>157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Segoe UI Web (West European)</vt:lpstr>
      <vt:lpstr>Office Theme</vt:lpstr>
      <vt:lpstr>Group 3</vt:lpstr>
      <vt:lpstr>Mola Ayenew</vt:lpstr>
      <vt:lpstr>Tommy Ernsund</vt:lpstr>
      <vt:lpstr>Pouya Faramarzi</vt:lpstr>
      <vt:lpstr>Wei Guo</vt:lpstr>
      <vt:lpstr>Sisi Lai</vt:lpstr>
      <vt:lpstr>Abinav Prasad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Becky Bergman</dc:creator>
  <cp:lastModifiedBy>Becky Bergman</cp:lastModifiedBy>
  <cp:revision>16</cp:revision>
  <dcterms:created xsi:type="dcterms:W3CDTF">2020-09-22T12:19:02Z</dcterms:created>
  <dcterms:modified xsi:type="dcterms:W3CDTF">2020-09-23T14:31:56Z</dcterms:modified>
</cp:coreProperties>
</file>