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2"/>
  </p:notesMasterIdLst>
  <p:handoutMasterIdLst>
    <p:handoutMasterId r:id="rId23"/>
  </p:handoutMasterIdLst>
  <p:sldIdLst>
    <p:sldId id="272" r:id="rId2"/>
    <p:sldId id="279" r:id="rId3"/>
    <p:sldId id="311" r:id="rId4"/>
    <p:sldId id="312" r:id="rId5"/>
    <p:sldId id="303" r:id="rId6"/>
    <p:sldId id="287" r:id="rId7"/>
    <p:sldId id="316" r:id="rId8"/>
    <p:sldId id="318" r:id="rId9"/>
    <p:sldId id="317" r:id="rId10"/>
    <p:sldId id="319" r:id="rId11"/>
    <p:sldId id="320" r:id="rId12"/>
    <p:sldId id="322" r:id="rId13"/>
    <p:sldId id="323" r:id="rId14"/>
    <p:sldId id="314" r:id="rId15"/>
    <p:sldId id="310" r:id="rId16"/>
    <p:sldId id="315" r:id="rId17"/>
    <p:sldId id="300" r:id="rId18"/>
    <p:sldId id="313" r:id="rId19"/>
    <p:sldId id="284" r:id="rId20"/>
    <p:sldId id="285" r:id="rId21"/>
  </p:sldIdLst>
  <p:sldSz cx="12188825" cy="6858000"/>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888">
          <p15:clr>
            <a:srgbClr val="A4A3A4"/>
          </p15:clr>
        </p15:guide>
        <p15:guide id="4" orient="horz" pos="321">
          <p15:clr>
            <a:srgbClr val="A4A3A4"/>
          </p15:clr>
        </p15:guide>
        <p15:guide id="5" pos="3839">
          <p15:clr>
            <a:srgbClr val="A4A3A4"/>
          </p15:clr>
        </p15:guide>
        <p15:guide id="6" pos="1007">
          <p15:clr>
            <a:srgbClr val="A4A3A4"/>
          </p15:clr>
        </p15:guide>
        <p15:guide id="7" pos="71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10" autoAdjust="0"/>
    <p:restoredTop sz="94711" autoAdjust="0"/>
  </p:normalViewPr>
  <p:slideViewPr>
    <p:cSldViewPr showGuides="1">
      <p:cViewPr varScale="1">
        <p:scale>
          <a:sx n="73" d="100"/>
          <a:sy n="73" d="100"/>
        </p:scale>
        <p:origin x="476" y="40"/>
      </p:cViewPr>
      <p:guideLst>
        <p:guide orient="horz" pos="2160"/>
        <p:guide orient="horz" pos="1008"/>
        <p:guide orient="horz" pos="3888"/>
        <p:guide orient="horz" pos="321"/>
        <p:guide pos="3839"/>
        <p:guide pos="1007"/>
        <p:guide pos="7173"/>
      </p:guideLst>
    </p:cSldViewPr>
  </p:slideViewPr>
  <p:notesTextViewPr>
    <p:cViewPr>
      <p:scale>
        <a:sx n="1" d="1"/>
        <a:sy n="1" d="1"/>
      </p:scale>
      <p:origin x="0" y="0"/>
    </p:cViewPr>
  </p:notesTextViewPr>
  <p:notesViewPr>
    <p:cSldViewPr showGuides="1">
      <p:cViewPr varScale="1">
        <p:scale>
          <a:sx n="88" d="100"/>
          <a:sy n="88" d="100"/>
        </p:scale>
        <p:origin x="379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0150B669-E1C4-43B4-B100-DFA9203F18BD}" type="datetime1">
              <a:rPr lang="zh-CN" altLang="en-US" smtClean="0">
                <a:latin typeface="Microsoft YaHei UI" panose="020B0503020204020204" pitchFamily="34" charset="-122"/>
                <a:ea typeface="Microsoft YaHei UI" panose="020B0503020204020204" pitchFamily="34" charset="-122"/>
              </a:rPr>
              <a:pPr rtl="0"/>
              <a:t>2019/7/3</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US" altLang="zh-CN" smtClean="0">
                <a:latin typeface="Microsoft YaHei UI" panose="020B0503020204020204" pitchFamily="34" charset="-122"/>
                <a:ea typeface="Microsoft YaHei UI" panose="020B0503020204020204" pitchFamily="34" charset="-122"/>
              </a:rPr>
              <a:pPr rtl="0"/>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Microsoft YaHei UI" panose="020B0503020204020204" pitchFamily="34" charset="-122"/>
                <a:ea typeface="Microsoft YaHei UI" panose="020B0503020204020204" pitchFamily="34" charset="-122"/>
              </a:defRPr>
            </a:lvl1pPr>
          </a:lstStyle>
          <a:p>
            <a:fld id="{309DDBDD-C10D-4488-B3C4-731CE6D6CF81}" type="datetime1">
              <a:rPr lang="zh-CN" altLang="en-US" smtClean="0"/>
              <a:pPr/>
              <a:t>2019/7/3</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Microsoft YaHei UI" panose="020B0503020204020204" pitchFamily="34" charset="-122"/>
                <a:ea typeface="Microsoft YaHei UI" panose="020B0503020204020204" pitchFamily="34" charset="-122"/>
              </a:defRPr>
            </a:lvl1pPr>
          </a:lstStyle>
          <a:p>
            <a:fld id="{841221E5-7225-48EB-A4EE-420E7BFCF705}" type="slidenum">
              <a:rPr lang="en-US" altLang="zh-CN" noProof="0" smtClean="0"/>
              <a:pPr/>
              <a:t>‹#›</a:t>
            </a:fld>
            <a:endParaRPr lang="zh-CN" altLang="en-U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2"/>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2"/>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2"/>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2"/>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841221E5-7225-48EB-A4EE-420E7BFCF705}" type="slidenum">
              <a:rPr lang="en-US" altLang="zh-CN" smtClean="0">
                <a:ea typeface="Microsoft YaHei UI" panose="020B0503020204020204" pitchFamily="34" charset="-122"/>
              </a:rPr>
              <a:pPr rtl="0"/>
              <a:t>1</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831011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841221E5-7225-48EB-A4EE-420E7BFCF705}" type="slidenum">
              <a:rPr lang="en-US" altLang="zh-CN" smtClean="0">
                <a:ea typeface="Microsoft YaHei UI" panose="020B0503020204020204" pitchFamily="34" charset="-122"/>
              </a:rPr>
              <a:pPr/>
              <a:t>13</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2054265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841221E5-7225-48EB-A4EE-420E7BFCF705}" type="slidenum">
              <a:rPr lang="en-US" altLang="zh-CN" smtClean="0">
                <a:ea typeface="Microsoft YaHei UI" panose="020B0503020204020204" pitchFamily="34" charset="-122"/>
              </a:rPr>
              <a:pPr/>
              <a:t>14</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2116920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841221E5-7225-48EB-A4EE-420E7BFCF705}" type="slidenum">
              <a:rPr lang="en-US" altLang="zh-CN" smtClean="0">
                <a:ea typeface="Microsoft YaHei UI" panose="020B0503020204020204" pitchFamily="34" charset="-122"/>
              </a:rPr>
              <a:pPr/>
              <a:t>15</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2067505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841221E5-7225-48EB-A4EE-420E7BFCF705}" type="slidenum">
              <a:rPr lang="en-US" altLang="zh-CN" smtClean="0">
                <a:ea typeface="Microsoft YaHei UI" panose="020B0503020204020204" pitchFamily="34" charset="-122"/>
              </a:rPr>
              <a:pPr/>
              <a:t>16</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1772776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841221E5-7225-48EB-A4EE-420E7BFCF705}" type="slidenum">
              <a:rPr lang="en-US" altLang="zh-CN" smtClean="0">
                <a:ea typeface="Microsoft YaHei UI" panose="020B0503020204020204" pitchFamily="34" charset="-122"/>
              </a:rPr>
              <a:pPr/>
              <a:t>17</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634633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841221E5-7225-48EB-A4EE-420E7BFCF705}" type="slidenum">
              <a:rPr lang="en-US" altLang="zh-CN" smtClean="0">
                <a:ea typeface="Microsoft YaHei UI" panose="020B0503020204020204" pitchFamily="34" charset="-122"/>
              </a:rPr>
              <a:pPr/>
              <a:t>18</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2100044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841221E5-7225-48EB-A4EE-420E7BFCF705}" type="slidenum">
              <a:rPr lang="en-US" altLang="zh-CN" smtClean="0">
                <a:ea typeface="Microsoft YaHei UI" panose="020B0503020204020204" pitchFamily="34" charset="-122"/>
              </a:rPr>
              <a:pPr/>
              <a:t>19</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1106903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841221E5-7225-48EB-A4EE-420E7BFCF705}" type="slidenum">
              <a:rPr lang="en-US" altLang="zh-CN" smtClean="0">
                <a:ea typeface="Microsoft YaHei UI" panose="020B0503020204020204" pitchFamily="34" charset="-122"/>
              </a:rPr>
              <a:pPr rtl="0"/>
              <a:t>20</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225944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841221E5-7225-48EB-A4EE-420E7BFCF705}" type="slidenum">
              <a:rPr lang="en-US" altLang="zh-CN" smtClean="0">
                <a:ea typeface="Microsoft YaHei UI" panose="020B0503020204020204" pitchFamily="34" charset="-122"/>
              </a:rPr>
              <a:pPr/>
              <a:t>2</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811717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841221E5-7225-48EB-A4EE-420E7BFCF705}" type="slidenum">
              <a:rPr lang="en-US" altLang="zh-CN" smtClean="0">
                <a:ea typeface="Microsoft YaHei UI" panose="020B0503020204020204" pitchFamily="34" charset="-122"/>
              </a:rPr>
              <a:pPr/>
              <a:t>6</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1935400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841221E5-7225-48EB-A4EE-420E7BFCF705}" type="slidenum">
              <a:rPr lang="en-US" altLang="zh-CN" smtClean="0">
                <a:ea typeface="Microsoft YaHei UI" panose="020B0503020204020204" pitchFamily="34" charset="-122"/>
              </a:rPr>
              <a:pPr/>
              <a:t>7</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2099499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841221E5-7225-48EB-A4EE-420E7BFCF705}" type="slidenum">
              <a:rPr lang="en-US" altLang="zh-CN" smtClean="0">
                <a:ea typeface="Microsoft YaHei UI" panose="020B0503020204020204" pitchFamily="34" charset="-122"/>
              </a:rPr>
              <a:pPr/>
              <a:t>8</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268336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841221E5-7225-48EB-A4EE-420E7BFCF705}" type="slidenum">
              <a:rPr lang="en-US" altLang="zh-CN" smtClean="0">
                <a:ea typeface="Microsoft YaHei UI" panose="020B0503020204020204" pitchFamily="34" charset="-122"/>
              </a:rPr>
              <a:pPr/>
              <a:t>9</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851659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841221E5-7225-48EB-A4EE-420E7BFCF705}" type="slidenum">
              <a:rPr lang="en-US" altLang="zh-CN" smtClean="0">
                <a:ea typeface="Microsoft YaHei UI" panose="020B0503020204020204" pitchFamily="34" charset="-122"/>
              </a:rPr>
              <a:pPr/>
              <a:t>10</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520018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841221E5-7225-48EB-A4EE-420E7BFCF705}" type="slidenum">
              <a:rPr lang="en-US" altLang="zh-CN" smtClean="0">
                <a:ea typeface="Microsoft YaHei UI" panose="020B0503020204020204" pitchFamily="34" charset="-122"/>
              </a:rPr>
              <a:pPr/>
              <a:t>11</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1907429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841221E5-7225-48EB-A4EE-420E7BFCF705}" type="slidenum">
              <a:rPr lang="en-US" altLang="zh-CN" smtClean="0">
                <a:ea typeface="Microsoft YaHei UI" panose="020B0503020204020204" pitchFamily="34" charset="-122"/>
              </a:rPr>
              <a:pPr/>
              <a:t>12</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1621083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52" name="组 51"/>
          <p:cNvGrpSpPr/>
          <p:nvPr/>
        </p:nvGrpSpPr>
        <p:grpSpPr>
          <a:xfrm>
            <a:off x="0" y="0"/>
            <a:ext cx="12190412" cy="6858000"/>
            <a:chOff x="0" y="0"/>
            <a:chExt cx="12190412" cy="6858000"/>
          </a:xfrm>
        </p:grpSpPr>
        <p:sp>
          <p:nvSpPr>
            <p:cNvPr id="53" name="矩形 52"/>
            <p:cNvSpPr/>
            <p:nvPr/>
          </p:nvSpPr>
          <p:spPr>
            <a:xfrm>
              <a:off x="1460" y="0"/>
              <a:ext cx="12188952" cy="6858000"/>
            </a:xfrm>
            <a:prstGeom prst="rect">
              <a:avLst/>
            </a:prstGeom>
            <a:gradFill flip="none" rotWithShape="1">
              <a:gsLst>
                <a:gs pos="0">
                  <a:schemeClr val="accent2">
                    <a:lumMod val="20000"/>
                    <a:lumOff val="80000"/>
                  </a:schemeClr>
                </a:gs>
                <a:gs pos="100000">
                  <a:schemeClr val="accent2">
                    <a:lumMod val="40000"/>
                    <a:lumOff val="60000"/>
                  </a:schemeClr>
                </a:gs>
              </a:gsLst>
              <a:lin ang="0" scaled="1"/>
              <a:tileRect/>
            </a:gra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nvGrpSpPr>
            <p:cNvPr id="54" name="组 49"/>
            <p:cNvGrpSpPr>
              <a:grpSpLocks/>
            </p:cNvGrpSpPr>
            <p:nvPr/>
          </p:nvGrpSpPr>
          <p:grpSpPr bwMode="auto">
            <a:xfrm>
              <a:off x="0" y="0"/>
              <a:ext cx="8805863" cy="6858000"/>
              <a:chOff x="0" y="0"/>
              <a:chExt cx="5547" cy="4320"/>
            </a:xfrm>
          </p:grpSpPr>
          <p:grpSp>
            <p:nvGrpSpPr>
              <p:cNvPr id="55" name="组 54"/>
              <p:cNvGrpSpPr>
                <a:grpSpLocks/>
              </p:cNvGrpSpPr>
              <p:nvPr/>
            </p:nvGrpSpPr>
            <p:grpSpPr bwMode="auto">
              <a:xfrm rot="-215207">
                <a:off x="3690" y="234"/>
                <a:ext cx="1857" cy="3625"/>
                <a:chOff x="3010" y="778"/>
                <a:chExt cx="1857" cy="3625"/>
              </a:xfrm>
            </p:grpSpPr>
            <p:sp>
              <p:nvSpPr>
                <p:cNvPr id="132" name="任意多边形 4"/>
                <p:cNvSpPr>
                  <a:spLocks/>
                </p:cNvSpPr>
                <p:nvPr/>
              </p:nvSpPr>
              <p:spPr bwMode="ltGray">
                <a:xfrm rot="12185230" flipV="1">
                  <a:off x="3534" y="778"/>
                  <a:ext cx="1333" cy="1485"/>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33" name="任意多边形 5"/>
                <p:cNvSpPr>
                  <a:spLocks/>
                </p:cNvSpPr>
                <p:nvPr/>
              </p:nvSpPr>
              <p:spPr bwMode="ltGray">
                <a:xfrm rot="12185230" flipV="1">
                  <a:off x="4029" y="1802"/>
                  <a:ext cx="571" cy="531"/>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34" name="任意多边形 6"/>
                <p:cNvSpPr>
                  <a:spLocks/>
                </p:cNvSpPr>
                <p:nvPr/>
              </p:nvSpPr>
              <p:spPr bwMode="ltGray">
                <a:xfrm rot="12185230" flipV="1">
                  <a:off x="3639" y="2167"/>
                  <a:ext cx="277" cy="249"/>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35" name="任意多边形 7"/>
                <p:cNvSpPr>
                  <a:spLocks/>
                </p:cNvSpPr>
                <p:nvPr/>
              </p:nvSpPr>
              <p:spPr bwMode="ltGray">
                <a:xfrm rot="12185230" flipV="1">
                  <a:off x="3979" y="977"/>
                  <a:ext cx="245" cy="34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36" name="任意多边形(F) 8"/>
                <p:cNvSpPr>
                  <a:spLocks/>
                </p:cNvSpPr>
                <p:nvPr/>
              </p:nvSpPr>
              <p:spPr bwMode="ltGray">
                <a:xfrm rot="12185230" flipV="1">
                  <a:off x="3845" y="2207"/>
                  <a:ext cx="103" cy="209"/>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37" name="任意多边形 9"/>
                <p:cNvSpPr>
                  <a:spLocks/>
                </p:cNvSpPr>
                <p:nvPr/>
              </p:nvSpPr>
              <p:spPr bwMode="ltGray">
                <a:xfrm rot="12185230" flipV="1">
                  <a:off x="3895" y="1325"/>
                  <a:ext cx="120" cy="90"/>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38" name="任意多边形 10"/>
                <p:cNvSpPr>
                  <a:spLocks/>
                </p:cNvSpPr>
                <p:nvPr/>
              </p:nvSpPr>
              <p:spPr bwMode="ltGray">
                <a:xfrm rot="12185230" flipV="1">
                  <a:off x="3010" y="2344"/>
                  <a:ext cx="330" cy="2059"/>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56" name="任意多边形 11"/>
              <p:cNvSpPr>
                <a:spLocks/>
              </p:cNvSpPr>
              <p:nvPr/>
            </p:nvSpPr>
            <p:spPr bwMode="ltGray">
              <a:xfrm rot="373331" flipH="1">
                <a:off x="22" y="1957"/>
                <a:ext cx="323" cy="649"/>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57" name="任意多边形 12"/>
              <p:cNvSpPr>
                <a:spLocks/>
              </p:cNvSpPr>
              <p:nvPr/>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58" name="任意多边形 13"/>
              <p:cNvSpPr>
                <a:spLocks/>
              </p:cNvSpPr>
              <p:nvPr/>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59" name="任意多边形 14"/>
              <p:cNvSpPr>
                <a:spLocks/>
              </p:cNvSpPr>
              <p:nvPr/>
            </p:nvSpPr>
            <p:spPr bwMode="ltGray">
              <a:xfrm rot="373331" flipH="1">
                <a:off x="898" y="2855"/>
                <a:ext cx="354" cy="464"/>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60" name="任意多边形 15"/>
              <p:cNvSpPr>
                <a:spLocks/>
              </p:cNvSpPr>
              <p:nvPr/>
            </p:nvSpPr>
            <p:spPr bwMode="ltGray">
              <a:xfrm rot="373331" flipH="1">
                <a:off x="799" y="2979"/>
                <a:ext cx="87" cy="274"/>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04" name="任意多边形 16"/>
              <p:cNvSpPr>
                <a:spLocks/>
              </p:cNvSpPr>
              <p:nvPr/>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nvGrpSpPr>
              <p:cNvPr id="105" name="组 17"/>
              <p:cNvGrpSpPr>
                <a:grpSpLocks/>
              </p:cNvGrpSpPr>
              <p:nvPr/>
            </p:nvGrpSpPr>
            <p:grpSpPr bwMode="auto">
              <a:xfrm rot="3220060">
                <a:off x="2631" y="754"/>
                <a:ext cx="569" cy="637"/>
                <a:chOff x="1727" y="866"/>
                <a:chExt cx="129" cy="157"/>
              </a:xfrm>
            </p:grpSpPr>
            <p:sp>
              <p:nvSpPr>
                <p:cNvPr id="129" name="任意多边形 18"/>
                <p:cNvSpPr>
                  <a:spLocks/>
                </p:cNvSpPr>
                <p:nvPr/>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30" name="任意多边形 19"/>
                <p:cNvSpPr>
                  <a:spLocks/>
                </p:cNvSpPr>
                <p:nvPr/>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31" name="任意多边形 20"/>
                <p:cNvSpPr>
                  <a:spLocks/>
                </p:cNvSpPr>
                <p:nvPr/>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grpSp>
            <p:nvGrpSpPr>
              <p:cNvPr id="106" name="组 21"/>
              <p:cNvGrpSpPr>
                <a:grpSpLocks/>
              </p:cNvGrpSpPr>
              <p:nvPr/>
            </p:nvGrpSpPr>
            <p:grpSpPr bwMode="auto">
              <a:xfrm rot="-6691250">
                <a:off x="3637" y="132"/>
                <a:ext cx="356" cy="607"/>
                <a:chOff x="1727" y="866"/>
                <a:chExt cx="129" cy="157"/>
              </a:xfrm>
            </p:grpSpPr>
            <p:sp>
              <p:nvSpPr>
                <p:cNvPr id="126" name="任意多边形 22"/>
                <p:cNvSpPr>
                  <a:spLocks/>
                </p:cNvSpPr>
                <p:nvPr/>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7" name="任意多边形 23"/>
                <p:cNvSpPr>
                  <a:spLocks/>
                </p:cNvSpPr>
                <p:nvPr/>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8" name="任意多边形 24"/>
                <p:cNvSpPr>
                  <a:spLocks/>
                </p:cNvSpPr>
                <p:nvPr/>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grpSp>
            <p:nvGrpSpPr>
              <p:cNvPr id="107" name="组 25"/>
              <p:cNvGrpSpPr>
                <a:grpSpLocks/>
              </p:cNvGrpSpPr>
              <p:nvPr/>
            </p:nvGrpSpPr>
            <p:grpSpPr bwMode="auto">
              <a:xfrm rot="-13075160">
                <a:off x="668" y="3321"/>
                <a:ext cx="501" cy="502"/>
                <a:chOff x="1727" y="866"/>
                <a:chExt cx="129" cy="157"/>
              </a:xfrm>
            </p:grpSpPr>
            <p:sp>
              <p:nvSpPr>
                <p:cNvPr id="123" name="任意多边形 26"/>
                <p:cNvSpPr>
                  <a:spLocks/>
                </p:cNvSpPr>
                <p:nvPr/>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4" name="任意多边形 27"/>
                <p:cNvSpPr>
                  <a:spLocks/>
                </p:cNvSpPr>
                <p:nvPr/>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5" name="任意多边形 28"/>
                <p:cNvSpPr>
                  <a:spLocks/>
                </p:cNvSpPr>
                <p:nvPr/>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grpSp>
            <p:nvGrpSpPr>
              <p:cNvPr id="108" name="组 29"/>
              <p:cNvGrpSpPr>
                <a:grpSpLocks/>
              </p:cNvGrpSpPr>
              <p:nvPr/>
            </p:nvGrpSpPr>
            <p:grpSpPr bwMode="auto">
              <a:xfrm rot="4106450" flipH="1">
                <a:off x="393" y="262"/>
                <a:ext cx="709" cy="892"/>
                <a:chOff x="1727" y="866"/>
                <a:chExt cx="129" cy="157"/>
              </a:xfrm>
            </p:grpSpPr>
            <p:sp>
              <p:nvSpPr>
                <p:cNvPr id="120" name="任意多边形 30"/>
                <p:cNvSpPr>
                  <a:spLocks/>
                </p:cNvSpPr>
                <p:nvPr/>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1" name="任意多边形 31"/>
                <p:cNvSpPr>
                  <a:spLocks/>
                </p:cNvSpPr>
                <p:nvPr/>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2" name="任意多边形 32"/>
                <p:cNvSpPr>
                  <a:spLocks/>
                </p:cNvSpPr>
                <p:nvPr/>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grpSp>
            <p:nvGrpSpPr>
              <p:cNvPr id="109" name="组 33"/>
              <p:cNvGrpSpPr>
                <a:grpSpLocks/>
              </p:cNvGrpSpPr>
              <p:nvPr/>
            </p:nvGrpSpPr>
            <p:grpSpPr bwMode="auto">
              <a:xfrm rot="10015322" flipH="1">
                <a:off x="4625" y="2382"/>
                <a:ext cx="709" cy="892"/>
                <a:chOff x="1727" y="866"/>
                <a:chExt cx="129" cy="157"/>
              </a:xfrm>
            </p:grpSpPr>
            <p:sp>
              <p:nvSpPr>
                <p:cNvPr id="117" name="任意多边形 34"/>
                <p:cNvSpPr>
                  <a:spLocks/>
                </p:cNvSpPr>
                <p:nvPr/>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8" name="任意多边形 35"/>
                <p:cNvSpPr>
                  <a:spLocks/>
                </p:cNvSpPr>
                <p:nvPr/>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9" name="任意多边形 36"/>
                <p:cNvSpPr>
                  <a:spLocks/>
                </p:cNvSpPr>
                <p:nvPr/>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110" name="任意多边形 37"/>
              <p:cNvSpPr>
                <a:spLocks/>
              </p:cNvSpPr>
              <p:nvPr/>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1" name="任意多边形 38"/>
              <p:cNvSpPr>
                <a:spLocks/>
              </p:cNvSpPr>
              <p:nvPr/>
            </p:nvSpPr>
            <p:spPr bwMode="ltGray">
              <a:xfrm rot="9832527" flipV="1">
                <a:off x="2158" y="102"/>
                <a:ext cx="681" cy="593"/>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2" name="任意多边形 39"/>
              <p:cNvSpPr>
                <a:spLocks/>
              </p:cNvSpPr>
              <p:nvPr/>
            </p:nvSpPr>
            <p:spPr bwMode="ltGray">
              <a:xfrm rot="9832527" flipV="1">
                <a:off x="1997" y="858"/>
                <a:ext cx="330" cy="278"/>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3" name="任意多边形 40"/>
              <p:cNvSpPr>
                <a:spLocks/>
              </p:cNvSpPr>
              <p:nvPr/>
            </p:nvSpPr>
            <p:spPr bwMode="ltGray">
              <a:xfrm rot="9832527" flipV="1">
                <a:off x="2224" y="808"/>
                <a:ext cx="123" cy="233"/>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4" name="任意多边形 41"/>
              <p:cNvSpPr>
                <a:spLocks/>
              </p:cNvSpPr>
              <p:nvPr/>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5" name="任意多边形 42"/>
              <p:cNvSpPr>
                <a:spLocks/>
              </p:cNvSpPr>
              <p:nvPr/>
            </p:nvSpPr>
            <p:spPr bwMode="ltGray">
              <a:xfrm rot="9832527" flipV="1">
                <a:off x="2173" y="1238"/>
                <a:ext cx="393" cy="2300"/>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6" name="任意多边形 43"/>
              <p:cNvSpPr>
                <a:spLocks/>
              </p:cNvSpPr>
              <p:nvPr/>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Lst>
                <a:ahLst/>
                <a:cxnLst>
                  <a:cxn ang="0">
                    <a:pos x="T0" y="T1"/>
                  </a:cxn>
                  <a:cxn ang="0">
                    <a:pos x="T2" y="T3"/>
                  </a:cxn>
                  <a:cxn ang="0">
                    <a:pos x="T4" y="T5"/>
                  </a:cxn>
                  <a:cxn ang="0">
                    <a:pos x="T6" y="T7"/>
                  </a:cxn>
                </a:cxnLst>
                <a:rect l="0" t="0" r="r" b="b"/>
                <a:pathLst>
                  <a:path w="36" h="132">
                    <a:moveTo>
                      <a:pt x="0" y="0"/>
                    </a:moveTo>
                    <a:lnTo>
                      <a:pt x="36" y="12"/>
                    </a:lnTo>
                    <a:lnTo>
                      <a:pt x="0" y="132"/>
                    </a:lnTo>
                    <a:lnTo>
                      <a:pt x="0" y="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grpSp>
      <p:sp>
        <p:nvSpPr>
          <p:cNvPr id="2" name="标题 1"/>
          <p:cNvSpPr>
            <a:spLocks noGrp="1"/>
          </p:cNvSpPr>
          <p:nvPr>
            <p:ph type="ctrTitle"/>
          </p:nvPr>
        </p:nvSpPr>
        <p:spPr>
          <a:xfrm>
            <a:off x="2428669" y="2387600"/>
            <a:ext cx="8329031" cy="2680127"/>
          </a:xfrm>
        </p:spPr>
        <p:txBody>
          <a:bodyPr rtlCol="0">
            <a:noAutofit/>
          </a:bodyPr>
          <a:lstStyle>
            <a:lvl1pPr algn="r">
              <a:defRPr sz="5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2428669" y="5132315"/>
            <a:ext cx="7516442" cy="1116085"/>
          </a:xfrm>
        </p:spPr>
        <p:txBody>
          <a:bodyPr rtlCol="0">
            <a:normAutofit/>
          </a:bodyPr>
          <a:lstStyle>
            <a:lvl1pPr marL="0" indent="0" algn="r">
              <a:spcBef>
                <a:spcPts val="0"/>
              </a:spcBef>
              <a:buNone/>
              <a:defRPr sz="3200">
                <a:solidFill>
                  <a:schemeClr val="tx1"/>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fld id="{166AB2BE-475E-48B3-9F9D-DB026E3C5A65}" type="datetime1">
              <a:rPr lang="zh-CN" altLang="en-US" noProof="0" smtClean="0"/>
              <a:pPr/>
              <a:t>2019/7/3</a:t>
            </a:fld>
            <a:endParaRPr lang="zh-CN" altLang="en-US" noProof="0" dirty="0"/>
          </a:p>
        </p:txBody>
      </p:sp>
      <p:sp>
        <p:nvSpPr>
          <p:cNvPr id="5" name="页脚占位符 4"/>
          <p:cNvSpPr>
            <a:spLocks noGrp="1"/>
          </p:cNvSpPr>
          <p:nvPr>
            <p:ph type="ftr" sz="quarter" idx="11"/>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r>
              <a:rPr lang="zh-CN" altLang="en-US" noProof="0" dirty="0"/>
              <a:t>添加页脚</a:t>
            </a:r>
          </a:p>
        </p:txBody>
      </p:sp>
      <p:sp>
        <p:nvSpPr>
          <p:cNvPr id="6" name="灯片编号占位符 5"/>
          <p:cNvSpPr>
            <a:spLocks noGrp="1"/>
          </p:cNvSpPr>
          <p:nvPr>
            <p:ph type="sldNum" sz="quarter" idx="12"/>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66796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垂直文本占位符 2"/>
          <p:cNvSpPr>
            <a:spLocks noGrp="1"/>
          </p:cNvSpPr>
          <p:nvPr>
            <p:ph type="body" orient="vert" idx="1" hasCustomPrompt="1"/>
          </p:nvPr>
        </p:nvSpPr>
        <p:spPr/>
        <p:txBody>
          <a:bodyPr vert="ea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48E484AB-2AE7-4CB4-9319-6EDF035A6DE2}" type="datetime1">
              <a:rPr lang="zh-CN" altLang="en-US" noProof="0" smtClean="0"/>
              <a:pPr/>
              <a:t>2019/7/3</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7DC1BBB0-96F0-4077-A278-0F3FB5C104D3}" type="slidenum">
              <a:rPr lang="en-US" altLang="zh-CN" noProof="0" smtClean="0"/>
              <a:pPr/>
              <a:t>‹#›</a:t>
            </a:fld>
            <a:endParaRPr lang="zh-CN" altLang="en-US" noProof="0"/>
          </a:p>
        </p:txBody>
      </p:sp>
    </p:spTree>
    <p:extLst>
      <p:ext uri="{BB962C8B-B14F-4D97-AF65-F5344CB8AC3E}">
        <p14:creationId xmlns:p14="http://schemas.microsoft.com/office/powerpoint/2010/main" val="3438011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6B648FD0-55DC-447B-ABE6-ABE18CDB9280}"/>
              </a:ext>
            </a:extLst>
          </p:cNvPr>
          <p:cNvSpPr>
            <a:spLocks noGrp="1"/>
          </p:cNvSpPr>
          <p:nvPr>
            <p:ph type="title" orient="vert"/>
          </p:nvPr>
        </p:nvSpPr>
        <p:spPr>
          <a:xfrm>
            <a:off x="9599612" y="685800"/>
            <a:ext cx="1787526" cy="5486400"/>
          </a:xfrm>
        </p:spPr>
        <p:txBody>
          <a:bodyPr vert="eaVert" rtlCol="0"/>
          <a:lstStyle>
            <a:lvl1pPr>
              <a:defRPr>
                <a:latin typeface="Microsoft YaHei UI" panose="020B0503020204020204" pitchFamily="34" charset="-122"/>
                <a:ea typeface="Microsoft YaHei UI" panose="020B0503020204020204" pitchFamily="34" charset="-122"/>
              </a:defRPr>
            </a:lvl1pPr>
          </a:lstStyle>
          <a:p>
            <a:pPr rtl="0"/>
            <a:r>
              <a:rPr lang="zh-CN" altLang="en-US"/>
              <a:t>单击此处编辑母版标题样式</a:t>
            </a:r>
            <a:endParaRPr/>
          </a:p>
        </p:txBody>
      </p:sp>
      <p:sp>
        <p:nvSpPr>
          <p:cNvPr id="7" name="文本占位符 2">
            <a:extLst>
              <a:ext uri="{FF2B5EF4-FFF2-40B4-BE49-F238E27FC236}">
                <a16:creationId xmlns:a16="http://schemas.microsoft.com/office/drawing/2014/main" id="{AB70EC0B-2C34-45A7-B467-E0E86AA7137A}"/>
              </a:ext>
            </a:extLst>
          </p:cNvPr>
          <p:cNvSpPr>
            <a:spLocks noGrp="1"/>
          </p:cNvSpPr>
          <p:nvPr>
            <p:ph type="body" orient="vert" idx="1"/>
          </p:nvPr>
        </p:nvSpPr>
        <p:spPr>
          <a:xfrm>
            <a:off x="1598613" y="685800"/>
            <a:ext cx="7848599" cy="5486400"/>
          </a:xfrm>
        </p:spPr>
        <p:txBody>
          <a:bodyPr vert="ea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dirty="0"/>
          </a:p>
        </p:txBody>
      </p:sp>
      <p:sp>
        <p:nvSpPr>
          <p:cNvPr id="8" name="日期占位符 3">
            <a:extLst>
              <a:ext uri="{FF2B5EF4-FFF2-40B4-BE49-F238E27FC236}">
                <a16:creationId xmlns:a16="http://schemas.microsoft.com/office/drawing/2014/main" id="{4BDA6FDF-09AF-46C0-BB0B-B053C112B370}"/>
              </a:ext>
            </a:extLst>
          </p:cNvPr>
          <p:cNvSpPr>
            <a:spLocks noGrp="1"/>
          </p:cNvSpPr>
          <p:nvPr>
            <p:ph type="dt" sz="half" idx="10"/>
          </p:nvPr>
        </p:nvSpPr>
        <p:spPr>
          <a:xfrm>
            <a:off x="5180250" y="6356351"/>
            <a:ext cx="1218883" cy="365125"/>
          </a:xfrm>
        </p:spPr>
        <p:txBody>
          <a:bodyPr rtlCol="0"/>
          <a:lstStyle>
            <a:lvl1pPr>
              <a:defRPr>
                <a:latin typeface="Microsoft YaHei UI" panose="020B0503020204020204" pitchFamily="34" charset="-122"/>
                <a:ea typeface="Microsoft YaHei UI" panose="020B0503020204020204" pitchFamily="34" charset="-122"/>
              </a:defRPr>
            </a:lvl1pPr>
          </a:lstStyle>
          <a:p>
            <a:fld id="{1E46F537-E991-4E6D-AE83-7969EE14F711}" type="datetime1">
              <a:rPr lang="zh-CN" altLang="en-US" smtClean="0"/>
              <a:pPr/>
              <a:t>2019/7/3</a:t>
            </a:fld>
            <a:endParaRPr lang="en-US"/>
          </a:p>
        </p:txBody>
      </p:sp>
      <p:sp>
        <p:nvSpPr>
          <p:cNvPr id="9" name="页脚占位符 4">
            <a:extLst>
              <a:ext uri="{FF2B5EF4-FFF2-40B4-BE49-F238E27FC236}">
                <a16:creationId xmlns:a16="http://schemas.microsoft.com/office/drawing/2014/main" id="{64941BAD-E5DD-4B7D-B48F-E67D87DB417D}"/>
              </a:ext>
            </a:extLst>
          </p:cNvPr>
          <p:cNvSpPr>
            <a:spLocks noGrp="1"/>
          </p:cNvSpPr>
          <p:nvPr>
            <p:ph type="ftr" sz="quarter" idx="11"/>
          </p:nvPr>
        </p:nvSpPr>
        <p:spPr>
          <a:xfrm>
            <a:off x="6595933" y="6356351"/>
            <a:ext cx="3974065" cy="365125"/>
          </a:xfrm>
        </p:spPr>
        <p:txBody>
          <a:bodyPr rtlCol="0"/>
          <a:lstStyle>
            <a:lvl1pPr>
              <a:defRPr>
                <a:latin typeface="Microsoft YaHei UI" panose="020B0503020204020204" pitchFamily="34" charset="-122"/>
                <a:ea typeface="Microsoft YaHei UI" panose="020B0503020204020204" pitchFamily="34" charset="-122"/>
              </a:defRPr>
            </a:lvl1pPr>
          </a:lstStyle>
          <a:p>
            <a:r>
              <a:rPr lang="x-none"/>
              <a:t>添加页脚</a:t>
            </a:r>
          </a:p>
        </p:txBody>
      </p:sp>
      <p:sp>
        <p:nvSpPr>
          <p:cNvPr id="10" name="灯片编号占位符 5">
            <a:extLst>
              <a:ext uri="{FF2B5EF4-FFF2-40B4-BE49-F238E27FC236}">
                <a16:creationId xmlns:a16="http://schemas.microsoft.com/office/drawing/2014/main" id="{A1132073-49CD-425A-BD18-5DCC3E0424E4}"/>
              </a:ext>
            </a:extLst>
          </p:cNvPr>
          <p:cNvSpPr>
            <a:spLocks noGrp="1"/>
          </p:cNvSpPr>
          <p:nvPr>
            <p:ph type="sldNum" sz="quarter" idx="12"/>
          </p:nvPr>
        </p:nvSpPr>
        <p:spPr>
          <a:xfrm>
            <a:off x="10766796" y="6356351"/>
            <a:ext cx="609441" cy="365125"/>
          </a:xfrm>
        </p:spPr>
        <p:txBody>
          <a:bodyPr rtlCol="0"/>
          <a:lstStyle>
            <a:lvl1pPr>
              <a:defRPr>
                <a:latin typeface="Microsoft YaHei UI" panose="020B0503020204020204" pitchFamily="34" charset="-122"/>
                <a:ea typeface="Microsoft YaHei UI" panose="020B0503020204020204" pitchFamily="34" charset="-122"/>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44131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hasCustomPrompt="1"/>
          </p:nvPr>
        </p:nvSpPr>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2BFCA7DD-D3EF-4E82-B48A-DC9FFB8A4D09}" type="datetime1">
              <a:rPr lang="zh-CN" altLang="en-US" noProof="0" smtClean="0"/>
              <a:pPr/>
              <a:t>2019/7/3</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7DC1BBB0-96F0-4077-A278-0F3FB5C104D3}" type="slidenum">
              <a:rPr lang="en-US" altLang="zh-CN" noProof="0" smtClean="0"/>
              <a:pPr/>
              <a:t>‹#›</a:t>
            </a:fld>
            <a:endParaRPr lang="zh-CN" altLang="en-US" noProof="0"/>
          </a:p>
        </p:txBody>
      </p:sp>
    </p:spTree>
    <p:extLst>
      <p:ext uri="{BB962C8B-B14F-4D97-AF65-F5344CB8AC3E}">
        <p14:creationId xmlns:p14="http://schemas.microsoft.com/office/powerpoint/2010/main" val="293774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598613" y="1600201"/>
            <a:ext cx="8283272" cy="2654064"/>
          </a:xfrm>
        </p:spPr>
        <p:txBody>
          <a:bodyPr rtlCol="0" anchor="b">
            <a:normAutofit/>
          </a:bodyPr>
          <a:lstStyle>
            <a:lvl1pPr algn="l">
              <a:defRPr sz="5400" b="0" cap="none"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fld id="{D855ED86-E8A8-4296-94ED-A072CBD09A78}" type="datetime1">
              <a:rPr lang="zh-CN" altLang="en-US" noProof="0" smtClean="0"/>
              <a:pPr/>
              <a:t>2019/7/3</a:t>
            </a:fld>
            <a:endParaRPr lang="zh-CN" altLang="en-US" noProof="0"/>
          </a:p>
        </p:txBody>
      </p:sp>
      <p:sp>
        <p:nvSpPr>
          <p:cNvPr id="5" name="页脚占位符 4"/>
          <p:cNvSpPr>
            <a:spLocks noGrp="1"/>
          </p:cNvSpPr>
          <p:nvPr>
            <p:ph type="ftr" sz="quarter" idx="11"/>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6" name="灯片编号占位符 5"/>
          <p:cNvSpPr>
            <a:spLocks noGrp="1"/>
          </p:cNvSpPr>
          <p:nvPr>
            <p:ph type="sldNum" sz="quarter" idx="12"/>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fld id="{7DC1BBB0-96F0-4077-A278-0F3FB5C104D3}" type="slidenum">
              <a:rPr lang="en-US" altLang="zh-CN" noProof="0" smtClean="0"/>
              <a:pPr/>
              <a:t>‹#›</a:t>
            </a:fld>
            <a:endParaRPr lang="zh-CN" altLang="en-US" noProof="0"/>
          </a:p>
        </p:txBody>
      </p:sp>
    </p:spTree>
    <p:extLst>
      <p:ext uri="{BB962C8B-B14F-4D97-AF65-F5344CB8AC3E}">
        <p14:creationId xmlns:p14="http://schemas.microsoft.com/office/powerpoint/2010/main" val="311798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sz="half" idx="1" hasCustomPrompt="1"/>
          </p:nvPr>
        </p:nvSpPr>
        <p:spPr>
          <a:xfrm>
            <a:off x="1593436" y="1600200"/>
            <a:ext cx="4814586" cy="4572000"/>
          </a:xfrm>
        </p:spPr>
        <p:txBody>
          <a:bodyPr rtlCol="0"/>
          <a:lstStyle>
            <a:lvl1pPr>
              <a:defRPr sz="2800">
                <a:latin typeface="Microsoft YaHei UI" panose="020B0503020204020204" pitchFamily="34" charset="-122"/>
                <a:ea typeface="Microsoft YaHei UI" panose="020B0503020204020204" pitchFamily="34" charset="-122"/>
              </a:defRPr>
            </a:lvl1pPr>
            <a:lvl2pPr>
              <a:defRPr sz="2400">
                <a:latin typeface="Microsoft YaHei UI" panose="020B0503020204020204" pitchFamily="34" charset="-122"/>
                <a:ea typeface="Microsoft YaHei UI" panose="020B0503020204020204" pitchFamily="34" charset="-122"/>
              </a:defRPr>
            </a:lvl2pPr>
            <a:lvl3pPr>
              <a:defRPr sz="2000">
                <a:latin typeface="Microsoft YaHei UI" panose="020B0503020204020204" pitchFamily="34" charset="-122"/>
                <a:ea typeface="Microsoft YaHei UI" panose="020B0503020204020204" pitchFamily="34" charset="-122"/>
              </a:defRPr>
            </a:lvl3pPr>
            <a:lvl4pPr>
              <a:defRPr sz="1800">
                <a:latin typeface="Microsoft YaHei UI" panose="020B0503020204020204" pitchFamily="34" charset="-122"/>
                <a:ea typeface="Microsoft YaHei UI" panose="020B0503020204020204" pitchFamily="34" charset="-122"/>
              </a:defRPr>
            </a:lvl4pPr>
            <a:lvl5pPr>
              <a:defRPr sz="1800">
                <a:latin typeface="Microsoft YaHei UI" panose="020B0503020204020204" pitchFamily="34" charset="-122"/>
                <a:ea typeface="Microsoft YaHei UI" panose="020B0503020204020204" pitchFamily="34" charset="-122"/>
              </a:defRPr>
            </a:lvl5pPr>
            <a:lvl6pPr>
              <a:defRPr sz="1800"/>
            </a:lvl6pPr>
            <a:lvl7pPr>
              <a:defRPr sz="1800"/>
            </a:lvl7pPr>
            <a:lvl8pPr>
              <a:defRPr sz="1800"/>
            </a:lvl8pPr>
            <a:lvl9pPr>
              <a:defRPr sz="18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内容占位符 3"/>
          <p:cNvSpPr>
            <a:spLocks noGrp="1"/>
          </p:cNvSpPr>
          <p:nvPr>
            <p:ph sz="half" idx="2" hasCustomPrompt="1"/>
          </p:nvPr>
        </p:nvSpPr>
        <p:spPr>
          <a:xfrm>
            <a:off x="6561651" y="1600200"/>
            <a:ext cx="4814586" cy="4572000"/>
          </a:xfrm>
        </p:spPr>
        <p:txBody>
          <a:bodyPr rtlCol="0"/>
          <a:lstStyle>
            <a:lvl1pPr>
              <a:defRPr sz="2800">
                <a:latin typeface="Microsoft YaHei UI" panose="020B0503020204020204" pitchFamily="34" charset="-122"/>
                <a:ea typeface="Microsoft YaHei UI" panose="020B0503020204020204" pitchFamily="34" charset="-122"/>
              </a:defRPr>
            </a:lvl1pPr>
            <a:lvl2pPr>
              <a:defRPr sz="2400">
                <a:latin typeface="Microsoft YaHei UI" panose="020B0503020204020204" pitchFamily="34" charset="-122"/>
                <a:ea typeface="Microsoft YaHei UI" panose="020B0503020204020204" pitchFamily="34" charset="-122"/>
              </a:defRPr>
            </a:lvl2pPr>
            <a:lvl3pPr>
              <a:defRPr sz="2000">
                <a:latin typeface="Microsoft YaHei UI" panose="020B0503020204020204" pitchFamily="34" charset="-122"/>
                <a:ea typeface="Microsoft YaHei UI" panose="020B0503020204020204" pitchFamily="34" charset="-122"/>
              </a:defRPr>
            </a:lvl3pPr>
            <a:lvl4pPr>
              <a:defRPr sz="1800">
                <a:latin typeface="Microsoft YaHei UI" panose="020B0503020204020204" pitchFamily="34" charset="-122"/>
                <a:ea typeface="Microsoft YaHei UI" panose="020B0503020204020204" pitchFamily="34" charset="-122"/>
              </a:defRPr>
            </a:lvl4pPr>
            <a:lvl5pPr>
              <a:defRPr sz="1800">
                <a:latin typeface="Microsoft YaHei UI" panose="020B0503020204020204" pitchFamily="34" charset="-122"/>
                <a:ea typeface="Microsoft YaHei UI" panose="020B0503020204020204" pitchFamily="34" charset="-122"/>
              </a:defRPr>
            </a:lvl5pPr>
            <a:lvl6pPr>
              <a:defRPr sz="1800" baseline="0"/>
            </a:lvl6pPr>
            <a:lvl7pPr>
              <a:defRPr sz="1800" baseline="0"/>
            </a:lvl7pPr>
            <a:lvl8pPr>
              <a:defRPr sz="1800" baseline="0"/>
            </a:lvl8pPr>
            <a:lvl9pPr>
              <a:defRPr sz="18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4CECCF90-A4E7-4D9B-8C2A-0812AB0F3A0C}" type="datetime1">
              <a:rPr lang="zh-CN" altLang="en-US" noProof="0" smtClean="0"/>
              <a:pPr/>
              <a:t>2019/7/3</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7DC1BBB0-96F0-4077-A278-0F3FB5C104D3}" type="slidenum">
              <a:rPr lang="en-US" altLang="zh-CN" noProof="0" smtClean="0"/>
              <a:pPr/>
              <a:t>‹#›</a:t>
            </a:fld>
            <a:endParaRPr lang="zh-CN" altLang="en-US" noProof="0"/>
          </a:p>
        </p:txBody>
      </p:sp>
    </p:spTree>
    <p:extLst>
      <p:ext uri="{BB962C8B-B14F-4D97-AF65-F5344CB8AC3E}">
        <p14:creationId xmlns:p14="http://schemas.microsoft.com/office/powerpoint/2010/main" val="84797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93436" y="177800"/>
            <a:ext cx="9782801" cy="1239837"/>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1593436" y="1499616"/>
            <a:ext cx="4818888" cy="938784"/>
          </a:xfrm>
        </p:spPr>
        <p:txBody>
          <a:bodyPr rtlCol="0" anchor="b">
            <a:noAutofit/>
          </a:bodyPr>
          <a:lstStyle>
            <a:lvl1pPr marL="0" indent="0">
              <a:spcBef>
                <a:spcPts val="0"/>
              </a:spcBef>
              <a:buNone/>
              <a:defRPr sz="2400" b="0" cap="all" baseline="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hasCustomPrompt="1"/>
          </p:nvPr>
        </p:nvSpPr>
        <p:spPr>
          <a:xfrm>
            <a:off x="1593436" y="2514706"/>
            <a:ext cx="4814586" cy="3657493"/>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a:lvl7pPr>
            <a:lvl8pPr>
              <a:defRPr sz="1600" baseline="0"/>
            </a:lvl8pPr>
            <a:lvl9pPr>
              <a:defRPr sz="16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文本占位符 4"/>
          <p:cNvSpPr>
            <a:spLocks noGrp="1"/>
          </p:cNvSpPr>
          <p:nvPr>
            <p:ph type="body" sz="quarter" idx="3" hasCustomPrompt="1"/>
          </p:nvPr>
        </p:nvSpPr>
        <p:spPr>
          <a:xfrm>
            <a:off x="6557349" y="1499616"/>
            <a:ext cx="4818888" cy="938784"/>
          </a:xfrm>
        </p:spPr>
        <p:txBody>
          <a:bodyPr rtlCol="0" anchor="b">
            <a:noAutofit/>
          </a:bodyPr>
          <a:lstStyle>
            <a:lvl1pPr marL="0" indent="0">
              <a:spcBef>
                <a:spcPts val="0"/>
              </a:spcBef>
              <a:buNone/>
              <a:defRPr sz="2400" b="0" cap="all" baseline="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hasCustomPrompt="1"/>
          </p:nvPr>
        </p:nvSpPr>
        <p:spPr>
          <a:xfrm>
            <a:off x="6557349" y="2514600"/>
            <a:ext cx="4818888" cy="3655568"/>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a:lvl7pPr>
            <a:lvl8pPr>
              <a:defRPr sz="1600"/>
            </a:lvl8pPr>
            <a:lvl9pPr>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EA01EC32-4B10-44A3-A4CD-DFC13FB24ECC}" type="datetime1">
              <a:rPr lang="zh-CN" altLang="en-US" noProof="0" smtClean="0"/>
              <a:pPr/>
              <a:t>2019/7/3</a:t>
            </a:fld>
            <a:endParaRPr lang="zh-CN" altLang="en-US" noProof="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9" name="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7DC1BBB0-96F0-4077-A278-0F3FB5C104D3}" type="slidenum">
              <a:rPr lang="en-US" altLang="zh-CN" noProof="0" smtClean="0"/>
              <a:pPr/>
              <a:t>‹#›</a:t>
            </a:fld>
            <a:endParaRPr lang="zh-CN" altLang="en-US" noProof="0"/>
          </a:p>
        </p:txBody>
      </p:sp>
    </p:spTree>
    <p:extLst>
      <p:ext uri="{BB962C8B-B14F-4D97-AF65-F5344CB8AC3E}">
        <p14:creationId xmlns:p14="http://schemas.microsoft.com/office/powerpoint/2010/main" val="209621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874BE080-631F-47DB-9D7E-64084754B1C4}" type="datetime1">
              <a:rPr lang="zh-CN" altLang="en-US" noProof="0" smtClean="0"/>
              <a:pPr/>
              <a:t>2019/7/3</a:t>
            </a:fld>
            <a:endParaRPr lang="zh-CN" altLang="en-US" noProof="0"/>
          </a:p>
        </p:txBody>
      </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dirty="0"/>
              <a:t>添加页脚</a:t>
            </a:r>
          </a:p>
        </p:txBody>
      </p:sp>
      <p:sp>
        <p:nvSpPr>
          <p:cNvPr id="5" name="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7DC1BBB0-96F0-4077-A278-0F3FB5C104D3}" type="slidenum">
              <a:rPr lang="en-US" altLang="zh-CN" noProof="0" smtClean="0"/>
              <a:pPr/>
              <a:t>‹#›</a:t>
            </a:fld>
            <a:endParaRPr lang="zh-CN" altLang="en-US" noProof="0"/>
          </a:p>
        </p:txBody>
      </p:sp>
    </p:spTree>
    <p:extLst>
      <p:ext uri="{BB962C8B-B14F-4D97-AF65-F5344CB8AC3E}">
        <p14:creationId xmlns:p14="http://schemas.microsoft.com/office/powerpoint/2010/main" val="86370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fld id="{5F8A9EB5-E9D9-428C-85D7-5D8CCB905276}" type="datetime1">
              <a:rPr lang="zh-CN" altLang="en-US" smtClean="0"/>
              <a:pPr/>
              <a:t>2019/7/3</a:t>
            </a:fld>
            <a:endParaRPr lang="en-US"/>
          </a:p>
        </p:txBody>
      </p:sp>
      <p:sp>
        <p:nvSpPr>
          <p:cNvPr id="3" name="页脚占位符 2"/>
          <p:cNvSpPr>
            <a:spLocks noGrp="1"/>
          </p:cNvSpPr>
          <p:nvPr>
            <p:ph type="ftr" sz="quarter" idx="11"/>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r>
              <a:rPr lang="x-none"/>
              <a:t>添加页脚</a:t>
            </a:r>
          </a:p>
        </p:txBody>
      </p:sp>
      <p:sp>
        <p:nvSpPr>
          <p:cNvPr id="4" name="灯片编号占位符 3"/>
          <p:cNvSpPr>
            <a:spLocks noGrp="1"/>
          </p:cNvSpPr>
          <p:nvPr>
            <p:ph type="sldNum" sz="quarter" idx="12"/>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197539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9" name="矩形 8"/>
          <p:cNvSpPr/>
          <p:nvPr/>
        </p:nvSpPr>
        <p:spPr>
          <a:xfrm>
            <a:off x="621792" y="0"/>
            <a:ext cx="4147717"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a:latin typeface="Microsoft YaHei UI" panose="020B0503020204020204" pitchFamily="34" charset="-122"/>
            </a:endParaRPr>
          </a:p>
        </p:txBody>
      </p:sp>
      <p:sp>
        <p:nvSpPr>
          <p:cNvPr id="10" name="矩形 9"/>
          <p:cNvSpPr/>
          <p:nvPr userDrawn="1"/>
        </p:nvSpPr>
        <p:spPr>
          <a:xfrm>
            <a:off x="621792" y="0"/>
            <a:ext cx="4147717"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a:latin typeface="Microsoft YaHei UI" panose="020B0503020204020204" pitchFamily="34" charset="-122"/>
            </a:endParaRPr>
          </a:p>
        </p:txBody>
      </p:sp>
      <p:sp>
        <p:nvSpPr>
          <p:cNvPr id="2" name="标题 1"/>
          <p:cNvSpPr>
            <a:spLocks noGrp="1"/>
          </p:cNvSpPr>
          <p:nvPr>
            <p:ph type="title"/>
          </p:nvPr>
        </p:nvSpPr>
        <p:spPr bwMode="black">
          <a:xfrm>
            <a:off x="1074240" y="381000"/>
            <a:ext cx="3293422" cy="1371600"/>
          </a:xfrm>
        </p:spPr>
        <p:txBody>
          <a:bodyPr rtlCol="0" anchor="b">
            <a:normAutofit/>
          </a:bodyPr>
          <a:lstStyle>
            <a:lvl1pPr algn="l">
              <a:defRPr sz="2800" b="0" cap="all" baseline="0">
                <a:solidFill>
                  <a:schemeClr val="tx1"/>
                </a:solidFill>
              </a:defRPr>
            </a:lvl1pPr>
          </a:lstStyle>
          <a:p>
            <a:pPr rtl="0"/>
            <a:r>
              <a:rPr lang="zh-CN" altLang="en-US" noProof="0"/>
              <a:t>单击此处编辑母版标题样式</a:t>
            </a:r>
          </a:p>
        </p:txBody>
      </p:sp>
      <p:sp>
        <p:nvSpPr>
          <p:cNvPr id="3" name="内容占位符 2"/>
          <p:cNvSpPr>
            <a:spLocks noGrp="1"/>
          </p:cNvSpPr>
          <p:nvPr>
            <p:ph idx="1" hasCustomPrompt="1"/>
          </p:nvPr>
        </p:nvSpPr>
        <p:spPr>
          <a:xfrm>
            <a:off x="5180251" y="482600"/>
            <a:ext cx="6195986" cy="5689600"/>
          </a:xfrm>
        </p:spPr>
        <p:txBody>
          <a:bodyPr rtlCol="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文本占位符 3"/>
          <p:cNvSpPr>
            <a:spLocks noGrp="1"/>
          </p:cNvSpPr>
          <p:nvPr>
            <p:ph type="body" sz="half" idx="2" hasCustomPrompt="1"/>
          </p:nvPr>
        </p:nvSpPr>
        <p:spPr bwMode="black">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p>
            <a:pPr rtl="0"/>
            <a:fld id="{19738B5A-BF11-4F76-9494-1466FB0AAD66}" type="datetime1">
              <a:rPr lang="zh-CN" altLang="en-US" noProof="0" smtClean="0"/>
              <a:pPr rtl="0"/>
              <a:t>2019/7/3</a:t>
            </a:fld>
            <a:endParaRPr lang="zh-CN" altLang="en-US" noProof="0"/>
          </a:p>
        </p:txBody>
      </p:sp>
      <p:sp>
        <p:nvSpPr>
          <p:cNvPr id="6" name="页脚占位符 5"/>
          <p:cNvSpPr>
            <a:spLocks noGrp="1"/>
          </p:cNvSpPr>
          <p:nvPr>
            <p:ph type="ftr" sz="quarter" idx="11"/>
          </p:nvPr>
        </p:nvSpPr>
        <p:spPr/>
        <p:txBody>
          <a:bodyPr rtlCol="0"/>
          <a:lstStyle/>
          <a:p>
            <a:pPr rtl="0"/>
            <a:r>
              <a:rPr lang="zh-CN" altLang="en-US" noProof="0"/>
              <a:t>添加页脚</a:t>
            </a:r>
          </a:p>
        </p:txBody>
      </p:sp>
      <p:sp>
        <p:nvSpPr>
          <p:cNvPr id="7" name="灯片编号占位符 6"/>
          <p:cNvSpPr>
            <a:spLocks noGrp="1"/>
          </p:cNvSpPr>
          <p:nvPr>
            <p:ph type="sldNum" sz="quarter" idx="12"/>
          </p:nvPr>
        </p:nvSpPr>
        <p:spPr/>
        <p:txBody>
          <a:bodyPr rtlCol="0"/>
          <a:lstStyle/>
          <a:p>
            <a:pPr rtl="0"/>
            <a:fld id="{7DC1BBB0-96F0-4077-A278-0F3FB5C104D3}" type="slidenum">
              <a:rPr lang="en-US" altLang="zh-CN" noProof="0" smtClean="0"/>
              <a:pPr rtl="0"/>
              <a:t>‹#›</a:t>
            </a:fld>
            <a:endParaRPr lang="zh-CN" altLang="en-US" noProof="0"/>
          </a:p>
        </p:txBody>
      </p:sp>
    </p:spTree>
    <p:extLst>
      <p:ext uri="{BB962C8B-B14F-4D97-AF65-F5344CB8AC3E}">
        <p14:creationId xmlns:p14="http://schemas.microsoft.com/office/powerpoint/2010/main" val="416347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图片占位符 2" descr="为添加图像预留的空占位符。单击占位符并选择要添加的图像"/>
          <p:cNvSpPr>
            <a:spLocks noGrp="1"/>
          </p:cNvSpPr>
          <p:nvPr>
            <p:ph type="pic" idx="1" hasCustomPrompt="1"/>
          </p:nvPr>
        </p:nvSpPr>
        <p:spPr bwMode="auto">
          <a:xfrm>
            <a:off x="5180251" y="482600"/>
            <a:ext cx="6195986" cy="5689600"/>
          </a:xfrm>
          <a:solidFill>
            <a:schemeClr val="accent1">
              <a:lumMod val="40000"/>
              <a:lumOff val="60000"/>
            </a:schemeClr>
          </a:solidFill>
          <a:ln w="19050">
            <a:solidFill>
              <a:schemeClr val="bg1"/>
            </a:solidFill>
          </a:ln>
        </p:spPr>
        <p:txBody>
          <a:bodyPr rtlCol="0">
            <a:normAutofit/>
          </a:bodyPr>
          <a:lstStyle>
            <a:lvl1pPr marL="0" indent="0">
              <a:buNone/>
              <a:defRPr sz="28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单击图标以添加图片</a:t>
            </a:r>
          </a:p>
        </p:txBody>
      </p:sp>
      <p:sp>
        <p:nvSpPr>
          <p:cNvPr id="4" name="文本占位符 3"/>
          <p:cNvSpPr>
            <a:spLocks noGrp="1"/>
          </p:cNvSpPr>
          <p:nvPr>
            <p:ph type="body" sz="half" idx="2" hasCustomPrompt="1"/>
          </p:nvPr>
        </p:nvSpPr>
        <p:spPr>
          <a:xfrm>
            <a:off x="1074240" y="1828800"/>
            <a:ext cx="3293422" cy="4343400"/>
          </a:xfrm>
        </p:spPr>
        <p:txBody>
          <a:bodyPr rtlCol="0">
            <a:normAutofit/>
          </a:bodyPr>
          <a:lstStyle>
            <a:lvl1pPr marL="0" indent="0">
              <a:buNone/>
              <a:defRPr sz="2000">
                <a:solidFill>
                  <a:schemeClr val="tx1"/>
                </a:solidFill>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9E7433B-F6B3-4E0F-9E4A-97BBDCE2AAEE}" type="datetime1">
              <a:rPr lang="zh-CN" altLang="en-US" noProof="0" smtClean="0"/>
              <a:pPr/>
              <a:t>2019/7/3</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7DC1BBB0-96F0-4077-A278-0F3FB5C104D3}" type="slidenum">
              <a:rPr lang="en-US" altLang="zh-CN" noProof="0" smtClean="0"/>
              <a:pPr/>
              <a:t>‹#›</a:t>
            </a:fld>
            <a:endParaRPr lang="zh-CN" altLang="en-US" noProof="0"/>
          </a:p>
        </p:txBody>
      </p:sp>
    </p:spTree>
    <p:extLst>
      <p:ext uri="{BB962C8B-B14F-4D97-AF65-F5344CB8AC3E}">
        <p14:creationId xmlns:p14="http://schemas.microsoft.com/office/powerpoint/2010/main" val="3800320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grpSp>
        <p:nvGrpSpPr>
          <p:cNvPr id="182" name="组 181"/>
          <p:cNvGrpSpPr/>
          <p:nvPr/>
        </p:nvGrpSpPr>
        <p:grpSpPr>
          <a:xfrm>
            <a:off x="-1588" y="0"/>
            <a:ext cx="12192000" cy="6858000"/>
            <a:chOff x="-1588" y="0"/>
            <a:chExt cx="12192000" cy="6858000"/>
          </a:xfrm>
        </p:grpSpPr>
        <p:sp>
          <p:nvSpPr>
            <p:cNvPr id="139" name="矩形 138"/>
            <p:cNvSpPr/>
            <p:nvPr/>
          </p:nvSpPr>
          <p:spPr>
            <a:xfrm>
              <a:off x="1460" y="0"/>
              <a:ext cx="12188952" cy="6858000"/>
            </a:xfrm>
            <a:prstGeom prst="rect">
              <a:avLst/>
            </a:prstGeom>
            <a:gradFill flip="none" rotWithShape="1">
              <a:gsLst>
                <a:gs pos="0">
                  <a:schemeClr val="accent2">
                    <a:lumMod val="20000"/>
                    <a:lumOff val="80000"/>
                  </a:schemeClr>
                </a:gs>
                <a:gs pos="100000">
                  <a:schemeClr val="accent2">
                    <a:lumMod val="40000"/>
                    <a:lumOff val="60000"/>
                  </a:schemeClr>
                </a:gs>
              </a:gsLst>
              <a:lin ang="0" scaled="1"/>
              <a:tileRect/>
            </a:gra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nvGrpSpPr>
            <p:cNvPr id="95" name="组 94"/>
            <p:cNvGrpSpPr>
              <a:grpSpLocks/>
            </p:cNvGrpSpPr>
            <p:nvPr/>
          </p:nvGrpSpPr>
          <p:grpSpPr bwMode="auto">
            <a:xfrm>
              <a:off x="-1588" y="1587"/>
              <a:ext cx="2833688" cy="6856413"/>
              <a:chOff x="-5" y="0"/>
              <a:chExt cx="1785" cy="4319"/>
            </a:xfrm>
          </p:grpSpPr>
          <p:sp>
            <p:nvSpPr>
              <p:cNvPr id="96" name="任意多边形 95"/>
              <p:cNvSpPr>
                <a:spLocks/>
              </p:cNvSpPr>
              <p:nvPr/>
            </p:nvSpPr>
            <p:spPr bwMode="ltGray">
              <a:xfrm>
                <a:off x="-5" y="3262"/>
                <a:ext cx="472" cy="802"/>
              </a:xfrm>
              <a:custGeom>
                <a:avLst/>
                <a:gdLst>
                  <a:gd name="T0" fmla="*/ 5 w 472"/>
                  <a:gd name="T1" fmla="*/ 32 h 802"/>
                  <a:gd name="T2" fmla="*/ 189 w 472"/>
                  <a:gd name="T3" fmla="*/ 26 h 802"/>
                  <a:gd name="T4" fmla="*/ 309 w 472"/>
                  <a:gd name="T5" fmla="*/ 66 h 802"/>
                  <a:gd name="T6" fmla="*/ 357 w 472"/>
                  <a:gd name="T7" fmla="*/ 98 h 802"/>
                  <a:gd name="T8" fmla="*/ 413 w 472"/>
                  <a:gd name="T9" fmla="*/ 162 h 802"/>
                  <a:gd name="T10" fmla="*/ 437 w 472"/>
                  <a:gd name="T11" fmla="*/ 250 h 802"/>
                  <a:gd name="T12" fmla="*/ 397 w 472"/>
                  <a:gd name="T13" fmla="*/ 530 h 802"/>
                  <a:gd name="T14" fmla="*/ 341 w 472"/>
                  <a:gd name="T15" fmla="*/ 634 h 802"/>
                  <a:gd name="T16" fmla="*/ 173 w 472"/>
                  <a:gd name="T17" fmla="*/ 714 h 802"/>
                  <a:gd name="T18" fmla="*/ 77 w 472"/>
                  <a:gd name="T19" fmla="*/ 730 h 802"/>
                  <a:gd name="T20" fmla="*/ 69 w 472"/>
                  <a:gd name="T21" fmla="*/ 802 h 802"/>
                  <a:gd name="T22" fmla="*/ 7 w 472"/>
                  <a:gd name="T23" fmla="*/ 788 h 802"/>
                  <a:gd name="T24" fmla="*/ 5 w 472"/>
                  <a:gd name="T25" fmla="*/ 751 h 802"/>
                  <a:gd name="T26" fmla="*/ 37 w 472"/>
                  <a:gd name="T27" fmla="*/ 722 h 802"/>
                  <a:gd name="T28" fmla="*/ 5 w 472"/>
                  <a:gd name="T29" fmla="*/ 670 h 802"/>
                  <a:gd name="T30" fmla="*/ 5 w 472"/>
                  <a:gd name="T31" fmla="*/ 3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nvGrpSpPr>
              <p:cNvPr id="97" name="组 96"/>
              <p:cNvGrpSpPr>
                <a:grpSpLocks/>
              </p:cNvGrpSpPr>
              <p:nvPr/>
            </p:nvGrpSpPr>
            <p:grpSpPr bwMode="auto">
              <a:xfrm rot="14964908" flipH="1">
                <a:off x="104" y="2441"/>
                <a:ext cx="452" cy="444"/>
                <a:chOff x="1727" y="866"/>
                <a:chExt cx="129" cy="157"/>
              </a:xfrm>
            </p:grpSpPr>
            <p:sp>
              <p:nvSpPr>
                <p:cNvPr id="135" name="任意多边形 5"/>
                <p:cNvSpPr>
                  <a:spLocks/>
                </p:cNvSpPr>
                <p:nvPr/>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36" name="任意多边形 6"/>
                <p:cNvSpPr>
                  <a:spLocks/>
                </p:cNvSpPr>
                <p:nvPr/>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37" name="任意多边形 7"/>
                <p:cNvSpPr>
                  <a:spLocks/>
                </p:cNvSpPr>
                <p:nvPr/>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98" name="任意多边形 8"/>
              <p:cNvSpPr>
                <a:spLocks/>
              </p:cNvSpPr>
              <p:nvPr/>
            </p:nvSpPr>
            <p:spPr bwMode="ltGray">
              <a:xfrm>
                <a:off x="90" y="1736"/>
                <a:ext cx="710" cy="768"/>
              </a:xfrm>
              <a:custGeom>
                <a:avLst/>
                <a:gdLst>
                  <a:gd name="T0" fmla="*/ 14 w 710"/>
                  <a:gd name="T1" fmla="*/ 416 h 768"/>
                  <a:gd name="T2" fmla="*/ 14 w 710"/>
                  <a:gd name="T3" fmla="*/ 272 h 768"/>
                  <a:gd name="T4" fmla="*/ 102 w 710"/>
                  <a:gd name="T5" fmla="*/ 144 h 768"/>
                  <a:gd name="T6" fmla="*/ 150 w 710"/>
                  <a:gd name="T7" fmla="*/ 96 h 768"/>
                  <a:gd name="T8" fmla="*/ 198 w 710"/>
                  <a:gd name="T9" fmla="*/ 64 h 768"/>
                  <a:gd name="T10" fmla="*/ 350 w 710"/>
                  <a:gd name="T11" fmla="*/ 0 h 768"/>
                  <a:gd name="T12" fmla="*/ 534 w 710"/>
                  <a:gd name="T13" fmla="*/ 8 h 768"/>
                  <a:gd name="T14" fmla="*/ 662 w 710"/>
                  <a:gd name="T15" fmla="*/ 96 h 768"/>
                  <a:gd name="T16" fmla="*/ 710 w 710"/>
                  <a:gd name="T17" fmla="*/ 200 h 768"/>
                  <a:gd name="T18" fmla="*/ 702 w 710"/>
                  <a:gd name="T19" fmla="*/ 400 h 768"/>
                  <a:gd name="T20" fmla="*/ 678 w 710"/>
                  <a:gd name="T21" fmla="*/ 448 h 768"/>
                  <a:gd name="T22" fmla="*/ 550 w 710"/>
                  <a:gd name="T23" fmla="*/ 632 h 768"/>
                  <a:gd name="T24" fmla="*/ 518 w 710"/>
                  <a:gd name="T25" fmla="*/ 656 h 768"/>
                  <a:gd name="T26" fmla="*/ 470 w 710"/>
                  <a:gd name="T27" fmla="*/ 664 h 768"/>
                  <a:gd name="T28" fmla="*/ 518 w 710"/>
                  <a:gd name="T29" fmla="*/ 680 h 768"/>
                  <a:gd name="T30" fmla="*/ 566 w 710"/>
                  <a:gd name="T31" fmla="*/ 696 h 768"/>
                  <a:gd name="T32" fmla="*/ 574 w 710"/>
                  <a:gd name="T33" fmla="*/ 720 h 768"/>
                  <a:gd name="T34" fmla="*/ 526 w 710"/>
                  <a:gd name="T35" fmla="*/ 736 h 768"/>
                  <a:gd name="T36" fmla="*/ 502 w 710"/>
                  <a:gd name="T37" fmla="*/ 752 h 768"/>
                  <a:gd name="T38" fmla="*/ 454 w 710"/>
                  <a:gd name="T39" fmla="*/ 768 h 768"/>
                  <a:gd name="T40" fmla="*/ 438 w 710"/>
                  <a:gd name="T41" fmla="*/ 712 h 768"/>
                  <a:gd name="T42" fmla="*/ 246 w 710"/>
                  <a:gd name="T43" fmla="*/ 688 h 768"/>
                  <a:gd name="T44" fmla="*/ 134 w 710"/>
                  <a:gd name="T45" fmla="*/ 648 h 768"/>
                  <a:gd name="T46" fmla="*/ 110 w 710"/>
                  <a:gd name="T47" fmla="*/ 624 h 768"/>
                  <a:gd name="T48" fmla="*/ 78 w 710"/>
                  <a:gd name="T49" fmla="*/ 576 h 768"/>
                  <a:gd name="T50" fmla="*/ 54 w 710"/>
                  <a:gd name="T51" fmla="*/ 464 h 768"/>
                  <a:gd name="T52" fmla="*/ 30 w 710"/>
                  <a:gd name="T53" fmla="*/ 408 h 768"/>
                  <a:gd name="T54" fmla="*/ 22 w 710"/>
                  <a:gd name="T55" fmla="*/ 384 h 768"/>
                  <a:gd name="T56" fmla="*/ 14 w 710"/>
                  <a:gd name="T57" fmla="*/ 416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nvGrpSpPr>
              <p:cNvPr id="99" name="组 9"/>
              <p:cNvGrpSpPr>
                <a:grpSpLocks/>
              </p:cNvGrpSpPr>
              <p:nvPr/>
            </p:nvGrpSpPr>
            <p:grpSpPr bwMode="auto">
              <a:xfrm rot="416244">
                <a:off x="9" y="1746"/>
                <a:ext cx="1771" cy="1741"/>
                <a:chOff x="41" y="2787"/>
                <a:chExt cx="902" cy="833"/>
              </a:xfrm>
            </p:grpSpPr>
            <p:sp>
              <p:nvSpPr>
                <p:cNvPr id="126" name="任意多边形 10"/>
                <p:cNvSpPr>
                  <a:spLocks/>
                </p:cNvSpPr>
                <p:nvPr/>
              </p:nvSpPr>
              <p:spPr bwMode="ltGray">
                <a:xfrm rot="373331" flipH="1">
                  <a:off x="125" y="2787"/>
                  <a:ext cx="313" cy="303"/>
                </a:xfrm>
                <a:custGeom>
                  <a:avLst/>
                  <a:gdLst>
                    <a:gd name="T0" fmla="*/ 46 w 217"/>
                    <a:gd name="T1" fmla="*/ 210 h 210"/>
                    <a:gd name="T2" fmla="*/ 37 w 217"/>
                    <a:gd name="T3" fmla="*/ 198 h 210"/>
                    <a:gd name="T4" fmla="*/ 26 w 217"/>
                    <a:gd name="T5" fmla="*/ 181 h 210"/>
                    <a:gd name="T6" fmla="*/ 15 w 217"/>
                    <a:gd name="T7" fmla="*/ 159 h 210"/>
                    <a:gd name="T8" fmla="*/ 5 w 217"/>
                    <a:gd name="T9" fmla="*/ 135 h 210"/>
                    <a:gd name="T10" fmla="*/ 0 w 217"/>
                    <a:gd name="T11" fmla="*/ 109 h 210"/>
                    <a:gd name="T12" fmla="*/ 1 w 217"/>
                    <a:gd name="T13" fmla="*/ 82 h 210"/>
                    <a:gd name="T14" fmla="*/ 9 w 217"/>
                    <a:gd name="T15" fmla="*/ 57 h 210"/>
                    <a:gd name="T16" fmla="*/ 27 w 217"/>
                    <a:gd name="T17" fmla="*/ 35 h 210"/>
                    <a:gd name="T18" fmla="*/ 45 w 217"/>
                    <a:gd name="T19" fmla="*/ 22 h 210"/>
                    <a:gd name="T20" fmla="*/ 60 w 217"/>
                    <a:gd name="T21" fmla="*/ 12 h 210"/>
                    <a:gd name="T22" fmla="*/ 72 w 217"/>
                    <a:gd name="T23" fmla="*/ 7 h 210"/>
                    <a:gd name="T24" fmla="*/ 81 w 217"/>
                    <a:gd name="T25" fmla="*/ 5 h 210"/>
                    <a:gd name="T26" fmla="*/ 88 w 217"/>
                    <a:gd name="T27" fmla="*/ 5 h 210"/>
                    <a:gd name="T28" fmla="*/ 104 w 217"/>
                    <a:gd name="T29" fmla="*/ 0 h 210"/>
                    <a:gd name="T30" fmla="*/ 148 w 217"/>
                    <a:gd name="T31" fmla="*/ 8 h 210"/>
                    <a:gd name="T32" fmla="*/ 160 w 217"/>
                    <a:gd name="T33" fmla="*/ 12 h 210"/>
                    <a:gd name="T34" fmla="*/ 172 w 217"/>
                    <a:gd name="T35" fmla="*/ 15 h 210"/>
                    <a:gd name="T36" fmla="*/ 182 w 217"/>
                    <a:gd name="T37" fmla="*/ 19 h 210"/>
                    <a:gd name="T38" fmla="*/ 190 w 217"/>
                    <a:gd name="T39" fmla="*/ 23 h 210"/>
                    <a:gd name="T40" fmla="*/ 198 w 217"/>
                    <a:gd name="T41" fmla="*/ 27 h 210"/>
                    <a:gd name="T42" fmla="*/ 205 w 217"/>
                    <a:gd name="T43" fmla="*/ 32 h 210"/>
                    <a:gd name="T44" fmla="*/ 211 w 217"/>
                    <a:gd name="T45" fmla="*/ 38 h 210"/>
                    <a:gd name="T46" fmla="*/ 217 w 217"/>
                    <a:gd name="T47" fmla="*/ 45 h 210"/>
                    <a:gd name="T48" fmla="*/ 205 w 217"/>
                    <a:gd name="T49" fmla="*/ 40 h 210"/>
                    <a:gd name="T50" fmla="*/ 194 w 217"/>
                    <a:gd name="T51" fmla="*/ 36 h 210"/>
                    <a:gd name="T52" fmla="*/ 183 w 217"/>
                    <a:gd name="T53" fmla="*/ 33 h 210"/>
                    <a:gd name="T54" fmla="*/ 172 w 217"/>
                    <a:gd name="T55" fmla="*/ 30 h 210"/>
                    <a:gd name="T56" fmla="*/ 163 w 217"/>
                    <a:gd name="T57" fmla="*/ 27 h 210"/>
                    <a:gd name="T58" fmla="*/ 153 w 217"/>
                    <a:gd name="T59" fmla="*/ 26 h 210"/>
                    <a:gd name="T60" fmla="*/ 143 w 217"/>
                    <a:gd name="T61" fmla="*/ 24 h 210"/>
                    <a:gd name="T62" fmla="*/ 134 w 217"/>
                    <a:gd name="T63" fmla="*/ 24 h 210"/>
                    <a:gd name="T64" fmla="*/ 125 w 217"/>
                    <a:gd name="T65" fmla="*/ 24 h 210"/>
                    <a:gd name="T66" fmla="*/ 116 w 217"/>
                    <a:gd name="T67" fmla="*/ 25 h 210"/>
                    <a:gd name="T68" fmla="*/ 107 w 217"/>
                    <a:gd name="T69" fmla="*/ 27 h 210"/>
                    <a:gd name="T70" fmla="*/ 99 w 217"/>
                    <a:gd name="T71" fmla="*/ 29 h 210"/>
                    <a:gd name="T72" fmla="*/ 91 w 217"/>
                    <a:gd name="T73" fmla="*/ 33 h 210"/>
                    <a:gd name="T74" fmla="*/ 82 w 217"/>
                    <a:gd name="T75" fmla="*/ 36 h 210"/>
                    <a:gd name="T76" fmla="*/ 74 w 217"/>
                    <a:gd name="T77" fmla="*/ 41 h 210"/>
                    <a:gd name="T78" fmla="*/ 66 w 217"/>
                    <a:gd name="T79" fmla="*/ 46 h 210"/>
                    <a:gd name="T80" fmla="*/ 52 w 217"/>
                    <a:gd name="T81" fmla="*/ 61 h 210"/>
                    <a:gd name="T82" fmla="*/ 42 w 217"/>
                    <a:gd name="T83" fmla="*/ 80 h 210"/>
                    <a:gd name="T84" fmla="*/ 37 w 217"/>
                    <a:gd name="T85" fmla="*/ 103 h 210"/>
                    <a:gd name="T86" fmla="*/ 35 w 217"/>
                    <a:gd name="T87" fmla="*/ 126 h 210"/>
                    <a:gd name="T88" fmla="*/ 35 w 217"/>
                    <a:gd name="T89" fmla="*/ 151 h 210"/>
                    <a:gd name="T90" fmla="*/ 38 w 217"/>
                    <a:gd name="T91" fmla="*/ 174 h 210"/>
                    <a:gd name="T92" fmla="*/ 41 w 217"/>
                    <a:gd name="T93" fmla="*/ 194 h 210"/>
                    <a:gd name="T94" fmla="*/ 46 w 217"/>
                    <a:gd name="T95"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7" name="任意多边形 11"/>
                <p:cNvSpPr>
                  <a:spLocks/>
                </p:cNvSpPr>
                <p:nvPr/>
              </p:nvSpPr>
              <p:spPr bwMode="ltGray">
                <a:xfrm rot="373331" flipH="1">
                  <a:off x="41" y="2843"/>
                  <a:ext cx="262" cy="308"/>
                </a:xfrm>
                <a:custGeom>
                  <a:avLst/>
                  <a:gdLst>
                    <a:gd name="T0" fmla="*/ 109 w 182"/>
                    <a:gd name="T1" fmla="*/ 0 h 213"/>
                    <a:gd name="T2" fmla="*/ 112 w 182"/>
                    <a:gd name="T3" fmla="*/ 2 h 213"/>
                    <a:gd name="T4" fmla="*/ 118 w 182"/>
                    <a:gd name="T5" fmla="*/ 8 h 213"/>
                    <a:gd name="T6" fmla="*/ 127 w 182"/>
                    <a:gd name="T7" fmla="*/ 18 h 213"/>
                    <a:gd name="T8" fmla="*/ 137 w 182"/>
                    <a:gd name="T9" fmla="*/ 33 h 213"/>
                    <a:gd name="T10" fmla="*/ 145 w 182"/>
                    <a:gd name="T11" fmla="*/ 52 h 213"/>
                    <a:gd name="T12" fmla="*/ 150 w 182"/>
                    <a:gd name="T13" fmla="*/ 76 h 213"/>
                    <a:gd name="T14" fmla="*/ 150 w 182"/>
                    <a:gd name="T15" fmla="*/ 105 h 213"/>
                    <a:gd name="T16" fmla="*/ 144 w 182"/>
                    <a:gd name="T17" fmla="*/ 139 h 213"/>
                    <a:gd name="T18" fmla="*/ 140 w 182"/>
                    <a:gd name="T19" fmla="*/ 149 h 213"/>
                    <a:gd name="T20" fmla="*/ 136 w 182"/>
                    <a:gd name="T21" fmla="*/ 157 h 213"/>
                    <a:gd name="T22" fmla="*/ 131 w 182"/>
                    <a:gd name="T23" fmla="*/ 165 h 213"/>
                    <a:gd name="T24" fmla="*/ 125 w 182"/>
                    <a:gd name="T25" fmla="*/ 173 h 213"/>
                    <a:gd name="T26" fmla="*/ 117 w 182"/>
                    <a:gd name="T27" fmla="*/ 180 h 213"/>
                    <a:gd name="T28" fmla="*/ 110 w 182"/>
                    <a:gd name="T29" fmla="*/ 185 h 213"/>
                    <a:gd name="T30" fmla="*/ 102 w 182"/>
                    <a:gd name="T31" fmla="*/ 191 h 213"/>
                    <a:gd name="T32" fmla="*/ 92 w 182"/>
                    <a:gd name="T33" fmla="*/ 195 h 213"/>
                    <a:gd name="T34" fmla="*/ 82 w 182"/>
                    <a:gd name="T35" fmla="*/ 197 h 213"/>
                    <a:gd name="T36" fmla="*/ 72 w 182"/>
                    <a:gd name="T37" fmla="*/ 200 h 213"/>
                    <a:gd name="T38" fmla="*/ 61 w 182"/>
                    <a:gd name="T39" fmla="*/ 201 h 213"/>
                    <a:gd name="T40" fmla="*/ 49 w 182"/>
                    <a:gd name="T41" fmla="*/ 201 h 213"/>
                    <a:gd name="T42" fmla="*/ 37 w 182"/>
                    <a:gd name="T43" fmla="*/ 200 h 213"/>
                    <a:gd name="T44" fmla="*/ 25 w 182"/>
                    <a:gd name="T45" fmla="*/ 197 h 213"/>
                    <a:gd name="T46" fmla="*/ 12 w 182"/>
                    <a:gd name="T47" fmla="*/ 193 h 213"/>
                    <a:gd name="T48" fmla="*/ 0 w 182"/>
                    <a:gd name="T49" fmla="*/ 188 h 213"/>
                    <a:gd name="T50" fmla="*/ 11 w 182"/>
                    <a:gd name="T51" fmla="*/ 195 h 213"/>
                    <a:gd name="T52" fmla="*/ 22 w 182"/>
                    <a:gd name="T53" fmla="*/ 200 h 213"/>
                    <a:gd name="T54" fmla="*/ 33 w 182"/>
                    <a:gd name="T55" fmla="*/ 205 h 213"/>
                    <a:gd name="T56" fmla="*/ 43 w 182"/>
                    <a:gd name="T57" fmla="*/ 208 h 213"/>
                    <a:gd name="T58" fmla="*/ 53 w 182"/>
                    <a:gd name="T59" fmla="*/ 211 h 213"/>
                    <a:gd name="T60" fmla="*/ 63 w 182"/>
                    <a:gd name="T61" fmla="*/ 212 h 213"/>
                    <a:gd name="T62" fmla="*/ 73 w 182"/>
                    <a:gd name="T63" fmla="*/ 213 h 213"/>
                    <a:gd name="T64" fmla="*/ 83 w 182"/>
                    <a:gd name="T65" fmla="*/ 213 h 213"/>
                    <a:gd name="T66" fmla="*/ 91 w 182"/>
                    <a:gd name="T67" fmla="*/ 212 h 213"/>
                    <a:gd name="T68" fmla="*/ 100 w 182"/>
                    <a:gd name="T69" fmla="*/ 210 h 213"/>
                    <a:gd name="T70" fmla="*/ 108 w 182"/>
                    <a:gd name="T71" fmla="*/ 208 h 213"/>
                    <a:gd name="T72" fmla="*/ 116 w 182"/>
                    <a:gd name="T73" fmla="*/ 206 h 213"/>
                    <a:gd name="T74" fmla="*/ 123 w 182"/>
                    <a:gd name="T75" fmla="*/ 203 h 213"/>
                    <a:gd name="T76" fmla="*/ 130 w 182"/>
                    <a:gd name="T77" fmla="*/ 199 h 213"/>
                    <a:gd name="T78" fmla="*/ 136 w 182"/>
                    <a:gd name="T79" fmla="*/ 195 h 213"/>
                    <a:gd name="T80" fmla="*/ 142 w 182"/>
                    <a:gd name="T81" fmla="*/ 191 h 213"/>
                    <a:gd name="T82" fmla="*/ 158 w 182"/>
                    <a:gd name="T83" fmla="*/ 176 h 213"/>
                    <a:gd name="T84" fmla="*/ 169 w 182"/>
                    <a:gd name="T85" fmla="*/ 161 h 213"/>
                    <a:gd name="T86" fmla="*/ 176 w 182"/>
                    <a:gd name="T87" fmla="*/ 144 h 213"/>
                    <a:gd name="T88" fmla="*/ 179 w 182"/>
                    <a:gd name="T89" fmla="*/ 128 h 213"/>
                    <a:gd name="T90" fmla="*/ 181 w 182"/>
                    <a:gd name="T91" fmla="*/ 111 h 213"/>
                    <a:gd name="T92" fmla="*/ 181 w 182"/>
                    <a:gd name="T93" fmla="*/ 95 h 213"/>
                    <a:gd name="T94" fmla="*/ 182 w 182"/>
                    <a:gd name="T95" fmla="*/ 79 h 213"/>
                    <a:gd name="T96" fmla="*/ 173 w 182"/>
                    <a:gd name="T97" fmla="*/ 46 h 213"/>
                    <a:gd name="T98" fmla="*/ 156 w 182"/>
                    <a:gd name="T99" fmla="*/ 21 h 213"/>
                    <a:gd name="T100" fmla="*/ 151 w 182"/>
                    <a:gd name="T101" fmla="*/ 18 h 213"/>
                    <a:gd name="T102" fmla="*/ 147 w 182"/>
                    <a:gd name="T103" fmla="*/ 15 h 213"/>
                    <a:gd name="T104" fmla="*/ 142 w 182"/>
                    <a:gd name="T105" fmla="*/ 13 h 213"/>
                    <a:gd name="T106" fmla="*/ 138 w 182"/>
                    <a:gd name="T107" fmla="*/ 11 h 213"/>
                    <a:gd name="T108" fmla="*/ 132 w 182"/>
                    <a:gd name="T109" fmla="*/ 9 h 213"/>
                    <a:gd name="T110" fmla="*/ 126 w 182"/>
                    <a:gd name="T111" fmla="*/ 6 h 213"/>
                    <a:gd name="T112" fmla="*/ 119 w 182"/>
                    <a:gd name="T113" fmla="*/ 3 h 213"/>
                    <a:gd name="T114" fmla="*/ 109 w 182"/>
                    <a:gd name="T115"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8" name="任意多边形 12"/>
                <p:cNvSpPr>
                  <a:spLocks/>
                </p:cNvSpPr>
                <p:nvPr/>
              </p:nvSpPr>
              <p:spPr bwMode="ltGray">
                <a:xfrm rot="373331" flipH="1">
                  <a:off x="121" y="2907"/>
                  <a:ext cx="93" cy="156"/>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9" name="任意多边形 13"/>
                <p:cNvSpPr>
                  <a:spLocks/>
                </p:cNvSpPr>
                <p:nvPr/>
              </p:nvSpPr>
              <p:spPr bwMode="ltGray">
                <a:xfrm rot="373331" flipH="1">
                  <a:off x="313" y="3110"/>
                  <a:ext cx="85" cy="93"/>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30" name="任意多边形 14"/>
                <p:cNvSpPr>
                  <a:spLocks/>
                </p:cNvSpPr>
                <p:nvPr/>
              </p:nvSpPr>
              <p:spPr bwMode="ltGray">
                <a:xfrm rot="373331" flipH="1">
                  <a:off x="289" y="3135"/>
                  <a:ext cx="21" cy="55"/>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nvGrpSpPr>
                <p:cNvPr id="131" name="组 15"/>
                <p:cNvGrpSpPr>
                  <a:grpSpLocks/>
                </p:cNvGrpSpPr>
                <p:nvPr/>
              </p:nvGrpSpPr>
              <p:grpSpPr bwMode="auto">
                <a:xfrm rot="10886446" flipH="1">
                  <a:off x="335" y="3251"/>
                  <a:ext cx="608" cy="369"/>
                  <a:chOff x="-366" y="1704"/>
                  <a:chExt cx="608" cy="369"/>
                </a:xfrm>
              </p:grpSpPr>
              <p:sp>
                <p:nvSpPr>
                  <p:cNvPr id="132" name="任意多边形 16"/>
                  <p:cNvSpPr>
                    <a:spLocks/>
                  </p:cNvSpPr>
                  <p:nvPr/>
                </p:nvSpPr>
                <p:spPr bwMode="ltGray">
                  <a:xfrm rot="4200091">
                    <a:off x="-243" y="1807"/>
                    <a:ext cx="143" cy="390"/>
                  </a:xfrm>
                  <a:custGeom>
                    <a:avLst/>
                    <a:gdLst>
                      <a:gd name="T0" fmla="*/ 12 w 207"/>
                      <a:gd name="T1" fmla="*/ 44 h 564"/>
                      <a:gd name="T2" fmla="*/ 6 w 207"/>
                      <a:gd name="T3" fmla="*/ 72 h 564"/>
                      <a:gd name="T4" fmla="*/ 3 w 207"/>
                      <a:gd name="T5" fmla="*/ 99 h 564"/>
                      <a:gd name="T6" fmla="*/ 0 w 207"/>
                      <a:gd name="T7" fmla="*/ 125 h 564"/>
                      <a:gd name="T8" fmla="*/ 0 w 207"/>
                      <a:gd name="T9" fmla="*/ 151 h 564"/>
                      <a:gd name="T10" fmla="*/ 3 w 207"/>
                      <a:gd name="T11" fmla="*/ 180 h 564"/>
                      <a:gd name="T12" fmla="*/ 7 w 207"/>
                      <a:gd name="T13" fmla="*/ 211 h 564"/>
                      <a:gd name="T14" fmla="*/ 16 w 207"/>
                      <a:gd name="T15" fmla="*/ 247 h 564"/>
                      <a:gd name="T16" fmla="*/ 29 w 207"/>
                      <a:gd name="T17" fmla="*/ 287 h 564"/>
                      <a:gd name="T18" fmla="*/ 43 w 207"/>
                      <a:gd name="T19" fmla="*/ 325 h 564"/>
                      <a:gd name="T20" fmla="*/ 61 w 207"/>
                      <a:gd name="T21" fmla="*/ 364 h 564"/>
                      <a:gd name="T22" fmla="*/ 83 w 207"/>
                      <a:gd name="T23" fmla="*/ 406 h 564"/>
                      <a:gd name="T24" fmla="*/ 106 w 207"/>
                      <a:gd name="T25" fmla="*/ 446 h 564"/>
                      <a:gd name="T26" fmla="*/ 132 w 207"/>
                      <a:gd name="T27" fmla="*/ 483 h 564"/>
                      <a:gd name="T28" fmla="*/ 157 w 207"/>
                      <a:gd name="T29" fmla="*/ 516 h 564"/>
                      <a:gd name="T30" fmla="*/ 182 w 207"/>
                      <a:gd name="T31" fmla="*/ 544 h 564"/>
                      <a:gd name="T32" fmla="*/ 207 w 207"/>
                      <a:gd name="T33" fmla="*/ 564 h 564"/>
                      <a:gd name="T34" fmla="*/ 160 w 207"/>
                      <a:gd name="T35" fmla="*/ 501 h 564"/>
                      <a:gd name="T36" fmla="*/ 127 w 207"/>
                      <a:gd name="T37" fmla="*/ 448 h 564"/>
                      <a:gd name="T38" fmla="*/ 103 w 207"/>
                      <a:gd name="T39" fmla="*/ 405 h 564"/>
                      <a:gd name="T40" fmla="*/ 87 w 207"/>
                      <a:gd name="T41" fmla="*/ 368 h 564"/>
                      <a:gd name="T42" fmla="*/ 75 w 207"/>
                      <a:gd name="T43" fmla="*/ 337 h 564"/>
                      <a:gd name="T44" fmla="*/ 68 w 207"/>
                      <a:gd name="T45" fmla="*/ 309 h 564"/>
                      <a:gd name="T46" fmla="*/ 63 w 207"/>
                      <a:gd name="T47" fmla="*/ 285 h 564"/>
                      <a:gd name="T48" fmla="*/ 56 w 207"/>
                      <a:gd name="T49" fmla="*/ 261 h 564"/>
                      <a:gd name="T50" fmla="*/ 44 w 207"/>
                      <a:gd name="T51" fmla="*/ 205 h 564"/>
                      <a:gd name="T52" fmla="*/ 41 w 207"/>
                      <a:gd name="T53" fmla="*/ 140 h 564"/>
                      <a:gd name="T54" fmla="*/ 43 w 207"/>
                      <a:gd name="T55" fmla="*/ 68 h 564"/>
                      <a:gd name="T56" fmla="*/ 50 w 207"/>
                      <a:gd name="T57" fmla="*/ 0 h 564"/>
                      <a:gd name="T58" fmla="*/ 12 w 207"/>
                      <a:gd name="T59" fmla="*/ 4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33" name="任意多边形 17"/>
                  <p:cNvSpPr>
                    <a:spLocks/>
                  </p:cNvSpPr>
                  <p:nvPr/>
                </p:nvSpPr>
                <p:spPr bwMode="ltGray">
                  <a:xfrm rot="4200091">
                    <a:off x="124" y="1761"/>
                    <a:ext cx="33" cy="160"/>
                  </a:xfrm>
                  <a:custGeom>
                    <a:avLst/>
                    <a:gdLst>
                      <a:gd name="T0" fmla="*/ 0 w 47"/>
                      <a:gd name="T1" fmla="*/ 19 h 232"/>
                      <a:gd name="T2" fmla="*/ 14 w 47"/>
                      <a:gd name="T3" fmla="*/ 55 h 232"/>
                      <a:gd name="T4" fmla="*/ 22 w 47"/>
                      <a:gd name="T5" fmla="*/ 101 h 232"/>
                      <a:gd name="T6" fmla="*/ 24 w 47"/>
                      <a:gd name="T7" fmla="*/ 159 h 232"/>
                      <a:gd name="T8" fmla="*/ 19 w 47"/>
                      <a:gd name="T9" fmla="*/ 232 h 232"/>
                      <a:gd name="T10" fmla="*/ 45 w 47"/>
                      <a:gd name="T11" fmla="*/ 217 h 232"/>
                      <a:gd name="T12" fmla="*/ 47 w 47"/>
                      <a:gd name="T13" fmla="*/ 178 h 232"/>
                      <a:gd name="T14" fmla="*/ 47 w 47"/>
                      <a:gd name="T15" fmla="*/ 140 h 232"/>
                      <a:gd name="T16" fmla="*/ 45 w 47"/>
                      <a:gd name="T17" fmla="*/ 103 h 232"/>
                      <a:gd name="T18" fmla="*/ 41 w 47"/>
                      <a:gd name="T19" fmla="*/ 71 h 232"/>
                      <a:gd name="T20" fmla="*/ 36 w 47"/>
                      <a:gd name="T21" fmla="*/ 52 h 232"/>
                      <a:gd name="T22" fmla="*/ 29 w 47"/>
                      <a:gd name="T23" fmla="*/ 34 h 232"/>
                      <a:gd name="T24" fmla="*/ 22 w 47"/>
                      <a:gd name="T25" fmla="*/ 17 h 232"/>
                      <a:gd name="T26" fmla="*/ 13 w 47"/>
                      <a:gd name="T27" fmla="*/ 0 h 232"/>
                      <a:gd name="T28" fmla="*/ 0 w 47"/>
                      <a:gd name="T29" fmla="*/ 1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34" name="任意多边形 18"/>
                  <p:cNvSpPr>
                    <a:spLocks/>
                  </p:cNvSpPr>
                  <p:nvPr/>
                </p:nvSpPr>
                <p:spPr bwMode="ltGray">
                  <a:xfrm rot="4200091">
                    <a:off x="199" y="1720"/>
                    <a:ext cx="60" cy="27"/>
                  </a:xfrm>
                  <a:custGeom>
                    <a:avLst/>
                    <a:gdLst>
                      <a:gd name="T0" fmla="*/ 87 w 87"/>
                      <a:gd name="T1" fmla="*/ 22 h 40"/>
                      <a:gd name="T2" fmla="*/ 77 w 87"/>
                      <a:gd name="T3" fmla="*/ 17 h 40"/>
                      <a:gd name="T4" fmla="*/ 68 w 87"/>
                      <a:gd name="T5" fmla="*/ 12 h 40"/>
                      <a:gd name="T6" fmla="*/ 58 w 87"/>
                      <a:gd name="T7" fmla="*/ 7 h 40"/>
                      <a:gd name="T8" fmla="*/ 47 w 87"/>
                      <a:gd name="T9" fmla="*/ 5 h 40"/>
                      <a:gd name="T10" fmla="*/ 37 w 87"/>
                      <a:gd name="T11" fmla="*/ 3 h 40"/>
                      <a:gd name="T12" fmla="*/ 26 w 87"/>
                      <a:gd name="T13" fmla="*/ 2 h 40"/>
                      <a:gd name="T14" fmla="*/ 13 w 87"/>
                      <a:gd name="T15" fmla="*/ 0 h 40"/>
                      <a:gd name="T16" fmla="*/ 0 w 87"/>
                      <a:gd name="T17" fmla="*/ 2 h 40"/>
                      <a:gd name="T18" fmla="*/ 6 w 87"/>
                      <a:gd name="T19" fmla="*/ 6 h 40"/>
                      <a:gd name="T20" fmla="*/ 14 w 87"/>
                      <a:gd name="T21" fmla="*/ 10 h 40"/>
                      <a:gd name="T22" fmla="*/ 22 w 87"/>
                      <a:gd name="T23" fmla="*/ 14 h 40"/>
                      <a:gd name="T24" fmla="*/ 33 w 87"/>
                      <a:gd name="T25" fmla="*/ 18 h 40"/>
                      <a:gd name="T26" fmla="*/ 42 w 87"/>
                      <a:gd name="T27" fmla="*/ 22 h 40"/>
                      <a:gd name="T28" fmla="*/ 52 w 87"/>
                      <a:gd name="T29" fmla="*/ 27 h 40"/>
                      <a:gd name="T30" fmla="*/ 64 w 87"/>
                      <a:gd name="T31" fmla="*/ 33 h 40"/>
                      <a:gd name="T32" fmla="*/ 74 w 87"/>
                      <a:gd name="T33" fmla="*/ 40 h 40"/>
                      <a:gd name="T34" fmla="*/ 87 w 87"/>
                      <a:gd name="T35"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grpSp>
          <p:grpSp>
            <p:nvGrpSpPr>
              <p:cNvPr id="100" name="组 19"/>
              <p:cNvGrpSpPr>
                <a:grpSpLocks/>
              </p:cNvGrpSpPr>
              <p:nvPr/>
            </p:nvGrpSpPr>
            <p:grpSpPr bwMode="auto">
              <a:xfrm rot="-15351438">
                <a:off x="343" y="3854"/>
                <a:ext cx="392" cy="424"/>
                <a:chOff x="1727" y="866"/>
                <a:chExt cx="129" cy="157"/>
              </a:xfrm>
            </p:grpSpPr>
            <p:sp>
              <p:nvSpPr>
                <p:cNvPr id="123" name="任意多边形 20"/>
                <p:cNvSpPr>
                  <a:spLocks/>
                </p:cNvSpPr>
                <p:nvPr/>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4" name="任意多边形 21"/>
                <p:cNvSpPr>
                  <a:spLocks/>
                </p:cNvSpPr>
                <p:nvPr/>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5" name="任意多边形 22"/>
                <p:cNvSpPr>
                  <a:spLocks/>
                </p:cNvSpPr>
                <p:nvPr/>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grpSp>
            <p:nvGrpSpPr>
              <p:cNvPr id="101" name="组 23"/>
              <p:cNvGrpSpPr>
                <a:grpSpLocks/>
              </p:cNvGrpSpPr>
              <p:nvPr/>
            </p:nvGrpSpPr>
            <p:grpSpPr bwMode="auto">
              <a:xfrm rot="5003157">
                <a:off x="249" y="1102"/>
                <a:ext cx="412" cy="500"/>
                <a:chOff x="1727" y="866"/>
                <a:chExt cx="129" cy="157"/>
              </a:xfrm>
            </p:grpSpPr>
            <p:sp>
              <p:nvSpPr>
                <p:cNvPr id="120" name="任意多边形 24"/>
                <p:cNvSpPr>
                  <a:spLocks/>
                </p:cNvSpPr>
                <p:nvPr/>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1" name="任意多边形 25"/>
                <p:cNvSpPr>
                  <a:spLocks/>
                </p:cNvSpPr>
                <p:nvPr/>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2" name="任意多边形 26"/>
                <p:cNvSpPr>
                  <a:spLocks/>
                </p:cNvSpPr>
                <p:nvPr/>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grpSp>
            <p:nvGrpSpPr>
              <p:cNvPr id="102" name="组 27"/>
              <p:cNvGrpSpPr>
                <a:grpSpLocks/>
              </p:cNvGrpSpPr>
              <p:nvPr/>
            </p:nvGrpSpPr>
            <p:grpSpPr bwMode="auto">
              <a:xfrm>
                <a:off x="815" y="0"/>
                <a:ext cx="345" cy="367"/>
                <a:chOff x="1727" y="866"/>
                <a:chExt cx="129" cy="157"/>
              </a:xfrm>
            </p:grpSpPr>
            <p:sp>
              <p:nvSpPr>
                <p:cNvPr id="117" name="任意多边形(F) 28"/>
                <p:cNvSpPr>
                  <a:spLocks/>
                </p:cNvSpPr>
                <p:nvPr/>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8" name="任意多边形 29"/>
                <p:cNvSpPr>
                  <a:spLocks/>
                </p:cNvSpPr>
                <p:nvPr/>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9" name="任意多边形 30"/>
                <p:cNvSpPr>
                  <a:spLocks/>
                </p:cNvSpPr>
                <p:nvPr/>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103" name="任意多边形 31"/>
              <p:cNvSpPr>
                <a:spLocks/>
              </p:cNvSpPr>
              <p:nvPr/>
            </p:nvSpPr>
            <p:spPr bwMode="ltGray">
              <a:xfrm>
                <a:off x="87" y="94"/>
                <a:ext cx="699" cy="756"/>
              </a:xfrm>
              <a:custGeom>
                <a:avLst/>
                <a:gdLst>
                  <a:gd name="T0" fmla="*/ 1 w 699"/>
                  <a:gd name="T1" fmla="*/ 392 h 756"/>
                  <a:gd name="T2" fmla="*/ 3 w 699"/>
                  <a:gd name="T3" fmla="*/ 252 h 756"/>
                  <a:gd name="T4" fmla="*/ 21 w 699"/>
                  <a:gd name="T5" fmla="*/ 210 h 756"/>
                  <a:gd name="T6" fmla="*/ 29 w 699"/>
                  <a:gd name="T7" fmla="*/ 182 h 756"/>
                  <a:gd name="T8" fmla="*/ 39 w 699"/>
                  <a:gd name="T9" fmla="*/ 154 h 756"/>
                  <a:gd name="T10" fmla="*/ 51 w 699"/>
                  <a:gd name="T11" fmla="*/ 138 h 756"/>
                  <a:gd name="T12" fmla="*/ 111 w 699"/>
                  <a:gd name="T13" fmla="*/ 74 h 756"/>
                  <a:gd name="T14" fmla="*/ 169 w 699"/>
                  <a:gd name="T15" fmla="*/ 30 h 756"/>
                  <a:gd name="T16" fmla="*/ 225 w 699"/>
                  <a:gd name="T17" fmla="*/ 10 h 756"/>
                  <a:gd name="T18" fmla="*/ 249 w 699"/>
                  <a:gd name="T19" fmla="*/ 4 h 756"/>
                  <a:gd name="T20" fmla="*/ 265 w 699"/>
                  <a:gd name="T21" fmla="*/ 0 h 756"/>
                  <a:gd name="T22" fmla="*/ 357 w 699"/>
                  <a:gd name="T23" fmla="*/ 2 h 756"/>
                  <a:gd name="T24" fmla="*/ 385 w 699"/>
                  <a:gd name="T25" fmla="*/ 6 h 756"/>
                  <a:gd name="T26" fmla="*/ 489 w 699"/>
                  <a:gd name="T27" fmla="*/ 40 h 756"/>
                  <a:gd name="T28" fmla="*/ 619 w 699"/>
                  <a:gd name="T29" fmla="*/ 128 h 756"/>
                  <a:gd name="T30" fmla="*/ 653 w 699"/>
                  <a:gd name="T31" fmla="*/ 178 h 756"/>
                  <a:gd name="T32" fmla="*/ 693 w 699"/>
                  <a:gd name="T33" fmla="*/ 322 h 756"/>
                  <a:gd name="T34" fmla="*/ 687 w 699"/>
                  <a:gd name="T35" fmla="*/ 434 h 756"/>
                  <a:gd name="T36" fmla="*/ 665 w 699"/>
                  <a:gd name="T37" fmla="*/ 538 h 756"/>
                  <a:gd name="T38" fmla="*/ 639 w 699"/>
                  <a:gd name="T39" fmla="*/ 564 h 756"/>
                  <a:gd name="T40" fmla="*/ 631 w 699"/>
                  <a:gd name="T41" fmla="*/ 580 h 756"/>
                  <a:gd name="T42" fmla="*/ 607 w 699"/>
                  <a:gd name="T43" fmla="*/ 588 h 756"/>
                  <a:gd name="T44" fmla="*/ 473 w 699"/>
                  <a:gd name="T45" fmla="*/ 664 h 756"/>
                  <a:gd name="T46" fmla="*/ 449 w 699"/>
                  <a:gd name="T47" fmla="*/ 678 h 756"/>
                  <a:gd name="T48" fmla="*/ 405 w 699"/>
                  <a:gd name="T49" fmla="*/ 684 h 756"/>
                  <a:gd name="T50" fmla="*/ 375 w 699"/>
                  <a:gd name="T51" fmla="*/ 690 h 756"/>
                  <a:gd name="T52" fmla="*/ 267 w 699"/>
                  <a:gd name="T53" fmla="*/ 684 h 756"/>
                  <a:gd name="T54" fmla="*/ 259 w 699"/>
                  <a:gd name="T55" fmla="*/ 722 h 756"/>
                  <a:gd name="T56" fmla="*/ 241 w 699"/>
                  <a:gd name="T57" fmla="*/ 756 h 756"/>
                  <a:gd name="T58" fmla="*/ 185 w 699"/>
                  <a:gd name="T59" fmla="*/ 728 h 756"/>
                  <a:gd name="T60" fmla="*/ 163 w 699"/>
                  <a:gd name="T61" fmla="*/ 720 h 756"/>
                  <a:gd name="T62" fmla="*/ 151 w 699"/>
                  <a:gd name="T63" fmla="*/ 716 h 756"/>
                  <a:gd name="T64" fmla="*/ 195 w 699"/>
                  <a:gd name="T65" fmla="*/ 674 h 756"/>
                  <a:gd name="T66" fmla="*/ 211 w 699"/>
                  <a:gd name="T67" fmla="*/ 644 h 756"/>
                  <a:gd name="T68" fmla="*/ 209 w 699"/>
                  <a:gd name="T69" fmla="*/ 626 h 756"/>
                  <a:gd name="T70" fmla="*/ 195 w 699"/>
                  <a:gd name="T71" fmla="*/ 620 h 756"/>
                  <a:gd name="T72" fmla="*/ 165 w 699"/>
                  <a:gd name="T73" fmla="*/ 596 h 756"/>
                  <a:gd name="T74" fmla="*/ 99 w 699"/>
                  <a:gd name="T75" fmla="*/ 534 h 756"/>
                  <a:gd name="T76" fmla="*/ 61 w 699"/>
                  <a:gd name="T77" fmla="*/ 506 h 756"/>
                  <a:gd name="T78" fmla="*/ 23 w 699"/>
                  <a:gd name="T79" fmla="*/ 470 h 756"/>
                  <a:gd name="T80" fmla="*/ 7 w 699"/>
                  <a:gd name="T81" fmla="*/ 434 h 756"/>
                  <a:gd name="T82" fmla="*/ 5 w 699"/>
                  <a:gd name="T83" fmla="*/ 396 h 756"/>
                  <a:gd name="T84" fmla="*/ 1 w 699"/>
                  <a:gd name="T85" fmla="*/ 392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04" name="任意多边形 32"/>
              <p:cNvSpPr>
                <a:spLocks/>
              </p:cNvSpPr>
              <p:nvPr/>
            </p:nvSpPr>
            <p:spPr bwMode="ltGray">
              <a:xfrm rot="828663">
                <a:off x="242" y="3404"/>
                <a:ext cx="132" cy="16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05" name="任意多边形 33"/>
              <p:cNvSpPr>
                <a:spLocks/>
              </p:cNvSpPr>
              <p:nvPr/>
            </p:nvSpPr>
            <p:spPr bwMode="ltGray">
              <a:xfrm rot="828663">
                <a:off x="266" y="3592"/>
                <a:ext cx="66" cy="43"/>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06" name="任意多边形 34"/>
              <p:cNvSpPr>
                <a:spLocks/>
              </p:cNvSpPr>
              <p:nvPr/>
            </p:nvSpPr>
            <p:spPr bwMode="ltGray">
              <a:xfrm>
                <a:off x="11" y="4110"/>
                <a:ext cx="118" cy="209"/>
              </a:xfrm>
              <a:custGeom>
                <a:avLst/>
                <a:gdLst>
                  <a:gd name="T0" fmla="*/ 0 w 118"/>
                  <a:gd name="T1" fmla="*/ 0 h 209"/>
                  <a:gd name="T2" fmla="*/ 6 w 118"/>
                  <a:gd name="T3" fmla="*/ 8 h 209"/>
                  <a:gd name="T4" fmla="*/ 15 w 118"/>
                  <a:gd name="T5" fmla="*/ 19 h 209"/>
                  <a:gd name="T6" fmla="*/ 26 w 118"/>
                  <a:gd name="T7" fmla="*/ 33 h 209"/>
                  <a:gd name="T8" fmla="*/ 38 w 118"/>
                  <a:gd name="T9" fmla="*/ 51 h 209"/>
                  <a:gd name="T10" fmla="*/ 54 w 118"/>
                  <a:gd name="T11" fmla="*/ 72 h 209"/>
                  <a:gd name="T12" fmla="*/ 67 w 118"/>
                  <a:gd name="T13" fmla="*/ 94 h 209"/>
                  <a:gd name="T14" fmla="*/ 79 w 118"/>
                  <a:gd name="T15" fmla="*/ 119 h 209"/>
                  <a:gd name="T16" fmla="*/ 87 w 118"/>
                  <a:gd name="T17" fmla="*/ 146 h 209"/>
                  <a:gd name="T18" fmla="*/ 94 w 118"/>
                  <a:gd name="T19" fmla="*/ 175 h 209"/>
                  <a:gd name="T20" fmla="*/ 91 w 118"/>
                  <a:gd name="T21" fmla="*/ 209 h 209"/>
                  <a:gd name="T22" fmla="*/ 118 w 118"/>
                  <a:gd name="T23" fmla="*/ 209 h 209"/>
                  <a:gd name="T24" fmla="*/ 117 w 118"/>
                  <a:gd name="T25" fmla="*/ 177 h 209"/>
                  <a:gd name="T26" fmla="*/ 104 w 118"/>
                  <a:gd name="T27" fmla="*/ 119 h 209"/>
                  <a:gd name="T28" fmla="*/ 82 w 118"/>
                  <a:gd name="T29" fmla="*/ 69 h 209"/>
                  <a:gd name="T30" fmla="*/ 47 w 118"/>
                  <a:gd name="T31" fmla="*/ 27 h 209"/>
                  <a:gd name="T32" fmla="*/ 0 w 118"/>
                  <a:gd name="T33"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07" name="任意多边形(F) 35"/>
              <p:cNvSpPr>
                <a:spLocks/>
              </p:cNvSpPr>
              <p:nvPr/>
            </p:nvSpPr>
            <p:spPr bwMode="ltGray">
              <a:xfrm>
                <a:off x="0" y="3968"/>
                <a:ext cx="130" cy="128"/>
              </a:xfrm>
              <a:custGeom>
                <a:avLst/>
                <a:gdLst>
                  <a:gd name="T0" fmla="*/ 103 w 130"/>
                  <a:gd name="T1" fmla="*/ 0 h 128"/>
                  <a:gd name="T2" fmla="*/ 130 w 130"/>
                  <a:gd name="T3" fmla="*/ 128 h 128"/>
                  <a:gd name="T4" fmla="*/ 125 w 130"/>
                  <a:gd name="T5" fmla="*/ 126 h 128"/>
                  <a:gd name="T6" fmla="*/ 111 w 130"/>
                  <a:gd name="T7" fmla="*/ 121 h 128"/>
                  <a:gd name="T8" fmla="*/ 92 w 130"/>
                  <a:gd name="T9" fmla="*/ 111 h 128"/>
                  <a:gd name="T10" fmla="*/ 68 w 130"/>
                  <a:gd name="T11" fmla="*/ 103 h 128"/>
                  <a:gd name="T12" fmla="*/ 41 w 130"/>
                  <a:gd name="T13" fmla="*/ 94 h 128"/>
                  <a:gd name="T14" fmla="*/ 19 w 130"/>
                  <a:gd name="T15" fmla="*/ 90 h 128"/>
                  <a:gd name="T16" fmla="*/ 0 w 130"/>
                  <a:gd name="T17" fmla="*/ 93 h 128"/>
                  <a:gd name="T18" fmla="*/ 0 w 130"/>
                  <a:gd name="T19" fmla="*/ 72 h 128"/>
                  <a:gd name="T20" fmla="*/ 12 w 130"/>
                  <a:gd name="T21" fmla="*/ 70 h 128"/>
                  <a:gd name="T22" fmla="*/ 24 w 130"/>
                  <a:gd name="T23" fmla="*/ 66 h 128"/>
                  <a:gd name="T24" fmla="*/ 38 w 130"/>
                  <a:gd name="T25" fmla="*/ 66 h 128"/>
                  <a:gd name="T26" fmla="*/ 51 w 130"/>
                  <a:gd name="T27" fmla="*/ 67 h 128"/>
                  <a:gd name="T28" fmla="*/ 65 w 130"/>
                  <a:gd name="T29" fmla="*/ 70 h 128"/>
                  <a:gd name="T30" fmla="*/ 78 w 130"/>
                  <a:gd name="T31" fmla="*/ 78 h 128"/>
                  <a:gd name="T32" fmla="*/ 81 w 130"/>
                  <a:gd name="T33" fmla="*/ 74 h 128"/>
                  <a:gd name="T34" fmla="*/ 81 w 130"/>
                  <a:gd name="T35" fmla="*/ 58 h 128"/>
                  <a:gd name="T36" fmla="*/ 82 w 130"/>
                  <a:gd name="T37" fmla="*/ 37 h 128"/>
                  <a:gd name="T38" fmla="*/ 82 w 130"/>
                  <a:gd name="T39" fmla="*/ 29 h 128"/>
                  <a:gd name="T40" fmla="*/ 80 w 130"/>
                  <a:gd name="T41" fmla="*/ 29 h 128"/>
                  <a:gd name="T42" fmla="*/ 77 w 130"/>
                  <a:gd name="T43" fmla="*/ 27 h 128"/>
                  <a:gd name="T44" fmla="*/ 76 w 130"/>
                  <a:gd name="T45" fmla="*/ 22 h 128"/>
                  <a:gd name="T46" fmla="*/ 75 w 130"/>
                  <a:gd name="T47" fmla="*/ 19 h 128"/>
                  <a:gd name="T48" fmla="*/ 76 w 130"/>
                  <a:gd name="T49" fmla="*/ 15 h 128"/>
                  <a:gd name="T50" fmla="*/ 79 w 130"/>
                  <a:gd name="T51" fmla="*/ 10 h 128"/>
                  <a:gd name="T52" fmla="*/ 89 w 130"/>
                  <a:gd name="T53" fmla="*/ 6 h 128"/>
                  <a:gd name="T54" fmla="*/ 103 w 130"/>
                  <a:gd name="T5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08" name="任意多边形 36"/>
              <p:cNvSpPr>
                <a:spLocks/>
              </p:cNvSpPr>
              <p:nvPr/>
            </p:nvSpPr>
            <p:spPr bwMode="ltGray">
              <a:xfrm>
                <a:off x="0" y="3949"/>
                <a:ext cx="47" cy="86"/>
              </a:xfrm>
              <a:custGeom>
                <a:avLst/>
                <a:gdLst>
                  <a:gd name="T0" fmla="*/ 37 w 47"/>
                  <a:gd name="T1" fmla="*/ 0 h 86"/>
                  <a:gd name="T2" fmla="*/ 15 w 47"/>
                  <a:gd name="T3" fmla="*/ 37 h 86"/>
                  <a:gd name="T4" fmla="*/ 0 w 47"/>
                  <a:gd name="T5" fmla="*/ 59 h 86"/>
                  <a:gd name="T6" fmla="*/ 0 w 47"/>
                  <a:gd name="T7" fmla="*/ 86 h 86"/>
                  <a:gd name="T8" fmla="*/ 8 w 47"/>
                  <a:gd name="T9" fmla="*/ 82 h 86"/>
                  <a:gd name="T10" fmla="*/ 20 w 47"/>
                  <a:gd name="T11" fmla="*/ 73 h 86"/>
                  <a:gd name="T12" fmla="*/ 33 w 47"/>
                  <a:gd name="T13" fmla="*/ 63 h 86"/>
                  <a:gd name="T14" fmla="*/ 42 w 47"/>
                  <a:gd name="T15" fmla="*/ 51 h 86"/>
                  <a:gd name="T16" fmla="*/ 47 w 47"/>
                  <a:gd name="T17" fmla="*/ 36 h 86"/>
                  <a:gd name="T18" fmla="*/ 46 w 47"/>
                  <a:gd name="T19" fmla="*/ 19 h 86"/>
                  <a:gd name="T20" fmla="*/ 37 w 47"/>
                  <a:gd name="T2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09" name="任意多边形 37"/>
              <p:cNvSpPr>
                <a:spLocks/>
              </p:cNvSpPr>
              <p:nvPr/>
            </p:nvSpPr>
            <p:spPr bwMode="ltGray">
              <a:xfrm>
                <a:off x="0" y="3239"/>
                <a:ext cx="497" cy="740"/>
              </a:xfrm>
              <a:custGeom>
                <a:avLst/>
                <a:gdLst>
                  <a:gd name="T0" fmla="*/ 0 w 497"/>
                  <a:gd name="T1" fmla="*/ 13 h 740"/>
                  <a:gd name="T2" fmla="*/ 41 w 497"/>
                  <a:gd name="T3" fmla="*/ 4 h 740"/>
                  <a:gd name="T4" fmla="*/ 101 w 497"/>
                  <a:gd name="T5" fmla="*/ 0 h 740"/>
                  <a:gd name="T6" fmla="*/ 170 w 497"/>
                  <a:gd name="T7" fmla="*/ 4 h 740"/>
                  <a:gd name="T8" fmla="*/ 248 w 497"/>
                  <a:gd name="T9" fmla="*/ 21 h 740"/>
                  <a:gd name="T10" fmla="*/ 323 w 497"/>
                  <a:gd name="T11" fmla="*/ 50 h 740"/>
                  <a:gd name="T12" fmla="*/ 382 w 497"/>
                  <a:gd name="T13" fmla="*/ 90 h 740"/>
                  <a:gd name="T14" fmla="*/ 428 w 497"/>
                  <a:gd name="T15" fmla="*/ 141 h 740"/>
                  <a:gd name="T16" fmla="*/ 463 w 497"/>
                  <a:gd name="T17" fmla="*/ 199 h 740"/>
                  <a:gd name="T18" fmla="*/ 485 w 497"/>
                  <a:gd name="T19" fmla="*/ 262 h 740"/>
                  <a:gd name="T20" fmla="*/ 496 w 497"/>
                  <a:gd name="T21" fmla="*/ 327 h 740"/>
                  <a:gd name="T22" fmla="*/ 497 w 497"/>
                  <a:gd name="T23" fmla="*/ 396 h 740"/>
                  <a:gd name="T24" fmla="*/ 487 w 497"/>
                  <a:gd name="T25" fmla="*/ 462 h 740"/>
                  <a:gd name="T26" fmla="*/ 470 w 497"/>
                  <a:gd name="T27" fmla="*/ 527 h 740"/>
                  <a:gd name="T28" fmla="*/ 443 w 497"/>
                  <a:gd name="T29" fmla="*/ 586 h 740"/>
                  <a:gd name="T30" fmla="*/ 406 w 497"/>
                  <a:gd name="T31" fmla="*/ 639 h 740"/>
                  <a:gd name="T32" fmla="*/ 364 w 497"/>
                  <a:gd name="T33" fmla="*/ 683 h 740"/>
                  <a:gd name="T34" fmla="*/ 315 w 497"/>
                  <a:gd name="T35" fmla="*/ 715 h 740"/>
                  <a:gd name="T36" fmla="*/ 259 w 497"/>
                  <a:gd name="T37" fmla="*/ 736 h 740"/>
                  <a:gd name="T38" fmla="*/ 198 w 497"/>
                  <a:gd name="T39" fmla="*/ 740 h 740"/>
                  <a:gd name="T40" fmla="*/ 131 w 497"/>
                  <a:gd name="T41" fmla="*/ 727 h 740"/>
                  <a:gd name="T42" fmla="*/ 167 w 497"/>
                  <a:gd name="T43" fmla="*/ 728 h 740"/>
                  <a:gd name="T44" fmla="*/ 204 w 497"/>
                  <a:gd name="T45" fmla="*/ 718 h 740"/>
                  <a:gd name="T46" fmla="*/ 238 w 497"/>
                  <a:gd name="T47" fmla="*/ 700 h 740"/>
                  <a:gd name="T48" fmla="*/ 272 w 497"/>
                  <a:gd name="T49" fmla="*/ 670 h 740"/>
                  <a:gd name="T50" fmla="*/ 304 w 497"/>
                  <a:gd name="T51" fmla="*/ 635 h 740"/>
                  <a:gd name="T52" fmla="*/ 333 w 497"/>
                  <a:gd name="T53" fmla="*/ 594 h 740"/>
                  <a:gd name="T54" fmla="*/ 358 w 497"/>
                  <a:gd name="T55" fmla="*/ 549 h 740"/>
                  <a:gd name="T56" fmla="*/ 381 w 497"/>
                  <a:gd name="T57" fmla="*/ 500 h 740"/>
                  <a:gd name="T58" fmla="*/ 396 w 497"/>
                  <a:gd name="T59" fmla="*/ 449 h 740"/>
                  <a:gd name="T60" fmla="*/ 408 w 497"/>
                  <a:gd name="T61" fmla="*/ 397 h 740"/>
                  <a:gd name="T62" fmla="*/ 414 w 497"/>
                  <a:gd name="T63" fmla="*/ 346 h 740"/>
                  <a:gd name="T64" fmla="*/ 412 w 497"/>
                  <a:gd name="T65" fmla="*/ 296 h 740"/>
                  <a:gd name="T66" fmla="*/ 402 w 497"/>
                  <a:gd name="T67" fmla="*/ 251 h 740"/>
                  <a:gd name="T68" fmla="*/ 384 w 497"/>
                  <a:gd name="T69" fmla="*/ 208 h 740"/>
                  <a:gd name="T70" fmla="*/ 357 w 497"/>
                  <a:gd name="T71" fmla="*/ 172 h 740"/>
                  <a:gd name="T72" fmla="*/ 320 w 497"/>
                  <a:gd name="T73" fmla="*/ 142 h 740"/>
                  <a:gd name="T74" fmla="*/ 260 w 497"/>
                  <a:gd name="T75" fmla="*/ 107 h 740"/>
                  <a:gd name="T76" fmla="*/ 203 w 497"/>
                  <a:gd name="T77" fmla="*/ 82 h 740"/>
                  <a:gd name="T78" fmla="*/ 154 w 497"/>
                  <a:gd name="T79" fmla="*/ 65 h 740"/>
                  <a:gd name="T80" fmla="*/ 108 w 497"/>
                  <a:gd name="T81" fmla="*/ 56 h 740"/>
                  <a:gd name="T82" fmla="*/ 68 w 497"/>
                  <a:gd name="T83" fmla="*/ 55 h 740"/>
                  <a:gd name="T84" fmla="*/ 32 w 497"/>
                  <a:gd name="T85" fmla="*/ 61 h 740"/>
                  <a:gd name="T86" fmla="*/ 0 w 497"/>
                  <a:gd name="T87" fmla="*/ 70 h 740"/>
                  <a:gd name="T88" fmla="*/ 0 w 497"/>
                  <a:gd name="T89" fmla="*/ 13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0" name="任意多边形 38"/>
              <p:cNvSpPr>
                <a:spLocks/>
              </p:cNvSpPr>
              <p:nvPr/>
            </p:nvSpPr>
            <p:spPr bwMode="ltGray">
              <a:xfrm rot="1584153">
                <a:off x="20" y="410"/>
                <a:ext cx="344" cy="245"/>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1" name="任意多边形 39"/>
              <p:cNvSpPr>
                <a:spLocks/>
              </p:cNvSpPr>
              <p:nvPr/>
            </p:nvSpPr>
            <p:spPr bwMode="ltGray">
              <a:xfrm rot="1584153">
                <a:off x="242" y="756"/>
                <a:ext cx="167" cy="115"/>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2" name="任意多边形 40"/>
              <p:cNvSpPr>
                <a:spLocks/>
              </p:cNvSpPr>
              <p:nvPr/>
            </p:nvSpPr>
            <p:spPr bwMode="ltGray">
              <a:xfrm rot="1584153">
                <a:off x="574" y="286"/>
                <a:ext cx="147" cy="160"/>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3" name="任意多边形 41"/>
              <p:cNvSpPr>
                <a:spLocks/>
              </p:cNvSpPr>
              <p:nvPr/>
            </p:nvSpPr>
            <p:spPr bwMode="ltGray">
              <a:xfrm rot="1584153">
                <a:off x="236" y="721"/>
                <a:ext cx="62" cy="97"/>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4" name="任意多边形 42"/>
              <p:cNvSpPr>
                <a:spLocks/>
              </p:cNvSpPr>
              <p:nvPr/>
            </p:nvSpPr>
            <p:spPr bwMode="ltGray">
              <a:xfrm rot="1584153">
                <a:off x="585" y="466"/>
                <a:ext cx="72" cy="41"/>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5" name="任意多边形 43"/>
              <p:cNvSpPr>
                <a:spLocks/>
              </p:cNvSpPr>
              <p:nvPr/>
            </p:nvSpPr>
            <p:spPr bwMode="ltGray">
              <a:xfrm>
                <a:off x="0" y="886"/>
                <a:ext cx="360" cy="650"/>
              </a:xfrm>
              <a:custGeom>
                <a:avLst/>
                <a:gdLst>
                  <a:gd name="T0" fmla="*/ 264 w 360"/>
                  <a:gd name="T1" fmla="*/ 0 h 650"/>
                  <a:gd name="T2" fmla="*/ 269 w 360"/>
                  <a:gd name="T3" fmla="*/ 9 h 650"/>
                  <a:gd name="T4" fmla="*/ 277 w 360"/>
                  <a:gd name="T5" fmla="*/ 22 h 650"/>
                  <a:gd name="T6" fmla="*/ 286 w 360"/>
                  <a:gd name="T7" fmla="*/ 39 h 650"/>
                  <a:gd name="T8" fmla="*/ 297 w 360"/>
                  <a:gd name="T9" fmla="*/ 58 h 650"/>
                  <a:gd name="T10" fmla="*/ 309 w 360"/>
                  <a:gd name="T11" fmla="*/ 83 h 650"/>
                  <a:gd name="T12" fmla="*/ 319 w 360"/>
                  <a:gd name="T13" fmla="*/ 108 h 650"/>
                  <a:gd name="T14" fmla="*/ 329 w 360"/>
                  <a:gd name="T15" fmla="*/ 136 h 650"/>
                  <a:gd name="T16" fmla="*/ 333 w 360"/>
                  <a:gd name="T17" fmla="*/ 163 h 650"/>
                  <a:gd name="T18" fmla="*/ 336 w 360"/>
                  <a:gd name="T19" fmla="*/ 193 h 650"/>
                  <a:gd name="T20" fmla="*/ 332 w 360"/>
                  <a:gd name="T21" fmla="*/ 223 h 650"/>
                  <a:gd name="T22" fmla="*/ 323 w 360"/>
                  <a:gd name="T23" fmla="*/ 255 h 650"/>
                  <a:gd name="T24" fmla="*/ 310 w 360"/>
                  <a:gd name="T25" fmla="*/ 285 h 650"/>
                  <a:gd name="T26" fmla="*/ 287 w 360"/>
                  <a:gd name="T27" fmla="*/ 315 h 650"/>
                  <a:gd name="T28" fmla="*/ 257 w 360"/>
                  <a:gd name="T29" fmla="*/ 343 h 650"/>
                  <a:gd name="T30" fmla="*/ 218 w 360"/>
                  <a:gd name="T31" fmla="*/ 370 h 650"/>
                  <a:gd name="T32" fmla="*/ 167 w 360"/>
                  <a:gd name="T33" fmla="*/ 396 h 650"/>
                  <a:gd name="T34" fmla="*/ 111 w 360"/>
                  <a:gd name="T35" fmla="*/ 425 h 650"/>
                  <a:gd name="T36" fmla="*/ 69 w 360"/>
                  <a:gd name="T37" fmla="*/ 457 h 650"/>
                  <a:gd name="T38" fmla="*/ 35 w 360"/>
                  <a:gd name="T39" fmla="*/ 490 h 650"/>
                  <a:gd name="T40" fmla="*/ 12 w 360"/>
                  <a:gd name="T41" fmla="*/ 526 h 650"/>
                  <a:gd name="T42" fmla="*/ 0 w 360"/>
                  <a:gd name="T43" fmla="*/ 553 h 650"/>
                  <a:gd name="T44" fmla="*/ 0 w 360"/>
                  <a:gd name="T45" fmla="*/ 650 h 650"/>
                  <a:gd name="T46" fmla="*/ 6 w 360"/>
                  <a:gd name="T47" fmla="*/ 628 h 650"/>
                  <a:gd name="T48" fmla="*/ 19 w 360"/>
                  <a:gd name="T49" fmla="*/ 594 h 650"/>
                  <a:gd name="T50" fmla="*/ 43 w 360"/>
                  <a:gd name="T51" fmla="*/ 551 h 650"/>
                  <a:gd name="T52" fmla="*/ 76 w 360"/>
                  <a:gd name="T53" fmla="*/ 503 h 650"/>
                  <a:gd name="T54" fmla="*/ 125 w 360"/>
                  <a:gd name="T55" fmla="*/ 454 h 650"/>
                  <a:gd name="T56" fmla="*/ 190 w 360"/>
                  <a:gd name="T57" fmla="*/ 408 h 650"/>
                  <a:gd name="T58" fmla="*/ 275 w 360"/>
                  <a:gd name="T59" fmla="*/ 365 h 650"/>
                  <a:gd name="T60" fmla="*/ 308 w 360"/>
                  <a:gd name="T61" fmla="*/ 342 h 650"/>
                  <a:gd name="T62" fmla="*/ 335 w 360"/>
                  <a:gd name="T63" fmla="*/ 305 h 650"/>
                  <a:gd name="T64" fmla="*/ 352 w 360"/>
                  <a:gd name="T65" fmla="*/ 255 h 650"/>
                  <a:gd name="T66" fmla="*/ 360 w 360"/>
                  <a:gd name="T67" fmla="*/ 201 h 650"/>
                  <a:gd name="T68" fmla="*/ 356 w 360"/>
                  <a:gd name="T69" fmla="*/ 144 h 650"/>
                  <a:gd name="T70" fmla="*/ 341 w 360"/>
                  <a:gd name="T71" fmla="*/ 88 h 650"/>
                  <a:gd name="T72" fmla="*/ 311 w 360"/>
                  <a:gd name="T73" fmla="*/ 39 h 650"/>
                  <a:gd name="T74" fmla="*/ 264 w 360"/>
                  <a:gd name="T75" fmla="*/ 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6" name="任意多边形 44"/>
              <p:cNvSpPr>
                <a:spLocks/>
              </p:cNvSpPr>
              <p:nvPr/>
            </p:nvSpPr>
            <p:spPr bwMode="ltGray">
              <a:xfrm rot="1584153">
                <a:off x="56" y="84"/>
                <a:ext cx="804" cy="686"/>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grpSp>
      <p:sp>
        <p:nvSpPr>
          <p:cNvPr id="2" name="标题占位符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latin typeface="Microsoft YaHei UI" panose="020B0503020204020204" pitchFamily="34" charset="-122"/>
                <a:ea typeface="Microsoft YaHei UI" panose="020B0503020204020204" pitchFamily="34" charset="-122"/>
              </a:defRPr>
            </a:lvl1pPr>
          </a:lstStyle>
          <a:p>
            <a:fld id="{2735BFAA-0B68-4571-BE05-B3DEA1031BA7}" type="datetime1">
              <a:rPr lang="zh-CN" altLang="en-US" noProof="0" smtClean="0"/>
              <a:pPr/>
              <a:t>2019/7/3</a:t>
            </a:fld>
            <a:endParaRPr lang="zh-CN" altLang="en-US" noProof="0" dirty="0"/>
          </a:p>
        </p:txBody>
      </p:sp>
      <p:sp>
        <p:nvSpPr>
          <p:cNvPr id="5" name="页脚占位符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latin typeface="Microsoft YaHei UI" panose="020B0503020204020204" pitchFamily="34" charset="-122"/>
                <a:ea typeface="Microsoft YaHei UI" panose="020B0503020204020204" pitchFamily="34" charset="-122"/>
              </a:defRPr>
            </a:lvl1pPr>
          </a:lstStyle>
          <a:p>
            <a:r>
              <a:rPr lang="zh-CN" altLang="en-US" noProof="0" dirty="0"/>
              <a:t>添加页脚</a:t>
            </a:r>
          </a:p>
        </p:txBody>
      </p:sp>
      <p:sp>
        <p:nvSpPr>
          <p:cNvPr id="6" name="灯片编号占位符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latin typeface="Microsoft YaHei UI" panose="020B0503020204020204" pitchFamily="34" charset="-122"/>
                <a:ea typeface="Microsoft YaHei UI"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20558881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r>
              <a:rPr lang="zh-CN" altLang="zh-CN" dirty="0"/>
              <a:t>管道探测器</a:t>
            </a:r>
            <a:endParaRPr lang="en-US" dirty="0">
              <a:ea typeface="Microsoft YaHei UI" panose="020B0503020204020204" pitchFamily="34" charset="-122"/>
            </a:endParaRPr>
          </a:p>
        </p:txBody>
      </p:sp>
      <p:sp>
        <p:nvSpPr>
          <p:cNvPr id="3" name="副标题 2"/>
          <p:cNvSpPr>
            <a:spLocks noGrp="1"/>
          </p:cNvSpPr>
          <p:nvPr>
            <p:ph type="subTitle" idx="1"/>
          </p:nvPr>
        </p:nvSpPr>
        <p:spPr>
          <a:xfrm>
            <a:off x="1557908" y="5132315"/>
            <a:ext cx="10630917" cy="1116085"/>
          </a:xfrm>
        </p:spPr>
        <p:txBody>
          <a:bodyPr rtlCol="0"/>
          <a:lstStyle/>
          <a:p>
            <a:r>
              <a:rPr lang="zh-CN" altLang="zh-CN" dirty="0"/>
              <a:t>——基于</a:t>
            </a:r>
            <a:r>
              <a:rPr lang="en-US" altLang="zh-CN" dirty="0" err="1"/>
              <a:t>AlphaBot</a:t>
            </a:r>
            <a:r>
              <a:rPr lang="zh-CN" altLang="zh-CN" dirty="0"/>
              <a:t>的嵌入式管道排障巡回系统 </a:t>
            </a:r>
            <a:endParaRPr lang="en-US" dirty="0">
              <a:ea typeface="Microsoft YaHei UI" panose="020B0503020204020204" pitchFamily="34" charset="-122"/>
            </a:endParaRPr>
          </a:p>
        </p:txBody>
      </p:sp>
      <p:sp>
        <p:nvSpPr>
          <p:cNvPr id="4" name="文本框 3"/>
          <p:cNvSpPr txBox="1"/>
          <p:nvPr/>
        </p:nvSpPr>
        <p:spPr>
          <a:xfrm>
            <a:off x="3255818" y="2891043"/>
            <a:ext cx="184731" cy="369332"/>
          </a:xfrm>
          <a:prstGeom prst="rect">
            <a:avLst/>
          </a:prstGeom>
          <a:noFill/>
          <a:ln>
            <a:solidFill>
              <a:schemeClr val="bg2"/>
            </a:solidFill>
          </a:ln>
        </p:spPr>
        <p:txBody>
          <a:bodyPr wrap="none" rtlCol="0" anchor="ctr" anchorCtr="1">
            <a:spAutoFit/>
          </a:bodyPr>
          <a:lstStyle/>
          <a:p>
            <a:endParaRPr kumimoji="1" lang="zh-CN" altLang="en-US" dirty="0"/>
          </a:p>
        </p:txBody>
      </p:sp>
    </p:spTree>
    <p:extLst>
      <p:ext uri="{BB962C8B-B14F-4D97-AF65-F5344CB8AC3E}">
        <p14:creationId xmlns:p14="http://schemas.microsoft.com/office/powerpoint/2010/main" val="24049730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593437" y="177801"/>
            <a:ext cx="8461416" cy="586904"/>
          </a:xfrm>
        </p:spPr>
        <p:txBody>
          <a:bodyPr rtlCol="0"/>
          <a:lstStyle/>
          <a:p>
            <a:r>
              <a:rPr lang="zh-CN" altLang="en-US" dirty="0"/>
              <a:t>三、技术方案</a:t>
            </a:r>
            <a:endParaRPr lang="zh-CN" altLang="en-US" dirty="0">
              <a:ea typeface="Microsoft YaHei UI" panose="020B0503020204020204" pitchFamily="34" charset="-122"/>
            </a:endParaRPr>
          </a:p>
        </p:txBody>
      </p:sp>
      <p:sp>
        <p:nvSpPr>
          <p:cNvPr id="14" name="内容占位符 13"/>
          <p:cNvSpPr>
            <a:spLocks noGrp="1"/>
          </p:cNvSpPr>
          <p:nvPr>
            <p:ph idx="1"/>
          </p:nvPr>
        </p:nvSpPr>
        <p:spPr>
          <a:xfrm>
            <a:off x="1304632" y="786460"/>
            <a:ext cx="9782801" cy="410292"/>
          </a:xfrm>
        </p:spPr>
        <p:txBody>
          <a:bodyPr rtlCol="0">
            <a:normAutofit fontScale="92500" lnSpcReduction="10000"/>
          </a:bodyPr>
          <a:lstStyle/>
          <a:p>
            <a:pPr marL="0" lvl="0" indent="0">
              <a:buNone/>
            </a:pPr>
            <a:r>
              <a:rPr lang="zh-CN" altLang="en-US" dirty="0">
                <a:latin typeface="+mn-ea"/>
                <a:ea typeface="+mn-ea"/>
              </a:rPr>
              <a:t> </a:t>
            </a:r>
            <a:r>
              <a:rPr lang="en-US" altLang="zh-CN" dirty="0">
                <a:latin typeface="+mn-ea"/>
                <a:ea typeface="+mn-ea"/>
              </a:rPr>
              <a:t>4</a:t>
            </a:r>
            <a:r>
              <a:rPr lang="zh-CN" altLang="en-US" dirty="0">
                <a:latin typeface="+mn-ea"/>
                <a:ea typeface="+mn-ea"/>
              </a:rPr>
              <a:t>、</a:t>
            </a:r>
            <a:r>
              <a:rPr lang="zh-CN" altLang="zh-CN" dirty="0"/>
              <a:t>网络状态的检查 </a:t>
            </a:r>
            <a:endParaRPr lang="en-US" altLang="zh-CN" dirty="0">
              <a:latin typeface="+mn-ea"/>
              <a:ea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807144252"/>
              </p:ext>
            </p:extLst>
          </p:nvPr>
        </p:nvGraphicFramePr>
        <p:xfrm>
          <a:off x="1309792" y="1233265"/>
          <a:ext cx="9782175" cy="758635"/>
        </p:xfrm>
        <a:graphic>
          <a:graphicData uri="http://schemas.openxmlformats.org/drawingml/2006/table">
            <a:tbl>
              <a:tblPr>
                <a:tableStyleId>{BC89EF96-8CEA-46FF-86C4-4CE0E7609802}</a:tableStyleId>
              </a:tblPr>
              <a:tblGrid>
                <a:gridCol w="9782175">
                  <a:extLst>
                    <a:ext uri="{9D8B030D-6E8A-4147-A177-3AD203B41FA5}">
                      <a16:colId xmlns:a16="http://schemas.microsoft.com/office/drawing/2014/main" val="20000"/>
                    </a:ext>
                  </a:extLst>
                </a:gridCol>
              </a:tblGrid>
              <a:tr h="0">
                <a:tc>
                  <a:txBody>
                    <a:bodyPr/>
                    <a:lstStyle/>
                    <a:p>
                      <a:pPr marR="144145" algn="l">
                        <a:lnSpc>
                          <a:spcPct val="150000"/>
                        </a:lnSpc>
                        <a:spcAft>
                          <a:spcPts val="0"/>
                        </a:spcAft>
                      </a:pPr>
                      <a:r>
                        <a:rPr lang="zh-CN" altLang="zh-CN" sz="1800" kern="1200" dirty="0">
                          <a:solidFill>
                            <a:schemeClr val="tx1"/>
                          </a:solidFill>
                          <a:effectLst/>
                          <a:latin typeface="+mn-ea"/>
                          <a:ea typeface="+mn-ea"/>
                          <a:cs typeface="+mn-cs"/>
                        </a:rPr>
                        <a:t>该模块用于判断是否超出排障的范围；不断查找是否存在有关</a:t>
                      </a:r>
                      <a:r>
                        <a:rPr lang="en-US" altLang="zh-CN" sz="1800" kern="1200" dirty="0">
                          <a:solidFill>
                            <a:schemeClr val="tx1"/>
                          </a:solidFill>
                          <a:effectLst/>
                          <a:latin typeface="+mn-ea"/>
                          <a:ea typeface="+mn-ea"/>
                          <a:cs typeface="+mn-cs"/>
                        </a:rPr>
                        <a:t>192</a:t>
                      </a:r>
                      <a:r>
                        <a:rPr lang="zh-CN" altLang="zh-CN" sz="1800" kern="1200" dirty="0">
                          <a:solidFill>
                            <a:schemeClr val="tx1"/>
                          </a:solidFill>
                          <a:effectLst/>
                          <a:latin typeface="+mn-ea"/>
                          <a:ea typeface="+mn-ea"/>
                          <a:cs typeface="+mn-cs"/>
                        </a:rPr>
                        <a:t>的网络配置，若存在即还在路由器的连接下，一旦查找不到即打印‘</a:t>
                      </a:r>
                      <a:r>
                        <a:rPr lang="en-US" altLang="zh-CN" sz="1800" kern="1200" dirty="0">
                          <a:solidFill>
                            <a:schemeClr val="tx1"/>
                          </a:solidFill>
                          <a:effectLst/>
                          <a:latin typeface="+mn-ea"/>
                          <a:ea typeface="+mn-ea"/>
                          <a:cs typeface="+mn-cs"/>
                        </a:rPr>
                        <a:t>out of distance</a:t>
                      </a:r>
                      <a:r>
                        <a:rPr lang="zh-CN" altLang="zh-CN" sz="1800" kern="1200" dirty="0">
                          <a:solidFill>
                            <a:schemeClr val="tx1"/>
                          </a:solidFill>
                          <a:effectLst/>
                          <a:latin typeface="+mn-ea"/>
                          <a:ea typeface="+mn-ea"/>
                          <a:cs typeface="+mn-cs"/>
                        </a:rPr>
                        <a:t>’并自动返回。</a:t>
                      </a:r>
                      <a:r>
                        <a:rPr lang="zh-CN" altLang="zh-CN" dirty="0">
                          <a:effectLst/>
                          <a:latin typeface="+mn-ea"/>
                          <a:ea typeface="+mn-ea"/>
                        </a:rPr>
                        <a:t> </a:t>
                      </a:r>
                      <a:endParaRPr lang="zh-CN" sz="1800" kern="100" dirty="0">
                        <a:effectLst/>
                        <a:latin typeface="+mn-ea"/>
                        <a:ea typeface="+mn-ea"/>
                      </a:endParaRPr>
                    </a:p>
                  </a:txBody>
                  <a:tcPr marL="114300" marR="114300" marT="0" marB="0"/>
                </a:tc>
                <a:extLst>
                  <a:ext uri="{0D108BD9-81ED-4DB2-BD59-A6C34878D82A}">
                    <a16:rowId xmlns:a16="http://schemas.microsoft.com/office/drawing/2014/main" val="10000"/>
                  </a:ext>
                </a:extLst>
              </a:tr>
            </a:tbl>
          </a:graphicData>
        </a:graphic>
      </p:graphicFrame>
      <p:pic>
        <p:nvPicPr>
          <p:cNvPr id="5" name="图片 4"/>
          <p:cNvPicPr/>
          <p:nvPr/>
        </p:nvPicPr>
        <p:blipFill>
          <a:blip r:embed="rId3">
            <a:extLst>
              <a:ext uri="{28A0092B-C50C-407E-A947-70E740481C1C}">
                <a14:useLocalDpi xmlns:a14="http://schemas.microsoft.com/office/drawing/2010/main" val="0"/>
              </a:ext>
            </a:extLst>
          </a:blip>
          <a:stretch>
            <a:fillRect/>
          </a:stretch>
        </p:blipFill>
        <p:spPr>
          <a:xfrm>
            <a:off x="2494012" y="2280294"/>
            <a:ext cx="4959350" cy="428625"/>
          </a:xfrm>
          <a:prstGeom prst="rect">
            <a:avLst/>
          </a:prstGeom>
        </p:spPr>
      </p:pic>
      <p:graphicFrame>
        <p:nvGraphicFramePr>
          <p:cNvPr id="2" name="表格 1"/>
          <p:cNvGraphicFramePr>
            <a:graphicFrameLocks noGrp="1"/>
          </p:cNvGraphicFramePr>
          <p:nvPr>
            <p:extLst>
              <p:ext uri="{D42A27DB-BD31-4B8C-83A1-F6EECF244321}">
                <p14:modId xmlns:p14="http://schemas.microsoft.com/office/powerpoint/2010/main" val="1729999869"/>
              </p:ext>
            </p:extLst>
          </p:nvPr>
        </p:nvGraphicFramePr>
        <p:xfrm>
          <a:off x="1304632" y="3429000"/>
          <a:ext cx="9782175" cy="1805115"/>
        </p:xfrm>
        <a:graphic>
          <a:graphicData uri="http://schemas.openxmlformats.org/drawingml/2006/table">
            <a:tbl>
              <a:tblPr>
                <a:tableStyleId>{BC89EF96-8CEA-46FF-86C4-4CE0E7609802}</a:tableStyleId>
              </a:tblPr>
              <a:tblGrid>
                <a:gridCol w="9782175">
                  <a:extLst>
                    <a:ext uri="{9D8B030D-6E8A-4147-A177-3AD203B41FA5}">
                      <a16:colId xmlns:a16="http://schemas.microsoft.com/office/drawing/2014/main" val="20000"/>
                    </a:ext>
                  </a:extLst>
                </a:gridCol>
              </a:tblGrid>
              <a:tr h="0">
                <a:tc>
                  <a:txBody>
                    <a:bodyPr/>
                    <a:lstStyle/>
                    <a:p>
                      <a:pPr marR="144145" indent="152400" algn="l">
                        <a:lnSpc>
                          <a:spcPts val="2500"/>
                        </a:lnSpc>
                        <a:spcAft>
                          <a:spcPts val="0"/>
                        </a:spcAft>
                      </a:pPr>
                      <a:r>
                        <a:rPr lang="en-US" sz="1800" kern="100" dirty="0" err="1">
                          <a:effectLst/>
                          <a:latin typeface="+mn-ea"/>
                          <a:ea typeface="+mn-ea"/>
                        </a:rPr>
                        <a:t>os.popen</a:t>
                      </a:r>
                      <a:r>
                        <a:rPr lang="en-US" sz="1800" kern="100" dirty="0">
                          <a:effectLst/>
                          <a:latin typeface="+mn-ea"/>
                          <a:ea typeface="+mn-ea"/>
                        </a:rPr>
                        <a:t>(command[, mode[, </a:t>
                      </a:r>
                      <a:r>
                        <a:rPr lang="en-US" sz="1800" kern="100" dirty="0" err="1">
                          <a:effectLst/>
                          <a:latin typeface="+mn-ea"/>
                          <a:ea typeface="+mn-ea"/>
                        </a:rPr>
                        <a:t>bufsize</a:t>
                      </a:r>
                      <a:r>
                        <a:rPr lang="en-US" sz="1800" kern="100" dirty="0">
                          <a:effectLst/>
                          <a:latin typeface="+mn-ea"/>
                          <a:ea typeface="+mn-ea"/>
                        </a:rPr>
                        <a:t>]])</a:t>
                      </a:r>
                      <a:r>
                        <a:rPr lang="zh-CN" sz="1800" kern="100" dirty="0">
                          <a:effectLst/>
                          <a:latin typeface="+mn-ea"/>
                          <a:ea typeface="+mn-ea"/>
                        </a:rPr>
                        <a:t>，为从一个</a:t>
                      </a:r>
                      <a:r>
                        <a:rPr lang="en-US" sz="1800" kern="100" dirty="0">
                          <a:effectLst/>
                          <a:latin typeface="+mn-ea"/>
                          <a:ea typeface="+mn-ea"/>
                        </a:rPr>
                        <a:t> command </a:t>
                      </a:r>
                      <a:r>
                        <a:rPr lang="zh-CN" sz="1800" kern="100" dirty="0">
                          <a:effectLst/>
                          <a:latin typeface="+mn-ea"/>
                          <a:ea typeface="+mn-ea"/>
                        </a:rPr>
                        <a:t>打开一个管道。</a:t>
                      </a:r>
                    </a:p>
                    <a:p>
                      <a:pPr marR="144145" indent="152400" algn="l">
                        <a:lnSpc>
                          <a:spcPts val="2500"/>
                        </a:lnSpc>
                        <a:spcAft>
                          <a:spcPts val="0"/>
                        </a:spcAft>
                      </a:pPr>
                      <a:r>
                        <a:rPr lang="en-US" sz="1800" kern="100" dirty="0" err="1">
                          <a:effectLst/>
                          <a:latin typeface="+mn-ea"/>
                          <a:ea typeface="+mn-ea"/>
                        </a:rPr>
                        <a:t>ifconfig</a:t>
                      </a:r>
                      <a:r>
                        <a:rPr lang="zh-CN" sz="1800" kern="100" dirty="0">
                          <a:effectLst/>
                          <a:latin typeface="+mn-ea"/>
                          <a:ea typeface="+mn-ea"/>
                        </a:rPr>
                        <a:t>为</a:t>
                      </a:r>
                      <a:r>
                        <a:rPr lang="en-US" sz="1800" kern="100" dirty="0" err="1">
                          <a:effectLst/>
                          <a:latin typeface="+mn-ea"/>
                          <a:ea typeface="+mn-ea"/>
                        </a:rPr>
                        <a:t>linux</a:t>
                      </a:r>
                      <a:r>
                        <a:rPr lang="zh-CN" sz="1800" kern="100" dirty="0">
                          <a:effectLst/>
                          <a:latin typeface="+mn-ea"/>
                          <a:ea typeface="+mn-ea"/>
                        </a:rPr>
                        <a:t>中用于显示或配置网络设备（网络接口卡）的命令。</a:t>
                      </a:r>
                    </a:p>
                    <a:p>
                      <a:pPr marR="144145" indent="152400" algn="l">
                        <a:lnSpc>
                          <a:spcPct val="150000"/>
                        </a:lnSpc>
                        <a:spcAft>
                          <a:spcPts val="0"/>
                        </a:spcAft>
                      </a:pPr>
                      <a:r>
                        <a:rPr lang="en-US" sz="1800" kern="100" dirty="0">
                          <a:effectLst/>
                          <a:latin typeface="+mn-ea"/>
                          <a:ea typeface="+mn-ea"/>
                        </a:rPr>
                        <a:t>grep (global search regular expression(RE) and print out the line,</a:t>
                      </a:r>
                      <a:r>
                        <a:rPr lang="zh-CN" sz="1800" kern="100" dirty="0">
                          <a:effectLst/>
                          <a:latin typeface="+mn-ea"/>
                          <a:ea typeface="+mn-ea"/>
                        </a:rPr>
                        <a:t>全面搜索正则表达式并把行打印出来</a:t>
                      </a:r>
                      <a:r>
                        <a:rPr lang="en-US" sz="1800" kern="100" dirty="0">
                          <a:effectLst/>
                          <a:latin typeface="+mn-ea"/>
                          <a:ea typeface="+mn-ea"/>
                        </a:rPr>
                        <a:t>) </a:t>
                      </a:r>
                      <a:r>
                        <a:rPr lang="zh-CN" sz="1800" kern="100" dirty="0">
                          <a:effectLst/>
                          <a:latin typeface="+mn-ea"/>
                          <a:ea typeface="+mn-ea"/>
                        </a:rPr>
                        <a:t>是一种强大的文本搜索工具，它能使用正则表达式搜索文本，并把匹配的行打印出来。</a:t>
                      </a:r>
                    </a:p>
                  </a:txBody>
                  <a:tcPr marL="114300" marR="114300" marT="0" marB="0"/>
                </a:tc>
                <a:extLst>
                  <a:ext uri="{0D108BD9-81ED-4DB2-BD59-A6C34878D82A}">
                    <a16:rowId xmlns:a16="http://schemas.microsoft.com/office/drawing/2014/main" val="10000"/>
                  </a:ext>
                </a:extLst>
              </a:tr>
            </a:tbl>
          </a:graphicData>
        </a:graphic>
      </p:graphicFrame>
      <p:sp>
        <p:nvSpPr>
          <p:cNvPr id="3" name="矩形 2"/>
          <p:cNvSpPr/>
          <p:nvPr/>
        </p:nvSpPr>
        <p:spPr>
          <a:xfrm>
            <a:off x="4100274" y="2812287"/>
            <a:ext cx="2095445" cy="369332"/>
          </a:xfrm>
          <a:prstGeom prst="rect">
            <a:avLst/>
          </a:prstGeom>
        </p:spPr>
        <p:txBody>
          <a:bodyPr wrap="none">
            <a:spAutoFit/>
          </a:bodyPr>
          <a:lstStyle/>
          <a:p>
            <a:r>
              <a:rPr lang="zh-CN" altLang="zh-CN">
                <a:cs typeface="Times New Roman" charset="0"/>
              </a:rPr>
              <a:t>检查网络状态命令</a:t>
            </a:r>
            <a:r>
              <a:rPr lang="zh-CN" altLang="zh-CN"/>
              <a:t> </a:t>
            </a:r>
            <a:endParaRPr lang="zh-CN" altLang="en-US"/>
          </a:p>
        </p:txBody>
      </p:sp>
    </p:spTree>
    <p:extLst>
      <p:ext uri="{BB962C8B-B14F-4D97-AF65-F5344CB8AC3E}">
        <p14:creationId xmlns:p14="http://schemas.microsoft.com/office/powerpoint/2010/main" val="2119787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593437" y="177801"/>
            <a:ext cx="8461416" cy="586904"/>
          </a:xfrm>
        </p:spPr>
        <p:txBody>
          <a:bodyPr rtlCol="0"/>
          <a:lstStyle/>
          <a:p>
            <a:r>
              <a:rPr lang="zh-CN" altLang="en-US" dirty="0"/>
              <a:t>三、技术方案</a:t>
            </a:r>
            <a:endParaRPr lang="zh-CN" altLang="en-US" dirty="0">
              <a:ea typeface="Microsoft YaHei UI" panose="020B0503020204020204" pitchFamily="34" charset="-122"/>
            </a:endParaRPr>
          </a:p>
        </p:txBody>
      </p:sp>
      <p:sp>
        <p:nvSpPr>
          <p:cNvPr id="14" name="内容占位符 13"/>
          <p:cNvSpPr>
            <a:spLocks noGrp="1"/>
          </p:cNvSpPr>
          <p:nvPr>
            <p:ph idx="1"/>
          </p:nvPr>
        </p:nvSpPr>
        <p:spPr>
          <a:xfrm>
            <a:off x="1304632" y="786460"/>
            <a:ext cx="9782801" cy="410292"/>
          </a:xfrm>
        </p:spPr>
        <p:txBody>
          <a:bodyPr rtlCol="0">
            <a:normAutofit fontScale="92500" lnSpcReduction="10000"/>
          </a:bodyPr>
          <a:lstStyle/>
          <a:p>
            <a:pPr marL="0" lvl="0" indent="0">
              <a:buNone/>
            </a:pPr>
            <a:r>
              <a:rPr lang="zh-CN" altLang="en-US" dirty="0">
                <a:latin typeface="+mn-ea"/>
                <a:ea typeface="+mn-ea"/>
              </a:rPr>
              <a:t> </a:t>
            </a:r>
            <a:r>
              <a:rPr lang="en-US" altLang="zh-CN" dirty="0">
                <a:latin typeface="+mn-ea"/>
                <a:ea typeface="+mn-ea"/>
              </a:rPr>
              <a:t>5</a:t>
            </a:r>
            <a:r>
              <a:rPr lang="zh-CN" altLang="en-US" dirty="0">
                <a:latin typeface="+mn-ea"/>
                <a:ea typeface="+mn-ea"/>
              </a:rPr>
              <a:t>、</a:t>
            </a:r>
            <a:r>
              <a:rPr lang="en-US" altLang="zh-CN" dirty="0" err="1"/>
              <a:t>WiFi</a:t>
            </a:r>
            <a:r>
              <a:rPr lang="en-US" altLang="zh-CN" dirty="0"/>
              <a:t> </a:t>
            </a:r>
            <a:r>
              <a:rPr lang="zh-CN" altLang="zh-CN" dirty="0"/>
              <a:t>视频监控模块 </a:t>
            </a:r>
            <a:endParaRPr lang="en-US" altLang="zh-CN" dirty="0">
              <a:latin typeface="+mn-ea"/>
              <a:ea typeface="+mn-ea"/>
            </a:endParaRPr>
          </a:p>
        </p:txBody>
      </p:sp>
      <p:graphicFrame>
        <p:nvGraphicFramePr>
          <p:cNvPr id="6" name="表格 5"/>
          <p:cNvGraphicFramePr>
            <a:graphicFrameLocks noGrp="1"/>
          </p:cNvGraphicFramePr>
          <p:nvPr>
            <p:extLst>
              <p:ext uri="{D42A27DB-BD31-4B8C-83A1-F6EECF244321}">
                <p14:modId xmlns:p14="http://schemas.microsoft.com/office/powerpoint/2010/main" val="1367477934"/>
              </p:ext>
            </p:extLst>
          </p:nvPr>
        </p:nvGraphicFramePr>
        <p:xfrm>
          <a:off x="1304613" y="1340768"/>
          <a:ext cx="7022048" cy="4873435"/>
        </p:xfrm>
        <a:graphic>
          <a:graphicData uri="http://schemas.openxmlformats.org/drawingml/2006/table">
            <a:tbl>
              <a:tblPr>
                <a:tableStyleId>{BC89EF96-8CEA-46FF-86C4-4CE0E7609802}</a:tableStyleId>
              </a:tblPr>
              <a:tblGrid>
                <a:gridCol w="7022048">
                  <a:extLst>
                    <a:ext uri="{9D8B030D-6E8A-4147-A177-3AD203B41FA5}">
                      <a16:colId xmlns:a16="http://schemas.microsoft.com/office/drawing/2014/main" val="20000"/>
                    </a:ext>
                  </a:extLst>
                </a:gridCol>
              </a:tblGrid>
              <a:tr h="0">
                <a:tc>
                  <a:txBody>
                    <a:bodyPr/>
                    <a:lstStyle/>
                    <a:p>
                      <a:pPr marR="144145" algn="just">
                        <a:lnSpc>
                          <a:spcPct val="150000"/>
                        </a:lnSpc>
                        <a:spcAft>
                          <a:spcPts val="0"/>
                        </a:spcAft>
                      </a:pPr>
                      <a:r>
                        <a:rPr lang="zh-CN" sz="1800" kern="100" dirty="0">
                          <a:effectLst/>
                          <a:latin typeface="+mn-ea"/>
                          <a:ea typeface="+mn-ea"/>
                        </a:rPr>
                        <a:t>该模块在小车未超出探测范围时可实时查看此时摄像头拍摄的画面还可以及时调整摄像头的拍摄角度。</a:t>
                      </a:r>
                    </a:p>
                    <a:p>
                      <a:pPr marR="144145" indent="152400" algn="just">
                        <a:lnSpc>
                          <a:spcPct val="150000"/>
                        </a:lnSpc>
                        <a:spcAft>
                          <a:spcPts val="0"/>
                        </a:spcAft>
                      </a:pPr>
                      <a:r>
                        <a:rPr lang="zh-CN" sz="1800" kern="100" dirty="0">
                          <a:effectLst/>
                          <a:latin typeface="+mn-ea"/>
                          <a:ea typeface="+mn-ea"/>
                        </a:rPr>
                        <a:t>通过</a:t>
                      </a:r>
                      <a:r>
                        <a:rPr lang="en-US" sz="1800" kern="100" dirty="0">
                          <a:effectLst/>
                          <a:latin typeface="+mn-ea"/>
                          <a:ea typeface="+mn-ea"/>
                        </a:rPr>
                        <a:t> </a:t>
                      </a:r>
                      <a:r>
                        <a:rPr lang="en-US" sz="1800" kern="100" dirty="0" err="1">
                          <a:effectLst/>
                          <a:latin typeface="+mn-ea"/>
                          <a:ea typeface="+mn-ea"/>
                        </a:rPr>
                        <a:t>webiopi</a:t>
                      </a:r>
                      <a:r>
                        <a:rPr lang="en-US" sz="1800" kern="100" dirty="0">
                          <a:effectLst/>
                          <a:latin typeface="+mn-ea"/>
                          <a:ea typeface="+mn-ea"/>
                        </a:rPr>
                        <a:t> </a:t>
                      </a:r>
                      <a:r>
                        <a:rPr lang="zh-CN" sz="1800" kern="100" dirty="0">
                          <a:effectLst/>
                          <a:latin typeface="+mn-ea"/>
                          <a:ea typeface="+mn-ea"/>
                        </a:rPr>
                        <a:t>实现远程遥控，通过</a:t>
                      </a:r>
                      <a:r>
                        <a:rPr lang="en-US" sz="1800" kern="100" dirty="0">
                          <a:effectLst/>
                          <a:latin typeface="+mn-ea"/>
                          <a:ea typeface="+mn-ea"/>
                        </a:rPr>
                        <a:t> MJPG-streamer </a:t>
                      </a:r>
                      <a:r>
                        <a:rPr lang="zh-CN" sz="1800" kern="100" dirty="0">
                          <a:effectLst/>
                          <a:latin typeface="+mn-ea"/>
                          <a:ea typeface="+mn-ea"/>
                        </a:rPr>
                        <a:t>软件实时显示摄像头拍摄图片。</a:t>
                      </a:r>
                    </a:p>
                    <a:p>
                      <a:pPr marR="144145" indent="152400" algn="just">
                        <a:lnSpc>
                          <a:spcPct val="150000"/>
                        </a:lnSpc>
                        <a:spcAft>
                          <a:spcPts val="0"/>
                        </a:spcAft>
                      </a:pPr>
                      <a:r>
                        <a:rPr lang="en-US" sz="1800" kern="100" dirty="0" err="1">
                          <a:effectLst/>
                          <a:latin typeface="+mn-ea"/>
                          <a:ea typeface="+mn-ea"/>
                        </a:rPr>
                        <a:t>webiopi</a:t>
                      </a:r>
                      <a:r>
                        <a:rPr lang="en-US" sz="1800" kern="100" dirty="0">
                          <a:effectLst/>
                          <a:latin typeface="+mn-ea"/>
                          <a:ea typeface="+mn-ea"/>
                        </a:rPr>
                        <a:t> </a:t>
                      </a:r>
                      <a:r>
                        <a:rPr lang="zh-CN" sz="1800" kern="100" dirty="0">
                          <a:effectLst/>
                          <a:latin typeface="+mn-ea"/>
                          <a:ea typeface="+mn-ea"/>
                        </a:rPr>
                        <a:t>是一个可控制树莓派</a:t>
                      </a:r>
                      <a:r>
                        <a:rPr lang="en-US" sz="1800" kern="100" dirty="0">
                          <a:effectLst/>
                          <a:latin typeface="+mn-ea"/>
                          <a:ea typeface="+mn-ea"/>
                        </a:rPr>
                        <a:t> GPIO </a:t>
                      </a:r>
                      <a:r>
                        <a:rPr lang="zh-CN" sz="1800" kern="100" dirty="0">
                          <a:effectLst/>
                          <a:latin typeface="+mn-ea"/>
                          <a:ea typeface="+mn-ea"/>
                        </a:rPr>
                        <a:t>的</a:t>
                      </a:r>
                      <a:r>
                        <a:rPr lang="en-US" sz="1800" kern="100" dirty="0">
                          <a:effectLst/>
                          <a:latin typeface="+mn-ea"/>
                          <a:ea typeface="+mn-ea"/>
                        </a:rPr>
                        <a:t> web </a:t>
                      </a:r>
                      <a:r>
                        <a:rPr lang="zh-CN" sz="1800" kern="100" dirty="0">
                          <a:effectLst/>
                          <a:latin typeface="+mn-ea"/>
                          <a:ea typeface="+mn-ea"/>
                        </a:rPr>
                        <a:t>框架，该框架面向物联网</a:t>
                      </a:r>
                      <a:r>
                        <a:rPr lang="en-US" sz="1800" kern="100" dirty="0">
                          <a:effectLst/>
                          <a:latin typeface="+mn-ea"/>
                          <a:ea typeface="+mn-ea"/>
                        </a:rPr>
                        <a:t> </a:t>
                      </a:r>
                      <a:r>
                        <a:rPr lang="en-US" sz="1800" kern="100" dirty="0" err="1">
                          <a:effectLst/>
                          <a:latin typeface="+mn-ea"/>
                          <a:ea typeface="+mn-ea"/>
                        </a:rPr>
                        <a:t>IoT</a:t>
                      </a:r>
                      <a:r>
                        <a:rPr lang="en-US" sz="1800" kern="100" dirty="0">
                          <a:effectLst/>
                          <a:latin typeface="+mn-ea"/>
                          <a:ea typeface="+mn-ea"/>
                        </a:rPr>
                        <a:t> </a:t>
                      </a:r>
                      <a:r>
                        <a:rPr lang="zh-CN" sz="1800" kern="100" dirty="0">
                          <a:effectLst/>
                          <a:latin typeface="+mn-ea"/>
                          <a:ea typeface="+mn-ea"/>
                        </a:rPr>
                        <a:t>开发。该项目托 管于</a:t>
                      </a:r>
                      <a:r>
                        <a:rPr lang="en-US" sz="1800" kern="100" dirty="0">
                          <a:effectLst/>
                          <a:latin typeface="+mn-ea"/>
                          <a:ea typeface="+mn-ea"/>
                        </a:rPr>
                        <a:t> Google</a:t>
                      </a:r>
                      <a:r>
                        <a:rPr lang="zh-CN" sz="1800" kern="100" dirty="0">
                          <a:effectLst/>
                          <a:latin typeface="+mn-ea"/>
                          <a:ea typeface="+mn-ea"/>
                        </a:rPr>
                        <a:t>，并可在</a:t>
                      </a:r>
                      <a:r>
                        <a:rPr lang="en-US" sz="1800" kern="100" dirty="0">
                          <a:effectLst/>
                          <a:latin typeface="+mn-ea"/>
                          <a:ea typeface="+mn-ea"/>
                        </a:rPr>
                        <a:t> </a:t>
                      </a:r>
                      <a:r>
                        <a:rPr lang="en-US" sz="1800" kern="100" dirty="0" err="1">
                          <a:effectLst/>
                          <a:latin typeface="+mn-ea"/>
                          <a:ea typeface="+mn-ea"/>
                        </a:rPr>
                        <a:t>sourceforge</a:t>
                      </a:r>
                      <a:r>
                        <a:rPr lang="en-US" sz="1800" kern="100" dirty="0">
                          <a:effectLst/>
                          <a:latin typeface="+mn-ea"/>
                          <a:ea typeface="+mn-ea"/>
                        </a:rPr>
                        <a:t> </a:t>
                      </a:r>
                      <a:r>
                        <a:rPr lang="zh-CN" sz="1800" kern="100" dirty="0">
                          <a:effectLst/>
                          <a:latin typeface="+mn-ea"/>
                          <a:ea typeface="+mn-ea"/>
                        </a:rPr>
                        <a:t>上下载到源代码。</a:t>
                      </a:r>
                      <a:r>
                        <a:rPr lang="en-US" sz="1800" kern="100" dirty="0" err="1">
                          <a:effectLst/>
                          <a:latin typeface="+mn-ea"/>
                          <a:ea typeface="+mn-ea"/>
                        </a:rPr>
                        <a:t>webiopi</a:t>
                      </a:r>
                      <a:r>
                        <a:rPr lang="en-US" sz="1800" kern="100" dirty="0">
                          <a:effectLst/>
                          <a:latin typeface="+mn-ea"/>
                          <a:ea typeface="+mn-ea"/>
                        </a:rPr>
                        <a:t> </a:t>
                      </a:r>
                      <a:r>
                        <a:rPr lang="zh-CN" sz="1800" kern="100" dirty="0">
                          <a:effectLst/>
                          <a:latin typeface="+mn-ea"/>
                          <a:ea typeface="+mn-ea"/>
                        </a:rPr>
                        <a:t>支持</a:t>
                      </a:r>
                      <a:r>
                        <a:rPr lang="en-US" sz="1800" kern="100" dirty="0">
                          <a:effectLst/>
                          <a:latin typeface="+mn-ea"/>
                          <a:ea typeface="+mn-ea"/>
                        </a:rPr>
                        <a:t> REST Server</a:t>
                      </a:r>
                      <a:r>
                        <a:rPr lang="zh-CN" sz="1800" kern="100" dirty="0">
                          <a:effectLst/>
                          <a:latin typeface="+mn-ea"/>
                          <a:ea typeface="+mn-ea"/>
                        </a:rPr>
                        <a:t>，</a:t>
                      </a:r>
                      <a:r>
                        <a:rPr lang="en-US" sz="1800" kern="100" dirty="0" err="1">
                          <a:effectLst/>
                          <a:latin typeface="+mn-ea"/>
                          <a:ea typeface="+mn-ea"/>
                        </a:rPr>
                        <a:t>CoAP</a:t>
                      </a:r>
                      <a:r>
                        <a:rPr lang="en-US" sz="1800" kern="100" dirty="0">
                          <a:effectLst/>
                          <a:latin typeface="+mn-ea"/>
                          <a:ea typeface="+mn-ea"/>
                        </a:rPr>
                        <a:t> server</a:t>
                      </a:r>
                      <a:r>
                        <a:rPr lang="zh-CN" sz="1800" kern="100" dirty="0">
                          <a:effectLst/>
                          <a:latin typeface="+mn-ea"/>
                          <a:ea typeface="+mn-ea"/>
                        </a:rPr>
                        <a:t>，并提供</a:t>
                      </a:r>
                      <a:r>
                        <a:rPr lang="en-US" sz="1800" kern="100" dirty="0">
                          <a:effectLst/>
                          <a:latin typeface="+mn-ea"/>
                          <a:ea typeface="+mn-ea"/>
                        </a:rPr>
                        <a:t> python </a:t>
                      </a:r>
                      <a:r>
                        <a:rPr lang="zh-CN" sz="1800" kern="100" dirty="0">
                          <a:effectLst/>
                          <a:latin typeface="+mn-ea"/>
                          <a:ea typeface="+mn-ea"/>
                        </a:rPr>
                        <a:t>库和</a:t>
                      </a:r>
                      <a:r>
                        <a:rPr lang="en-US" sz="1800" kern="100" dirty="0">
                          <a:effectLst/>
                          <a:latin typeface="+mn-ea"/>
                          <a:ea typeface="+mn-ea"/>
                        </a:rPr>
                        <a:t> </a:t>
                      </a:r>
                      <a:r>
                        <a:rPr lang="en-US" sz="1800" kern="100" dirty="0" err="1">
                          <a:effectLst/>
                          <a:latin typeface="+mn-ea"/>
                          <a:ea typeface="+mn-ea"/>
                        </a:rPr>
                        <a:t>javascript</a:t>
                      </a:r>
                      <a:r>
                        <a:rPr lang="en-US" sz="1800" kern="100" dirty="0">
                          <a:effectLst/>
                          <a:latin typeface="+mn-ea"/>
                          <a:ea typeface="+mn-ea"/>
                        </a:rPr>
                        <a:t> </a:t>
                      </a:r>
                      <a:r>
                        <a:rPr lang="zh-CN" sz="1800" kern="100" dirty="0">
                          <a:effectLst/>
                          <a:latin typeface="+mn-ea"/>
                          <a:ea typeface="+mn-ea"/>
                        </a:rPr>
                        <a:t>库。 </a:t>
                      </a:r>
                    </a:p>
                    <a:p>
                      <a:pPr marR="144145" indent="152400" algn="just">
                        <a:lnSpc>
                          <a:spcPct val="150000"/>
                        </a:lnSpc>
                        <a:spcAft>
                          <a:spcPts val="0"/>
                        </a:spcAft>
                      </a:pPr>
                      <a:r>
                        <a:rPr lang="en-US" sz="1800" kern="100" dirty="0">
                          <a:effectLst/>
                          <a:latin typeface="+mn-ea"/>
                          <a:ea typeface="+mn-ea"/>
                        </a:rPr>
                        <a:t>MJPG-streamer</a:t>
                      </a:r>
                      <a:r>
                        <a:rPr lang="zh-CN" sz="1800" kern="100" dirty="0">
                          <a:effectLst/>
                          <a:latin typeface="+mn-ea"/>
                          <a:ea typeface="+mn-ea"/>
                        </a:rPr>
                        <a:t>，是用于从</a:t>
                      </a:r>
                      <a:r>
                        <a:rPr lang="en-US" sz="1800" kern="100" dirty="0">
                          <a:effectLst/>
                          <a:latin typeface="+mn-ea"/>
                          <a:ea typeface="+mn-ea"/>
                        </a:rPr>
                        <a:t> webcam </a:t>
                      </a:r>
                      <a:r>
                        <a:rPr lang="zh-CN" sz="1800" kern="100" dirty="0">
                          <a:effectLst/>
                          <a:latin typeface="+mn-ea"/>
                          <a:ea typeface="+mn-ea"/>
                        </a:rPr>
                        <a:t>摄像头采集图像，把他们以流的形式通过基于</a:t>
                      </a:r>
                      <a:r>
                        <a:rPr lang="en-US" sz="1800" kern="100" dirty="0">
                          <a:effectLst/>
                          <a:latin typeface="+mn-ea"/>
                          <a:ea typeface="+mn-ea"/>
                        </a:rPr>
                        <a:t> </a:t>
                      </a:r>
                      <a:r>
                        <a:rPr lang="en-US" sz="1800" kern="100" dirty="0" err="1">
                          <a:effectLst/>
                          <a:latin typeface="+mn-ea"/>
                          <a:ea typeface="+mn-ea"/>
                        </a:rPr>
                        <a:t>ip</a:t>
                      </a:r>
                      <a:r>
                        <a:rPr lang="en-US" sz="1800" kern="100" dirty="0">
                          <a:effectLst/>
                          <a:latin typeface="+mn-ea"/>
                          <a:ea typeface="+mn-ea"/>
                        </a:rPr>
                        <a:t> </a:t>
                      </a:r>
                      <a:r>
                        <a:rPr lang="zh-CN" sz="1800" kern="100" dirty="0">
                          <a:effectLst/>
                          <a:latin typeface="+mn-ea"/>
                          <a:ea typeface="+mn-ea"/>
                        </a:rPr>
                        <a:t>的 网络传输到拥有浏览器的移动设备。通过</a:t>
                      </a:r>
                      <a:r>
                        <a:rPr lang="en-US" sz="1800" kern="100" dirty="0">
                          <a:effectLst/>
                          <a:latin typeface="+mn-ea"/>
                          <a:ea typeface="+mn-ea"/>
                        </a:rPr>
                        <a:t> MJPG-streamer</a:t>
                      </a:r>
                      <a:r>
                        <a:rPr lang="zh-CN" sz="1800" kern="100" dirty="0">
                          <a:effectLst/>
                          <a:latin typeface="+mn-ea"/>
                          <a:ea typeface="+mn-ea"/>
                        </a:rPr>
                        <a:t>软件可以实现将摄像头中采集到的图像通过网络传输到浏览器网页上显示。其工作流程如下：</a:t>
                      </a:r>
                    </a:p>
                  </a:txBody>
                  <a:tcPr marL="114300" marR="114300" marT="0" marB="0"/>
                </a:tc>
                <a:extLst>
                  <a:ext uri="{0D108BD9-81ED-4DB2-BD59-A6C34878D82A}">
                    <a16:rowId xmlns:a16="http://schemas.microsoft.com/office/drawing/2014/main" val="10000"/>
                  </a:ext>
                </a:extLst>
              </a:tr>
            </a:tbl>
          </a:graphicData>
        </a:graphic>
      </p:graphicFrame>
      <p:pic>
        <p:nvPicPr>
          <p:cNvPr id="9" name="图片 8"/>
          <p:cNvPicPr/>
          <p:nvPr/>
        </p:nvPicPr>
        <p:blipFill>
          <a:blip r:embed="rId3" cstate="print">
            <a:extLst>
              <a:ext uri="{28A0092B-C50C-407E-A947-70E740481C1C}">
                <a14:useLocalDpi xmlns:a14="http://schemas.microsoft.com/office/drawing/2010/main" val="0"/>
              </a:ext>
            </a:extLst>
          </a:blip>
          <a:stretch>
            <a:fillRect/>
          </a:stretch>
        </p:blipFill>
        <p:spPr>
          <a:xfrm>
            <a:off x="8705478" y="1472084"/>
            <a:ext cx="3005558" cy="2604988"/>
          </a:xfrm>
          <a:prstGeom prst="rect">
            <a:avLst/>
          </a:prstGeom>
        </p:spPr>
      </p:pic>
      <p:sp>
        <p:nvSpPr>
          <p:cNvPr id="7" name="矩形 6"/>
          <p:cNvSpPr/>
          <p:nvPr/>
        </p:nvSpPr>
        <p:spPr>
          <a:xfrm>
            <a:off x="8805315" y="4167738"/>
            <a:ext cx="2903359" cy="369332"/>
          </a:xfrm>
          <a:prstGeom prst="rect">
            <a:avLst/>
          </a:prstGeom>
        </p:spPr>
        <p:txBody>
          <a:bodyPr wrap="none">
            <a:spAutoFit/>
          </a:bodyPr>
          <a:lstStyle/>
          <a:p>
            <a:r>
              <a:rPr lang="en-US" altLang="zh-CN" dirty="0">
                <a:latin typeface="宋体" charset="-122"/>
                <a:cs typeface="Times New Roman" charset="0"/>
              </a:rPr>
              <a:t>MJPG-streamer</a:t>
            </a:r>
            <a:r>
              <a:rPr lang="zh-CN" altLang="zh-CN" dirty="0">
                <a:cs typeface="Times New Roman" charset="0"/>
              </a:rPr>
              <a:t>工作流程图</a:t>
            </a:r>
            <a:r>
              <a:rPr lang="zh-CN" altLang="zh-CN" dirty="0"/>
              <a:t> </a:t>
            </a:r>
            <a:endParaRPr lang="zh-CN" altLang="en-US" dirty="0"/>
          </a:p>
        </p:txBody>
      </p:sp>
    </p:spTree>
    <p:extLst>
      <p:ext uri="{BB962C8B-B14F-4D97-AF65-F5344CB8AC3E}">
        <p14:creationId xmlns:p14="http://schemas.microsoft.com/office/powerpoint/2010/main" val="1425806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593437" y="177801"/>
            <a:ext cx="8461416" cy="586904"/>
          </a:xfrm>
        </p:spPr>
        <p:txBody>
          <a:bodyPr rtlCol="0"/>
          <a:lstStyle/>
          <a:p>
            <a:r>
              <a:rPr lang="zh-CN" altLang="en-US" dirty="0"/>
              <a:t>三、技术方案</a:t>
            </a:r>
            <a:endParaRPr lang="zh-CN" altLang="en-US" dirty="0">
              <a:ea typeface="Microsoft YaHei UI" panose="020B0503020204020204" pitchFamily="34" charset="-122"/>
            </a:endParaRPr>
          </a:p>
        </p:txBody>
      </p:sp>
      <p:sp>
        <p:nvSpPr>
          <p:cNvPr id="14" name="内容占位符 13"/>
          <p:cNvSpPr>
            <a:spLocks noGrp="1"/>
          </p:cNvSpPr>
          <p:nvPr>
            <p:ph idx="1"/>
          </p:nvPr>
        </p:nvSpPr>
        <p:spPr>
          <a:xfrm>
            <a:off x="1304632" y="786460"/>
            <a:ext cx="9782801" cy="410292"/>
          </a:xfrm>
        </p:spPr>
        <p:txBody>
          <a:bodyPr rtlCol="0">
            <a:normAutofit fontScale="92500" lnSpcReduction="10000"/>
          </a:bodyPr>
          <a:lstStyle/>
          <a:p>
            <a:pPr marL="0" lvl="0" indent="0">
              <a:buNone/>
            </a:pPr>
            <a:r>
              <a:rPr lang="zh-CN" altLang="en-US" dirty="0">
                <a:latin typeface="+mn-ea"/>
                <a:ea typeface="+mn-ea"/>
              </a:rPr>
              <a:t> </a:t>
            </a:r>
            <a:r>
              <a:rPr lang="en-US" altLang="zh-CN" dirty="0">
                <a:latin typeface="+mn-ea"/>
                <a:ea typeface="+mn-ea"/>
              </a:rPr>
              <a:t>5</a:t>
            </a:r>
            <a:r>
              <a:rPr lang="zh-CN" altLang="en-US" dirty="0">
                <a:latin typeface="+mn-ea"/>
                <a:ea typeface="+mn-ea"/>
              </a:rPr>
              <a:t>、</a:t>
            </a:r>
            <a:r>
              <a:rPr lang="en-US" altLang="zh-CN" dirty="0" err="1"/>
              <a:t>WiFi</a:t>
            </a:r>
            <a:r>
              <a:rPr lang="en-US" altLang="zh-CN" dirty="0"/>
              <a:t> </a:t>
            </a:r>
            <a:r>
              <a:rPr lang="zh-CN" altLang="zh-CN" dirty="0"/>
              <a:t>视频监控模块 </a:t>
            </a:r>
            <a:endParaRPr lang="en-US" altLang="zh-CN" dirty="0">
              <a:latin typeface="+mn-ea"/>
              <a:ea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240091265"/>
              </p:ext>
            </p:extLst>
          </p:nvPr>
        </p:nvGraphicFramePr>
        <p:xfrm>
          <a:off x="1413892" y="1340768"/>
          <a:ext cx="9782175" cy="4473004"/>
        </p:xfrm>
        <a:graphic>
          <a:graphicData uri="http://schemas.openxmlformats.org/drawingml/2006/table">
            <a:tbl>
              <a:tblPr>
                <a:tableStyleId>{BC89EF96-8CEA-46FF-86C4-4CE0E7609802}</a:tableStyleId>
              </a:tblPr>
              <a:tblGrid>
                <a:gridCol w="9782175">
                  <a:extLst>
                    <a:ext uri="{9D8B030D-6E8A-4147-A177-3AD203B41FA5}">
                      <a16:colId xmlns:a16="http://schemas.microsoft.com/office/drawing/2014/main" val="20000"/>
                    </a:ext>
                  </a:extLst>
                </a:gridCol>
              </a:tblGrid>
              <a:tr h="0">
                <a:tc>
                  <a:txBody>
                    <a:bodyPr/>
                    <a:lstStyle/>
                    <a:p>
                      <a:pPr marR="144145" indent="152400" algn="just">
                        <a:lnSpc>
                          <a:spcPct val="150000"/>
                        </a:lnSpc>
                        <a:spcAft>
                          <a:spcPts val="0"/>
                        </a:spcAft>
                      </a:pPr>
                      <a:r>
                        <a:rPr lang="zh-CN" sz="1800" kern="100" dirty="0">
                          <a:effectLst/>
                          <a:latin typeface="+mn-ea"/>
                          <a:ea typeface="+mn-ea"/>
                        </a:rPr>
                        <a:t>采用插件的形势来完成相关的功能，主程序为</a:t>
                      </a:r>
                      <a:r>
                        <a:rPr lang="en-US" sz="1800" kern="100" dirty="0">
                          <a:effectLst/>
                          <a:latin typeface="+mn-ea"/>
                          <a:ea typeface="+mn-ea"/>
                        </a:rPr>
                        <a:t> </a:t>
                      </a:r>
                      <a:r>
                        <a:rPr lang="en-US" sz="1800" kern="100" dirty="0" err="1">
                          <a:effectLst/>
                          <a:latin typeface="+mn-ea"/>
                          <a:ea typeface="+mn-ea"/>
                        </a:rPr>
                        <a:t>mjpg</a:t>
                      </a:r>
                      <a:r>
                        <a:rPr lang="en-US" sz="1800" kern="100" dirty="0">
                          <a:effectLst/>
                          <a:latin typeface="+mn-ea"/>
                          <a:ea typeface="+mn-ea"/>
                        </a:rPr>
                        <a:t>-streamer, </a:t>
                      </a:r>
                      <a:r>
                        <a:rPr lang="zh-CN" sz="1800" kern="100" dirty="0">
                          <a:effectLst/>
                          <a:latin typeface="+mn-ea"/>
                          <a:ea typeface="+mn-ea"/>
                        </a:rPr>
                        <a:t>插件分输入和输出，输入就是取视频的方式，输出就是将内容转出的方式。其中输入有</a:t>
                      </a:r>
                      <a:r>
                        <a:rPr lang="en-US" sz="1800" kern="100" dirty="0" err="1">
                          <a:effectLst/>
                          <a:latin typeface="+mn-ea"/>
                          <a:ea typeface="+mn-ea"/>
                        </a:rPr>
                        <a:t>input_file</a:t>
                      </a:r>
                      <a:r>
                        <a:rPr lang="en-US" sz="1800" kern="100" dirty="0">
                          <a:effectLst/>
                          <a:latin typeface="+mn-ea"/>
                          <a:ea typeface="+mn-ea"/>
                        </a:rPr>
                        <a:t>, </a:t>
                      </a:r>
                      <a:r>
                        <a:rPr lang="en-US" sz="1800" kern="100" dirty="0" err="1">
                          <a:effectLst/>
                          <a:latin typeface="+mn-ea"/>
                          <a:ea typeface="+mn-ea"/>
                        </a:rPr>
                        <a:t>input_uvc</a:t>
                      </a:r>
                      <a:r>
                        <a:rPr lang="en-US" sz="1800" kern="100" dirty="0">
                          <a:effectLst/>
                          <a:latin typeface="+mn-ea"/>
                          <a:ea typeface="+mn-ea"/>
                        </a:rPr>
                        <a:t>, </a:t>
                      </a:r>
                      <a:r>
                        <a:rPr lang="en-US" sz="1800" kern="100" dirty="0" err="1">
                          <a:effectLst/>
                          <a:latin typeface="+mn-ea"/>
                          <a:ea typeface="+mn-ea"/>
                        </a:rPr>
                        <a:t>input_http</a:t>
                      </a:r>
                      <a:r>
                        <a:rPr lang="en-US" sz="1800" kern="100" dirty="0">
                          <a:effectLst/>
                          <a:latin typeface="+mn-ea"/>
                          <a:ea typeface="+mn-ea"/>
                        </a:rPr>
                        <a:t>, </a:t>
                      </a:r>
                      <a:r>
                        <a:rPr lang="en-US" sz="1800" kern="100" dirty="0" err="1">
                          <a:effectLst/>
                          <a:latin typeface="+mn-ea"/>
                          <a:ea typeface="+mn-ea"/>
                        </a:rPr>
                        <a:t>input_opencv</a:t>
                      </a:r>
                      <a:r>
                        <a:rPr lang="en-US" sz="1800" kern="100" dirty="0">
                          <a:effectLst/>
                          <a:latin typeface="+mn-ea"/>
                          <a:ea typeface="+mn-ea"/>
                        </a:rPr>
                        <a:t>, </a:t>
                      </a:r>
                      <a:r>
                        <a:rPr lang="en-US" sz="1800" kern="100" dirty="0" err="1">
                          <a:effectLst/>
                          <a:latin typeface="+mn-ea"/>
                          <a:ea typeface="+mn-ea"/>
                        </a:rPr>
                        <a:t>input_raspicam</a:t>
                      </a:r>
                      <a:r>
                        <a:rPr lang="en-US" sz="1800" kern="100" dirty="0">
                          <a:effectLst/>
                          <a:latin typeface="+mn-ea"/>
                          <a:ea typeface="+mn-ea"/>
                        </a:rPr>
                        <a:t>, input_ptp2</a:t>
                      </a:r>
                      <a:r>
                        <a:rPr lang="zh-CN" sz="1800" kern="100" dirty="0">
                          <a:effectLst/>
                          <a:latin typeface="+mn-ea"/>
                          <a:ea typeface="+mn-ea"/>
                        </a:rPr>
                        <a:t>，其中输出有</a:t>
                      </a:r>
                      <a:r>
                        <a:rPr lang="en-US" sz="1800" kern="100" dirty="0">
                          <a:effectLst/>
                          <a:latin typeface="+mn-ea"/>
                          <a:ea typeface="+mn-ea"/>
                        </a:rPr>
                        <a:t> </a:t>
                      </a:r>
                      <a:r>
                        <a:rPr lang="en-US" sz="1800" kern="100" dirty="0" err="1">
                          <a:effectLst/>
                          <a:latin typeface="+mn-ea"/>
                          <a:ea typeface="+mn-ea"/>
                        </a:rPr>
                        <a:t>output_http</a:t>
                      </a:r>
                      <a:r>
                        <a:rPr lang="en-US" sz="1800" kern="100" dirty="0">
                          <a:effectLst/>
                          <a:latin typeface="+mn-ea"/>
                          <a:ea typeface="+mn-ea"/>
                        </a:rPr>
                        <a:t>, </a:t>
                      </a:r>
                      <a:r>
                        <a:rPr lang="en-US" sz="1800" kern="100" dirty="0" err="1">
                          <a:effectLst/>
                          <a:latin typeface="+mn-ea"/>
                          <a:ea typeface="+mn-ea"/>
                        </a:rPr>
                        <a:t>output_file</a:t>
                      </a:r>
                      <a:r>
                        <a:rPr lang="en-US" sz="1800" kern="100" dirty="0">
                          <a:effectLst/>
                          <a:latin typeface="+mn-ea"/>
                          <a:ea typeface="+mn-ea"/>
                        </a:rPr>
                        <a:t>, </a:t>
                      </a:r>
                      <a:r>
                        <a:rPr lang="en-US" sz="1800" kern="100" dirty="0" err="1">
                          <a:effectLst/>
                          <a:latin typeface="+mn-ea"/>
                          <a:ea typeface="+mn-ea"/>
                        </a:rPr>
                        <a:t>output_udp,output_rtsp,output_viewer</a:t>
                      </a:r>
                      <a:r>
                        <a:rPr lang="zh-CN" sz="1800" kern="100" dirty="0">
                          <a:effectLst/>
                          <a:latin typeface="+mn-ea"/>
                          <a:ea typeface="+mn-ea"/>
                        </a:rPr>
                        <a:t>。其中：</a:t>
                      </a:r>
                    </a:p>
                    <a:p>
                      <a:pPr marL="342900" marR="144145" lvl="0" indent="-342900" algn="just">
                        <a:lnSpc>
                          <a:spcPct val="150000"/>
                        </a:lnSpc>
                        <a:spcAft>
                          <a:spcPts val="0"/>
                        </a:spcAft>
                        <a:buSzPts val="900"/>
                        <a:buFont typeface="Wingdings" charset="2"/>
                        <a:buChar char=""/>
                      </a:pPr>
                      <a:r>
                        <a:rPr lang="zh-CN" sz="1800" kern="100" dirty="0">
                          <a:effectLst/>
                          <a:latin typeface="+mn-ea"/>
                          <a:ea typeface="+mn-ea"/>
                        </a:rPr>
                        <a:t>在</a:t>
                      </a:r>
                      <a:r>
                        <a:rPr lang="en-US" sz="1800" kern="100" dirty="0">
                          <a:effectLst/>
                          <a:latin typeface="+mn-ea"/>
                          <a:ea typeface="+mn-ea"/>
                        </a:rPr>
                        <a:t> input </a:t>
                      </a:r>
                      <a:r>
                        <a:rPr lang="zh-CN" sz="1800" kern="100" dirty="0">
                          <a:effectLst/>
                          <a:latin typeface="+mn-ea"/>
                          <a:ea typeface="+mn-ea"/>
                        </a:rPr>
                        <a:t>和</a:t>
                      </a:r>
                      <a:r>
                        <a:rPr lang="en-US" sz="1800" kern="100" dirty="0">
                          <a:effectLst/>
                          <a:latin typeface="+mn-ea"/>
                          <a:ea typeface="+mn-ea"/>
                        </a:rPr>
                        <a:t> output </a:t>
                      </a:r>
                      <a:r>
                        <a:rPr lang="zh-CN" sz="1800" kern="100" dirty="0">
                          <a:effectLst/>
                          <a:latin typeface="+mn-ea"/>
                          <a:ea typeface="+mn-ea"/>
                        </a:rPr>
                        <a:t>之间传递时使用的是</a:t>
                      </a:r>
                      <a:r>
                        <a:rPr lang="en-US" sz="1800" kern="100" dirty="0">
                          <a:effectLst/>
                          <a:latin typeface="+mn-ea"/>
                          <a:ea typeface="+mn-ea"/>
                        </a:rPr>
                        <a:t> jpeg </a:t>
                      </a:r>
                      <a:r>
                        <a:rPr lang="zh-CN" sz="1800" kern="100" dirty="0">
                          <a:effectLst/>
                          <a:latin typeface="+mn-ea"/>
                          <a:ea typeface="+mn-ea"/>
                        </a:rPr>
                        <a:t>图片。</a:t>
                      </a:r>
                    </a:p>
                    <a:p>
                      <a:pPr marL="342900" marR="144145" lvl="0" indent="-342900" algn="just">
                        <a:lnSpc>
                          <a:spcPct val="150000"/>
                        </a:lnSpc>
                        <a:spcAft>
                          <a:spcPts val="0"/>
                        </a:spcAft>
                        <a:buSzPts val="900"/>
                        <a:buFont typeface="Wingdings" charset="2"/>
                        <a:buChar char=""/>
                      </a:pPr>
                      <a:r>
                        <a:rPr lang="en-US" sz="1800" kern="100" dirty="0" err="1">
                          <a:effectLst/>
                          <a:latin typeface="+mn-ea"/>
                          <a:ea typeface="+mn-ea"/>
                        </a:rPr>
                        <a:t>output_file</a:t>
                      </a:r>
                      <a:r>
                        <a:rPr lang="en-US" sz="1800" kern="100" dirty="0">
                          <a:effectLst/>
                          <a:latin typeface="+mn-ea"/>
                          <a:ea typeface="+mn-ea"/>
                        </a:rPr>
                        <a:t> </a:t>
                      </a:r>
                      <a:r>
                        <a:rPr lang="zh-CN" sz="1800" kern="100" dirty="0">
                          <a:effectLst/>
                          <a:latin typeface="+mn-ea"/>
                          <a:ea typeface="+mn-ea"/>
                        </a:rPr>
                        <a:t>将视频图片保存在本地</a:t>
                      </a:r>
                    </a:p>
                    <a:p>
                      <a:pPr marL="342900" marR="144145" lvl="0" indent="-342900" algn="just">
                        <a:lnSpc>
                          <a:spcPct val="150000"/>
                        </a:lnSpc>
                        <a:spcAft>
                          <a:spcPts val="0"/>
                        </a:spcAft>
                        <a:buSzPts val="900"/>
                        <a:buFont typeface="Wingdings" charset="2"/>
                        <a:buChar char=""/>
                      </a:pPr>
                      <a:r>
                        <a:rPr lang="en-US" sz="1800" kern="100" dirty="0" err="1">
                          <a:effectLst/>
                          <a:latin typeface="+mn-ea"/>
                          <a:ea typeface="+mn-ea"/>
                        </a:rPr>
                        <a:t>output_udp</a:t>
                      </a:r>
                      <a:r>
                        <a:rPr lang="en-US" sz="1800" kern="100" dirty="0">
                          <a:effectLst/>
                          <a:latin typeface="+mn-ea"/>
                          <a:ea typeface="+mn-ea"/>
                        </a:rPr>
                        <a:t>, </a:t>
                      </a:r>
                      <a:r>
                        <a:rPr lang="en-US" sz="1800" kern="100" dirty="0" err="1">
                          <a:effectLst/>
                          <a:latin typeface="+mn-ea"/>
                          <a:ea typeface="+mn-ea"/>
                        </a:rPr>
                        <a:t>output_rtsp</a:t>
                      </a:r>
                      <a:r>
                        <a:rPr lang="en-US" sz="1800" kern="100" dirty="0">
                          <a:effectLst/>
                          <a:latin typeface="+mn-ea"/>
                          <a:ea typeface="+mn-ea"/>
                        </a:rPr>
                        <a:t> </a:t>
                      </a:r>
                      <a:r>
                        <a:rPr lang="zh-CN" sz="1800" kern="100" dirty="0">
                          <a:effectLst/>
                          <a:latin typeface="+mn-ea"/>
                          <a:ea typeface="+mn-ea"/>
                        </a:rPr>
                        <a:t>在指定端口等待</a:t>
                      </a:r>
                      <a:r>
                        <a:rPr lang="en-US" sz="1800" kern="100" dirty="0">
                          <a:effectLst/>
                          <a:latin typeface="+mn-ea"/>
                          <a:ea typeface="+mn-ea"/>
                        </a:rPr>
                        <a:t> </a:t>
                      </a:r>
                      <a:r>
                        <a:rPr lang="en-US" sz="1800" kern="100" dirty="0" err="1">
                          <a:effectLst/>
                          <a:latin typeface="+mn-ea"/>
                          <a:ea typeface="+mn-ea"/>
                        </a:rPr>
                        <a:t>udp</a:t>
                      </a:r>
                      <a:r>
                        <a:rPr lang="en-US" sz="1800" kern="100" dirty="0">
                          <a:effectLst/>
                          <a:latin typeface="+mn-ea"/>
                          <a:ea typeface="+mn-ea"/>
                        </a:rPr>
                        <a:t> </a:t>
                      </a:r>
                      <a:r>
                        <a:rPr lang="zh-CN" sz="1800" kern="100" dirty="0">
                          <a:effectLst/>
                          <a:latin typeface="+mn-ea"/>
                          <a:ea typeface="+mn-ea"/>
                        </a:rPr>
                        <a:t>命令，并将图片数据保存本地</a:t>
                      </a:r>
                    </a:p>
                    <a:p>
                      <a:pPr marL="342900" marR="144145" lvl="0" indent="-342900" algn="just">
                        <a:lnSpc>
                          <a:spcPct val="150000"/>
                        </a:lnSpc>
                        <a:spcAft>
                          <a:spcPts val="0"/>
                        </a:spcAft>
                        <a:buSzPts val="900"/>
                        <a:buFont typeface="Wingdings" charset="2"/>
                        <a:buChar char=""/>
                      </a:pPr>
                      <a:r>
                        <a:rPr lang="en-US" sz="1800" kern="100" dirty="0" err="1">
                          <a:effectLst/>
                          <a:latin typeface="+mn-ea"/>
                          <a:ea typeface="+mn-ea"/>
                        </a:rPr>
                        <a:t>output_viewer</a:t>
                      </a:r>
                      <a:r>
                        <a:rPr lang="en-US" sz="1800" kern="100" dirty="0">
                          <a:effectLst/>
                          <a:latin typeface="+mn-ea"/>
                          <a:ea typeface="+mn-ea"/>
                        </a:rPr>
                        <a:t> </a:t>
                      </a:r>
                      <a:r>
                        <a:rPr lang="zh-CN" sz="1800" kern="100" dirty="0">
                          <a:effectLst/>
                          <a:latin typeface="+mn-ea"/>
                          <a:ea typeface="+mn-ea"/>
                        </a:rPr>
                        <a:t>通过</a:t>
                      </a:r>
                      <a:r>
                        <a:rPr lang="en-US" sz="1800" kern="100" dirty="0">
                          <a:effectLst/>
                          <a:latin typeface="+mn-ea"/>
                          <a:ea typeface="+mn-ea"/>
                        </a:rPr>
                        <a:t> SDL </a:t>
                      </a:r>
                      <a:r>
                        <a:rPr lang="zh-CN" sz="1800" kern="100" dirty="0">
                          <a:effectLst/>
                          <a:latin typeface="+mn-ea"/>
                          <a:ea typeface="+mn-ea"/>
                        </a:rPr>
                        <a:t>将图片数据解码后，进行显示。</a:t>
                      </a:r>
                    </a:p>
                    <a:p>
                      <a:pPr marL="342900" marR="144145" lvl="0" indent="-342900" algn="just">
                        <a:lnSpc>
                          <a:spcPct val="150000"/>
                        </a:lnSpc>
                        <a:spcAft>
                          <a:spcPts val="0"/>
                        </a:spcAft>
                        <a:buSzPts val="900"/>
                        <a:buFont typeface="Wingdings" charset="2"/>
                        <a:buChar char=""/>
                      </a:pPr>
                      <a:r>
                        <a:rPr lang="en-US" sz="1800" kern="100" dirty="0" err="1">
                          <a:effectLst/>
                          <a:latin typeface="+mn-ea"/>
                          <a:ea typeface="+mn-ea"/>
                        </a:rPr>
                        <a:t>input_uvc</a:t>
                      </a:r>
                      <a:r>
                        <a:rPr lang="en-US" sz="1800" kern="100" dirty="0">
                          <a:effectLst/>
                          <a:latin typeface="+mn-ea"/>
                          <a:ea typeface="+mn-ea"/>
                        </a:rPr>
                        <a:t> </a:t>
                      </a:r>
                      <a:r>
                        <a:rPr lang="zh-CN" sz="1800" kern="100" dirty="0">
                          <a:effectLst/>
                          <a:latin typeface="+mn-ea"/>
                          <a:ea typeface="+mn-ea"/>
                        </a:rPr>
                        <a:t>通过</a:t>
                      </a:r>
                      <a:r>
                        <a:rPr lang="en-US" sz="1800" kern="100" dirty="0">
                          <a:effectLst/>
                          <a:latin typeface="+mn-ea"/>
                          <a:ea typeface="+mn-ea"/>
                        </a:rPr>
                        <a:t>v4l2 </a:t>
                      </a:r>
                      <a:r>
                        <a:rPr lang="zh-CN" sz="1800" kern="100" dirty="0">
                          <a:effectLst/>
                          <a:latin typeface="+mn-ea"/>
                          <a:ea typeface="+mn-ea"/>
                        </a:rPr>
                        <a:t>来提取视频， </a:t>
                      </a:r>
                    </a:p>
                    <a:p>
                      <a:pPr marL="342900" marR="144145" lvl="0" indent="-342900" algn="just">
                        <a:lnSpc>
                          <a:spcPct val="150000"/>
                        </a:lnSpc>
                        <a:spcAft>
                          <a:spcPts val="0"/>
                        </a:spcAft>
                        <a:buSzPts val="900"/>
                        <a:buFont typeface="Wingdings" charset="2"/>
                        <a:buChar char=""/>
                      </a:pPr>
                      <a:r>
                        <a:rPr lang="zh-CN" sz="1800" kern="100" dirty="0">
                          <a:effectLst/>
                          <a:latin typeface="+mn-ea"/>
                          <a:ea typeface="+mn-ea"/>
                        </a:rPr>
                        <a:t>其它</a:t>
                      </a:r>
                      <a:r>
                        <a:rPr lang="en-US" sz="1800" kern="100" dirty="0">
                          <a:effectLst/>
                          <a:latin typeface="+mn-ea"/>
                          <a:ea typeface="+mn-ea"/>
                        </a:rPr>
                        <a:t> input </a:t>
                      </a:r>
                      <a:r>
                        <a:rPr lang="zh-CN" sz="1800" kern="100" dirty="0">
                          <a:effectLst/>
                          <a:latin typeface="+mn-ea"/>
                          <a:ea typeface="+mn-ea"/>
                        </a:rPr>
                        <a:t>的插件都是指对各自己的协议实现的提取</a:t>
                      </a:r>
                    </a:p>
                    <a:p>
                      <a:pPr marL="342900" marR="144145" lvl="0" indent="-342900" algn="just">
                        <a:lnSpc>
                          <a:spcPct val="150000"/>
                        </a:lnSpc>
                        <a:spcAft>
                          <a:spcPts val="0"/>
                        </a:spcAft>
                        <a:buSzPts val="900"/>
                        <a:buFont typeface="Wingdings" charset="2"/>
                        <a:buChar char=""/>
                      </a:pPr>
                      <a:r>
                        <a:rPr lang="en-US" sz="1800" kern="100" dirty="0" err="1">
                          <a:effectLst/>
                          <a:latin typeface="+mn-ea"/>
                          <a:ea typeface="+mn-ea"/>
                        </a:rPr>
                        <a:t>input_control</a:t>
                      </a:r>
                      <a:r>
                        <a:rPr lang="en-US" sz="1800" kern="100" dirty="0">
                          <a:effectLst/>
                          <a:latin typeface="+mn-ea"/>
                          <a:ea typeface="+mn-ea"/>
                        </a:rPr>
                        <a:t> </a:t>
                      </a:r>
                      <a:r>
                        <a:rPr lang="zh-CN" sz="1800" kern="100" dirty="0">
                          <a:effectLst/>
                          <a:latin typeface="+mn-ea"/>
                          <a:ea typeface="+mn-ea"/>
                        </a:rPr>
                        <a:t>执行一些如云台，放大，缩小等之类的功能，能过</a:t>
                      </a:r>
                      <a:r>
                        <a:rPr lang="en-US" sz="1800" kern="100" dirty="0">
                          <a:effectLst/>
                          <a:latin typeface="+mn-ea"/>
                          <a:ea typeface="+mn-ea"/>
                        </a:rPr>
                        <a:t> v4l2 </a:t>
                      </a:r>
                      <a:r>
                        <a:rPr lang="zh-CN" sz="1800" kern="100" dirty="0">
                          <a:effectLst/>
                          <a:latin typeface="+mn-ea"/>
                          <a:ea typeface="+mn-ea"/>
                        </a:rPr>
                        <a:t>的相关协议实现</a:t>
                      </a:r>
                      <a:endParaRPr lang="zh-CN" sz="1800" kern="100" dirty="0">
                        <a:effectLst/>
                        <a:latin typeface="+mn-ea"/>
                        <a:ea typeface="+mn-ea"/>
                        <a:cs typeface="Times New Roman" charset="0"/>
                      </a:endParaRPr>
                    </a:p>
                  </a:txBody>
                  <a:tcPr marL="114300" marR="11430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49021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593437" y="177801"/>
            <a:ext cx="8461416" cy="586904"/>
          </a:xfrm>
        </p:spPr>
        <p:txBody>
          <a:bodyPr rtlCol="0"/>
          <a:lstStyle/>
          <a:p>
            <a:r>
              <a:rPr lang="zh-CN" altLang="en-US" dirty="0"/>
              <a:t>三、技术方案</a:t>
            </a:r>
            <a:endParaRPr lang="zh-CN" altLang="en-US" dirty="0">
              <a:ea typeface="Microsoft YaHei UI" panose="020B0503020204020204" pitchFamily="34" charset="-122"/>
            </a:endParaRPr>
          </a:p>
        </p:txBody>
      </p:sp>
      <p:sp>
        <p:nvSpPr>
          <p:cNvPr id="14" name="内容占位符 13"/>
          <p:cNvSpPr>
            <a:spLocks noGrp="1"/>
          </p:cNvSpPr>
          <p:nvPr>
            <p:ph idx="1"/>
          </p:nvPr>
        </p:nvSpPr>
        <p:spPr>
          <a:xfrm>
            <a:off x="1304632" y="786460"/>
            <a:ext cx="9782801" cy="410292"/>
          </a:xfrm>
        </p:spPr>
        <p:txBody>
          <a:bodyPr rtlCol="0">
            <a:normAutofit fontScale="92500" lnSpcReduction="10000"/>
          </a:bodyPr>
          <a:lstStyle/>
          <a:p>
            <a:pPr marL="0" lvl="0" indent="0">
              <a:buNone/>
            </a:pPr>
            <a:r>
              <a:rPr lang="zh-CN" altLang="en-US" dirty="0">
                <a:latin typeface="+mn-ea"/>
                <a:ea typeface="+mn-ea"/>
              </a:rPr>
              <a:t> </a:t>
            </a:r>
            <a:r>
              <a:rPr lang="en-US" altLang="zh-CN" dirty="0">
                <a:latin typeface="+mn-ea"/>
                <a:ea typeface="+mn-ea"/>
              </a:rPr>
              <a:t>6</a:t>
            </a:r>
            <a:r>
              <a:rPr lang="zh-CN" altLang="en-US" dirty="0">
                <a:latin typeface="+mn-ea"/>
                <a:ea typeface="+mn-ea"/>
              </a:rPr>
              <a:t>、</a:t>
            </a:r>
            <a:r>
              <a:rPr lang="zh-CN" altLang="zh-CN" dirty="0"/>
              <a:t>记录摄像头拍摄画面 </a:t>
            </a:r>
            <a:endParaRPr lang="en-US" altLang="zh-CN" dirty="0">
              <a:latin typeface="+mn-ea"/>
              <a:ea typeface="+mn-ea"/>
            </a:endParaRPr>
          </a:p>
        </p:txBody>
      </p:sp>
      <p:sp>
        <p:nvSpPr>
          <p:cNvPr id="3" name="矩形 2"/>
          <p:cNvSpPr/>
          <p:nvPr/>
        </p:nvSpPr>
        <p:spPr>
          <a:xfrm>
            <a:off x="1304632" y="1290546"/>
            <a:ext cx="4634602" cy="369332"/>
          </a:xfrm>
          <a:prstGeom prst="rect">
            <a:avLst/>
          </a:prstGeom>
        </p:spPr>
        <p:txBody>
          <a:bodyPr wrap="none">
            <a:spAutoFit/>
          </a:bodyPr>
          <a:lstStyle/>
          <a:p>
            <a:r>
              <a:rPr lang="zh-CN" altLang="zh-CN">
                <a:cs typeface="Times New Roman" charset="0"/>
              </a:rPr>
              <a:t>该模块用于录制视频保留在系统里便于查看</a:t>
            </a:r>
            <a:r>
              <a:rPr lang="zh-CN" altLang="zh-CN"/>
              <a:t> </a:t>
            </a:r>
            <a:endParaRPr lang="zh-CN" altLang="en-US"/>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1845940" y="2420888"/>
            <a:ext cx="3829050" cy="1045210"/>
          </a:xfrm>
          <a:prstGeom prst="rect">
            <a:avLst/>
          </a:prstGeom>
        </p:spPr>
      </p:pic>
      <p:sp>
        <p:nvSpPr>
          <p:cNvPr id="4" name="矩形 3"/>
          <p:cNvSpPr/>
          <p:nvPr/>
        </p:nvSpPr>
        <p:spPr>
          <a:xfrm>
            <a:off x="2727380" y="3573016"/>
            <a:ext cx="2095445" cy="369332"/>
          </a:xfrm>
          <a:prstGeom prst="rect">
            <a:avLst/>
          </a:prstGeom>
        </p:spPr>
        <p:txBody>
          <a:bodyPr wrap="none">
            <a:spAutoFit/>
          </a:bodyPr>
          <a:lstStyle/>
          <a:p>
            <a:r>
              <a:rPr lang="zh-CN" altLang="zh-CN">
                <a:cs typeface="Times New Roman" charset="0"/>
              </a:rPr>
              <a:t>录制视频代码截图</a:t>
            </a:r>
            <a:r>
              <a:rPr lang="zh-CN" altLang="zh-CN"/>
              <a:t> </a:t>
            </a:r>
            <a:endParaRPr lang="zh-CN" altLang="en-US"/>
          </a:p>
        </p:txBody>
      </p:sp>
    </p:spTree>
    <p:extLst>
      <p:ext uri="{BB962C8B-B14F-4D97-AF65-F5344CB8AC3E}">
        <p14:creationId xmlns:p14="http://schemas.microsoft.com/office/powerpoint/2010/main" val="1492768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593437" y="177801"/>
            <a:ext cx="8461416" cy="586904"/>
          </a:xfrm>
        </p:spPr>
        <p:txBody>
          <a:bodyPr rtlCol="0"/>
          <a:lstStyle/>
          <a:p>
            <a:r>
              <a:rPr lang="zh-CN" altLang="en-US" dirty="0"/>
              <a:t>四、成果展示</a:t>
            </a:r>
            <a:endParaRPr lang="zh-CN" altLang="en-US" dirty="0">
              <a:ea typeface="Microsoft YaHei UI" panose="020B0503020204020204" pitchFamily="34" charset="-122"/>
            </a:endParaRPr>
          </a:p>
        </p:txBody>
      </p:sp>
      <p:sp>
        <p:nvSpPr>
          <p:cNvPr id="3" name="矩形 2"/>
          <p:cNvSpPr/>
          <p:nvPr/>
        </p:nvSpPr>
        <p:spPr>
          <a:xfrm>
            <a:off x="1773932" y="948226"/>
            <a:ext cx="6092825" cy="646331"/>
          </a:xfrm>
          <a:prstGeom prst="rect">
            <a:avLst/>
          </a:prstGeom>
        </p:spPr>
        <p:txBody>
          <a:bodyPr>
            <a:spAutoFit/>
          </a:bodyPr>
          <a:lstStyle/>
          <a:p>
            <a:r>
              <a:rPr lang="zh-CN" altLang="zh-CN">
                <a:solidFill>
                  <a:srgbClr val="000000"/>
                </a:solidFill>
                <a:cs typeface="Times New Roman" charset="0"/>
              </a:rPr>
              <a:t> 以下是嵌入式管道排障巡回系统项目最终呈现的效果图，来展示树莓派和算法的基本功能。</a:t>
            </a:r>
            <a:r>
              <a:rPr lang="zh-CN" altLang="zh-CN"/>
              <a:t> </a:t>
            </a:r>
            <a:endParaRPr lang="zh-CN" altLang="en-US"/>
          </a:p>
        </p:txBody>
      </p:sp>
      <p:pic>
        <p:nvPicPr>
          <p:cNvPr id="7" name="图片 6"/>
          <p:cNvPicPr/>
          <p:nvPr/>
        </p:nvPicPr>
        <p:blipFill rotWithShape="1">
          <a:blip r:embed="rId3" cstate="print">
            <a:extLst>
              <a:ext uri="{28A0092B-C50C-407E-A947-70E740481C1C}">
                <a14:useLocalDpi xmlns:a14="http://schemas.microsoft.com/office/drawing/2010/main" val="0"/>
              </a:ext>
            </a:extLst>
          </a:blip>
          <a:srcRect l="31142" t="28055" r="33804" b="31389"/>
          <a:stretch/>
        </p:blipFill>
        <p:spPr bwMode="auto">
          <a:xfrm>
            <a:off x="1996061" y="1898204"/>
            <a:ext cx="2016224" cy="1362890"/>
          </a:xfrm>
          <a:prstGeom prst="rect">
            <a:avLst/>
          </a:prstGeom>
          <a:noFill/>
          <a:ln>
            <a:noFill/>
          </a:ln>
          <a:extLst>
            <a:ext uri="{53640926-AAD7-44D8-BBD7-CCE9431645EC}">
              <a14:shadowObscured xmlns:a14="http://schemas.microsoft.com/office/drawing/2010/main"/>
            </a:ext>
          </a:extLst>
        </p:spPr>
      </p:pic>
      <p:pic>
        <p:nvPicPr>
          <p:cNvPr id="8" name="图片 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8308" y="1902778"/>
            <a:ext cx="1872208" cy="1358316"/>
          </a:xfrm>
          <a:prstGeom prst="rect">
            <a:avLst/>
          </a:prstGeom>
          <a:noFill/>
          <a:ln>
            <a:noFill/>
          </a:ln>
        </p:spPr>
      </p:pic>
      <p:sp>
        <p:nvSpPr>
          <p:cNvPr id="4" name="矩形 3"/>
          <p:cNvSpPr/>
          <p:nvPr/>
        </p:nvSpPr>
        <p:spPr>
          <a:xfrm>
            <a:off x="1801569" y="3291345"/>
            <a:ext cx="2492643" cy="307777"/>
          </a:xfrm>
          <a:prstGeom prst="rect">
            <a:avLst/>
          </a:prstGeom>
        </p:spPr>
        <p:txBody>
          <a:bodyPr wrap="square">
            <a:spAutoFit/>
          </a:bodyPr>
          <a:lstStyle/>
          <a:p>
            <a:r>
              <a:rPr lang="zh-CN" altLang="zh-CN" sz="1400" dirty="0">
                <a:solidFill>
                  <a:srgbClr val="000000"/>
                </a:solidFill>
                <a:cs typeface="Times New Roman" charset="0"/>
              </a:rPr>
              <a:t>无障碍持续前行操作界面图</a:t>
            </a:r>
            <a:r>
              <a:rPr lang="zh-CN" altLang="zh-CN" sz="1400" dirty="0"/>
              <a:t> </a:t>
            </a:r>
            <a:endParaRPr lang="zh-CN" altLang="en-US" sz="1400" dirty="0"/>
          </a:p>
        </p:txBody>
      </p:sp>
      <p:sp>
        <p:nvSpPr>
          <p:cNvPr id="5" name="矩形 4"/>
          <p:cNvSpPr/>
          <p:nvPr/>
        </p:nvSpPr>
        <p:spPr>
          <a:xfrm>
            <a:off x="4972022" y="3291344"/>
            <a:ext cx="2388795" cy="307777"/>
          </a:xfrm>
          <a:prstGeom prst="rect">
            <a:avLst/>
          </a:prstGeom>
        </p:spPr>
        <p:txBody>
          <a:bodyPr wrap="none">
            <a:spAutoFit/>
          </a:bodyPr>
          <a:lstStyle/>
          <a:p>
            <a:r>
              <a:rPr lang="zh-CN" altLang="zh-CN" sz="1400" dirty="0">
                <a:solidFill>
                  <a:srgbClr val="000000"/>
                </a:solidFill>
                <a:cs typeface="Times New Roman" charset="0"/>
              </a:rPr>
              <a:t>无障碍持续前行摄像头画面</a:t>
            </a:r>
            <a:r>
              <a:rPr lang="zh-CN" altLang="zh-CN" sz="1400" dirty="0"/>
              <a:t> </a:t>
            </a:r>
            <a:endParaRPr lang="zh-CN" altLang="en-US" sz="1400" dirty="0"/>
          </a:p>
        </p:txBody>
      </p:sp>
      <p:pic>
        <p:nvPicPr>
          <p:cNvPr id="11" name="图片 10"/>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76539" y="1988840"/>
            <a:ext cx="1916430" cy="1079500"/>
          </a:xfrm>
          <a:prstGeom prst="rect">
            <a:avLst/>
          </a:prstGeom>
          <a:noFill/>
          <a:ln>
            <a:noFill/>
          </a:ln>
        </p:spPr>
      </p:pic>
      <p:sp>
        <p:nvSpPr>
          <p:cNvPr id="6" name="矩形 5"/>
          <p:cNvSpPr/>
          <p:nvPr/>
        </p:nvSpPr>
        <p:spPr>
          <a:xfrm>
            <a:off x="8030124" y="3261094"/>
            <a:ext cx="2209259" cy="307777"/>
          </a:xfrm>
          <a:prstGeom prst="rect">
            <a:avLst/>
          </a:prstGeom>
        </p:spPr>
        <p:txBody>
          <a:bodyPr wrap="none">
            <a:spAutoFit/>
          </a:bodyPr>
          <a:lstStyle/>
          <a:p>
            <a:r>
              <a:rPr lang="zh-CN" altLang="zh-CN" sz="1400" dirty="0">
                <a:solidFill>
                  <a:srgbClr val="000000"/>
                </a:solidFill>
                <a:cs typeface="Times New Roman" charset="0"/>
              </a:rPr>
              <a:t>无障碍持续前行小车画面</a:t>
            </a:r>
            <a:r>
              <a:rPr lang="zh-CN" altLang="zh-CN" sz="1400" dirty="0"/>
              <a:t> </a:t>
            </a:r>
            <a:endParaRPr lang="zh-CN" altLang="en-US" sz="1400" dirty="0"/>
          </a:p>
        </p:txBody>
      </p:sp>
    </p:spTree>
    <p:extLst>
      <p:ext uri="{BB962C8B-B14F-4D97-AF65-F5344CB8AC3E}">
        <p14:creationId xmlns:p14="http://schemas.microsoft.com/office/powerpoint/2010/main" val="459981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593437" y="177801"/>
            <a:ext cx="8461416" cy="586904"/>
          </a:xfrm>
        </p:spPr>
        <p:txBody>
          <a:bodyPr rtlCol="0"/>
          <a:lstStyle/>
          <a:p>
            <a:r>
              <a:rPr lang="zh-CN" altLang="en-US" dirty="0"/>
              <a:t>四、成果展示</a:t>
            </a:r>
            <a:endParaRPr lang="zh-CN" altLang="en-US" dirty="0">
              <a:ea typeface="Microsoft YaHei UI" panose="020B0503020204020204" pitchFamily="34" charset="-122"/>
            </a:endParaRPr>
          </a:p>
        </p:txBody>
      </p:sp>
      <p:pic>
        <p:nvPicPr>
          <p:cNvPr id="9" name="图片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0036" y="1196752"/>
            <a:ext cx="1916430" cy="1079500"/>
          </a:xfrm>
          <a:prstGeom prst="rect">
            <a:avLst/>
          </a:prstGeom>
          <a:noFill/>
          <a:ln>
            <a:noFill/>
          </a:ln>
        </p:spPr>
      </p:pic>
      <p:pic>
        <p:nvPicPr>
          <p:cNvPr id="11" name="图片 10"/>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4452" y="1196752"/>
            <a:ext cx="1824990" cy="1079500"/>
          </a:xfrm>
          <a:prstGeom prst="rect">
            <a:avLst/>
          </a:prstGeom>
          <a:noFill/>
          <a:ln>
            <a:noFill/>
          </a:ln>
        </p:spPr>
      </p:pic>
      <p:pic>
        <p:nvPicPr>
          <p:cNvPr id="14" name="图片 13"/>
          <p:cNvPicPr/>
          <p:nvPr/>
        </p:nvPicPr>
        <p:blipFill rotWithShape="1">
          <a:blip r:embed="rId5" cstate="print">
            <a:extLst>
              <a:ext uri="{28A0092B-C50C-407E-A947-70E740481C1C}">
                <a14:useLocalDpi xmlns:a14="http://schemas.microsoft.com/office/drawing/2010/main" val="0"/>
              </a:ext>
            </a:extLst>
          </a:blip>
          <a:srcRect t="22494"/>
          <a:stretch/>
        </p:blipFill>
        <p:spPr bwMode="auto">
          <a:xfrm>
            <a:off x="5432032" y="3789040"/>
            <a:ext cx="784225" cy="1079500"/>
          </a:xfrm>
          <a:prstGeom prst="rect">
            <a:avLst/>
          </a:prstGeom>
          <a:noFill/>
          <a:ln>
            <a:noFill/>
          </a:ln>
          <a:extLst>
            <a:ext uri="{53640926-AAD7-44D8-BBD7-CCE9431645EC}">
              <a14:shadowObscured xmlns:a14="http://schemas.microsoft.com/office/drawing/2010/main"/>
            </a:ext>
          </a:extLst>
        </p:spPr>
      </p:pic>
      <p:sp>
        <p:nvSpPr>
          <p:cNvPr id="2" name="矩形 1"/>
          <p:cNvSpPr/>
          <p:nvPr/>
        </p:nvSpPr>
        <p:spPr>
          <a:xfrm>
            <a:off x="2710036" y="2523633"/>
            <a:ext cx="1850186" cy="307777"/>
          </a:xfrm>
          <a:prstGeom prst="rect">
            <a:avLst/>
          </a:prstGeom>
        </p:spPr>
        <p:txBody>
          <a:bodyPr wrap="none">
            <a:spAutoFit/>
          </a:bodyPr>
          <a:lstStyle/>
          <a:p>
            <a:r>
              <a:rPr lang="zh-CN" altLang="zh-CN" sz="1400" dirty="0">
                <a:solidFill>
                  <a:srgbClr val="000000"/>
                </a:solidFill>
                <a:cs typeface="Times New Roman" charset="0"/>
              </a:rPr>
              <a:t>遇到障碍操作界面图</a:t>
            </a:r>
            <a:r>
              <a:rPr lang="zh-CN" altLang="zh-CN" sz="1400" dirty="0"/>
              <a:t> </a:t>
            </a:r>
            <a:endParaRPr lang="zh-CN" altLang="en-US" sz="1400" dirty="0"/>
          </a:p>
        </p:txBody>
      </p:sp>
      <p:sp>
        <p:nvSpPr>
          <p:cNvPr id="4" name="矩形 3"/>
          <p:cNvSpPr/>
          <p:nvPr/>
        </p:nvSpPr>
        <p:spPr>
          <a:xfrm>
            <a:off x="6441854" y="2521361"/>
            <a:ext cx="1850186" cy="307777"/>
          </a:xfrm>
          <a:prstGeom prst="rect">
            <a:avLst/>
          </a:prstGeom>
        </p:spPr>
        <p:txBody>
          <a:bodyPr wrap="none">
            <a:spAutoFit/>
          </a:bodyPr>
          <a:lstStyle/>
          <a:p>
            <a:r>
              <a:rPr lang="zh-CN" altLang="zh-CN" sz="1400" dirty="0">
                <a:solidFill>
                  <a:srgbClr val="000000"/>
                </a:solidFill>
                <a:cs typeface="Times New Roman" charset="0"/>
              </a:rPr>
              <a:t>遇到障碍摄像头画面</a:t>
            </a:r>
            <a:r>
              <a:rPr lang="zh-CN" altLang="zh-CN" sz="1400" dirty="0"/>
              <a:t> </a:t>
            </a:r>
            <a:endParaRPr lang="zh-CN" altLang="en-US" sz="1400" dirty="0"/>
          </a:p>
        </p:txBody>
      </p:sp>
      <p:sp>
        <p:nvSpPr>
          <p:cNvPr id="5" name="矩形 4"/>
          <p:cNvSpPr/>
          <p:nvPr/>
        </p:nvSpPr>
        <p:spPr>
          <a:xfrm>
            <a:off x="4988819" y="4999646"/>
            <a:ext cx="1670650" cy="307777"/>
          </a:xfrm>
          <a:prstGeom prst="rect">
            <a:avLst/>
          </a:prstGeom>
        </p:spPr>
        <p:txBody>
          <a:bodyPr wrap="none">
            <a:spAutoFit/>
          </a:bodyPr>
          <a:lstStyle/>
          <a:p>
            <a:r>
              <a:rPr lang="zh-CN" altLang="zh-CN" sz="1400" dirty="0">
                <a:solidFill>
                  <a:srgbClr val="000000"/>
                </a:solidFill>
                <a:cs typeface="Times New Roman" charset="0"/>
              </a:rPr>
              <a:t>遇到障碍小车画面</a:t>
            </a:r>
            <a:r>
              <a:rPr lang="zh-CN" altLang="zh-CN" sz="1400" dirty="0"/>
              <a:t> </a:t>
            </a:r>
            <a:endParaRPr lang="zh-CN" altLang="en-US" sz="1400" dirty="0"/>
          </a:p>
        </p:txBody>
      </p:sp>
    </p:spTree>
    <p:extLst>
      <p:ext uri="{BB962C8B-B14F-4D97-AF65-F5344CB8AC3E}">
        <p14:creationId xmlns:p14="http://schemas.microsoft.com/office/powerpoint/2010/main" val="1034830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593437" y="177801"/>
            <a:ext cx="8461416" cy="586904"/>
          </a:xfrm>
        </p:spPr>
        <p:txBody>
          <a:bodyPr rtlCol="0"/>
          <a:lstStyle/>
          <a:p>
            <a:r>
              <a:rPr lang="zh-CN" altLang="en-US" dirty="0"/>
              <a:t>四、成果展示</a:t>
            </a:r>
            <a:endParaRPr lang="zh-CN" altLang="en-US" dirty="0">
              <a:ea typeface="Microsoft YaHei UI" panose="020B0503020204020204" pitchFamily="34" charset="-122"/>
            </a:endParaRPr>
          </a:p>
        </p:txBody>
      </p:sp>
      <p:pic>
        <p:nvPicPr>
          <p:cNvPr id="10" name="图片 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5980" y="1196752"/>
            <a:ext cx="1922145" cy="1079500"/>
          </a:xfrm>
          <a:prstGeom prst="rect">
            <a:avLst/>
          </a:prstGeom>
          <a:noFill/>
          <a:ln>
            <a:noFill/>
          </a:ln>
        </p:spPr>
      </p:pic>
      <p:pic>
        <p:nvPicPr>
          <p:cNvPr id="12" name="图片 1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46340" y="1227614"/>
            <a:ext cx="1619885" cy="1079500"/>
          </a:xfrm>
          <a:prstGeom prst="rect">
            <a:avLst/>
          </a:prstGeom>
          <a:noFill/>
          <a:ln>
            <a:noFill/>
          </a:ln>
        </p:spPr>
      </p:pic>
      <p:pic>
        <p:nvPicPr>
          <p:cNvPr id="15" name="图片 14"/>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11695" y="3212976"/>
            <a:ext cx="1916430" cy="1079500"/>
          </a:xfrm>
          <a:prstGeom prst="rect">
            <a:avLst/>
          </a:prstGeom>
          <a:noFill/>
          <a:ln>
            <a:noFill/>
          </a:ln>
        </p:spPr>
      </p:pic>
      <p:sp>
        <p:nvSpPr>
          <p:cNvPr id="3" name="矩形 2"/>
          <p:cNvSpPr/>
          <p:nvPr/>
        </p:nvSpPr>
        <p:spPr>
          <a:xfrm>
            <a:off x="2277939" y="2476647"/>
            <a:ext cx="1850186" cy="307777"/>
          </a:xfrm>
          <a:prstGeom prst="rect">
            <a:avLst/>
          </a:prstGeom>
        </p:spPr>
        <p:txBody>
          <a:bodyPr wrap="none">
            <a:spAutoFit/>
          </a:bodyPr>
          <a:lstStyle/>
          <a:p>
            <a:r>
              <a:rPr lang="zh-CN" altLang="zh-CN" sz="1400" dirty="0">
                <a:solidFill>
                  <a:srgbClr val="000000"/>
                </a:solidFill>
                <a:cs typeface="Times New Roman" charset="0"/>
              </a:rPr>
              <a:t>失去连接操作界面图</a:t>
            </a:r>
            <a:r>
              <a:rPr lang="zh-CN" altLang="zh-CN" sz="1400" dirty="0"/>
              <a:t> </a:t>
            </a:r>
            <a:endParaRPr lang="zh-CN" altLang="en-US" sz="1400" dirty="0"/>
          </a:p>
        </p:txBody>
      </p:sp>
      <p:sp>
        <p:nvSpPr>
          <p:cNvPr id="6" name="矩形 5"/>
          <p:cNvSpPr/>
          <p:nvPr/>
        </p:nvSpPr>
        <p:spPr>
          <a:xfrm>
            <a:off x="5406280" y="2476647"/>
            <a:ext cx="1850186" cy="307777"/>
          </a:xfrm>
          <a:prstGeom prst="rect">
            <a:avLst/>
          </a:prstGeom>
        </p:spPr>
        <p:txBody>
          <a:bodyPr wrap="none">
            <a:spAutoFit/>
          </a:bodyPr>
          <a:lstStyle/>
          <a:p>
            <a:r>
              <a:rPr lang="zh-CN" altLang="zh-CN" sz="1400">
                <a:solidFill>
                  <a:srgbClr val="000000"/>
                </a:solidFill>
                <a:cs typeface="Times New Roman" charset="0"/>
              </a:rPr>
              <a:t>失去连接摄像头画面</a:t>
            </a:r>
            <a:r>
              <a:rPr lang="zh-CN" altLang="zh-CN" sz="1400"/>
              <a:t> </a:t>
            </a:r>
            <a:endParaRPr lang="zh-CN" altLang="en-US" sz="1400" dirty="0"/>
          </a:p>
        </p:txBody>
      </p:sp>
      <p:sp>
        <p:nvSpPr>
          <p:cNvPr id="7" name="矩形 6"/>
          <p:cNvSpPr/>
          <p:nvPr/>
        </p:nvSpPr>
        <p:spPr>
          <a:xfrm>
            <a:off x="2267451" y="4567139"/>
            <a:ext cx="1670650" cy="307777"/>
          </a:xfrm>
          <a:prstGeom prst="rect">
            <a:avLst/>
          </a:prstGeom>
        </p:spPr>
        <p:txBody>
          <a:bodyPr wrap="none">
            <a:spAutoFit/>
          </a:bodyPr>
          <a:lstStyle/>
          <a:p>
            <a:r>
              <a:rPr lang="zh-CN" altLang="zh-CN" sz="1400" dirty="0">
                <a:solidFill>
                  <a:srgbClr val="000000"/>
                </a:solidFill>
                <a:cs typeface="Times New Roman" charset="0"/>
              </a:rPr>
              <a:t>失去连接小车画面</a:t>
            </a:r>
            <a:r>
              <a:rPr lang="zh-CN" altLang="zh-CN" sz="1400" dirty="0"/>
              <a:t> </a:t>
            </a:r>
            <a:endParaRPr lang="zh-CN" altLang="en-US" sz="1400" dirty="0"/>
          </a:p>
        </p:txBody>
      </p:sp>
    </p:spTree>
    <p:extLst>
      <p:ext uri="{BB962C8B-B14F-4D97-AF65-F5344CB8AC3E}">
        <p14:creationId xmlns:p14="http://schemas.microsoft.com/office/powerpoint/2010/main" val="1728493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593437" y="177801"/>
            <a:ext cx="8461416" cy="586904"/>
          </a:xfrm>
        </p:spPr>
        <p:txBody>
          <a:bodyPr rtlCol="0"/>
          <a:lstStyle/>
          <a:p>
            <a:r>
              <a:rPr lang="zh-CN" altLang="en-US" dirty="0"/>
              <a:t>五、</a:t>
            </a:r>
            <a:r>
              <a:rPr lang="zh-CN" altLang="zh-CN" b="1" dirty="0"/>
              <a:t>创新点及特色</a:t>
            </a:r>
            <a:r>
              <a:rPr lang="zh-CN" altLang="zh-CN" dirty="0"/>
              <a:t> </a:t>
            </a:r>
            <a:endParaRPr lang="zh-CN" altLang="en-US" dirty="0">
              <a:ea typeface="Microsoft YaHei UI"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99000317"/>
              </p:ext>
            </p:extLst>
          </p:nvPr>
        </p:nvGraphicFramePr>
        <p:xfrm>
          <a:off x="1583113" y="1196752"/>
          <a:ext cx="10605712" cy="3141218"/>
        </p:xfrm>
        <a:graphic>
          <a:graphicData uri="http://schemas.openxmlformats.org/drawingml/2006/table">
            <a:tbl>
              <a:tblPr>
                <a:tableStyleId>{BC89EF96-8CEA-46FF-86C4-4CE0E7609802}</a:tableStyleId>
              </a:tblPr>
              <a:tblGrid>
                <a:gridCol w="10605712">
                  <a:extLst>
                    <a:ext uri="{9D8B030D-6E8A-4147-A177-3AD203B41FA5}">
                      <a16:colId xmlns:a16="http://schemas.microsoft.com/office/drawing/2014/main" val="20000"/>
                    </a:ext>
                  </a:extLst>
                </a:gridCol>
              </a:tblGrid>
              <a:tr h="0">
                <a:tc>
                  <a:txBody>
                    <a:bodyPr/>
                    <a:lstStyle/>
                    <a:p>
                      <a:pPr algn="l">
                        <a:lnSpc>
                          <a:spcPct val="150000"/>
                        </a:lnSpc>
                        <a:spcAft>
                          <a:spcPts val="0"/>
                        </a:spcAft>
                      </a:pPr>
                      <a:r>
                        <a:rPr lang="zh-CN" sz="2000" kern="100" dirty="0">
                          <a:effectLst/>
                          <a:latin typeface="+mn-ea"/>
                          <a:ea typeface="+mn-ea"/>
                        </a:rPr>
                        <a:t>创新点： </a:t>
                      </a:r>
                    </a:p>
                    <a:p>
                      <a:pPr algn="l">
                        <a:lnSpc>
                          <a:spcPct val="150000"/>
                        </a:lnSpc>
                        <a:spcAft>
                          <a:spcPts val="0"/>
                        </a:spcAft>
                      </a:pPr>
                      <a:r>
                        <a:rPr lang="zh-CN" sz="2000" kern="100" dirty="0">
                          <a:effectLst/>
                          <a:latin typeface="+mn-ea"/>
                          <a:ea typeface="+mn-ea"/>
                        </a:rPr>
                        <a:t>（</a:t>
                      </a:r>
                      <a:r>
                        <a:rPr lang="en-US" sz="2000" kern="100" dirty="0">
                          <a:effectLst/>
                          <a:latin typeface="+mn-ea"/>
                          <a:ea typeface="+mn-ea"/>
                        </a:rPr>
                        <a:t>1</a:t>
                      </a:r>
                      <a:r>
                        <a:rPr lang="zh-CN" sz="2000" kern="100" dirty="0">
                          <a:effectLst/>
                          <a:latin typeface="+mn-ea"/>
                          <a:ea typeface="+mn-ea"/>
                        </a:rPr>
                        <a:t>）利用查看网络配置来判断是否超出测试范围</a:t>
                      </a:r>
                    </a:p>
                    <a:p>
                      <a:pPr algn="l">
                        <a:lnSpc>
                          <a:spcPct val="150000"/>
                        </a:lnSpc>
                        <a:spcAft>
                          <a:spcPts val="0"/>
                        </a:spcAft>
                      </a:pPr>
                      <a:r>
                        <a:rPr lang="en-US" sz="2000" kern="100" dirty="0">
                          <a:effectLst/>
                          <a:latin typeface="+mn-ea"/>
                          <a:ea typeface="+mn-ea"/>
                        </a:rPr>
                        <a:t>     </a:t>
                      </a:r>
                      <a:r>
                        <a:rPr lang="zh-CN" sz="2000" kern="100" dirty="0">
                          <a:effectLst/>
                          <a:latin typeface="+mn-ea"/>
                          <a:ea typeface="+mn-ea"/>
                        </a:rPr>
                        <a:t>比起访问网站，三次握手来判断网络状态，直接查看网络配置更为简单直接。</a:t>
                      </a:r>
                    </a:p>
                    <a:p>
                      <a:pPr algn="l">
                        <a:lnSpc>
                          <a:spcPct val="150000"/>
                        </a:lnSpc>
                        <a:spcAft>
                          <a:spcPts val="0"/>
                        </a:spcAft>
                      </a:pPr>
                      <a:r>
                        <a:rPr lang="zh-CN" sz="2000" kern="100" dirty="0">
                          <a:effectLst/>
                          <a:latin typeface="+mn-ea"/>
                          <a:ea typeface="+mn-ea"/>
                        </a:rPr>
                        <a:t>（</a:t>
                      </a:r>
                      <a:r>
                        <a:rPr lang="en-US" sz="2000" kern="100" dirty="0">
                          <a:effectLst/>
                          <a:latin typeface="+mn-ea"/>
                          <a:ea typeface="+mn-ea"/>
                        </a:rPr>
                        <a:t>2</a:t>
                      </a:r>
                      <a:r>
                        <a:rPr lang="zh-CN" sz="2000" kern="100" dirty="0">
                          <a:effectLst/>
                          <a:latin typeface="+mn-ea"/>
                          <a:ea typeface="+mn-ea"/>
                        </a:rPr>
                        <a:t>）局域网内实现状态监控</a:t>
                      </a:r>
                    </a:p>
                    <a:p>
                      <a:pPr algn="l">
                        <a:lnSpc>
                          <a:spcPct val="150000"/>
                        </a:lnSpc>
                        <a:spcAft>
                          <a:spcPts val="0"/>
                        </a:spcAft>
                      </a:pPr>
                      <a:r>
                        <a:rPr lang="en-US" sz="2000" kern="100" dirty="0">
                          <a:effectLst/>
                          <a:latin typeface="+mn-ea"/>
                          <a:ea typeface="+mn-ea"/>
                        </a:rPr>
                        <a:t>     </a:t>
                      </a:r>
                      <a:r>
                        <a:rPr lang="zh-CN" sz="2000" kern="100" dirty="0">
                          <a:effectLst/>
                          <a:latin typeface="+mn-ea"/>
                          <a:ea typeface="+mn-ea"/>
                        </a:rPr>
                        <a:t>无需连接外部网络，仅需在同一局域网内的终端即可控制树莓派，连接信号稳定清晰，传输实时性较好。</a:t>
                      </a:r>
                    </a:p>
                    <a:p>
                      <a:pPr algn="l">
                        <a:lnSpc>
                          <a:spcPct val="150000"/>
                        </a:lnSpc>
                        <a:spcAft>
                          <a:spcPts val="0"/>
                        </a:spcAft>
                      </a:pPr>
                      <a:r>
                        <a:rPr lang="en-US" sz="2000" kern="100" dirty="0">
                          <a:effectLst/>
                          <a:latin typeface="+mn-ea"/>
                          <a:ea typeface="+mn-ea"/>
                        </a:rPr>
                        <a:t>	</a:t>
                      </a:r>
                      <a:endParaRPr lang="zh-CN" sz="2000" kern="100" dirty="0">
                        <a:effectLst/>
                        <a:latin typeface="+mn-ea"/>
                        <a:ea typeface="+mn-ea"/>
                      </a:endParaRPr>
                    </a:p>
                  </a:txBody>
                  <a:tcPr marL="114300" marR="11430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82357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593437" y="177801"/>
            <a:ext cx="8461416" cy="586904"/>
          </a:xfrm>
        </p:spPr>
        <p:txBody>
          <a:bodyPr rtlCol="0"/>
          <a:lstStyle/>
          <a:p>
            <a:r>
              <a:rPr lang="zh-CN" altLang="en-US" dirty="0"/>
              <a:t>五、</a:t>
            </a:r>
            <a:r>
              <a:rPr lang="zh-CN" altLang="zh-CN" b="1" dirty="0"/>
              <a:t>创新点及特色</a:t>
            </a:r>
            <a:r>
              <a:rPr lang="zh-CN" altLang="zh-CN" dirty="0"/>
              <a:t> </a:t>
            </a:r>
            <a:endParaRPr lang="zh-CN" altLang="en-US" dirty="0">
              <a:ea typeface="Microsoft YaHei UI"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972200591"/>
              </p:ext>
            </p:extLst>
          </p:nvPr>
        </p:nvGraphicFramePr>
        <p:xfrm>
          <a:off x="1583113" y="1196752"/>
          <a:ext cx="10605712" cy="4512818"/>
        </p:xfrm>
        <a:graphic>
          <a:graphicData uri="http://schemas.openxmlformats.org/drawingml/2006/table">
            <a:tbl>
              <a:tblPr>
                <a:tableStyleId>{BC89EF96-8CEA-46FF-86C4-4CE0E7609802}</a:tableStyleId>
              </a:tblPr>
              <a:tblGrid>
                <a:gridCol w="10605712">
                  <a:extLst>
                    <a:ext uri="{9D8B030D-6E8A-4147-A177-3AD203B41FA5}">
                      <a16:colId xmlns:a16="http://schemas.microsoft.com/office/drawing/2014/main" val="20000"/>
                    </a:ext>
                  </a:extLst>
                </a:gridCol>
              </a:tblGrid>
              <a:tr h="0">
                <a:tc>
                  <a:txBody>
                    <a:bodyPr/>
                    <a:lstStyle/>
                    <a:p>
                      <a:pPr algn="l">
                        <a:lnSpc>
                          <a:spcPct val="150000"/>
                        </a:lnSpc>
                        <a:spcAft>
                          <a:spcPts val="0"/>
                        </a:spcAft>
                      </a:pPr>
                      <a:r>
                        <a:rPr lang="zh-CN" sz="2000" kern="100" dirty="0">
                          <a:effectLst/>
                          <a:latin typeface="+mn-ea"/>
                          <a:ea typeface="+mn-ea"/>
                        </a:rPr>
                        <a:t>项目特色：</a:t>
                      </a:r>
                      <a:br>
                        <a:rPr lang="en-US" sz="2000" kern="100" dirty="0">
                          <a:effectLst/>
                          <a:latin typeface="+mn-ea"/>
                          <a:ea typeface="+mn-ea"/>
                        </a:rPr>
                      </a:br>
                      <a:r>
                        <a:rPr lang="zh-CN" sz="2000" kern="100" dirty="0">
                          <a:effectLst/>
                          <a:latin typeface="+mn-ea"/>
                          <a:ea typeface="+mn-ea"/>
                        </a:rPr>
                        <a:t>（</a:t>
                      </a:r>
                      <a:r>
                        <a:rPr lang="en-US" sz="2000" kern="100" dirty="0">
                          <a:effectLst/>
                          <a:latin typeface="+mn-ea"/>
                          <a:ea typeface="+mn-ea"/>
                        </a:rPr>
                        <a:t>1</a:t>
                      </a:r>
                      <a:r>
                        <a:rPr lang="zh-CN" sz="2000" kern="100" dirty="0">
                          <a:effectLst/>
                          <a:latin typeface="+mn-ea"/>
                          <a:ea typeface="+mn-ea"/>
                        </a:rPr>
                        <a:t>）将红外避障模块与移动摄像头结合，实现了管道内部探测的自动化与规程化，为市场提供了管道堵塞探测方法的新选择。</a:t>
                      </a:r>
                    </a:p>
                    <a:p>
                      <a:pPr algn="l">
                        <a:lnSpc>
                          <a:spcPct val="150000"/>
                        </a:lnSpc>
                        <a:spcAft>
                          <a:spcPts val="0"/>
                        </a:spcAft>
                      </a:pPr>
                      <a:r>
                        <a:rPr lang="zh-CN" sz="2000" kern="100" dirty="0">
                          <a:effectLst/>
                          <a:latin typeface="+mn-ea"/>
                          <a:ea typeface="+mn-ea"/>
                        </a:rPr>
                        <a:t>（</a:t>
                      </a:r>
                      <a:r>
                        <a:rPr lang="en-US" sz="2000" kern="100" dirty="0">
                          <a:effectLst/>
                          <a:latin typeface="+mn-ea"/>
                          <a:ea typeface="+mn-ea"/>
                        </a:rPr>
                        <a:t>2</a:t>
                      </a:r>
                      <a:r>
                        <a:rPr lang="zh-CN" sz="2000" kern="100" dirty="0">
                          <a:effectLst/>
                          <a:latin typeface="+mn-ea"/>
                          <a:ea typeface="+mn-ea"/>
                        </a:rPr>
                        <a:t>）实时画面监控与录像，使管道问题清晰可见，便于人工分析诊断故障成因，带来优秀的使用体验。</a:t>
                      </a:r>
                    </a:p>
                    <a:p>
                      <a:pPr algn="l">
                        <a:lnSpc>
                          <a:spcPct val="150000"/>
                        </a:lnSpc>
                        <a:spcAft>
                          <a:spcPts val="0"/>
                        </a:spcAft>
                      </a:pPr>
                      <a:r>
                        <a:rPr lang="zh-CN" sz="2000" kern="100" dirty="0">
                          <a:effectLst/>
                          <a:latin typeface="+mn-ea"/>
                          <a:ea typeface="+mn-ea"/>
                        </a:rPr>
                        <a:t>（</a:t>
                      </a:r>
                      <a:r>
                        <a:rPr lang="en-US" sz="2000" kern="100" dirty="0">
                          <a:effectLst/>
                          <a:latin typeface="+mn-ea"/>
                          <a:ea typeface="+mn-ea"/>
                        </a:rPr>
                        <a:t>3</a:t>
                      </a:r>
                      <a:r>
                        <a:rPr lang="zh-CN" sz="2000" kern="100" dirty="0">
                          <a:effectLst/>
                          <a:latin typeface="+mn-ea"/>
                          <a:ea typeface="+mn-ea"/>
                        </a:rPr>
                        <a:t>）路线记录功能，遇障自动原路返回，降低设备回收复杂度，提高设备重用性，减少使用者的负担，便于查看故障位置。</a:t>
                      </a:r>
                    </a:p>
                    <a:p>
                      <a:pPr algn="l">
                        <a:lnSpc>
                          <a:spcPct val="150000"/>
                        </a:lnSpc>
                        <a:spcAft>
                          <a:spcPts val="0"/>
                        </a:spcAft>
                      </a:pPr>
                      <a:r>
                        <a:rPr lang="zh-CN" sz="2000" kern="100" dirty="0">
                          <a:effectLst/>
                          <a:latin typeface="+mn-ea"/>
                          <a:ea typeface="+mn-ea"/>
                        </a:rPr>
                        <a:t>（</a:t>
                      </a:r>
                      <a:r>
                        <a:rPr lang="en-US" sz="2000" kern="100" dirty="0">
                          <a:effectLst/>
                          <a:latin typeface="+mn-ea"/>
                          <a:ea typeface="+mn-ea"/>
                        </a:rPr>
                        <a:t>4</a:t>
                      </a:r>
                      <a:r>
                        <a:rPr lang="zh-CN" sz="2000" kern="100" dirty="0">
                          <a:effectLst/>
                          <a:latin typeface="+mn-ea"/>
                          <a:ea typeface="+mn-ea"/>
                        </a:rPr>
                        <a:t>）</a:t>
                      </a:r>
                      <a:r>
                        <a:rPr lang="en-US" sz="2000" kern="100" dirty="0">
                          <a:effectLst/>
                          <a:latin typeface="+mn-ea"/>
                          <a:ea typeface="+mn-ea"/>
                        </a:rPr>
                        <a:t>360</a:t>
                      </a:r>
                      <a:r>
                        <a:rPr lang="zh-CN" sz="2000" kern="100" dirty="0">
                          <a:effectLst/>
                          <a:latin typeface="+mn-ea"/>
                          <a:ea typeface="+mn-ea"/>
                        </a:rPr>
                        <a:t>度可调节摄像头，全方位观察设备运行环境，可实现对潜在问题如管道破裂与管道泄漏等的预防。使用时便捷简易，能够带来更好的用户体验，有利于进一步的推广。</a:t>
                      </a:r>
                    </a:p>
                    <a:p>
                      <a:pPr algn="l">
                        <a:lnSpc>
                          <a:spcPct val="150000"/>
                        </a:lnSpc>
                        <a:spcAft>
                          <a:spcPts val="0"/>
                        </a:spcAft>
                      </a:pPr>
                      <a:r>
                        <a:rPr lang="en-US" sz="2000" kern="100" dirty="0">
                          <a:effectLst/>
                          <a:latin typeface="+mn-ea"/>
                          <a:ea typeface="+mn-ea"/>
                        </a:rPr>
                        <a:t>	</a:t>
                      </a:r>
                      <a:endParaRPr lang="zh-CN" sz="2000" kern="100" dirty="0">
                        <a:effectLst/>
                        <a:latin typeface="+mn-ea"/>
                        <a:ea typeface="+mn-ea"/>
                      </a:endParaRPr>
                    </a:p>
                  </a:txBody>
                  <a:tcPr marL="114300" marR="11430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91330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557908" y="-171400"/>
            <a:ext cx="9782801" cy="1239837"/>
          </a:xfrm>
        </p:spPr>
        <p:txBody>
          <a:bodyPr rtlCol="0"/>
          <a:lstStyle/>
          <a:p>
            <a:r>
              <a:rPr lang="zh-CN" altLang="en-US" dirty="0">
                <a:latin typeface="+mn-ea"/>
                <a:ea typeface="Microsoft YaHei UI"/>
              </a:rPr>
              <a:t>六、</a:t>
            </a:r>
            <a:r>
              <a:rPr lang="zh-CN" altLang="zh-CN" b="1" dirty="0"/>
              <a:t>后期计划</a:t>
            </a:r>
            <a:r>
              <a:rPr lang="zh-CN" altLang="zh-CN" dirty="0"/>
              <a:t> </a:t>
            </a:r>
            <a:endParaRPr lang="zh-CN" altLang="en-US" dirty="0">
              <a:latin typeface="+mn-ea"/>
              <a:ea typeface="Microsoft YaHei UI"/>
            </a:endParaRPr>
          </a:p>
        </p:txBody>
      </p:sp>
      <p:graphicFrame>
        <p:nvGraphicFramePr>
          <p:cNvPr id="2" name="表格 1"/>
          <p:cNvGraphicFramePr>
            <a:graphicFrameLocks noGrp="1"/>
          </p:cNvGraphicFramePr>
          <p:nvPr>
            <p:extLst>
              <p:ext uri="{D42A27DB-BD31-4B8C-83A1-F6EECF244321}">
                <p14:modId xmlns:p14="http://schemas.microsoft.com/office/powerpoint/2010/main" val="3831269"/>
              </p:ext>
            </p:extLst>
          </p:nvPr>
        </p:nvGraphicFramePr>
        <p:xfrm>
          <a:off x="2596880" y="1412776"/>
          <a:ext cx="7704856" cy="4104456"/>
        </p:xfrm>
        <a:graphic>
          <a:graphicData uri="http://schemas.openxmlformats.org/drawingml/2006/table">
            <a:tbl>
              <a:tblPr>
                <a:tableStyleId>{BC89EF96-8CEA-46FF-86C4-4CE0E7609802}</a:tableStyleId>
              </a:tblPr>
              <a:tblGrid>
                <a:gridCol w="7704856">
                  <a:extLst>
                    <a:ext uri="{9D8B030D-6E8A-4147-A177-3AD203B41FA5}">
                      <a16:colId xmlns:a16="http://schemas.microsoft.com/office/drawing/2014/main" val="20000"/>
                    </a:ext>
                  </a:extLst>
                </a:gridCol>
              </a:tblGrid>
              <a:tr h="4104456">
                <a:tc>
                  <a:txBody>
                    <a:bodyPr/>
                    <a:lstStyle/>
                    <a:p>
                      <a:pPr marR="144145" indent="152400" algn="just">
                        <a:lnSpc>
                          <a:spcPct val="150000"/>
                        </a:lnSpc>
                        <a:spcAft>
                          <a:spcPts val="0"/>
                        </a:spcAft>
                      </a:pPr>
                      <a:r>
                        <a:rPr lang="en-US" sz="2400" kern="100" dirty="0">
                          <a:effectLst/>
                          <a:latin typeface="+mn-ea"/>
                          <a:ea typeface="+mn-ea"/>
                        </a:rPr>
                        <a:t>1.</a:t>
                      </a:r>
                      <a:r>
                        <a:rPr lang="zh-CN" sz="2400" kern="100" dirty="0">
                          <a:effectLst/>
                          <a:latin typeface="+mn-ea"/>
                          <a:ea typeface="+mn-ea"/>
                        </a:rPr>
                        <a:t>对小车进行防水等外部改造以用于实际场景中检测，进一步发现问题并改进。</a:t>
                      </a:r>
                    </a:p>
                    <a:p>
                      <a:pPr marR="144145" indent="152400" algn="just">
                        <a:lnSpc>
                          <a:spcPct val="150000"/>
                        </a:lnSpc>
                        <a:spcAft>
                          <a:spcPts val="0"/>
                        </a:spcAft>
                      </a:pPr>
                      <a:r>
                        <a:rPr lang="en-US" sz="2400" kern="100" dirty="0">
                          <a:effectLst/>
                          <a:latin typeface="+mn-ea"/>
                          <a:ea typeface="+mn-ea"/>
                        </a:rPr>
                        <a:t>2.</a:t>
                      </a:r>
                      <a:r>
                        <a:rPr lang="zh-CN" sz="2400" kern="100" dirty="0">
                          <a:effectLst/>
                          <a:latin typeface="+mn-ea"/>
                          <a:ea typeface="+mn-ea"/>
                        </a:rPr>
                        <a:t>加入低电量预警功能，防止排障过程中掉电关机导致小车回收困难等问题。</a:t>
                      </a:r>
                    </a:p>
                    <a:p>
                      <a:pPr marR="144145" indent="152400" algn="just">
                        <a:lnSpc>
                          <a:spcPct val="150000"/>
                        </a:lnSpc>
                        <a:spcAft>
                          <a:spcPts val="0"/>
                        </a:spcAft>
                      </a:pPr>
                      <a:r>
                        <a:rPr lang="en-US" sz="2400" kern="100" dirty="0">
                          <a:effectLst/>
                          <a:latin typeface="+mn-ea"/>
                          <a:ea typeface="+mn-ea"/>
                        </a:rPr>
                        <a:t>2.</a:t>
                      </a:r>
                      <a:r>
                        <a:rPr lang="zh-CN" sz="2400" kern="100" dirty="0">
                          <a:effectLst/>
                          <a:latin typeface="+mn-ea"/>
                          <a:ea typeface="+mn-ea"/>
                        </a:rPr>
                        <a:t>加入机械臂等控件直接对简单的堵塞进行远程控制的疏通。</a:t>
                      </a:r>
                    </a:p>
                  </a:txBody>
                  <a:tcPr marL="114300" marR="11430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65979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574305" y="260648"/>
            <a:ext cx="9782801" cy="724941"/>
          </a:xfrm>
        </p:spPr>
        <p:txBody>
          <a:bodyPr rtlCol="0"/>
          <a:lstStyle/>
          <a:p>
            <a:r>
              <a:rPr lang="zh-CN" altLang="en-US" b="1" dirty="0">
                <a:latin typeface="+mj-ea"/>
                <a:ea typeface="+mj-ea"/>
              </a:rPr>
              <a:t>目录</a:t>
            </a:r>
          </a:p>
        </p:txBody>
      </p:sp>
      <p:sp>
        <p:nvSpPr>
          <p:cNvPr id="14" name="内容占位符 13"/>
          <p:cNvSpPr>
            <a:spLocks noGrp="1"/>
          </p:cNvSpPr>
          <p:nvPr>
            <p:ph idx="1"/>
          </p:nvPr>
        </p:nvSpPr>
        <p:spPr>
          <a:xfrm>
            <a:off x="1557908" y="1052736"/>
            <a:ext cx="9782801" cy="5400600"/>
          </a:xfrm>
        </p:spPr>
        <p:txBody>
          <a:bodyPr rtlCol="0">
            <a:normAutofit lnSpcReduction="10000"/>
          </a:bodyPr>
          <a:lstStyle/>
          <a:p>
            <a:pPr marL="365760" lvl="1" indent="0">
              <a:lnSpc>
                <a:spcPct val="110000"/>
              </a:lnSpc>
              <a:buNone/>
            </a:pPr>
            <a:r>
              <a:rPr lang="zh-CN" altLang="en-US" b="1" dirty="0">
                <a:latin typeface="+mj-ea"/>
                <a:ea typeface="+mj-ea"/>
              </a:rPr>
              <a:t>一、市场前景及需求</a:t>
            </a:r>
            <a:endParaRPr lang="en-US" altLang="zh-CN" b="1" dirty="0">
              <a:latin typeface="+mj-ea"/>
              <a:ea typeface="+mj-ea"/>
            </a:endParaRPr>
          </a:p>
          <a:p>
            <a:pPr marL="365760" lvl="1" indent="0">
              <a:lnSpc>
                <a:spcPct val="110000"/>
              </a:lnSpc>
              <a:buNone/>
            </a:pPr>
            <a:r>
              <a:rPr lang="zh-CN" altLang="en-US" b="1" dirty="0">
                <a:latin typeface="+mj-ea"/>
                <a:ea typeface="+mj-ea"/>
              </a:rPr>
              <a:t>二、项目内容</a:t>
            </a:r>
            <a:endParaRPr lang="en-US" altLang="zh-CN" b="1" dirty="0">
              <a:latin typeface="+mj-ea"/>
              <a:ea typeface="+mj-ea"/>
            </a:endParaRPr>
          </a:p>
          <a:p>
            <a:pPr marL="365760" lvl="1" indent="0">
              <a:lnSpc>
                <a:spcPct val="110000"/>
              </a:lnSpc>
              <a:buNone/>
            </a:pPr>
            <a:r>
              <a:rPr lang="zh-CN" altLang="en-US" b="1" dirty="0">
                <a:latin typeface="+mj-ea"/>
                <a:ea typeface="+mj-ea"/>
              </a:rPr>
              <a:t>三、技术方案</a:t>
            </a:r>
            <a:endParaRPr lang="en-US" altLang="zh-CN" b="1" dirty="0">
              <a:latin typeface="+mj-ea"/>
              <a:ea typeface="+mj-ea"/>
            </a:endParaRPr>
          </a:p>
          <a:p>
            <a:pPr marL="365760" lvl="1" indent="0">
              <a:lnSpc>
                <a:spcPct val="110000"/>
              </a:lnSpc>
              <a:buNone/>
            </a:pPr>
            <a:r>
              <a:rPr lang="en-US" altLang="zh-CN" b="1" dirty="0">
                <a:latin typeface="+mj-ea"/>
                <a:ea typeface="+mj-ea"/>
              </a:rPr>
              <a:t>     -</a:t>
            </a:r>
            <a:r>
              <a:rPr lang="zh-CN" altLang="zh-CN" dirty="0"/>
              <a:t>电机控制 </a:t>
            </a:r>
            <a:endParaRPr lang="en-US" altLang="zh-CN" dirty="0"/>
          </a:p>
          <a:p>
            <a:pPr marL="365760" lvl="1" indent="0">
              <a:lnSpc>
                <a:spcPct val="110000"/>
              </a:lnSpc>
              <a:buNone/>
            </a:pPr>
            <a:r>
              <a:rPr lang="zh-CN" altLang="en-US" b="1" dirty="0">
                <a:latin typeface="+mj-ea"/>
                <a:ea typeface="+mj-ea"/>
              </a:rPr>
              <a:t>     </a:t>
            </a:r>
            <a:r>
              <a:rPr lang="en-US" altLang="zh-CN" b="1" dirty="0">
                <a:latin typeface="+mj-ea"/>
                <a:ea typeface="+mj-ea"/>
              </a:rPr>
              <a:t>-</a:t>
            </a:r>
            <a:r>
              <a:rPr lang="zh-CN" altLang="zh-CN" dirty="0"/>
              <a:t>舵机驱动模块 </a:t>
            </a:r>
            <a:endParaRPr lang="en-US" altLang="zh-CN" dirty="0"/>
          </a:p>
          <a:p>
            <a:pPr marL="365760" lvl="1" indent="0">
              <a:lnSpc>
                <a:spcPct val="110000"/>
              </a:lnSpc>
              <a:buNone/>
            </a:pPr>
            <a:r>
              <a:rPr lang="en-US" altLang="zh-CN" b="1" dirty="0">
                <a:latin typeface="+mj-ea"/>
                <a:ea typeface="+mj-ea"/>
              </a:rPr>
              <a:t> </a:t>
            </a:r>
            <a:r>
              <a:rPr lang="zh-CN" altLang="en-US" b="1" dirty="0">
                <a:latin typeface="+mj-ea"/>
                <a:ea typeface="+mj-ea"/>
              </a:rPr>
              <a:t>    </a:t>
            </a:r>
            <a:r>
              <a:rPr lang="en-US" altLang="zh-CN" b="1" dirty="0">
                <a:latin typeface="+mj-ea"/>
              </a:rPr>
              <a:t>-</a:t>
            </a:r>
            <a:r>
              <a:rPr lang="zh-CN" altLang="zh-CN" dirty="0"/>
              <a:t>避障模块</a:t>
            </a:r>
            <a:endParaRPr lang="en-US" altLang="zh-CN" dirty="0"/>
          </a:p>
          <a:p>
            <a:pPr marL="365760" lvl="1" indent="0">
              <a:lnSpc>
                <a:spcPct val="110000"/>
              </a:lnSpc>
              <a:buNone/>
            </a:pPr>
            <a:r>
              <a:rPr lang="zh-CN" altLang="en-US" sz="2000" b="1" dirty="0">
                <a:latin typeface="+mj-ea"/>
              </a:rPr>
              <a:t>      </a:t>
            </a:r>
            <a:r>
              <a:rPr lang="en-US" altLang="zh-CN" sz="2000" b="1" dirty="0">
                <a:latin typeface="+mj-ea"/>
              </a:rPr>
              <a:t>-</a:t>
            </a:r>
            <a:r>
              <a:rPr lang="zh-CN" altLang="zh-CN" dirty="0"/>
              <a:t>网络状态的检查 </a:t>
            </a:r>
            <a:endParaRPr lang="en-US" altLang="zh-CN" dirty="0"/>
          </a:p>
          <a:p>
            <a:pPr marL="365760" lvl="1" indent="0">
              <a:lnSpc>
                <a:spcPct val="110000"/>
              </a:lnSpc>
              <a:buNone/>
            </a:pPr>
            <a:r>
              <a:rPr lang="zh-CN" altLang="en-US" dirty="0"/>
              <a:t>          </a:t>
            </a:r>
            <a:r>
              <a:rPr lang="en-US" altLang="zh-CN" b="1" dirty="0">
                <a:latin typeface="+mj-ea"/>
              </a:rPr>
              <a:t>-</a:t>
            </a:r>
            <a:r>
              <a:rPr lang="en-US" altLang="zh-CN" dirty="0" err="1"/>
              <a:t>WiFi</a:t>
            </a:r>
            <a:r>
              <a:rPr lang="en-US" altLang="zh-CN" dirty="0"/>
              <a:t> </a:t>
            </a:r>
            <a:r>
              <a:rPr lang="zh-CN" altLang="zh-CN" dirty="0"/>
              <a:t>视频监控模块</a:t>
            </a:r>
            <a:endParaRPr lang="en-US" altLang="zh-CN" dirty="0"/>
          </a:p>
          <a:p>
            <a:pPr marL="365760" lvl="1" indent="0">
              <a:lnSpc>
                <a:spcPct val="110000"/>
              </a:lnSpc>
              <a:buNone/>
            </a:pPr>
            <a:r>
              <a:rPr lang="zh-CN" altLang="en-US" dirty="0"/>
              <a:t>          </a:t>
            </a:r>
            <a:r>
              <a:rPr lang="en-US" altLang="zh-CN" b="1" dirty="0">
                <a:latin typeface="+mj-ea"/>
              </a:rPr>
              <a:t>-</a:t>
            </a:r>
            <a:r>
              <a:rPr lang="zh-CN" altLang="zh-CN" dirty="0"/>
              <a:t>记录摄像头拍摄画面 </a:t>
            </a:r>
            <a:endParaRPr lang="en-US" altLang="zh-CN" dirty="0"/>
          </a:p>
          <a:p>
            <a:pPr marL="365760" lvl="1" indent="0">
              <a:lnSpc>
                <a:spcPct val="110000"/>
              </a:lnSpc>
              <a:buNone/>
            </a:pPr>
            <a:r>
              <a:rPr lang="zh-CN" altLang="en-US" b="1" dirty="0">
                <a:latin typeface="+mj-ea"/>
                <a:ea typeface="+mj-ea"/>
              </a:rPr>
              <a:t>四、成果展示</a:t>
            </a:r>
            <a:endParaRPr lang="en-US" altLang="zh-CN" b="1" dirty="0">
              <a:latin typeface="+mj-ea"/>
              <a:ea typeface="+mj-ea"/>
            </a:endParaRPr>
          </a:p>
          <a:p>
            <a:pPr marL="365760" lvl="1" indent="0">
              <a:lnSpc>
                <a:spcPct val="110000"/>
              </a:lnSpc>
              <a:buNone/>
            </a:pPr>
            <a:r>
              <a:rPr lang="zh-CN" altLang="en-US" b="1" dirty="0">
                <a:latin typeface="+mj-ea"/>
                <a:ea typeface="+mj-ea"/>
              </a:rPr>
              <a:t>五、创新点及特色</a:t>
            </a:r>
            <a:endParaRPr lang="en-US" altLang="zh-CN" b="1" dirty="0">
              <a:latin typeface="+mj-ea"/>
              <a:ea typeface="+mj-ea"/>
            </a:endParaRPr>
          </a:p>
          <a:p>
            <a:pPr marL="365760" lvl="1" indent="0">
              <a:lnSpc>
                <a:spcPct val="120000"/>
              </a:lnSpc>
              <a:buNone/>
            </a:pPr>
            <a:r>
              <a:rPr lang="zh-CN" altLang="en-US" b="1" dirty="0">
                <a:latin typeface="+mj-ea"/>
                <a:ea typeface="+mj-ea"/>
              </a:rPr>
              <a:t>六、</a:t>
            </a:r>
            <a:r>
              <a:rPr lang="zh-CN" altLang="zh-CN" b="1" dirty="0">
                <a:latin typeface="+mj-ea"/>
                <a:ea typeface="+mj-ea"/>
              </a:rPr>
              <a:t>后期计划 </a:t>
            </a:r>
            <a:endParaRPr lang="en-US" altLang="zh-CN" b="1" dirty="0">
              <a:latin typeface="+mj-ea"/>
              <a:ea typeface="+mj-ea"/>
            </a:endParaRPr>
          </a:p>
        </p:txBody>
      </p:sp>
    </p:spTree>
    <p:extLst>
      <p:ext uri="{BB962C8B-B14F-4D97-AF65-F5344CB8AC3E}">
        <p14:creationId xmlns:p14="http://schemas.microsoft.com/office/powerpoint/2010/main" val="2501908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61764" y="3861048"/>
            <a:ext cx="9760157" cy="1116085"/>
          </a:xfrm>
        </p:spPr>
        <p:txBody>
          <a:bodyPr rtlCol="0"/>
          <a:lstStyle/>
          <a:p>
            <a:r>
              <a:rPr lang="zh-CN" altLang="en-US"/>
              <a:t>谢谢观看</a:t>
            </a:r>
            <a:endParaRPr lang="en-US" dirty="0">
              <a:ea typeface="Microsoft YaHei UI" panose="020B0503020204020204" pitchFamily="34" charset="-122"/>
            </a:endParaRPr>
          </a:p>
        </p:txBody>
      </p:sp>
    </p:spTree>
    <p:extLst>
      <p:ext uri="{BB962C8B-B14F-4D97-AF65-F5344CB8AC3E}">
        <p14:creationId xmlns:p14="http://schemas.microsoft.com/office/powerpoint/2010/main" val="18821122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5900" y="-243408"/>
            <a:ext cx="9782801" cy="1239837"/>
          </a:xfrm>
        </p:spPr>
        <p:txBody>
          <a:bodyPr/>
          <a:lstStyle/>
          <a:p>
            <a:r>
              <a:rPr lang="zh-CN" altLang="en-US" dirty="0"/>
              <a:t>一、市场前景及需求</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7380229"/>
              </p:ext>
            </p:extLst>
          </p:nvPr>
        </p:nvGraphicFramePr>
        <p:xfrm>
          <a:off x="1197868" y="1052736"/>
          <a:ext cx="10297144" cy="5279514"/>
        </p:xfrm>
        <a:graphic>
          <a:graphicData uri="http://schemas.openxmlformats.org/drawingml/2006/table">
            <a:tbl>
              <a:tblPr>
                <a:tableStyleId>{BC89EF96-8CEA-46FF-86C4-4CE0E7609802}</a:tableStyleId>
              </a:tblPr>
              <a:tblGrid>
                <a:gridCol w="10297144">
                  <a:extLst>
                    <a:ext uri="{9D8B030D-6E8A-4147-A177-3AD203B41FA5}">
                      <a16:colId xmlns:a16="http://schemas.microsoft.com/office/drawing/2014/main" val="20000"/>
                    </a:ext>
                  </a:extLst>
                </a:gridCol>
              </a:tblGrid>
              <a:tr h="5279514">
                <a:tc>
                  <a:txBody>
                    <a:bodyPr/>
                    <a:lstStyle/>
                    <a:p>
                      <a:pPr marR="144145" indent="700800" algn="just">
                        <a:lnSpc>
                          <a:spcPct val="150000"/>
                        </a:lnSpc>
                        <a:spcAft>
                          <a:spcPts val="0"/>
                        </a:spcAft>
                      </a:pPr>
                      <a:r>
                        <a:rPr lang="zh-CN" sz="2000" kern="100" dirty="0">
                          <a:effectLst/>
                          <a:latin typeface="+mn-ea"/>
                          <a:ea typeface="+mn-ea"/>
                        </a:rPr>
                        <a:t>面向对象：石油，天热气，自来水管道的检修与疏通。</a:t>
                      </a:r>
                    </a:p>
                    <a:p>
                      <a:pPr marR="144145" indent="700800" algn="just">
                        <a:lnSpc>
                          <a:spcPct val="150000"/>
                        </a:lnSpc>
                        <a:spcAft>
                          <a:spcPts val="0"/>
                        </a:spcAft>
                      </a:pPr>
                      <a:r>
                        <a:rPr lang="zh-CN" sz="2000" kern="100" dirty="0">
                          <a:effectLst/>
                          <a:latin typeface="+mn-ea"/>
                          <a:ea typeface="+mn-ea"/>
                        </a:rPr>
                        <a:t>现代人们的生活更多依赖于完备的基础设施配套。为节省空间，城市中的管线大多深埋于地下。地下工程管线例如各种燃气管线、供热管线、给水管线、污水管线等如同人体的经脉构成城市的神经和循环系统，日夜担负着各种能源的输送及各种废污的排放。任何一个城市均离不开这一重要的、隐蔽的基础设施，它是城市赖以生存和发展的物质基础，被称为城市的生命线。而一旦地下管线出现任何故障，会极大的影响到城市居民的日常生活。现行对地下管道的多数抢修方法需要将铺设好的地面挖开，这不但要求较长的工期，给居民生活造成了持续影响；不同类型管道检修的反复施工还带来了大量的铺张浪费。</a:t>
                      </a:r>
                    </a:p>
                  </a:txBody>
                  <a:tcPr marL="63104" marR="63104"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73643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5900" y="-243408"/>
            <a:ext cx="9782801" cy="1239837"/>
          </a:xfrm>
        </p:spPr>
        <p:txBody>
          <a:bodyPr/>
          <a:lstStyle/>
          <a:p>
            <a:r>
              <a:rPr lang="zh-CN" altLang="en-US" dirty="0"/>
              <a:t>一、市场前景及需求</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813459304"/>
              </p:ext>
            </p:extLst>
          </p:nvPr>
        </p:nvGraphicFramePr>
        <p:xfrm>
          <a:off x="1197867" y="1052736"/>
          <a:ext cx="10990957" cy="5279514"/>
        </p:xfrm>
        <a:graphic>
          <a:graphicData uri="http://schemas.openxmlformats.org/drawingml/2006/table">
            <a:tbl>
              <a:tblPr>
                <a:tableStyleId>{BC89EF96-8CEA-46FF-86C4-4CE0E7609802}</a:tableStyleId>
              </a:tblPr>
              <a:tblGrid>
                <a:gridCol w="10990957">
                  <a:extLst>
                    <a:ext uri="{9D8B030D-6E8A-4147-A177-3AD203B41FA5}">
                      <a16:colId xmlns:a16="http://schemas.microsoft.com/office/drawing/2014/main" val="20000"/>
                    </a:ext>
                  </a:extLst>
                </a:gridCol>
              </a:tblGrid>
              <a:tr h="5279514">
                <a:tc>
                  <a:txBody>
                    <a:bodyPr/>
                    <a:lstStyle/>
                    <a:p>
                      <a:pPr marR="144145" indent="304800" algn="just">
                        <a:lnSpc>
                          <a:spcPct val="150000"/>
                        </a:lnSpc>
                        <a:spcAft>
                          <a:spcPts val="0"/>
                        </a:spcAft>
                      </a:pPr>
                      <a:r>
                        <a:rPr lang="zh-CN" sz="2000" kern="100" dirty="0">
                          <a:effectLst/>
                          <a:latin typeface="Times New Roman" charset="0"/>
                          <a:ea typeface="宋体" charset="-122"/>
                          <a:cs typeface="Times New Roman" charset="0"/>
                        </a:rPr>
                        <a:t>我们考虑实现的嵌入式管道排障巡回系统小车能够完美替代人工检测，实现对管道内部堵塞的精准定位及回报。只需将小车放入管道，它便可在远程控制下进行内部的探查，并将探测到画面实时返回控制面板。这样的排障小车能够大大减少不必要的开销</a:t>
                      </a:r>
                      <a:r>
                        <a:rPr lang="en-US" sz="2000" kern="100" dirty="0">
                          <a:effectLst/>
                          <a:latin typeface="Times New Roman" charset="0"/>
                          <a:ea typeface="宋体" charset="-122"/>
                          <a:cs typeface="Times New Roman" charset="0"/>
                        </a:rPr>
                        <a:t>-</a:t>
                      </a:r>
                      <a:r>
                        <a:rPr lang="zh-CN" sz="2000" kern="100" dirty="0">
                          <a:effectLst/>
                          <a:latin typeface="Times New Roman" charset="0"/>
                          <a:ea typeface="宋体" charset="-122"/>
                          <a:cs typeface="Times New Roman" charset="0"/>
                        </a:rPr>
                        <a:t>它无需开管或挖开地面查看，对管壁伤害较小；相比于人工仪器检测，它的效率更高，准确性也更好；更便捷的是它可远程遥控探测，以最大限度降低了人工成本；</a:t>
                      </a:r>
                      <a:r>
                        <a:rPr lang="en-US" sz="2000" kern="100" dirty="0" err="1">
                          <a:effectLst/>
                          <a:latin typeface="Times New Roman" charset="0"/>
                          <a:ea typeface="宋体" charset="-122"/>
                          <a:cs typeface="Times New Roman" charset="0"/>
                        </a:rPr>
                        <a:t>AlphaBot</a:t>
                      </a:r>
                      <a:r>
                        <a:rPr lang="zh-CN" sz="2000" kern="100" dirty="0">
                          <a:effectLst/>
                          <a:latin typeface="Times New Roman" charset="0"/>
                          <a:ea typeface="宋体" charset="-122"/>
                          <a:cs typeface="Times New Roman" charset="0"/>
                        </a:rPr>
                        <a:t>设备集成度高，携带简便，对不同地形情况的普适性强，操作要求简单，无需复杂的上岗培训，对使用人员的技术水平要求较低；使用红外障碍探测模块，遇到管道内部障碍或小车行驶到超出信号范围时会记录下当前位置，然后自动原路返回，解决了小车的回收问题，保证了设备的再用性；小车行驶场景实时摄像头画面显示，便于操作人员观察管道内壁情况，对堵塞成因可以进行预判。</a:t>
                      </a:r>
                      <a:endParaRPr lang="zh-CN" sz="2000" kern="100" dirty="0">
                        <a:effectLst/>
                        <a:latin typeface="Times New Roman" charset="0"/>
                        <a:ea typeface="等线" charset="-122"/>
                      </a:endParaRPr>
                    </a:p>
                    <a:p>
                      <a:pPr marR="144145" indent="304800" algn="l">
                        <a:lnSpc>
                          <a:spcPct val="150000"/>
                        </a:lnSpc>
                        <a:spcAft>
                          <a:spcPts val="0"/>
                        </a:spcAft>
                      </a:pPr>
                      <a:r>
                        <a:rPr lang="zh-CN" sz="2000" kern="100" dirty="0">
                          <a:effectLst/>
                          <a:latin typeface="Times New Roman" charset="0"/>
                          <a:ea typeface="宋体" charset="-122"/>
                          <a:cs typeface="Times New Roman" charset="0"/>
                        </a:rPr>
                        <a:t>因此，本项目具有极大的市场潜力，十分契合管道检修领域的迫切需求，并有希望成为传统人工检修方式的绝佳替代品。</a:t>
                      </a:r>
                      <a:endParaRPr lang="zh-CN" sz="2000" kern="100" dirty="0">
                        <a:effectLst/>
                        <a:latin typeface="Times New Roman" charset="0"/>
                        <a:ea typeface="等线" charset="-122"/>
                      </a:endParaRPr>
                    </a:p>
                  </a:txBody>
                  <a:tcPr marL="114300" marR="11430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3287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8F01C-A08B-4317-8A32-50EDA212F87C}"/>
              </a:ext>
            </a:extLst>
          </p:cNvPr>
          <p:cNvSpPr>
            <a:spLocks noGrp="1"/>
          </p:cNvSpPr>
          <p:nvPr>
            <p:ph type="title"/>
          </p:nvPr>
        </p:nvSpPr>
        <p:spPr>
          <a:xfrm>
            <a:off x="1593436" y="177801"/>
            <a:ext cx="9782801" cy="658912"/>
          </a:xfrm>
        </p:spPr>
        <p:txBody>
          <a:bodyPr/>
          <a:lstStyle/>
          <a:p>
            <a:r>
              <a:rPr lang="zh-CN" altLang="en-US" dirty="0"/>
              <a:t>二、项目内容</a:t>
            </a:r>
          </a:p>
        </p:txBody>
      </p:sp>
      <p:graphicFrame>
        <p:nvGraphicFramePr>
          <p:cNvPr id="7" name="表格 6"/>
          <p:cNvGraphicFramePr>
            <a:graphicFrameLocks noGrp="1"/>
          </p:cNvGraphicFramePr>
          <p:nvPr>
            <p:extLst>
              <p:ext uri="{D42A27DB-BD31-4B8C-83A1-F6EECF244321}">
                <p14:modId xmlns:p14="http://schemas.microsoft.com/office/powerpoint/2010/main" val="764846060"/>
              </p:ext>
            </p:extLst>
          </p:nvPr>
        </p:nvGraphicFramePr>
        <p:xfrm>
          <a:off x="1773932" y="1124744"/>
          <a:ext cx="9782175" cy="2123504"/>
        </p:xfrm>
        <a:graphic>
          <a:graphicData uri="http://schemas.openxmlformats.org/drawingml/2006/table">
            <a:tbl>
              <a:tblPr>
                <a:tableStyleId>{BC89EF96-8CEA-46FF-86C4-4CE0E7609802}</a:tableStyleId>
              </a:tblPr>
              <a:tblGrid>
                <a:gridCol w="9782175">
                  <a:extLst>
                    <a:ext uri="{9D8B030D-6E8A-4147-A177-3AD203B41FA5}">
                      <a16:colId xmlns:a16="http://schemas.microsoft.com/office/drawing/2014/main" val="20000"/>
                    </a:ext>
                  </a:extLst>
                </a:gridCol>
              </a:tblGrid>
              <a:tr h="0">
                <a:tc>
                  <a:txBody>
                    <a:bodyPr/>
                    <a:lstStyle/>
                    <a:p>
                      <a:pPr marR="144145" algn="l">
                        <a:lnSpc>
                          <a:spcPct val="150000"/>
                        </a:lnSpc>
                        <a:spcAft>
                          <a:spcPts val="0"/>
                        </a:spcAft>
                      </a:pPr>
                      <a:r>
                        <a:rPr lang="en-US" sz="2400" kern="100" dirty="0">
                          <a:effectLst/>
                          <a:latin typeface="+mn-ea"/>
                          <a:ea typeface="+mn-ea"/>
                        </a:rPr>
                        <a:t>1.</a:t>
                      </a:r>
                      <a:r>
                        <a:rPr lang="zh-CN" sz="2400" kern="100" dirty="0">
                          <a:effectLst/>
                          <a:latin typeface="+mn-ea"/>
                          <a:ea typeface="+mn-ea"/>
                        </a:rPr>
                        <a:t>基于</a:t>
                      </a:r>
                      <a:r>
                        <a:rPr lang="en-US" sz="2400" kern="100" dirty="0">
                          <a:effectLst/>
                          <a:latin typeface="+mn-ea"/>
                          <a:ea typeface="+mn-ea"/>
                        </a:rPr>
                        <a:t>PWM</a:t>
                      </a:r>
                      <a:r>
                        <a:rPr lang="zh-CN" sz="2400" kern="100" dirty="0">
                          <a:effectLst/>
                          <a:latin typeface="+mn-ea"/>
                          <a:ea typeface="+mn-ea"/>
                        </a:rPr>
                        <a:t>信号的电机转速控制</a:t>
                      </a:r>
                    </a:p>
                    <a:p>
                      <a:pPr marR="144145" algn="l">
                        <a:lnSpc>
                          <a:spcPct val="150000"/>
                        </a:lnSpc>
                        <a:spcAft>
                          <a:spcPts val="0"/>
                        </a:spcAft>
                      </a:pPr>
                      <a:r>
                        <a:rPr lang="en-US" sz="2400" kern="100" dirty="0">
                          <a:effectLst/>
                          <a:latin typeface="+mn-ea"/>
                          <a:ea typeface="+mn-ea"/>
                        </a:rPr>
                        <a:t>2.</a:t>
                      </a:r>
                      <a:r>
                        <a:rPr lang="zh-CN" sz="2400" kern="100" dirty="0">
                          <a:effectLst/>
                          <a:latin typeface="+mn-ea"/>
                          <a:ea typeface="+mn-ea"/>
                        </a:rPr>
                        <a:t>基于不断检查</a:t>
                      </a:r>
                      <a:r>
                        <a:rPr lang="en-US" sz="2400" kern="100" dirty="0" err="1">
                          <a:effectLst/>
                          <a:latin typeface="+mn-ea"/>
                          <a:ea typeface="+mn-ea"/>
                        </a:rPr>
                        <a:t>ifconfig</a:t>
                      </a:r>
                      <a:r>
                        <a:rPr lang="zh-CN" sz="2400" kern="100" dirty="0">
                          <a:effectLst/>
                          <a:latin typeface="+mn-ea"/>
                          <a:ea typeface="+mn-ea"/>
                        </a:rPr>
                        <a:t>文件的网络状态判断</a:t>
                      </a:r>
                    </a:p>
                    <a:p>
                      <a:pPr marR="144145" algn="l">
                        <a:lnSpc>
                          <a:spcPct val="150000"/>
                        </a:lnSpc>
                        <a:spcAft>
                          <a:spcPts val="0"/>
                        </a:spcAft>
                      </a:pPr>
                      <a:r>
                        <a:rPr lang="en-US" sz="2400" kern="100" dirty="0">
                          <a:effectLst/>
                          <a:latin typeface="+mn-ea"/>
                          <a:ea typeface="+mn-ea"/>
                        </a:rPr>
                        <a:t>3.</a:t>
                      </a:r>
                      <a:r>
                        <a:rPr lang="zh-CN" sz="2400" kern="100" dirty="0">
                          <a:effectLst/>
                          <a:latin typeface="+mn-ea"/>
                          <a:ea typeface="+mn-ea"/>
                        </a:rPr>
                        <a:t>基于</a:t>
                      </a:r>
                      <a:r>
                        <a:rPr lang="en-US" sz="2400" kern="100" dirty="0">
                          <a:effectLst/>
                          <a:latin typeface="+mn-ea"/>
                          <a:ea typeface="+mn-ea"/>
                        </a:rPr>
                        <a:t> </a:t>
                      </a:r>
                      <a:r>
                        <a:rPr lang="en-US" sz="2400" kern="100" dirty="0" err="1">
                          <a:effectLst/>
                          <a:latin typeface="+mn-ea"/>
                          <a:ea typeface="+mn-ea"/>
                        </a:rPr>
                        <a:t>webiopi</a:t>
                      </a:r>
                      <a:r>
                        <a:rPr lang="en-US" sz="2400" kern="100" dirty="0">
                          <a:effectLst/>
                          <a:latin typeface="+mn-ea"/>
                          <a:ea typeface="+mn-ea"/>
                        </a:rPr>
                        <a:t> </a:t>
                      </a:r>
                      <a:r>
                        <a:rPr lang="zh-CN" sz="2400" kern="100" dirty="0">
                          <a:effectLst/>
                          <a:latin typeface="+mn-ea"/>
                          <a:ea typeface="+mn-ea"/>
                        </a:rPr>
                        <a:t>及</a:t>
                      </a:r>
                      <a:r>
                        <a:rPr lang="en-US" sz="2400" kern="100" dirty="0">
                          <a:effectLst/>
                          <a:latin typeface="+mn-ea"/>
                          <a:ea typeface="+mn-ea"/>
                        </a:rPr>
                        <a:t> MJPG-streamer</a:t>
                      </a:r>
                      <a:r>
                        <a:rPr lang="zh-CN" sz="2400" kern="100" dirty="0">
                          <a:effectLst/>
                          <a:latin typeface="+mn-ea"/>
                          <a:ea typeface="+mn-ea"/>
                        </a:rPr>
                        <a:t>的远程可控摄像头的设计与实现</a:t>
                      </a:r>
                    </a:p>
                    <a:p>
                      <a:pPr marR="144145" algn="l">
                        <a:lnSpc>
                          <a:spcPct val="150000"/>
                        </a:lnSpc>
                        <a:spcAft>
                          <a:spcPts val="0"/>
                        </a:spcAft>
                      </a:pPr>
                      <a:r>
                        <a:rPr lang="en-US" sz="2400" kern="100" dirty="0">
                          <a:effectLst/>
                          <a:latin typeface="+mn-ea"/>
                          <a:ea typeface="+mn-ea"/>
                        </a:rPr>
                        <a:t>4.</a:t>
                      </a:r>
                      <a:r>
                        <a:rPr lang="zh-CN" sz="2400" kern="100" dirty="0">
                          <a:effectLst/>
                          <a:latin typeface="+mn-ea"/>
                          <a:ea typeface="+mn-ea"/>
                        </a:rPr>
                        <a:t>基于由红外收发器以及比较器的避障设计</a:t>
                      </a:r>
                    </a:p>
                  </a:txBody>
                  <a:tcPr marL="114300" marR="11430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29641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593437" y="177801"/>
            <a:ext cx="8461416" cy="586904"/>
          </a:xfrm>
        </p:spPr>
        <p:txBody>
          <a:bodyPr rtlCol="0"/>
          <a:lstStyle/>
          <a:p>
            <a:r>
              <a:rPr lang="zh-CN" altLang="en-US" dirty="0"/>
              <a:t>三、技术方案</a:t>
            </a:r>
            <a:endParaRPr lang="zh-CN" altLang="en-US" dirty="0">
              <a:ea typeface="Microsoft YaHei UI" panose="020B0503020204020204" pitchFamily="34" charset="-122"/>
            </a:endParaRPr>
          </a:p>
        </p:txBody>
      </p:sp>
      <p:sp>
        <p:nvSpPr>
          <p:cNvPr id="14" name="内容占位符 13"/>
          <p:cNvSpPr>
            <a:spLocks noGrp="1"/>
          </p:cNvSpPr>
          <p:nvPr>
            <p:ph idx="1"/>
          </p:nvPr>
        </p:nvSpPr>
        <p:spPr>
          <a:xfrm>
            <a:off x="1304632" y="786460"/>
            <a:ext cx="9782801" cy="410292"/>
          </a:xfrm>
        </p:spPr>
        <p:txBody>
          <a:bodyPr rtlCol="0">
            <a:normAutofit fontScale="92500" lnSpcReduction="10000"/>
          </a:bodyPr>
          <a:lstStyle/>
          <a:p>
            <a:pPr marL="0" lvl="0" indent="0">
              <a:buNone/>
            </a:pPr>
            <a:r>
              <a:rPr lang="zh-CN" altLang="en-US" dirty="0">
                <a:latin typeface="+mn-ea"/>
                <a:ea typeface="+mn-ea"/>
              </a:rPr>
              <a:t> </a:t>
            </a:r>
            <a:r>
              <a:rPr lang="en-US" altLang="zh-CN" dirty="0">
                <a:latin typeface="+mn-ea"/>
                <a:ea typeface="+mn-ea"/>
              </a:rPr>
              <a:t>1</a:t>
            </a:r>
            <a:r>
              <a:rPr lang="zh-CN" altLang="en-US" dirty="0">
                <a:latin typeface="+mn-ea"/>
                <a:ea typeface="+mn-ea"/>
              </a:rPr>
              <a:t>、</a:t>
            </a:r>
            <a:r>
              <a:rPr lang="zh-CN" altLang="zh-CN" dirty="0"/>
              <a:t>电机控制 </a:t>
            </a:r>
            <a:endParaRPr lang="en-US" altLang="zh-CN" dirty="0">
              <a:latin typeface="+mn-ea"/>
              <a:ea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898695447"/>
              </p:ext>
            </p:extLst>
          </p:nvPr>
        </p:nvGraphicFramePr>
        <p:xfrm>
          <a:off x="1485901" y="1218507"/>
          <a:ext cx="4104455" cy="1170115"/>
        </p:xfrm>
        <a:graphic>
          <a:graphicData uri="http://schemas.openxmlformats.org/drawingml/2006/table">
            <a:tbl>
              <a:tblPr>
                <a:tableStyleId>{BC89EF96-8CEA-46FF-86C4-4CE0E7609802}</a:tableStyleId>
              </a:tblPr>
              <a:tblGrid>
                <a:gridCol w="4104455">
                  <a:extLst>
                    <a:ext uri="{9D8B030D-6E8A-4147-A177-3AD203B41FA5}">
                      <a16:colId xmlns:a16="http://schemas.microsoft.com/office/drawing/2014/main" val="20000"/>
                    </a:ext>
                  </a:extLst>
                </a:gridCol>
              </a:tblGrid>
              <a:tr h="0">
                <a:tc>
                  <a:txBody>
                    <a:bodyPr/>
                    <a:lstStyle/>
                    <a:p>
                      <a:pPr marR="144145" algn="l">
                        <a:lnSpc>
                          <a:spcPct val="150000"/>
                        </a:lnSpc>
                        <a:spcAft>
                          <a:spcPts val="0"/>
                        </a:spcAft>
                      </a:pPr>
                      <a:r>
                        <a:rPr lang="en-US" sz="1800" kern="100" dirty="0">
                          <a:effectLst/>
                          <a:latin typeface="+mn-ea"/>
                          <a:ea typeface="+mn-ea"/>
                        </a:rPr>
                        <a:t>(1)</a:t>
                      </a:r>
                      <a:r>
                        <a:rPr lang="zh-CN" sz="1800" kern="100" dirty="0">
                          <a:effectLst/>
                          <a:latin typeface="+mn-ea"/>
                          <a:ea typeface="+mn-ea"/>
                        </a:rPr>
                        <a:t>使用</a:t>
                      </a:r>
                      <a:r>
                        <a:rPr lang="en-US" sz="1800" kern="100" dirty="0">
                          <a:effectLst/>
                          <a:latin typeface="+mn-ea"/>
                          <a:ea typeface="+mn-ea"/>
                        </a:rPr>
                        <a:t>ST </a:t>
                      </a:r>
                      <a:r>
                        <a:rPr lang="zh-CN" sz="1800" kern="100" dirty="0">
                          <a:effectLst/>
                          <a:latin typeface="+mn-ea"/>
                          <a:ea typeface="+mn-ea"/>
                        </a:rPr>
                        <a:t>公司生产的一种高电压、大电流电机驱动芯片</a:t>
                      </a:r>
                      <a:r>
                        <a:rPr lang="en-US" sz="1800" kern="100" dirty="0">
                          <a:effectLst/>
                          <a:latin typeface="+mn-ea"/>
                          <a:ea typeface="+mn-ea"/>
                        </a:rPr>
                        <a:t>L298P</a:t>
                      </a:r>
                      <a:r>
                        <a:rPr lang="zh-CN" sz="1800" kern="100" dirty="0">
                          <a:effectLst/>
                          <a:latin typeface="+mn-ea"/>
                          <a:ea typeface="+mn-ea"/>
                        </a:rPr>
                        <a:t>来控制小车的前进后退。</a:t>
                      </a:r>
                      <a:r>
                        <a:rPr lang="zh-CN" altLang="zh-CN" sz="1800" kern="1200" dirty="0">
                          <a:solidFill>
                            <a:schemeClr val="tx1"/>
                          </a:solidFill>
                          <a:effectLst/>
                          <a:latin typeface="+mn-ea"/>
                          <a:ea typeface="+mn-ea"/>
                          <a:cs typeface="+mn-cs"/>
                        </a:rPr>
                        <a:t>其驱动模块接口为</a:t>
                      </a:r>
                      <a:r>
                        <a:rPr lang="zh-CN" altLang="zh-CN" sz="1800" dirty="0">
                          <a:effectLst/>
                          <a:latin typeface="+mn-ea"/>
                          <a:ea typeface="+mn-ea"/>
                        </a:rPr>
                        <a:t> </a:t>
                      </a:r>
                      <a:endParaRPr lang="zh-CN" sz="1800" kern="100" dirty="0">
                        <a:effectLst/>
                        <a:latin typeface="+mn-ea"/>
                        <a:ea typeface="+mn-ea"/>
                      </a:endParaRPr>
                    </a:p>
                  </a:txBody>
                  <a:tcPr marL="114300" marR="114300" marT="0" marB="0"/>
                </a:tc>
                <a:extLst>
                  <a:ext uri="{0D108BD9-81ED-4DB2-BD59-A6C34878D82A}">
                    <a16:rowId xmlns:a16="http://schemas.microsoft.com/office/drawing/2014/main" val="10000"/>
                  </a:ext>
                </a:extLst>
              </a:tr>
            </a:tbl>
          </a:graphicData>
        </a:graphic>
      </p:graphicFrame>
      <p:pic>
        <p:nvPicPr>
          <p:cNvPr id="17" name="图片 16"/>
          <p:cNvPicPr/>
          <p:nvPr/>
        </p:nvPicPr>
        <p:blipFill>
          <a:blip r:embed="rId3">
            <a:extLst>
              <a:ext uri="{28A0092B-C50C-407E-A947-70E740481C1C}">
                <a14:useLocalDpi xmlns:a14="http://schemas.microsoft.com/office/drawing/2010/main" val="0"/>
              </a:ext>
            </a:extLst>
          </a:blip>
          <a:stretch>
            <a:fillRect/>
          </a:stretch>
        </p:blipFill>
        <p:spPr>
          <a:xfrm>
            <a:off x="1516743" y="3140968"/>
            <a:ext cx="3028950" cy="2604135"/>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697454254"/>
              </p:ext>
            </p:extLst>
          </p:nvPr>
        </p:nvGraphicFramePr>
        <p:xfrm>
          <a:off x="5592548" y="2852936"/>
          <a:ext cx="5652690" cy="2415604"/>
        </p:xfrm>
        <a:graphic>
          <a:graphicData uri="http://schemas.openxmlformats.org/drawingml/2006/table">
            <a:tbl>
              <a:tblPr>
                <a:tableStyleId>{BC89EF96-8CEA-46FF-86C4-4CE0E7609802}</a:tableStyleId>
              </a:tblPr>
              <a:tblGrid>
                <a:gridCol w="5652690">
                  <a:extLst>
                    <a:ext uri="{9D8B030D-6E8A-4147-A177-3AD203B41FA5}">
                      <a16:colId xmlns:a16="http://schemas.microsoft.com/office/drawing/2014/main" val="20000"/>
                    </a:ext>
                  </a:extLst>
                </a:gridCol>
              </a:tblGrid>
              <a:tr h="0">
                <a:tc>
                  <a:txBody>
                    <a:bodyPr/>
                    <a:lstStyle/>
                    <a:p>
                      <a:pPr marR="144145" algn="l">
                        <a:lnSpc>
                          <a:spcPct val="150000"/>
                        </a:lnSpc>
                        <a:spcAft>
                          <a:spcPts val="0"/>
                        </a:spcAft>
                      </a:pPr>
                      <a:r>
                        <a:rPr lang="zh-CN" sz="1800" kern="100" dirty="0">
                          <a:effectLst/>
                          <a:latin typeface="+mn-ea"/>
                          <a:ea typeface="+mn-ea"/>
                        </a:rPr>
                        <a:t>其中</a:t>
                      </a:r>
                      <a:r>
                        <a:rPr lang="en-US" sz="1800" kern="100" dirty="0">
                          <a:effectLst/>
                          <a:latin typeface="+mn-ea"/>
                          <a:ea typeface="+mn-ea"/>
                        </a:rPr>
                        <a:t> IN1 </a:t>
                      </a:r>
                      <a:r>
                        <a:rPr lang="zh-CN" sz="1800" kern="100" dirty="0">
                          <a:effectLst/>
                          <a:latin typeface="+mn-ea"/>
                          <a:ea typeface="+mn-ea"/>
                        </a:rPr>
                        <a:t>和</a:t>
                      </a:r>
                      <a:r>
                        <a:rPr lang="en-US" sz="1800" kern="100" dirty="0">
                          <a:effectLst/>
                          <a:latin typeface="+mn-ea"/>
                          <a:ea typeface="+mn-ea"/>
                        </a:rPr>
                        <a:t> IN2 </a:t>
                      </a:r>
                      <a:r>
                        <a:rPr lang="zh-CN" sz="1800" kern="100" dirty="0">
                          <a:effectLst/>
                          <a:latin typeface="+mn-ea"/>
                          <a:ea typeface="+mn-ea"/>
                        </a:rPr>
                        <a:t>接小车左电机，</a:t>
                      </a:r>
                      <a:r>
                        <a:rPr lang="en-US" sz="1800" kern="100" dirty="0">
                          <a:effectLst/>
                          <a:latin typeface="+mn-ea"/>
                          <a:ea typeface="+mn-ea"/>
                        </a:rPr>
                        <a:t>IN3 </a:t>
                      </a:r>
                      <a:r>
                        <a:rPr lang="zh-CN" sz="1800" kern="100" dirty="0">
                          <a:effectLst/>
                          <a:latin typeface="+mn-ea"/>
                          <a:ea typeface="+mn-ea"/>
                        </a:rPr>
                        <a:t>和</a:t>
                      </a:r>
                      <a:r>
                        <a:rPr lang="en-US" sz="1800" kern="100" dirty="0">
                          <a:effectLst/>
                          <a:latin typeface="+mn-ea"/>
                          <a:ea typeface="+mn-ea"/>
                        </a:rPr>
                        <a:t> IN4 </a:t>
                      </a:r>
                      <a:r>
                        <a:rPr lang="zh-CN" sz="1800" kern="100" dirty="0">
                          <a:effectLst/>
                          <a:latin typeface="+mn-ea"/>
                          <a:ea typeface="+mn-ea"/>
                        </a:rPr>
                        <a:t>接小车右电机。</a:t>
                      </a:r>
                      <a:r>
                        <a:rPr lang="en-US" sz="1800" kern="100" dirty="0">
                          <a:effectLst/>
                          <a:latin typeface="+mn-ea"/>
                          <a:ea typeface="+mn-ea"/>
                        </a:rPr>
                        <a:t>ENA </a:t>
                      </a:r>
                      <a:r>
                        <a:rPr lang="zh-CN" sz="1800" kern="100" dirty="0">
                          <a:effectLst/>
                          <a:latin typeface="+mn-ea"/>
                          <a:ea typeface="+mn-ea"/>
                        </a:rPr>
                        <a:t>和</a:t>
                      </a:r>
                      <a:r>
                        <a:rPr lang="en-US" sz="1800" kern="100" dirty="0">
                          <a:effectLst/>
                          <a:latin typeface="+mn-ea"/>
                          <a:ea typeface="+mn-ea"/>
                        </a:rPr>
                        <a:t> ENB </a:t>
                      </a:r>
                      <a:r>
                        <a:rPr lang="zh-CN" sz="1800" kern="100" dirty="0">
                          <a:effectLst/>
                          <a:latin typeface="+mn-ea"/>
                          <a:ea typeface="+mn-ea"/>
                        </a:rPr>
                        <a:t>为输出使能管脚，高电平有效，可以让</a:t>
                      </a:r>
                      <a:r>
                        <a:rPr lang="en-US" sz="1800" kern="100" dirty="0">
                          <a:effectLst/>
                          <a:latin typeface="+mn-ea"/>
                          <a:ea typeface="+mn-ea"/>
                        </a:rPr>
                        <a:t> IN1</a:t>
                      </a:r>
                      <a:r>
                        <a:rPr lang="zh-CN" sz="1800" kern="100" dirty="0">
                          <a:effectLst/>
                          <a:latin typeface="+mn-ea"/>
                          <a:ea typeface="+mn-ea"/>
                        </a:rPr>
                        <a:t>、</a:t>
                      </a:r>
                      <a:r>
                        <a:rPr lang="en-US" sz="1800" kern="100" dirty="0">
                          <a:effectLst/>
                          <a:latin typeface="+mn-ea"/>
                          <a:ea typeface="+mn-ea"/>
                        </a:rPr>
                        <a:t>IN2</a:t>
                      </a:r>
                      <a:r>
                        <a:rPr lang="zh-CN" sz="1800" kern="100" dirty="0">
                          <a:effectLst/>
                          <a:latin typeface="+mn-ea"/>
                          <a:ea typeface="+mn-ea"/>
                        </a:rPr>
                        <a:t>、</a:t>
                      </a:r>
                      <a:r>
                        <a:rPr lang="en-US" sz="1800" kern="100" dirty="0">
                          <a:effectLst/>
                          <a:latin typeface="+mn-ea"/>
                          <a:ea typeface="+mn-ea"/>
                        </a:rPr>
                        <a:t>IN3 </a:t>
                      </a:r>
                      <a:r>
                        <a:rPr lang="zh-CN" sz="1800" kern="100" dirty="0">
                          <a:effectLst/>
                          <a:latin typeface="+mn-ea"/>
                          <a:ea typeface="+mn-ea"/>
                        </a:rPr>
                        <a:t>和</a:t>
                      </a:r>
                      <a:r>
                        <a:rPr lang="en-US" sz="1800" kern="100" dirty="0">
                          <a:effectLst/>
                          <a:latin typeface="+mn-ea"/>
                          <a:ea typeface="+mn-ea"/>
                        </a:rPr>
                        <a:t> IN4 </a:t>
                      </a:r>
                      <a:r>
                        <a:rPr lang="zh-CN" sz="1800" kern="100" dirty="0">
                          <a:effectLst/>
                          <a:latin typeface="+mn-ea"/>
                          <a:ea typeface="+mn-ea"/>
                        </a:rPr>
                        <a:t>输出</a:t>
                      </a:r>
                      <a:r>
                        <a:rPr lang="en-US" sz="1800" kern="100" dirty="0">
                          <a:effectLst/>
                          <a:latin typeface="+mn-ea"/>
                          <a:ea typeface="+mn-ea"/>
                        </a:rPr>
                        <a:t> PWM </a:t>
                      </a:r>
                      <a:r>
                        <a:rPr lang="zh-CN" sz="1800" kern="100" dirty="0">
                          <a:effectLst/>
                          <a:latin typeface="+mn-ea"/>
                          <a:ea typeface="+mn-ea"/>
                        </a:rPr>
                        <a:t>脉冲实现小车调速。</a:t>
                      </a:r>
                    </a:p>
                    <a:p>
                      <a:pPr marR="144145" algn="l">
                        <a:lnSpc>
                          <a:spcPct val="150000"/>
                        </a:lnSpc>
                        <a:spcAft>
                          <a:spcPts val="0"/>
                        </a:spcAft>
                      </a:pPr>
                      <a:r>
                        <a:rPr lang="en-US" sz="1800" kern="100" dirty="0">
                          <a:effectLst/>
                          <a:latin typeface="+mn-ea"/>
                          <a:ea typeface="+mn-ea"/>
                        </a:rPr>
                        <a:t>  </a:t>
                      </a:r>
                      <a:r>
                        <a:rPr lang="zh-CN" sz="1800" kern="100" dirty="0">
                          <a:effectLst/>
                          <a:latin typeface="+mn-ea"/>
                          <a:ea typeface="+mn-ea"/>
                        </a:rPr>
                        <a:t>实际编程中直接调用</a:t>
                      </a:r>
                      <a:r>
                        <a:rPr lang="en-US" sz="1800" kern="100" dirty="0" err="1">
                          <a:effectLst/>
                          <a:latin typeface="+mn-ea"/>
                          <a:ea typeface="+mn-ea"/>
                        </a:rPr>
                        <a:t>Ab.forward</a:t>
                      </a:r>
                      <a:r>
                        <a:rPr lang="en-US" sz="1800" kern="100" dirty="0">
                          <a:effectLst/>
                          <a:latin typeface="+mn-ea"/>
                          <a:ea typeface="+mn-ea"/>
                        </a:rPr>
                        <a:t>()</a:t>
                      </a:r>
                      <a:r>
                        <a:rPr lang="zh-CN" sz="1800" kern="100" dirty="0">
                          <a:effectLst/>
                          <a:latin typeface="+mn-ea"/>
                          <a:ea typeface="+mn-ea"/>
                        </a:rPr>
                        <a:t>，</a:t>
                      </a:r>
                      <a:r>
                        <a:rPr lang="en-US" sz="1800" kern="100" dirty="0">
                          <a:effectLst/>
                          <a:latin typeface="+mn-ea"/>
                          <a:ea typeface="+mn-ea"/>
                        </a:rPr>
                        <a:t> </a:t>
                      </a:r>
                      <a:r>
                        <a:rPr lang="en-US" sz="1800" kern="100" dirty="0" err="1">
                          <a:effectLst/>
                          <a:latin typeface="+mn-ea"/>
                          <a:ea typeface="+mn-ea"/>
                        </a:rPr>
                        <a:t>Ab.backward</a:t>
                      </a:r>
                      <a:r>
                        <a:rPr lang="en-US" sz="1800" kern="100" dirty="0">
                          <a:effectLst/>
                          <a:latin typeface="+mn-ea"/>
                          <a:ea typeface="+mn-ea"/>
                        </a:rPr>
                        <a:t>()</a:t>
                      </a:r>
                      <a:r>
                        <a:rPr lang="zh-CN" sz="1800" kern="100" dirty="0">
                          <a:effectLst/>
                          <a:latin typeface="+mn-ea"/>
                          <a:ea typeface="+mn-ea"/>
                        </a:rPr>
                        <a:t>，</a:t>
                      </a:r>
                      <a:r>
                        <a:rPr lang="en-US" sz="1800" kern="100" dirty="0" err="1">
                          <a:effectLst/>
                          <a:latin typeface="+mn-ea"/>
                          <a:ea typeface="+mn-ea"/>
                        </a:rPr>
                        <a:t>Ab.left</a:t>
                      </a:r>
                      <a:r>
                        <a:rPr lang="en-US" sz="1800" kern="100" dirty="0">
                          <a:effectLst/>
                          <a:latin typeface="+mn-ea"/>
                          <a:ea typeface="+mn-ea"/>
                        </a:rPr>
                        <a:t>()</a:t>
                      </a:r>
                      <a:r>
                        <a:rPr lang="zh-CN" sz="1800" kern="100" dirty="0">
                          <a:effectLst/>
                          <a:latin typeface="+mn-ea"/>
                          <a:ea typeface="+mn-ea"/>
                        </a:rPr>
                        <a:t>，</a:t>
                      </a:r>
                      <a:r>
                        <a:rPr lang="en-US" sz="1800" kern="100" dirty="0">
                          <a:effectLst/>
                          <a:latin typeface="+mn-ea"/>
                          <a:ea typeface="+mn-ea"/>
                        </a:rPr>
                        <a:t> </a:t>
                      </a:r>
                      <a:r>
                        <a:rPr lang="en-US" sz="1800" kern="100" dirty="0" err="1">
                          <a:effectLst/>
                          <a:latin typeface="+mn-ea"/>
                          <a:ea typeface="+mn-ea"/>
                        </a:rPr>
                        <a:t>Ab.right</a:t>
                      </a:r>
                      <a:r>
                        <a:rPr lang="en-US" sz="1800" kern="100" dirty="0">
                          <a:effectLst/>
                          <a:latin typeface="+mn-ea"/>
                          <a:ea typeface="+mn-ea"/>
                        </a:rPr>
                        <a:t>()</a:t>
                      </a:r>
                      <a:r>
                        <a:rPr lang="zh-CN" sz="1800" kern="100" dirty="0">
                          <a:effectLst/>
                          <a:latin typeface="+mn-ea"/>
                          <a:ea typeface="+mn-ea"/>
                        </a:rPr>
                        <a:t>函数即可。</a:t>
                      </a:r>
                    </a:p>
                  </a:txBody>
                  <a:tcPr marL="114300" marR="114300" marT="0" marB="0"/>
                </a:tc>
                <a:extLst>
                  <a:ext uri="{0D108BD9-81ED-4DB2-BD59-A6C34878D82A}">
                    <a16:rowId xmlns:a16="http://schemas.microsoft.com/office/drawing/2014/main" val="10000"/>
                  </a:ext>
                </a:extLst>
              </a:tr>
            </a:tbl>
          </a:graphicData>
        </a:graphic>
      </p:graphicFrame>
      <p:sp>
        <p:nvSpPr>
          <p:cNvPr id="7" name="矩形 6"/>
          <p:cNvSpPr/>
          <p:nvPr/>
        </p:nvSpPr>
        <p:spPr>
          <a:xfrm>
            <a:off x="1868079" y="5805264"/>
            <a:ext cx="2326278" cy="369332"/>
          </a:xfrm>
          <a:prstGeom prst="rect">
            <a:avLst/>
          </a:prstGeom>
        </p:spPr>
        <p:txBody>
          <a:bodyPr wrap="none">
            <a:spAutoFit/>
          </a:bodyPr>
          <a:lstStyle/>
          <a:p>
            <a:r>
              <a:rPr lang="zh-CN" altLang="zh-CN">
                <a:cs typeface="Times New Roman" charset="0"/>
              </a:rPr>
              <a:t>电机驱动模块接口图</a:t>
            </a:r>
            <a:r>
              <a:rPr lang="zh-CN" altLang="zh-CN"/>
              <a:t> </a:t>
            </a:r>
            <a:endParaRPr lang="zh-CN" altLang="en-US"/>
          </a:p>
        </p:txBody>
      </p:sp>
    </p:spTree>
    <p:extLst>
      <p:ext uri="{BB962C8B-B14F-4D97-AF65-F5344CB8AC3E}">
        <p14:creationId xmlns:p14="http://schemas.microsoft.com/office/powerpoint/2010/main" val="992529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593437" y="177801"/>
            <a:ext cx="8461416" cy="586904"/>
          </a:xfrm>
        </p:spPr>
        <p:txBody>
          <a:bodyPr rtlCol="0"/>
          <a:lstStyle/>
          <a:p>
            <a:r>
              <a:rPr lang="zh-CN" altLang="en-US" dirty="0"/>
              <a:t>三、技术方案</a:t>
            </a:r>
            <a:endParaRPr lang="zh-CN" altLang="en-US" dirty="0">
              <a:ea typeface="Microsoft YaHei UI" panose="020B0503020204020204" pitchFamily="34" charset="-122"/>
            </a:endParaRPr>
          </a:p>
        </p:txBody>
      </p:sp>
      <p:sp>
        <p:nvSpPr>
          <p:cNvPr id="14" name="内容占位符 13"/>
          <p:cNvSpPr>
            <a:spLocks noGrp="1"/>
          </p:cNvSpPr>
          <p:nvPr>
            <p:ph idx="1"/>
          </p:nvPr>
        </p:nvSpPr>
        <p:spPr>
          <a:xfrm>
            <a:off x="1304632" y="786460"/>
            <a:ext cx="9782801" cy="410292"/>
          </a:xfrm>
        </p:spPr>
        <p:txBody>
          <a:bodyPr rtlCol="0">
            <a:normAutofit fontScale="92500" lnSpcReduction="10000"/>
          </a:bodyPr>
          <a:lstStyle/>
          <a:p>
            <a:pPr marL="0" lvl="0" indent="0">
              <a:buNone/>
            </a:pPr>
            <a:r>
              <a:rPr lang="zh-CN" altLang="en-US" dirty="0">
                <a:latin typeface="+mn-ea"/>
                <a:ea typeface="+mn-ea"/>
              </a:rPr>
              <a:t> </a:t>
            </a:r>
            <a:r>
              <a:rPr lang="en-US" altLang="zh-CN" dirty="0">
                <a:latin typeface="+mn-ea"/>
                <a:ea typeface="+mn-ea"/>
              </a:rPr>
              <a:t>1</a:t>
            </a:r>
            <a:r>
              <a:rPr lang="zh-CN" altLang="en-US" dirty="0">
                <a:latin typeface="+mn-ea"/>
                <a:ea typeface="+mn-ea"/>
              </a:rPr>
              <a:t>、</a:t>
            </a:r>
            <a:r>
              <a:rPr lang="zh-CN" altLang="zh-CN" dirty="0"/>
              <a:t>电机控制 </a:t>
            </a:r>
            <a:endParaRPr lang="en-US" altLang="zh-CN" dirty="0">
              <a:latin typeface="+mn-ea"/>
              <a:ea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1908502353"/>
              </p:ext>
            </p:extLst>
          </p:nvPr>
        </p:nvGraphicFramePr>
        <p:xfrm>
          <a:off x="1485901" y="1218507"/>
          <a:ext cx="4104455" cy="276670"/>
        </p:xfrm>
        <a:graphic>
          <a:graphicData uri="http://schemas.openxmlformats.org/drawingml/2006/table">
            <a:tbl>
              <a:tblPr>
                <a:tableStyleId>{BC89EF96-8CEA-46FF-86C4-4CE0E7609802}</a:tableStyleId>
              </a:tblPr>
              <a:tblGrid>
                <a:gridCol w="4104455">
                  <a:extLst>
                    <a:ext uri="{9D8B030D-6E8A-4147-A177-3AD203B41FA5}">
                      <a16:colId xmlns:a16="http://schemas.microsoft.com/office/drawing/2014/main" val="20000"/>
                    </a:ext>
                  </a:extLst>
                </a:gridCol>
              </a:tblGrid>
              <a:tr h="0">
                <a:tc>
                  <a:txBody>
                    <a:bodyPr/>
                    <a:lstStyle/>
                    <a:p>
                      <a:pPr marR="144145" algn="l">
                        <a:lnSpc>
                          <a:spcPts val="2500"/>
                        </a:lnSpc>
                        <a:spcAft>
                          <a:spcPts val="0"/>
                        </a:spcAft>
                      </a:pPr>
                      <a:r>
                        <a:rPr lang="en-US" altLang="zh-CN" sz="1800" kern="100" dirty="0">
                          <a:effectLst/>
                          <a:latin typeface="+mn-ea"/>
                          <a:ea typeface="+mn-ea"/>
                        </a:rPr>
                        <a:t>(2)</a:t>
                      </a:r>
                      <a:r>
                        <a:rPr lang="zh-CN" sz="1800" kern="100" dirty="0">
                          <a:effectLst/>
                          <a:latin typeface="+mn-ea"/>
                          <a:ea typeface="+mn-ea"/>
                        </a:rPr>
                        <a:t>调速以及稳速控制</a:t>
                      </a:r>
                    </a:p>
                  </a:txBody>
                  <a:tcPr marL="114300" marR="114300" marT="0" marB="0"/>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254042187"/>
              </p:ext>
            </p:extLst>
          </p:nvPr>
        </p:nvGraphicFramePr>
        <p:xfrm>
          <a:off x="1125860" y="1628800"/>
          <a:ext cx="9782175" cy="2827084"/>
        </p:xfrm>
        <a:graphic>
          <a:graphicData uri="http://schemas.openxmlformats.org/drawingml/2006/table">
            <a:tbl>
              <a:tblPr>
                <a:tableStyleId>{BC89EF96-8CEA-46FF-86C4-4CE0E7609802}</a:tableStyleId>
              </a:tblPr>
              <a:tblGrid>
                <a:gridCol w="9782175">
                  <a:extLst>
                    <a:ext uri="{9D8B030D-6E8A-4147-A177-3AD203B41FA5}">
                      <a16:colId xmlns:a16="http://schemas.microsoft.com/office/drawing/2014/main" val="20000"/>
                    </a:ext>
                  </a:extLst>
                </a:gridCol>
              </a:tblGrid>
              <a:tr h="0">
                <a:tc>
                  <a:txBody>
                    <a:bodyPr/>
                    <a:lstStyle/>
                    <a:p>
                      <a:pPr marR="144145" indent="152400" algn="l">
                        <a:lnSpc>
                          <a:spcPct val="150000"/>
                        </a:lnSpc>
                        <a:spcAft>
                          <a:spcPts val="0"/>
                        </a:spcAft>
                      </a:pPr>
                      <a:r>
                        <a:rPr lang="zh-CN" sz="1800" kern="100" dirty="0">
                          <a:effectLst/>
                          <a:latin typeface="+mn-ea"/>
                          <a:ea typeface="+mn-ea"/>
                        </a:rPr>
                        <a:t>在调速电路中，主要采用时基电路</a:t>
                      </a:r>
                      <a:r>
                        <a:rPr lang="en-US" sz="1800" kern="100" dirty="0">
                          <a:effectLst/>
                          <a:latin typeface="+mn-ea"/>
                          <a:ea typeface="+mn-ea"/>
                        </a:rPr>
                        <a:t>LM555</a:t>
                      </a:r>
                      <a:r>
                        <a:rPr lang="zh-CN" sz="1800" kern="100" dirty="0">
                          <a:effectLst/>
                          <a:latin typeface="+mn-ea"/>
                          <a:ea typeface="+mn-ea"/>
                        </a:rPr>
                        <a:t>和脉宽调制器</a:t>
                      </a:r>
                      <a:r>
                        <a:rPr lang="en-US" sz="1800" kern="100" dirty="0">
                          <a:effectLst/>
                          <a:latin typeface="+mn-ea"/>
                          <a:ea typeface="+mn-ea"/>
                        </a:rPr>
                        <a:t>SG1525</a:t>
                      </a:r>
                      <a:r>
                        <a:rPr lang="zh-CN" sz="1800" kern="100" dirty="0">
                          <a:effectLst/>
                          <a:latin typeface="+mn-ea"/>
                          <a:ea typeface="+mn-ea"/>
                        </a:rPr>
                        <a:t>来完成，</a:t>
                      </a:r>
                      <a:r>
                        <a:rPr lang="en-US" sz="1800" kern="100" dirty="0">
                          <a:effectLst/>
                          <a:latin typeface="+mn-ea"/>
                          <a:ea typeface="+mn-ea"/>
                        </a:rPr>
                        <a:t>LM555</a:t>
                      </a:r>
                      <a:r>
                        <a:rPr lang="zh-CN" sz="1800" kern="100" dirty="0">
                          <a:effectLst/>
                          <a:latin typeface="+mn-ea"/>
                          <a:ea typeface="+mn-ea"/>
                        </a:rPr>
                        <a:t>用于产生一个占空比一定、且有固定频率的方波信号。</a:t>
                      </a:r>
                      <a:r>
                        <a:rPr lang="en-US" sz="1800" kern="100" dirty="0">
                          <a:effectLst/>
                          <a:latin typeface="+mn-ea"/>
                          <a:ea typeface="+mn-ea"/>
                        </a:rPr>
                        <a:t>SG1525</a:t>
                      </a:r>
                      <a:r>
                        <a:rPr lang="zh-CN" sz="1800" kern="100" dirty="0">
                          <a:effectLst/>
                          <a:latin typeface="+mn-ea"/>
                          <a:ea typeface="+mn-ea"/>
                        </a:rPr>
                        <a:t>为单片脉宽调制型控制器芯片，具有输出</a:t>
                      </a:r>
                      <a:r>
                        <a:rPr lang="en-US" sz="1800" kern="100" dirty="0">
                          <a:effectLst/>
                          <a:latin typeface="+mn-ea"/>
                          <a:ea typeface="+mn-ea"/>
                        </a:rPr>
                        <a:t>5.1V </a:t>
                      </a:r>
                      <a:r>
                        <a:rPr lang="zh-CN" sz="1800" kern="100" dirty="0">
                          <a:effectLst/>
                          <a:latin typeface="+mn-ea"/>
                          <a:ea typeface="+mn-ea"/>
                        </a:rPr>
                        <a:t>的基准稳压电源，误差放大器、振荡频率在</a:t>
                      </a:r>
                      <a:r>
                        <a:rPr lang="en-US" sz="1800" kern="100" dirty="0">
                          <a:effectLst/>
                          <a:latin typeface="+mn-ea"/>
                          <a:ea typeface="+mn-ea"/>
                        </a:rPr>
                        <a:t>100-400kHz</a:t>
                      </a:r>
                      <a:r>
                        <a:rPr lang="zh-CN" sz="1800" kern="100" dirty="0">
                          <a:effectLst/>
                          <a:latin typeface="+mn-ea"/>
                          <a:ea typeface="+mn-ea"/>
                        </a:rPr>
                        <a:t>范围内的锯齿波振荡器、软启动电路、关闭电路、脉宽调制比较器、</a:t>
                      </a:r>
                      <a:r>
                        <a:rPr lang="en-US" sz="1800" kern="100" dirty="0">
                          <a:effectLst/>
                          <a:latin typeface="+mn-ea"/>
                          <a:ea typeface="+mn-ea"/>
                        </a:rPr>
                        <a:t>RS</a:t>
                      </a:r>
                      <a:r>
                        <a:rPr lang="zh-CN" sz="1800" kern="100" dirty="0">
                          <a:effectLst/>
                          <a:latin typeface="+mn-ea"/>
                          <a:ea typeface="+mn-ea"/>
                        </a:rPr>
                        <a:t>寄存器以及保护电路等。它解决了</a:t>
                      </a:r>
                      <a:r>
                        <a:rPr lang="en-US" sz="1800" kern="100" dirty="0">
                          <a:effectLst/>
                          <a:latin typeface="+mn-ea"/>
                          <a:ea typeface="+mn-ea"/>
                        </a:rPr>
                        <a:t>PWM</a:t>
                      </a:r>
                      <a:r>
                        <a:rPr lang="zh-CN" sz="1800" kern="100" dirty="0">
                          <a:effectLst/>
                          <a:latin typeface="+mn-ea"/>
                          <a:ea typeface="+mn-ea"/>
                        </a:rPr>
                        <a:t>电路的集成化问题，在实例中用此芯片来实现系统的调速。在具体的电路中，首先对位置传感器信号进行整形，形成所需要的前后沿很陡，具有一定宽度的波形。经微分电路微分，产生的微分脉冲去触发时基电路</a:t>
                      </a:r>
                      <a:r>
                        <a:rPr lang="en-US" sz="1800" kern="100" dirty="0">
                          <a:effectLst/>
                          <a:latin typeface="+mn-ea"/>
                          <a:ea typeface="+mn-ea"/>
                        </a:rPr>
                        <a:t>LM555</a:t>
                      </a:r>
                      <a:r>
                        <a:rPr lang="zh-CN" sz="1800" kern="100" dirty="0">
                          <a:effectLst/>
                          <a:latin typeface="+mn-ea"/>
                          <a:ea typeface="+mn-ea"/>
                        </a:rPr>
                        <a:t>，形成占空比为</a:t>
                      </a:r>
                      <a:r>
                        <a:rPr lang="en-US" sz="1800" kern="100" dirty="0">
                          <a:effectLst/>
                          <a:latin typeface="+mn-ea"/>
                          <a:ea typeface="+mn-ea"/>
                        </a:rPr>
                        <a:t>2:1</a:t>
                      </a:r>
                      <a:r>
                        <a:rPr lang="zh-CN" sz="1800" kern="100" dirty="0">
                          <a:effectLst/>
                          <a:latin typeface="+mn-ea"/>
                          <a:ea typeface="+mn-ea"/>
                        </a:rPr>
                        <a:t>的方波，方波频率约为</a:t>
                      </a:r>
                      <a:r>
                        <a:rPr lang="en-US" sz="1800" kern="100" dirty="0">
                          <a:effectLst/>
                          <a:latin typeface="+mn-ea"/>
                          <a:ea typeface="+mn-ea"/>
                        </a:rPr>
                        <a:t>200Hz</a:t>
                      </a:r>
                      <a:r>
                        <a:rPr lang="zh-CN" sz="1800" kern="100" dirty="0">
                          <a:effectLst/>
                          <a:latin typeface="+mn-ea"/>
                          <a:ea typeface="+mn-ea"/>
                        </a:rPr>
                        <a:t>。</a:t>
                      </a:r>
                    </a:p>
                  </a:txBody>
                  <a:tcPr marL="114300" marR="114300" marT="0" marB="0"/>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216130533"/>
              </p:ext>
            </p:extLst>
          </p:nvPr>
        </p:nvGraphicFramePr>
        <p:xfrm>
          <a:off x="1125860" y="4589507"/>
          <a:ext cx="9782175" cy="1993075"/>
        </p:xfrm>
        <a:graphic>
          <a:graphicData uri="http://schemas.openxmlformats.org/drawingml/2006/table">
            <a:tbl>
              <a:tblPr>
                <a:tableStyleId>{BC89EF96-8CEA-46FF-86C4-4CE0E7609802}</a:tableStyleId>
              </a:tblPr>
              <a:tblGrid>
                <a:gridCol w="9782175">
                  <a:extLst>
                    <a:ext uri="{9D8B030D-6E8A-4147-A177-3AD203B41FA5}">
                      <a16:colId xmlns:a16="http://schemas.microsoft.com/office/drawing/2014/main" val="20000"/>
                    </a:ext>
                  </a:extLst>
                </a:gridCol>
              </a:tblGrid>
              <a:tr h="0">
                <a:tc>
                  <a:txBody>
                    <a:bodyPr/>
                    <a:lstStyle/>
                    <a:p>
                      <a:pPr marR="144145" indent="152400" algn="l">
                        <a:lnSpc>
                          <a:spcPct val="150000"/>
                        </a:lnSpc>
                        <a:spcAft>
                          <a:spcPts val="0"/>
                        </a:spcAft>
                      </a:pPr>
                      <a:r>
                        <a:rPr lang="zh-CN" sz="1800" kern="100" dirty="0">
                          <a:effectLst/>
                          <a:latin typeface="+mn-ea"/>
                          <a:ea typeface="+mn-ea"/>
                        </a:rPr>
                        <a:t>此方波频率计算公式为</a:t>
                      </a:r>
                      <a:r>
                        <a:rPr lang="en-US" sz="1800" kern="100" dirty="0">
                          <a:effectLst/>
                          <a:latin typeface="+mn-ea"/>
                          <a:ea typeface="+mn-ea"/>
                        </a:rPr>
                        <a:t>:f= n * p/ 60</a:t>
                      </a:r>
                      <a:r>
                        <a:rPr lang="zh-CN" sz="1800" kern="100" dirty="0">
                          <a:effectLst/>
                          <a:latin typeface="+mn-ea"/>
                          <a:ea typeface="+mn-ea"/>
                        </a:rPr>
                        <a:t>式中，</a:t>
                      </a:r>
                      <a:r>
                        <a:rPr lang="en-US" sz="1800" kern="100" dirty="0">
                          <a:effectLst/>
                          <a:latin typeface="+mn-ea"/>
                          <a:ea typeface="+mn-ea"/>
                        </a:rPr>
                        <a:t>n</a:t>
                      </a:r>
                      <a:r>
                        <a:rPr lang="zh-CN" sz="1800" kern="100" dirty="0">
                          <a:effectLst/>
                          <a:latin typeface="+mn-ea"/>
                          <a:ea typeface="+mn-ea"/>
                        </a:rPr>
                        <a:t>为电机的额定转速</a:t>
                      </a:r>
                      <a:r>
                        <a:rPr lang="en-US" sz="1800" kern="100" dirty="0">
                          <a:effectLst/>
                          <a:latin typeface="+mn-ea"/>
                          <a:ea typeface="+mn-ea"/>
                        </a:rPr>
                        <a:t>r/min, f</a:t>
                      </a:r>
                      <a:r>
                        <a:rPr lang="zh-CN" sz="1800" kern="100" dirty="0">
                          <a:effectLst/>
                          <a:latin typeface="+mn-ea"/>
                          <a:ea typeface="+mn-ea"/>
                        </a:rPr>
                        <a:t>为位置传感器输出信号的频率、</a:t>
                      </a:r>
                      <a:r>
                        <a:rPr lang="en-US" sz="1800" kern="100" dirty="0">
                          <a:effectLst/>
                          <a:latin typeface="+mn-ea"/>
                          <a:ea typeface="+mn-ea"/>
                        </a:rPr>
                        <a:t>P</a:t>
                      </a:r>
                      <a:r>
                        <a:rPr lang="zh-CN" sz="1800" kern="100" dirty="0">
                          <a:effectLst/>
                          <a:latin typeface="+mn-ea"/>
                          <a:ea typeface="+mn-ea"/>
                        </a:rPr>
                        <a:t>为电机的极对数。方波经滤波器滤波后，形成直流电压送人脉宽调制器，与脉宽调制器的反馈电压进行比较，利用得到的误差信号去控制脉宽调制器输出的调制方波脉冲的宽度变化，即</a:t>
                      </a:r>
                      <a:r>
                        <a:rPr lang="en-US" sz="1800" kern="100" dirty="0">
                          <a:effectLst/>
                          <a:latin typeface="+mn-ea"/>
                          <a:ea typeface="+mn-ea"/>
                        </a:rPr>
                        <a:t>PWM</a:t>
                      </a:r>
                      <a:r>
                        <a:rPr lang="zh-CN" sz="1800" kern="100" dirty="0">
                          <a:effectLst/>
                          <a:latin typeface="+mn-ea"/>
                          <a:ea typeface="+mn-ea"/>
                        </a:rPr>
                        <a:t>输出脉冲占空比的变化，利用占空比的变化调整加在电机电枢绕组上的电压，改变电压随即改变电机电流，转速依据电流的大小来改变。</a:t>
                      </a:r>
                    </a:p>
                  </a:txBody>
                  <a:tcPr marL="114300" marR="11430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39489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593437" y="177801"/>
            <a:ext cx="8461416" cy="586904"/>
          </a:xfrm>
        </p:spPr>
        <p:txBody>
          <a:bodyPr rtlCol="0"/>
          <a:lstStyle/>
          <a:p>
            <a:r>
              <a:rPr lang="zh-CN" altLang="en-US" dirty="0"/>
              <a:t>三、技术方案</a:t>
            </a:r>
            <a:endParaRPr lang="zh-CN" altLang="en-US" dirty="0">
              <a:ea typeface="Microsoft YaHei UI" panose="020B0503020204020204" pitchFamily="34" charset="-122"/>
            </a:endParaRPr>
          </a:p>
        </p:txBody>
      </p:sp>
      <p:sp>
        <p:nvSpPr>
          <p:cNvPr id="14" name="内容占位符 13"/>
          <p:cNvSpPr>
            <a:spLocks noGrp="1"/>
          </p:cNvSpPr>
          <p:nvPr>
            <p:ph idx="1"/>
          </p:nvPr>
        </p:nvSpPr>
        <p:spPr>
          <a:xfrm>
            <a:off x="1304632" y="786460"/>
            <a:ext cx="9782801" cy="410292"/>
          </a:xfrm>
        </p:spPr>
        <p:txBody>
          <a:bodyPr rtlCol="0">
            <a:normAutofit fontScale="92500" lnSpcReduction="10000"/>
          </a:bodyPr>
          <a:lstStyle/>
          <a:p>
            <a:pPr marL="0" lvl="0" indent="0">
              <a:buNone/>
            </a:pPr>
            <a:r>
              <a:rPr lang="zh-CN" altLang="en-US" dirty="0">
                <a:latin typeface="+mn-ea"/>
                <a:ea typeface="+mn-ea"/>
              </a:rPr>
              <a:t> </a:t>
            </a:r>
            <a:r>
              <a:rPr lang="en-US" altLang="zh-CN" dirty="0">
                <a:latin typeface="+mn-ea"/>
                <a:ea typeface="+mn-ea"/>
              </a:rPr>
              <a:t>2</a:t>
            </a:r>
            <a:r>
              <a:rPr lang="zh-CN" altLang="en-US" dirty="0">
                <a:latin typeface="+mn-ea"/>
                <a:ea typeface="+mn-ea"/>
              </a:rPr>
              <a:t>、</a:t>
            </a:r>
            <a:r>
              <a:rPr lang="zh-CN" altLang="zh-CN" dirty="0"/>
              <a:t>舵机驱动模块 </a:t>
            </a:r>
            <a:endParaRPr lang="en-US" altLang="zh-CN" dirty="0">
              <a:latin typeface="+mn-ea"/>
              <a:ea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21852845"/>
              </p:ext>
            </p:extLst>
          </p:nvPr>
        </p:nvGraphicFramePr>
        <p:xfrm>
          <a:off x="1593367" y="1844824"/>
          <a:ext cx="9782175" cy="2415604"/>
        </p:xfrm>
        <a:graphic>
          <a:graphicData uri="http://schemas.openxmlformats.org/drawingml/2006/table">
            <a:tbl>
              <a:tblPr>
                <a:tableStyleId>{BC89EF96-8CEA-46FF-86C4-4CE0E7609802}</a:tableStyleId>
              </a:tblPr>
              <a:tblGrid>
                <a:gridCol w="9782175">
                  <a:extLst>
                    <a:ext uri="{9D8B030D-6E8A-4147-A177-3AD203B41FA5}">
                      <a16:colId xmlns:a16="http://schemas.microsoft.com/office/drawing/2014/main" val="20000"/>
                    </a:ext>
                  </a:extLst>
                </a:gridCol>
              </a:tblGrid>
              <a:tr h="0">
                <a:tc>
                  <a:txBody>
                    <a:bodyPr/>
                    <a:lstStyle/>
                    <a:p>
                      <a:pPr marR="144145" algn="l">
                        <a:lnSpc>
                          <a:spcPct val="150000"/>
                        </a:lnSpc>
                        <a:spcAft>
                          <a:spcPts val="0"/>
                        </a:spcAft>
                      </a:pPr>
                      <a:r>
                        <a:rPr lang="zh-CN" sz="1800" kern="100" dirty="0">
                          <a:effectLst/>
                          <a:latin typeface="+mn-ea"/>
                          <a:ea typeface="+mn-ea"/>
                        </a:rPr>
                        <a:t> 由直流电机、减速齿轮组、传感器和控制电路组成，通过发送信号，指定输出轴的旋转角度来控制摄像头拍摄角度。</a:t>
                      </a:r>
                    </a:p>
                    <a:p>
                      <a:pPr marR="144145" indent="152400" algn="l">
                        <a:lnSpc>
                          <a:spcPct val="150000"/>
                        </a:lnSpc>
                        <a:spcAft>
                          <a:spcPts val="0"/>
                        </a:spcAft>
                      </a:pPr>
                      <a:r>
                        <a:rPr lang="zh-CN" sz="1800" kern="100" dirty="0">
                          <a:effectLst/>
                          <a:latin typeface="+mn-ea"/>
                          <a:ea typeface="+mn-ea"/>
                        </a:rPr>
                        <a:t>控制信号由接收机的通道进入信号调制芯片，获得直流偏置电压。它内部有一个基准电路，产生周期为</a:t>
                      </a:r>
                      <a:r>
                        <a:rPr lang="en-US" sz="1800" kern="100" dirty="0">
                          <a:effectLst/>
                          <a:latin typeface="+mn-ea"/>
                          <a:ea typeface="+mn-ea"/>
                        </a:rPr>
                        <a:t> 20ms</a:t>
                      </a:r>
                      <a:r>
                        <a:rPr lang="zh-CN" sz="1800" kern="100" dirty="0">
                          <a:effectLst/>
                          <a:latin typeface="+mn-ea"/>
                          <a:ea typeface="+mn-ea"/>
                        </a:rPr>
                        <a:t>，宽度为</a:t>
                      </a:r>
                      <a:r>
                        <a:rPr lang="en-US" sz="1800" kern="100" dirty="0">
                          <a:effectLst/>
                          <a:latin typeface="+mn-ea"/>
                          <a:ea typeface="+mn-ea"/>
                        </a:rPr>
                        <a:t> 1.5ms </a:t>
                      </a:r>
                      <a:r>
                        <a:rPr lang="zh-CN" sz="1800" kern="100" dirty="0">
                          <a:effectLst/>
                          <a:latin typeface="+mn-ea"/>
                          <a:ea typeface="+mn-ea"/>
                        </a:rPr>
                        <a:t>的基准信号，将获得的直流偏置电压与电位器的电压比较，获得电压差输出。最后，电压差的正负输出到电机驱动芯片决定电机的正反转。当电机转速一定时，通过级联减速齿轮带动电位器旋转，使得电压差为</a:t>
                      </a:r>
                      <a:r>
                        <a:rPr lang="en-US" sz="1800" kern="100" dirty="0">
                          <a:effectLst/>
                          <a:latin typeface="+mn-ea"/>
                          <a:ea typeface="+mn-ea"/>
                        </a:rPr>
                        <a:t> 0</a:t>
                      </a:r>
                      <a:r>
                        <a:rPr lang="zh-CN" sz="1800" kern="100" dirty="0">
                          <a:effectLst/>
                          <a:latin typeface="+mn-ea"/>
                          <a:ea typeface="+mn-ea"/>
                        </a:rPr>
                        <a:t>，电机停止转动。</a:t>
                      </a:r>
                    </a:p>
                  </a:txBody>
                  <a:tcPr marL="114300" marR="11430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72613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593437" y="177801"/>
            <a:ext cx="8461416" cy="586904"/>
          </a:xfrm>
        </p:spPr>
        <p:txBody>
          <a:bodyPr rtlCol="0"/>
          <a:lstStyle/>
          <a:p>
            <a:r>
              <a:rPr lang="zh-CN" altLang="en-US" dirty="0"/>
              <a:t>三、技术方案</a:t>
            </a:r>
            <a:endParaRPr lang="zh-CN" altLang="en-US" dirty="0">
              <a:ea typeface="Microsoft YaHei UI" panose="020B0503020204020204" pitchFamily="34" charset="-122"/>
            </a:endParaRPr>
          </a:p>
        </p:txBody>
      </p:sp>
      <p:sp>
        <p:nvSpPr>
          <p:cNvPr id="14" name="内容占位符 13"/>
          <p:cNvSpPr>
            <a:spLocks noGrp="1"/>
          </p:cNvSpPr>
          <p:nvPr>
            <p:ph idx="1"/>
          </p:nvPr>
        </p:nvSpPr>
        <p:spPr>
          <a:xfrm>
            <a:off x="1304632" y="786460"/>
            <a:ext cx="9782801" cy="410292"/>
          </a:xfrm>
        </p:spPr>
        <p:txBody>
          <a:bodyPr rtlCol="0">
            <a:normAutofit fontScale="92500" lnSpcReduction="10000"/>
          </a:bodyPr>
          <a:lstStyle/>
          <a:p>
            <a:pPr marL="0" lvl="0" indent="0">
              <a:buNone/>
            </a:pPr>
            <a:r>
              <a:rPr lang="zh-CN" altLang="en-US" dirty="0">
                <a:latin typeface="+mn-ea"/>
                <a:ea typeface="+mn-ea"/>
              </a:rPr>
              <a:t> </a:t>
            </a:r>
            <a:r>
              <a:rPr lang="en-US" altLang="zh-CN" dirty="0">
                <a:latin typeface="+mn-ea"/>
                <a:ea typeface="+mn-ea"/>
              </a:rPr>
              <a:t>3</a:t>
            </a:r>
            <a:r>
              <a:rPr lang="zh-CN" altLang="en-US" dirty="0">
                <a:latin typeface="+mn-ea"/>
                <a:ea typeface="+mn-ea"/>
              </a:rPr>
              <a:t>、</a:t>
            </a:r>
            <a:r>
              <a:rPr lang="zh-CN" altLang="zh-CN" dirty="0"/>
              <a:t>避障模块 </a:t>
            </a:r>
            <a:endParaRPr lang="en-US" altLang="zh-CN" dirty="0">
              <a:latin typeface="+mn-ea"/>
              <a:ea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1255816910"/>
              </p:ext>
            </p:extLst>
          </p:nvPr>
        </p:nvGraphicFramePr>
        <p:xfrm>
          <a:off x="1158550" y="1196752"/>
          <a:ext cx="10074964" cy="2816035"/>
        </p:xfrm>
        <a:graphic>
          <a:graphicData uri="http://schemas.openxmlformats.org/drawingml/2006/table">
            <a:tbl>
              <a:tblPr>
                <a:tableStyleId>{BC89EF96-8CEA-46FF-86C4-4CE0E7609802}</a:tableStyleId>
              </a:tblPr>
              <a:tblGrid>
                <a:gridCol w="10074964">
                  <a:extLst>
                    <a:ext uri="{9D8B030D-6E8A-4147-A177-3AD203B41FA5}">
                      <a16:colId xmlns:a16="http://schemas.microsoft.com/office/drawing/2014/main" val="20000"/>
                    </a:ext>
                  </a:extLst>
                </a:gridCol>
              </a:tblGrid>
              <a:tr h="0">
                <a:tc>
                  <a:txBody>
                    <a:bodyPr/>
                    <a:lstStyle/>
                    <a:p>
                      <a:pPr marR="144145" indent="152400" algn="l">
                        <a:lnSpc>
                          <a:spcPct val="150000"/>
                        </a:lnSpc>
                        <a:spcAft>
                          <a:spcPts val="0"/>
                        </a:spcAft>
                      </a:pPr>
                      <a:r>
                        <a:rPr lang="zh-CN" altLang="zh-CN" sz="1800" kern="1200" dirty="0">
                          <a:solidFill>
                            <a:schemeClr val="tx1"/>
                          </a:solidFill>
                          <a:effectLst/>
                          <a:latin typeface="+mn-ea"/>
                          <a:ea typeface="+mn-ea"/>
                          <a:cs typeface="+mn-cs"/>
                        </a:rPr>
                        <a:t>该模块用于判断是否到达堵塞点</a:t>
                      </a:r>
                      <a:r>
                        <a:rPr lang="zh-CN" altLang="en-US" sz="1800" kern="1200" dirty="0">
                          <a:solidFill>
                            <a:schemeClr val="tx1"/>
                          </a:solidFill>
                          <a:effectLst/>
                          <a:latin typeface="+mn-ea"/>
                          <a:ea typeface="+mn-ea"/>
                          <a:cs typeface="+mn-cs"/>
                        </a:rPr>
                        <a:t>。</a:t>
                      </a:r>
                      <a:endParaRPr lang="en-US" altLang="zh-CN" sz="1800" kern="1200" dirty="0">
                        <a:solidFill>
                          <a:schemeClr val="tx1"/>
                        </a:solidFill>
                        <a:effectLst/>
                        <a:latin typeface="+mn-ea"/>
                        <a:ea typeface="+mn-ea"/>
                        <a:cs typeface="+mn-cs"/>
                      </a:endParaRPr>
                    </a:p>
                    <a:p>
                      <a:pPr marR="144145" indent="152400" algn="l">
                        <a:lnSpc>
                          <a:spcPct val="150000"/>
                        </a:lnSpc>
                        <a:spcAft>
                          <a:spcPts val="0"/>
                        </a:spcAft>
                      </a:pPr>
                      <a:r>
                        <a:rPr lang="zh-CN" altLang="en-US" sz="1800" kern="100" dirty="0">
                          <a:effectLst/>
                          <a:latin typeface="+mn-ea"/>
                          <a:ea typeface="+mn-ea"/>
                        </a:rPr>
                        <a:t>主</a:t>
                      </a:r>
                      <a:r>
                        <a:rPr lang="zh-CN" sz="1800" kern="100" dirty="0">
                          <a:effectLst/>
                          <a:latin typeface="+mn-ea"/>
                          <a:ea typeface="+mn-ea"/>
                        </a:rPr>
                        <a:t>要由红外收发器以及比较器组成。红外发射管是由红外发光二极管矩组成发光体，当检测方向遇到障碍物（反射面）时，红外线反射回来被接收管接收，红外接收管是将红外线光信号变成电信号的半导体器件，它的核心部件是一个特殊材料的</a:t>
                      </a:r>
                      <a:r>
                        <a:rPr lang="en-US" sz="1800" kern="100" dirty="0">
                          <a:effectLst/>
                          <a:latin typeface="+mn-ea"/>
                          <a:ea typeface="+mn-ea"/>
                        </a:rPr>
                        <a:t> PN </a:t>
                      </a:r>
                      <a:r>
                        <a:rPr lang="zh-CN" sz="1800" kern="100" dirty="0">
                          <a:effectLst/>
                          <a:latin typeface="+mn-ea"/>
                          <a:ea typeface="+mn-ea"/>
                        </a:rPr>
                        <a:t>结，随着红外光强度的增加电流也随之增大输出模拟信号，经过</a:t>
                      </a:r>
                      <a:r>
                        <a:rPr lang="en-US" sz="1800" kern="100" dirty="0">
                          <a:effectLst/>
                          <a:latin typeface="+mn-ea"/>
                          <a:ea typeface="+mn-ea"/>
                        </a:rPr>
                        <a:t> LM393 </a:t>
                      </a:r>
                      <a:r>
                        <a:rPr lang="zh-CN" sz="1800" kern="100" dirty="0">
                          <a:effectLst/>
                          <a:latin typeface="+mn-ea"/>
                          <a:ea typeface="+mn-ea"/>
                        </a:rPr>
                        <a:t>比较器处理后输出数字信号，同时绿色指示灯点亮。通过读</a:t>
                      </a:r>
                      <a:r>
                        <a:rPr lang="en-US" sz="1800" kern="100" dirty="0">
                          <a:effectLst/>
                          <a:latin typeface="+mn-ea"/>
                          <a:ea typeface="+mn-ea"/>
                        </a:rPr>
                        <a:t> DOUT </a:t>
                      </a:r>
                      <a:r>
                        <a:rPr lang="zh-CN" sz="1800" kern="100" dirty="0">
                          <a:effectLst/>
                          <a:latin typeface="+mn-ea"/>
                          <a:ea typeface="+mn-ea"/>
                        </a:rPr>
                        <a:t>的逻辑电平，就可以判定前方是否有障碍物，读</a:t>
                      </a:r>
                      <a:r>
                        <a:rPr lang="en-US" sz="1800" kern="100" dirty="0">
                          <a:effectLst/>
                          <a:latin typeface="+mn-ea"/>
                          <a:ea typeface="+mn-ea"/>
                        </a:rPr>
                        <a:t> AOUT </a:t>
                      </a:r>
                      <a:r>
                        <a:rPr lang="zh-CN" sz="1800" kern="100" dirty="0">
                          <a:effectLst/>
                          <a:latin typeface="+mn-ea"/>
                          <a:ea typeface="+mn-ea"/>
                        </a:rPr>
                        <a:t>的输出电压可以判定距离。可通过电位器旋钮调节检测距离。</a:t>
                      </a:r>
                    </a:p>
                  </a:txBody>
                  <a:tcPr marL="114300" marR="114300" marT="0" marB="0"/>
                </a:tc>
                <a:extLst>
                  <a:ext uri="{0D108BD9-81ED-4DB2-BD59-A6C34878D82A}">
                    <a16:rowId xmlns:a16="http://schemas.microsoft.com/office/drawing/2014/main" val="10000"/>
                  </a:ext>
                </a:extLst>
              </a:tr>
            </a:tbl>
          </a:graphicData>
        </a:graphic>
      </p:graphicFrame>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2422005" y="4301935"/>
            <a:ext cx="5472608" cy="2007385"/>
          </a:xfrm>
          <a:prstGeom prst="rect">
            <a:avLst/>
          </a:prstGeom>
        </p:spPr>
      </p:pic>
      <p:sp>
        <p:nvSpPr>
          <p:cNvPr id="5" name="矩形 4"/>
          <p:cNvSpPr/>
          <p:nvPr/>
        </p:nvSpPr>
        <p:spPr>
          <a:xfrm>
            <a:off x="3862164" y="6456620"/>
            <a:ext cx="2787943" cy="369332"/>
          </a:xfrm>
          <a:prstGeom prst="rect">
            <a:avLst/>
          </a:prstGeom>
        </p:spPr>
        <p:txBody>
          <a:bodyPr wrap="none">
            <a:spAutoFit/>
          </a:bodyPr>
          <a:lstStyle/>
          <a:p>
            <a:r>
              <a:rPr lang="zh-CN" altLang="zh-CN" dirty="0">
                <a:cs typeface="Times New Roman" charset="0"/>
              </a:rPr>
              <a:t>红外避障模块电路原理图</a:t>
            </a:r>
            <a:r>
              <a:rPr lang="zh-CN" altLang="zh-CN" dirty="0"/>
              <a:t> </a:t>
            </a:r>
            <a:endParaRPr lang="zh-CN" altLang="en-US" dirty="0"/>
          </a:p>
        </p:txBody>
      </p:sp>
    </p:spTree>
    <p:extLst>
      <p:ext uri="{BB962C8B-B14F-4D97-AF65-F5344CB8AC3E}">
        <p14:creationId xmlns:p14="http://schemas.microsoft.com/office/powerpoint/2010/main" val="469617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气球设计">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err="1" smtClean="0">
            <a:solidFill>
              <a:schemeClr val="tx1"/>
            </a:solidFill>
          </a:defRPr>
        </a:defPPr>
      </a:lstStyle>
      <a:style>
        <a:lnRef idx="1">
          <a:schemeClr val="accent2"/>
        </a:lnRef>
        <a:fillRef idx="3">
          <a:schemeClr val="accent2"/>
        </a:fillRef>
        <a:effectRef idx="2">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29442663_TF03460631" id="{F140E3DB-0A05-49C4-9F7F-4E47E5135260}" vid="{034D6A6F-578A-4576-9121-CED9A22E60E9}"/>
    </a:ext>
  </a:extLst>
</a:theme>
</file>

<file path=ppt/theme/theme2.xml><?xml version="1.0" encoding="utf-8"?>
<a:theme xmlns:a="http://schemas.openxmlformats.org/drawingml/2006/main" name="Office 主题">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气球设计幻灯片</Template>
  <TotalTime>401</TotalTime>
  <Words>2051</Words>
  <Application>Microsoft Office PowerPoint</Application>
  <PresentationFormat>自定义</PresentationFormat>
  <Paragraphs>122</Paragraphs>
  <Slides>20</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Microsoft YaHei UI</vt:lpstr>
      <vt:lpstr>宋体</vt:lpstr>
      <vt:lpstr>Arial</vt:lpstr>
      <vt:lpstr>Century Gothic</vt:lpstr>
      <vt:lpstr>Euphemia</vt:lpstr>
      <vt:lpstr>Times New Roman</vt:lpstr>
      <vt:lpstr>Wingdings</vt:lpstr>
      <vt:lpstr>气球设计</vt:lpstr>
      <vt:lpstr>管道探测器</vt:lpstr>
      <vt:lpstr>目录</vt:lpstr>
      <vt:lpstr>一、市场前景及需求</vt:lpstr>
      <vt:lpstr>一、市场前景及需求</vt:lpstr>
      <vt:lpstr>二、项目内容</vt:lpstr>
      <vt:lpstr>三、技术方案</vt:lpstr>
      <vt:lpstr>三、技术方案</vt:lpstr>
      <vt:lpstr>三、技术方案</vt:lpstr>
      <vt:lpstr>三、技术方案</vt:lpstr>
      <vt:lpstr>三、技术方案</vt:lpstr>
      <vt:lpstr>三、技术方案</vt:lpstr>
      <vt:lpstr>三、技术方案</vt:lpstr>
      <vt:lpstr>三、技术方案</vt:lpstr>
      <vt:lpstr>四、成果展示</vt:lpstr>
      <vt:lpstr>四、成果展示</vt:lpstr>
      <vt:lpstr>四、成果展示</vt:lpstr>
      <vt:lpstr>五、创新点及特色 </vt:lpstr>
      <vt:lpstr>五、创新点及特色 </vt:lpstr>
      <vt:lpstr>六、后期计划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Yoga Tutor</dc:title>
  <dc:creator>jun Tao</dc:creator>
  <cp:lastModifiedBy>Zilu Liu</cp:lastModifiedBy>
  <cp:revision>62</cp:revision>
  <dcterms:created xsi:type="dcterms:W3CDTF">2019-04-11T03:17:58Z</dcterms:created>
  <dcterms:modified xsi:type="dcterms:W3CDTF">2019-07-03T01:08:17Z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