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1"/>
  </p:notesMasterIdLst>
  <p:handoutMasterIdLst>
    <p:handoutMasterId r:id="rId22"/>
  </p:handoutMasterIdLst>
  <p:sldIdLst>
    <p:sldId id="272" r:id="rId2"/>
    <p:sldId id="279" r:id="rId3"/>
    <p:sldId id="297" r:id="rId4"/>
    <p:sldId id="298" r:id="rId5"/>
    <p:sldId id="303" r:id="rId6"/>
    <p:sldId id="299" r:id="rId7"/>
    <p:sldId id="291" r:id="rId8"/>
    <p:sldId id="287" r:id="rId9"/>
    <p:sldId id="295" r:id="rId10"/>
    <p:sldId id="293" r:id="rId11"/>
    <p:sldId id="292" r:id="rId12"/>
    <p:sldId id="301" r:id="rId13"/>
    <p:sldId id="302" r:id="rId14"/>
    <p:sldId id="296" r:id="rId15"/>
    <p:sldId id="300" r:id="rId16"/>
    <p:sldId id="284" r:id="rId17"/>
    <p:sldId id="305" r:id="rId18"/>
    <p:sldId id="304" r:id="rId19"/>
    <p:sldId id="285" r:id="rId20"/>
  </p:sldIdLst>
  <p:sldSz cx="12188825"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76" autoAdjust="0"/>
    <p:restoredTop sz="94711" autoAdjust="0"/>
  </p:normalViewPr>
  <p:slideViewPr>
    <p:cSldViewPr showGuides="1">
      <p:cViewPr varScale="1">
        <p:scale>
          <a:sx n="72" d="100"/>
          <a:sy n="72" d="100"/>
        </p:scale>
        <p:origin x="738" y="72"/>
      </p:cViewPr>
      <p:guideLst>
        <p:guide orient="horz" pos="2160"/>
        <p:guide orient="horz" pos="1008"/>
        <p:guide orient="horz" pos="3888"/>
        <p:guide orient="horz" pos="321"/>
        <p:guide pos="3839"/>
        <p:guide pos="1007"/>
        <p:guide pos="7173"/>
      </p:guideLst>
    </p:cSldViewPr>
  </p:slideViewPr>
  <p:notesTextViewPr>
    <p:cViewPr>
      <p:scale>
        <a:sx n="1" d="1"/>
        <a:sy n="1" d="1"/>
      </p:scale>
      <p:origin x="0" y="0"/>
    </p:cViewPr>
  </p:notesTextViewPr>
  <p:notesViewPr>
    <p:cSldViewPr showGuides="1">
      <p:cViewPr varScale="1">
        <p:scale>
          <a:sx n="88" d="100"/>
          <a:sy n="88" d="100"/>
        </p:scale>
        <p:origin x="379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966E30-26E9-464A-BF19-160F7D275D9B}" type="doc">
      <dgm:prSet loTypeId="urn:microsoft.com/office/officeart/2005/8/layout/hProcess4" loCatId="" qsTypeId="urn:microsoft.com/office/officeart/2005/8/quickstyle/simple4" qsCatId="simple" csTypeId="urn:microsoft.com/office/officeart/2005/8/colors/accent5_1" csCatId="accent5" phldr="1"/>
      <dgm:spPr/>
      <dgm:t>
        <a:bodyPr/>
        <a:lstStyle/>
        <a:p>
          <a:endParaRPr lang="zh-CN" altLang="en-US"/>
        </a:p>
      </dgm:t>
    </dgm:pt>
    <dgm:pt modelId="{50A1D958-8C07-4946-83C6-E235AED797AF}">
      <dgm:prSet phldrT="[文本]"/>
      <dgm:spPr/>
      <dgm:t>
        <a:bodyPr/>
        <a:lstStyle/>
        <a:p>
          <a:r>
            <a:rPr lang="en-US"/>
            <a:t>Face++</a:t>
          </a:r>
          <a:endParaRPr lang="zh-CN" altLang="en-US" dirty="0"/>
        </a:p>
      </dgm:t>
    </dgm:pt>
    <dgm:pt modelId="{7A42FDE3-6B39-EA4B-9C67-C59DFC09A641}" type="parTrans" cxnId="{3EA2A16A-606C-824E-AA38-C629FE583E31}">
      <dgm:prSet/>
      <dgm:spPr/>
      <dgm:t>
        <a:bodyPr/>
        <a:lstStyle/>
        <a:p>
          <a:endParaRPr lang="zh-CN" altLang="en-US"/>
        </a:p>
      </dgm:t>
    </dgm:pt>
    <dgm:pt modelId="{4BA9AE57-3B49-7E44-952F-05657C8031E5}" type="sibTrans" cxnId="{3EA2A16A-606C-824E-AA38-C629FE583E31}">
      <dgm:prSet/>
      <dgm:spPr/>
      <dgm:t>
        <a:bodyPr/>
        <a:lstStyle/>
        <a:p>
          <a:endParaRPr lang="zh-CN" altLang="en-US"/>
        </a:p>
      </dgm:t>
    </dgm:pt>
    <dgm:pt modelId="{73A38D64-E7FD-6C48-885E-DADFFF972554}">
      <dgm:prSet phldrT="[文本]"/>
      <dgm:spPr/>
      <dgm:t>
        <a:bodyPr/>
        <a:lstStyle/>
        <a:p>
          <a:endParaRPr lang="zh-CN" altLang="en-US" dirty="0"/>
        </a:p>
      </dgm:t>
    </dgm:pt>
    <dgm:pt modelId="{FE218753-22C3-134B-9F9C-561D6B0F6899}" type="parTrans" cxnId="{297248FC-3486-414B-8BCC-21F4B19620D4}">
      <dgm:prSet/>
      <dgm:spPr/>
      <dgm:t>
        <a:bodyPr/>
        <a:lstStyle/>
        <a:p>
          <a:endParaRPr lang="zh-CN" altLang="en-US"/>
        </a:p>
      </dgm:t>
    </dgm:pt>
    <dgm:pt modelId="{092346A5-E02D-9648-B2BC-9F5BA2EDB0C1}" type="sibTrans" cxnId="{297248FC-3486-414B-8BCC-21F4B19620D4}">
      <dgm:prSet/>
      <dgm:spPr/>
      <dgm:t>
        <a:bodyPr/>
        <a:lstStyle/>
        <a:p>
          <a:endParaRPr lang="zh-CN" altLang="en-US"/>
        </a:p>
      </dgm:t>
    </dgm:pt>
    <dgm:pt modelId="{25803A22-ED6C-284F-B722-2C0FC1DF19A0}">
      <dgm:prSet phldrT="[文本]"/>
      <dgm:spPr/>
      <dgm:t>
        <a:bodyPr/>
        <a:lstStyle/>
        <a:p>
          <a:r>
            <a:rPr lang="zh-CN" altLang="en-US" dirty="0"/>
            <a:t>图像预处理</a:t>
          </a:r>
        </a:p>
      </dgm:t>
    </dgm:pt>
    <dgm:pt modelId="{726BF6F9-41E1-7142-9283-1EBD5DD8D720}" type="parTrans" cxnId="{E08EB982-FEA8-E745-8686-98AC10CA380F}">
      <dgm:prSet/>
      <dgm:spPr/>
      <dgm:t>
        <a:bodyPr/>
        <a:lstStyle/>
        <a:p>
          <a:endParaRPr lang="zh-CN" altLang="en-US"/>
        </a:p>
      </dgm:t>
    </dgm:pt>
    <dgm:pt modelId="{F2806B7C-9520-924E-9AA7-456FB9E251BA}" type="sibTrans" cxnId="{E08EB982-FEA8-E745-8686-98AC10CA380F}">
      <dgm:prSet/>
      <dgm:spPr/>
      <dgm:t>
        <a:bodyPr/>
        <a:lstStyle/>
        <a:p>
          <a:endParaRPr lang="zh-CN" altLang="en-US"/>
        </a:p>
      </dgm:t>
    </dgm:pt>
    <dgm:pt modelId="{9979A2A0-8ADB-1D42-ADC2-793E100CA0E7}">
      <dgm:prSet phldrT="[文本]"/>
      <dgm:spPr/>
      <dgm:t>
        <a:bodyPr/>
        <a:lstStyle/>
        <a:p>
          <a:r>
            <a:rPr lang="en-US" dirty="0"/>
            <a:t>Inception</a:t>
          </a:r>
          <a:endParaRPr lang="zh-CN" altLang="en-US" dirty="0"/>
        </a:p>
      </dgm:t>
    </dgm:pt>
    <dgm:pt modelId="{52453C7C-5A6F-804F-9263-2B13B38E1BED}" type="parTrans" cxnId="{66A4C5B3-3802-9443-BAED-093C4C66D606}">
      <dgm:prSet/>
      <dgm:spPr/>
      <dgm:t>
        <a:bodyPr/>
        <a:lstStyle/>
        <a:p>
          <a:endParaRPr lang="zh-CN" altLang="en-US"/>
        </a:p>
      </dgm:t>
    </dgm:pt>
    <dgm:pt modelId="{6F4F7944-7777-DB40-8909-70F9DC5AFAE3}" type="sibTrans" cxnId="{66A4C5B3-3802-9443-BAED-093C4C66D606}">
      <dgm:prSet/>
      <dgm:spPr/>
      <dgm:t>
        <a:bodyPr/>
        <a:lstStyle/>
        <a:p>
          <a:endParaRPr lang="zh-CN" altLang="en-US"/>
        </a:p>
      </dgm:t>
    </dgm:pt>
    <dgm:pt modelId="{5846D80B-D5CF-2B43-B2A9-36EA685506E7}">
      <dgm:prSet phldrT="[文本]"/>
      <dgm:spPr/>
      <dgm:t>
        <a:bodyPr/>
        <a:lstStyle/>
        <a:p>
          <a:r>
            <a:rPr lang="zh-CN" altLang="en-US" dirty="0"/>
            <a:t>划分训练集验证集测试集</a:t>
          </a:r>
        </a:p>
      </dgm:t>
    </dgm:pt>
    <dgm:pt modelId="{017EB956-D49E-9A48-8E96-7834353D8895}" type="parTrans" cxnId="{15EC1B48-728A-BA4C-95A4-20C3BBFC5F93}">
      <dgm:prSet/>
      <dgm:spPr/>
      <dgm:t>
        <a:bodyPr/>
        <a:lstStyle/>
        <a:p>
          <a:endParaRPr lang="zh-CN" altLang="en-US"/>
        </a:p>
      </dgm:t>
    </dgm:pt>
    <dgm:pt modelId="{7C9E133D-A868-CD41-AB1E-9F1CD116775D}" type="sibTrans" cxnId="{15EC1B48-728A-BA4C-95A4-20C3BBFC5F93}">
      <dgm:prSet/>
      <dgm:spPr/>
      <dgm:t>
        <a:bodyPr/>
        <a:lstStyle/>
        <a:p>
          <a:endParaRPr lang="zh-CN" altLang="en-US"/>
        </a:p>
      </dgm:t>
    </dgm:pt>
    <dgm:pt modelId="{C9DF4823-07C9-AF47-9770-6D96773B4C75}">
      <dgm:prSet phldrT="[文本]"/>
      <dgm:spPr/>
      <dgm:t>
        <a:bodyPr/>
        <a:lstStyle/>
        <a:p>
          <a:r>
            <a:rPr lang="zh-CN" altLang="en-US" dirty="0"/>
            <a:t>模型调用</a:t>
          </a:r>
        </a:p>
      </dgm:t>
    </dgm:pt>
    <dgm:pt modelId="{95FC2080-3CEE-CA47-951C-CA8ABD9B44D2}" type="parTrans" cxnId="{BDF7A245-8A47-3742-8DCE-B81C84CB131B}">
      <dgm:prSet/>
      <dgm:spPr/>
      <dgm:t>
        <a:bodyPr/>
        <a:lstStyle/>
        <a:p>
          <a:endParaRPr lang="zh-CN" altLang="en-US"/>
        </a:p>
      </dgm:t>
    </dgm:pt>
    <dgm:pt modelId="{6C070037-1579-E54D-B146-83EB535F8669}" type="sibTrans" cxnId="{BDF7A245-8A47-3742-8DCE-B81C84CB131B}">
      <dgm:prSet/>
      <dgm:spPr/>
      <dgm:t>
        <a:bodyPr/>
        <a:lstStyle/>
        <a:p>
          <a:endParaRPr lang="zh-CN" altLang="en-US"/>
        </a:p>
      </dgm:t>
    </dgm:pt>
    <dgm:pt modelId="{A7306A8E-FEC7-9647-AC3D-E2A7DCA66A18}">
      <dgm:prSet phldrT="[文本]"/>
      <dgm:spPr/>
      <dgm:t>
        <a:bodyPr/>
        <a:lstStyle/>
        <a:p>
          <a:r>
            <a:rPr lang="en-US" altLang="zh-CN" dirty="0"/>
            <a:t>App</a:t>
          </a:r>
          <a:endParaRPr lang="zh-CN" altLang="en-US" dirty="0"/>
        </a:p>
      </dgm:t>
    </dgm:pt>
    <dgm:pt modelId="{105913EE-6C56-494A-8F37-73AC3DAD2EE1}" type="sibTrans" cxnId="{B4A82D6A-842A-3840-B255-C6CBD779A0A6}">
      <dgm:prSet/>
      <dgm:spPr/>
      <dgm:t>
        <a:bodyPr/>
        <a:lstStyle/>
        <a:p>
          <a:endParaRPr lang="zh-CN" altLang="en-US"/>
        </a:p>
      </dgm:t>
    </dgm:pt>
    <dgm:pt modelId="{A3341354-8BD5-2046-82B4-F6D6A7200373}" type="parTrans" cxnId="{B4A82D6A-842A-3840-B255-C6CBD779A0A6}">
      <dgm:prSet/>
      <dgm:spPr/>
      <dgm:t>
        <a:bodyPr/>
        <a:lstStyle/>
        <a:p>
          <a:endParaRPr lang="zh-CN" altLang="en-US"/>
        </a:p>
      </dgm:t>
    </dgm:pt>
    <dgm:pt modelId="{4ADDDA89-1BE3-B242-BA56-84EE8DCC1230}">
      <dgm:prSet phldrT="[文本]"/>
      <dgm:spPr/>
      <dgm:t>
        <a:bodyPr/>
        <a:lstStyle/>
        <a:p>
          <a:r>
            <a:rPr lang="en-US" altLang="zh-CN" dirty="0"/>
            <a:t>UI</a:t>
          </a:r>
          <a:r>
            <a:rPr lang="zh-CN" altLang="en-US" dirty="0"/>
            <a:t>设计</a:t>
          </a:r>
        </a:p>
      </dgm:t>
    </dgm:pt>
    <dgm:pt modelId="{011E1D24-FDA8-6042-A50E-23ABC94E8CC9}" type="parTrans" cxnId="{25EA8661-C9B4-914B-A5BA-8A562C0F3E93}">
      <dgm:prSet/>
      <dgm:spPr/>
      <dgm:t>
        <a:bodyPr/>
        <a:lstStyle/>
        <a:p>
          <a:endParaRPr lang="zh-CN" altLang="en-US"/>
        </a:p>
      </dgm:t>
    </dgm:pt>
    <dgm:pt modelId="{E8D0D313-C5B5-EC44-B13B-C12DDD4543E9}" type="sibTrans" cxnId="{25EA8661-C9B4-914B-A5BA-8A562C0F3E93}">
      <dgm:prSet/>
      <dgm:spPr/>
      <dgm:t>
        <a:bodyPr/>
        <a:lstStyle/>
        <a:p>
          <a:endParaRPr lang="zh-CN" altLang="en-US"/>
        </a:p>
      </dgm:t>
    </dgm:pt>
    <dgm:pt modelId="{CB905FA2-028B-4E4C-AA72-B77E60006B6B}">
      <dgm:prSet phldrT="[文本]"/>
      <dgm:spPr/>
      <dgm:t>
        <a:bodyPr/>
        <a:lstStyle/>
        <a:p>
          <a:r>
            <a:rPr lang="zh-CN" altLang="en-US" dirty="0"/>
            <a:t>模型训练</a:t>
          </a:r>
        </a:p>
      </dgm:t>
    </dgm:pt>
    <dgm:pt modelId="{4AE82DF3-5C60-434F-9702-A7495B606328}" type="parTrans" cxnId="{951F3F6A-53F9-0646-ADAD-DA4F474BC113}">
      <dgm:prSet/>
      <dgm:spPr/>
      <dgm:t>
        <a:bodyPr/>
        <a:lstStyle/>
        <a:p>
          <a:endParaRPr lang="zh-CN" altLang="en-US"/>
        </a:p>
      </dgm:t>
    </dgm:pt>
    <dgm:pt modelId="{A6391EEF-7B33-934F-999C-18EC86434963}" type="sibTrans" cxnId="{951F3F6A-53F9-0646-ADAD-DA4F474BC113}">
      <dgm:prSet/>
      <dgm:spPr/>
      <dgm:t>
        <a:bodyPr/>
        <a:lstStyle/>
        <a:p>
          <a:endParaRPr lang="zh-CN" altLang="en-US"/>
        </a:p>
      </dgm:t>
    </dgm:pt>
    <dgm:pt modelId="{974E3432-6E68-A847-90B0-54A849938141}">
      <dgm:prSet/>
      <dgm:spPr/>
      <dgm:t>
        <a:bodyPr/>
        <a:lstStyle/>
        <a:p>
          <a:r>
            <a:rPr lang="en-US" altLang="zh-CN" dirty="0" err="1"/>
            <a:t>TensorFlow</a:t>
          </a:r>
          <a:endParaRPr lang="zh-CN" altLang="en-US" dirty="0"/>
        </a:p>
      </dgm:t>
    </dgm:pt>
    <dgm:pt modelId="{AF3AADF5-9C58-EC4B-9E26-A7594CE89D94}" type="parTrans" cxnId="{A20198AC-0560-694E-9055-DB5FCF6A88E8}">
      <dgm:prSet/>
      <dgm:spPr/>
      <dgm:t>
        <a:bodyPr/>
        <a:lstStyle/>
        <a:p>
          <a:endParaRPr lang="zh-CN" altLang="en-US"/>
        </a:p>
      </dgm:t>
    </dgm:pt>
    <dgm:pt modelId="{2D41EE9E-8B0C-F348-AA63-22AE73882A77}" type="sibTrans" cxnId="{A20198AC-0560-694E-9055-DB5FCF6A88E8}">
      <dgm:prSet/>
      <dgm:spPr/>
      <dgm:t>
        <a:bodyPr/>
        <a:lstStyle/>
        <a:p>
          <a:endParaRPr lang="zh-CN" altLang="en-US"/>
        </a:p>
      </dgm:t>
    </dgm:pt>
    <dgm:pt modelId="{E95D9D89-2768-094A-9D10-314FD98C24CF}">
      <dgm:prSet/>
      <dgm:spPr/>
      <dgm:t>
        <a:bodyPr/>
        <a:lstStyle/>
        <a:p>
          <a:endParaRPr lang="zh-CN" altLang="en-US"/>
        </a:p>
      </dgm:t>
    </dgm:pt>
    <dgm:pt modelId="{EBFAE4B0-CA94-7546-A1E1-38D98B6FE6D4}" type="parTrans" cxnId="{A87F3AB4-CA00-0440-8F0C-6DA24238F10D}">
      <dgm:prSet/>
      <dgm:spPr/>
      <dgm:t>
        <a:bodyPr/>
        <a:lstStyle/>
        <a:p>
          <a:endParaRPr lang="zh-CN" altLang="en-US"/>
        </a:p>
      </dgm:t>
    </dgm:pt>
    <dgm:pt modelId="{E74324C2-82EC-AF47-BDD8-CDE01A0E3004}" type="sibTrans" cxnId="{A87F3AB4-CA00-0440-8F0C-6DA24238F10D}">
      <dgm:prSet/>
      <dgm:spPr/>
      <dgm:t>
        <a:bodyPr/>
        <a:lstStyle/>
        <a:p>
          <a:endParaRPr lang="zh-CN" altLang="en-US"/>
        </a:p>
      </dgm:t>
    </dgm:pt>
    <dgm:pt modelId="{BC0F6ED7-2239-8B4C-8A79-735E050C7BD8}">
      <dgm:prSet/>
      <dgm:spPr/>
      <dgm:t>
        <a:bodyPr/>
        <a:lstStyle/>
        <a:p>
          <a:r>
            <a:rPr lang="zh-CN" altLang="en-US" dirty="0"/>
            <a:t>模型移植</a:t>
          </a:r>
        </a:p>
      </dgm:t>
    </dgm:pt>
    <dgm:pt modelId="{87172952-B855-B64B-92E8-DAAF4AAE3722}" type="parTrans" cxnId="{C9AE379C-DA39-3C4F-80A7-8E9C59B48E11}">
      <dgm:prSet/>
      <dgm:spPr/>
      <dgm:t>
        <a:bodyPr/>
        <a:lstStyle/>
        <a:p>
          <a:endParaRPr lang="zh-CN" altLang="en-US"/>
        </a:p>
      </dgm:t>
    </dgm:pt>
    <dgm:pt modelId="{32647D75-A813-8E42-9EAA-24311E4B083B}" type="sibTrans" cxnId="{C9AE379C-DA39-3C4F-80A7-8E9C59B48E11}">
      <dgm:prSet/>
      <dgm:spPr/>
      <dgm:t>
        <a:bodyPr/>
        <a:lstStyle/>
        <a:p>
          <a:endParaRPr lang="zh-CN" altLang="en-US"/>
        </a:p>
      </dgm:t>
    </dgm:pt>
    <dgm:pt modelId="{FA057125-F5D4-D645-8E53-7A8B17E74CD0}" type="pres">
      <dgm:prSet presAssocID="{A2966E30-26E9-464A-BF19-160F7D275D9B}" presName="Name0" presStyleCnt="0">
        <dgm:presLayoutVars>
          <dgm:dir/>
          <dgm:animLvl val="lvl"/>
          <dgm:resizeHandles val="exact"/>
        </dgm:presLayoutVars>
      </dgm:prSet>
      <dgm:spPr/>
    </dgm:pt>
    <dgm:pt modelId="{B948A91D-5A64-D84B-AAD7-A773F8F54A1E}" type="pres">
      <dgm:prSet presAssocID="{A2966E30-26E9-464A-BF19-160F7D275D9B}" presName="tSp" presStyleCnt="0"/>
      <dgm:spPr/>
    </dgm:pt>
    <dgm:pt modelId="{97CBF50C-3E2D-F148-9EB2-8B7530CA00B8}" type="pres">
      <dgm:prSet presAssocID="{A2966E30-26E9-464A-BF19-160F7D275D9B}" presName="bSp" presStyleCnt="0"/>
      <dgm:spPr/>
    </dgm:pt>
    <dgm:pt modelId="{00239F32-5C4F-7B46-9826-9F4B6681528E}" type="pres">
      <dgm:prSet presAssocID="{A2966E30-26E9-464A-BF19-160F7D275D9B}" presName="process" presStyleCnt="0"/>
      <dgm:spPr/>
    </dgm:pt>
    <dgm:pt modelId="{DD55F67C-C65A-A24A-87F4-1F3284243BA3}" type="pres">
      <dgm:prSet presAssocID="{50A1D958-8C07-4946-83C6-E235AED797AF}" presName="composite1" presStyleCnt="0"/>
      <dgm:spPr/>
    </dgm:pt>
    <dgm:pt modelId="{8A70EB89-3973-4341-9965-079332690365}" type="pres">
      <dgm:prSet presAssocID="{50A1D958-8C07-4946-83C6-E235AED797AF}" presName="dummyNode1" presStyleLbl="node1" presStyleIdx="0" presStyleCnt="4"/>
      <dgm:spPr/>
    </dgm:pt>
    <dgm:pt modelId="{A54DC159-D2C3-5C4B-BE53-E4DF67F7123F}" type="pres">
      <dgm:prSet presAssocID="{50A1D958-8C07-4946-83C6-E235AED797AF}" presName="childNode1" presStyleLbl="bgAcc1" presStyleIdx="0" presStyleCnt="4" custScaleX="104218">
        <dgm:presLayoutVars>
          <dgm:bulletEnabled val="1"/>
        </dgm:presLayoutVars>
      </dgm:prSet>
      <dgm:spPr/>
    </dgm:pt>
    <dgm:pt modelId="{BCCB4FF8-50E1-5840-B8F6-B2C5296F3D8A}" type="pres">
      <dgm:prSet presAssocID="{50A1D958-8C07-4946-83C6-E235AED797AF}" presName="childNode1tx" presStyleLbl="bgAcc1" presStyleIdx="0" presStyleCnt="4">
        <dgm:presLayoutVars>
          <dgm:bulletEnabled val="1"/>
        </dgm:presLayoutVars>
      </dgm:prSet>
      <dgm:spPr/>
    </dgm:pt>
    <dgm:pt modelId="{4E9A9A91-3948-5642-9E72-BAB2769840CA}" type="pres">
      <dgm:prSet presAssocID="{50A1D958-8C07-4946-83C6-E235AED797AF}" presName="parentNode1" presStyleLbl="node1" presStyleIdx="0" presStyleCnt="4">
        <dgm:presLayoutVars>
          <dgm:chMax val="1"/>
          <dgm:bulletEnabled val="1"/>
        </dgm:presLayoutVars>
      </dgm:prSet>
      <dgm:spPr/>
    </dgm:pt>
    <dgm:pt modelId="{1A453F74-4E29-2E45-99DD-BE3DB53EA74C}" type="pres">
      <dgm:prSet presAssocID="{50A1D958-8C07-4946-83C6-E235AED797AF}" presName="connSite1" presStyleCnt="0"/>
      <dgm:spPr/>
    </dgm:pt>
    <dgm:pt modelId="{5821C67C-B792-3446-910C-C3009EB8828B}" type="pres">
      <dgm:prSet presAssocID="{4BA9AE57-3B49-7E44-952F-05657C8031E5}" presName="Name9" presStyleLbl="sibTrans2D1" presStyleIdx="0" presStyleCnt="3"/>
      <dgm:spPr/>
    </dgm:pt>
    <dgm:pt modelId="{DFDE05FA-8E03-944F-A856-04F55A05C68F}" type="pres">
      <dgm:prSet presAssocID="{9979A2A0-8ADB-1D42-ADC2-793E100CA0E7}" presName="composite2" presStyleCnt="0"/>
      <dgm:spPr/>
    </dgm:pt>
    <dgm:pt modelId="{605AE499-D7F1-B341-88E5-FB690981B902}" type="pres">
      <dgm:prSet presAssocID="{9979A2A0-8ADB-1D42-ADC2-793E100CA0E7}" presName="dummyNode2" presStyleLbl="node1" presStyleIdx="0" presStyleCnt="4"/>
      <dgm:spPr/>
    </dgm:pt>
    <dgm:pt modelId="{42325170-9715-C34A-8082-C0A0078E3D36}" type="pres">
      <dgm:prSet presAssocID="{9979A2A0-8ADB-1D42-ADC2-793E100CA0E7}" presName="childNode2" presStyleLbl="bgAcc1" presStyleIdx="1" presStyleCnt="4" custScaleY="107796">
        <dgm:presLayoutVars>
          <dgm:bulletEnabled val="1"/>
        </dgm:presLayoutVars>
      </dgm:prSet>
      <dgm:spPr/>
    </dgm:pt>
    <dgm:pt modelId="{6388504F-2F5B-B14C-9377-8707E12CB0A1}" type="pres">
      <dgm:prSet presAssocID="{9979A2A0-8ADB-1D42-ADC2-793E100CA0E7}" presName="childNode2tx" presStyleLbl="bgAcc1" presStyleIdx="1" presStyleCnt="4">
        <dgm:presLayoutVars>
          <dgm:bulletEnabled val="1"/>
        </dgm:presLayoutVars>
      </dgm:prSet>
      <dgm:spPr/>
    </dgm:pt>
    <dgm:pt modelId="{8F40431F-DBC7-2D49-BCFC-AD4DAC433C0E}" type="pres">
      <dgm:prSet presAssocID="{9979A2A0-8ADB-1D42-ADC2-793E100CA0E7}" presName="parentNode2" presStyleLbl="node1" presStyleIdx="1" presStyleCnt="4" custLinFactNeighborX="-12516" custLinFactNeighborY="-12119">
        <dgm:presLayoutVars>
          <dgm:chMax val="0"/>
          <dgm:bulletEnabled val="1"/>
        </dgm:presLayoutVars>
      </dgm:prSet>
      <dgm:spPr/>
    </dgm:pt>
    <dgm:pt modelId="{D7CD2A71-606B-9F4B-A766-3A1F7280F2CE}" type="pres">
      <dgm:prSet presAssocID="{9979A2A0-8ADB-1D42-ADC2-793E100CA0E7}" presName="connSite2" presStyleCnt="0"/>
      <dgm:spPr/>
    </dgm:pt>
    <dgm:pt modelId="{F7996A09-53B5-D94A-95BA-DE73114A1C44}" type="pres">
      <dgm:prSet presAssocID="{6F4F7944-7777-DB40-8909-70F9DC5AFAE3}" presName="Name18" presStyleLbl="sibTrans2D1" presStyleIdx="1" presStyleCnt="3"/>
      <dgm:spPr/>
    </dgm:pt>
    <dgm:pt modelId="{090B39EA-022C-2F42-BE7C-3C4DC865EB45}" type="pres">
      <dgm:prSet presAssocID="{974E3432-6E68-A847-90B0-54A849938141}" presName="composite1" presStyleCnt="0"/>
      <dgm:spPr/>
    </dgm:pt>
    <dgm:pt modelId="{BC5C55E1-9953-814F-A227-ED45DE53D95F}" type="pres">
      <dgm:prSet presAssocID="{974E3432-6E68-A847-90B0-54A849938141}" presName="dummyNode1" presStyleLbl="node1" presStyleIdx="1" presStyleCnt="4"/>
      <dgm:spPr/>
    </dgm:pt>
    <dgm:pt modelId="{3B19B5DC-64B4-B94D-AB99-9F544074C644}" type="pres">
      <dgm:prSet presAssocID="{974E3432-6E68-A847-90B0-54A849938141}" presName="childNode1" presStyleLbl="bgAcc1" presStyleIdx="2" presStyleCnt="4">
        <dgm:presLayoutVars>
          <dgm:bulletEnabled val="1"/>
        </dgm:presLayoutVars>
      </dgm:prSet>
      <dgm:spPr/>
    </dgm:pt>
    <dgm:pt modelId="{5AD5EA08-7149-E149-9256-497420C58FAF}" type="pres">
      <dgm:prSet presAssocID="{974E3432-6E68-A847-90B0-54A849938141}" presName="childNode1tx" presStyleLbl="bgAcc1" presStyleIdx="2" presStyleCnt="4">
        <dgm:presLayoutVars>
          <dgm:bulletEnabled val="1"/>
        </dgm:presLayoutVars>
      </dgm:prSet>
      <dgm:spPr/>
    </dgm:pt>
    <dgm:pt modelId="{A1B3E926-9978-414E-9A36-CA3035EA556B}" type="pres">
      <dgm:prSet presAssocID="{974E3432-6E68-A847-90B0-54A849938141}" presName="parentNode1" presStyleLbl="node1" presStyleIdx="2" presStyleCnt="4">
        <dgm:presLayoutVars>
          <dgm:chMax val="1"/>
          <dgm:bulletEnabled val="1"/>
        </dgm:presLayoutVars>
      </dgm:prSet>
      <dgm:spPr/>
    </dgm:pt>
    <dgm:pt modelId="{037B903B-C362-D14C-AF0A-4E42FBC229A0}" type="pres">
      <dgm:prSet presAssocID="{974E3432-6E68-A847-90B0-54A849938141}" presName="connSite1" presStyleCnt="0"/>
      <dgm:spPr/>
    </dgm:pt>
    <dgm:pt modelId="{C8A9E224-CA2F-DA4B-9357-1CE9BE256FCF}" type="pres">
      <dgm:prSet presAssocID="{2D41EE9E-8B0C-F348-AA63-22AE73882A77}" presName="Name9" presStyleLbl="sibTrans2D1" presStyleIdx="2" presStyleCnt="3"/>
      <dgm:spPr/>
    </dgm:pt>
    <dgm:pt modelId="{4370F811-DA8C-C541-8C50-09609A0FD400}" type="pres">
      <dgm:prSet presAssocID="{A7306A8E-FEC7-9647-AC3D-E2A7DCA66A18}" presName="composite2" presStyleCnt="0"/>
      <dgm:spPr/>
    </dgm:pt>
    <dgm:pt modelId="{2F2DB168-5952-3E4D-8B72-054BD022F76F}" type="pres">
      <dgm:prSet presAssocID="{A7306A8E-FEC7-9647-AC3D-E2A7DCA66A18}" presName="dummyNode2" presStyleLbl="node1" presStyleIdx="2" presStyleCnt="4"/>
      <dgm:spPr/>
    </dgm:pt>
    <dgm:pt modelId="{C1B06C95-BDC6-014A-BFB9-CD2660D7D530}" type="pres">
      <dgm:prSet presAssocID="{A7306A8E-FEC7-9647-AC3D-E2A7DCA66A18}" presName="childNode2" presStyleLbl="bgAcc1" presStyleIdx="3" presStyleCnt="4">
        <dgm:presLayoutVars>
          <dgm:bulletEnabled val="1"/>
        </dgm:presLayoutVars>
      </dgm:prSet>
      <dgm:spPr/>
    </dgm:pt>
    <dgm:pt modelId="{3BD41C70-9603-064E-AFA4-B1A319C2EB9B}" type="pres">
      <dgm:prSet presAssocID="{A7306A8E-FEC7-9647-AC3D-E2A7DCA66A18}" presName="childNode2tx" presStyleLbl="bgAcc1" presStyleIdx="3" presStyleCnt="4">
        <dgm:presLayoutVars>
          <dgm:bulletEnabled val="1"/>
        </dgm:presLayoutVars>
      </dgm:prSet>
      <dgm:spPr/>
    </dgm:pt>
    <dgm:pt modelId="{FEFB8E2C-784F-9D4F-9D0F-60917EE64AF6}" type="pres">
      <dgm:prSet presAssocID="{A7306A8E-FEC7-9647-AC3D-E2A7DCA66A18}" presName="parentNode2" presStyleLbl="node1" presStyleIdx="3" presStyleCnt="4">
        <dgm:presLayoutVars>
          <dgm:chMax val="0"/>
          <dgm:bulletEnabled val="1"/>
        </dgm:presLayoutVars>
      </dgm:prSet>
      <dgm:spPr/>
    </dgm:pt>
    <dgm:pt modelId="{22FD991D-A455-2747-BA7E-64A832CA4277}" type="pres">
      <dgm:prSet presAssocID="{A7306A8E-FEC7-9647-AC3D-E2A7DCA66A18}" presName="connSite2" presStyleCnt="0"/>
      <dgm:spPr/>
    </dgm:pt>
  </dgm:ptLst>
  <dgm:cxnLst>
    <dgm:cxn modelId="{65181104-6A25-2941-9770-82D5A1450345}" type="presOf" srcId="{C9DF4823-07C9-AF47-9770-6D96773B4C75}" destId="{C1B06C95-BDC6-014A-BFB9-CD2660D7D530}" srcOrd="0" destOrd="1" presId="urn:microsoft.com/office/officeart/2005/8/layout/hProcess4"/>
    <dgm:cxn modelId="{F853BE05-249D-0C46-BBA3-D1BCA2206956}" type="presOf" srcId="{BC0F6ED7-2239-8B4C-8A79-735E050C7BD8}" destId="{5AD5EA08-7149-E149-9256-497420C58FAF}" srcOrd="1" destOrd="1" presId="urn:microsoft.com/office/officeart/2005/8/layout/hProcess4"/>
    <dgm:cxn modelId="{268CA640-8794-A842-AB73-06CAA8804703}" type="presOf" srcId="{73A38D64-E7FD-6C48-885E-DADFFF972554}" destId="{BCCB4FF8-50E1-5840-B8F6-B2C5296F3D8A}" srcOrd="1" destOrd="0" presId="urn:microsoft.com/office/officeart/2005/8/layout/hProcess4"/>
    <dgm:cxn modelId="{25EA8661-C9B4-914B-A5BA-8A562C0F3E93}" srcId="{A7306A8E-FEC7-9647-AC3D-E2A7DCA66A18}" destId="{4ADDDA89-1BE3-B242-BA56-84EE8DCC1230}" srcOrd="0" destOrd="0" parTransId="{011E1D24-FDA8-6042-A50E-23ABC94E8CC9}" sibTransId="{E8D0D313-C5B5-EC44-B13B-C12DDD4543E9}"/>
    <dgm:cxn modelId="{BDF7A245-8A47-3742-8DCE-B81C84CB131B}" srcId="{A7306A8E-FEC7-9647-AC3D-E2A7DCA66A18}" destId="{C9DF4823-07C9-AF47-9770-6D96773B4C75}" srcOrd="1" destOrd="0" parTransId="{95FC2080-3CEE-CA47-951C-CA8ABD9B44D2}" sibTransId="{6C070037-1579-E54D-B146-83EB535F8669}"/>
    <dgm:cxn modelId="{85743866-7D67-744A-B678-205874F3EEE9}" type="presOf" srcId="{5846D80B-D5CF-2B43-B2A9-36EA685506E7}" destId="{6388504F-2F5B-B14C-9377-8707E12CB0A1}" srcOrd="1" destOrd="0" presId="urn:microsoft.com/office/officeart/2005/8/layout/hProcess4"/>
    <dgm:cxn modelId="{206C8467-7AC5-E24B-9C06-74DFC8C99B46}" type="presOf" srcId="{25803A22-ED6C-284F-B722-2C0FC1DF19A0}" destId="{BCCB4FF8-50E1-5840-B8F6-B2C5296F3D8A}" srcOrd="1" destOrd="1" presId="urn:microsoft.com/office/officeart/2005/8/layout/hProcess4"/>
    <dgm:cxn modelId="{15EC1B48-728A-BA4C-95A4-20C3BBFC5F93}" srcId="{9979A2A0-8ADB-1D42-ADC2-793E100CA0E7}" destId="{5846D80B-D5CF-2B43-B2A9-36EA685506E7}" srcOrd="0" destOrd="0" parTransId="{017EB956-D49E-9A48-8E96-7834353D8895}" sibTransId="{7C9E133D-A868-CD41-AB1E-9F1CD116775D}"/>
    <dgm:cxn modelId="{BCFF2868-CB68-3C4A-8049-7A5A21EDAF58}" type="presOf" srcId="{5846D80B-D5CF-2B43-B2A9-36EA685506E7}" destId="{42325170-9715-C34A-8082-C0A0078E3D36}" srcOrd="0" destOrd="0" presId="urn:microsoft.com/office/officeart/2005/8/layout/hProcess4"/>
    <dgm:cxn modelId="{41E3A849-B449-C54C-B6E2-51F8C1838321}" type="presOf" srcId="{4ADDDA89-1BE3-B242-BA56-84EE8DCC1230}" destId="{C1B06C95-BDC6-014A-BFB9-CD2660D7D530}" srcOrd="0" destOrd="0" presId="urn:microsoft.com/office/officeart/2005/8/layout/hProcess4"/>
    <dgm:cxn modelId="{B4A82D6A-842A-3840-B255-C6CBD779A0A6}" srcId="{A2966E30-26E9-464A-BF19-160F7D275D9B}" destId="{A7306A8E-FEC7-9647-AC3D-E2A7DCA66A18}" srcOrd="3" destOrd="0" parTransId="{A3341354-8BD5-2046-82B4-F6D6A7200373}" sibTransId="{105913EE-6C56-494A-8F37-73AC3DAD2EE1}"/>
    <dgm:cxn modelId="{951F3F6A-53F9-0646-ADAD-DA4F474BC113}" srcId="{9979A2A0-8ADB-1D42-ADC2-793E100CA0E7}" destId="{CB905FA2-028B-4E4C-AA72-B77E60006B6B}" srcOrd="1" destOrd="0" parTransId="{4AE82DF3-5C60-434F-9702-A7495B606328}" sibTransId="{A6391EEF-7B33-934F-999C-18EC86434963}"/>
    <dgm:cxn modelId="{3EA2A16A-606C-824E-AA38-C629FE583E31}" srcId="{A2966E30-26E9-464A-BF19-160F7D275D9B}" destId="{50A1D958-8C07-4946-83C6-E235AED797AF}" srcOrd="0" destOrd="0" parTransId="{7A42FDE3-6B39-EA4B-9C67-C59DFC09A641}" sibTransId="{4BA9AE57-3B49-7E44-952F-05657C8031E5}"/>
    <dgm:cxn modelId="{4C9BF86B-137F-7B43-979B-973863E395ED}" type="presOf" srcId="{C9DF4823-07C9-AF47-9770-6D96773B4C75}" destId="{3BD41C70-9603-064E-AFA4-B1A319C2EB9B}" srcOrd="1" destOrd="1" presId="urn:microsoft.com/office/officeart/2005/8/layout/hProcess4"/>
    <dgm:cxn modelId="{B962E56E-3F93-2242-9898-30908477DE85}" type="presOf" srcId="{E95D9D89-2768-094A-9D10-314FD98C24CF}" destId="{5AD5EA08-7149-E149-9256-497420C58FAF}" srcOrd="1" destOrd="0" presId="urn:microsoft.com/office/officeart/2005/8/layout/hProcess4"/>
    <dgm:cxn modelId="{4E190157-A19F-1D4A-83F3-9868C12E2149}" type="presOf" srcId="{50A1D958-8C07-4946-83C6-E235AED797AF}" destId="{4E9A9A91-3948-5642-9E72-BAB2769840CA}" srcOrd="0" destOrd="0" presId="urn:microsoft.com/office/officeart/2005/8/layout/hProcess4"/>
    <dgm:cxn modelId="{DB326D7A-A5C6-D341-815C-1F295BA0168F}" type="presOf" srcId="{CB905FA2-028B-4E4C-AA72-B77E60006B6B}" destId="{42325170-9715-C34A-8082-C0A0078E3D36}" srcOrd="0" destOrd="1" presId="urn:microsoft.com/office/officeart/2005/8/layout/hProcess4"/>
    <dgm:cxn modelId="{C922725A-42D4-6646-B38B-060297C60E3E}" type="presOf" srcId="{2D41EE9E-8B0C-F348-AA63-22AE73882A77}" destId="{C8A9E224-CA2F-DA4B-9357-1CE9BE256FCF}" srcOrd="0" destOrd="0" presId="urn:microsoft.com/office/officeart/2005/8/layout/hProcess4"/>
    <dgm:cxn modelId="{E08EB982-FEA8-E745-8686-98AC10CA380F}" srcId="{50A1D958-8C07-4946-83C6-E235AED797AF}" destId="{25803A22-ED6C-284F-B722-2C0FC1DF19A0}" srcOrd="1" destOrd="0" parTransId="{726BF6F9-41E1-7142-9283-1EBD5DD8D720}" sibTransId="{F2806B7C-9520-924E-9AA7-456FB9E251BA}"/>
    <dgm:cxn modelId="{7BC52289-5D3F-FE48-8990-4308B3F359EE}" type="presOf" srcId="{CB905FA2-028B-4E4C-AA72-B77E60006B6B}" destId="{6388504F-2F5B-B14C-9377-8707E12CB0A1}" srcOrd="1" destOrd="1" presId="urn:microsoft.com/office/officeart/2005/8/layout/hProcess4"/>
    <dgm:cxn modelId="{28807A90-F1DF-1B46-BDF5-ACC45B040EDF}" type="presOf" srcId="{A7306A8E-FEC7-9647-AC3D-E2A7DCA66A18}" destId="{FEFB8E2C-784F-9D4F-9D0F-60917EE64AF6}" srcOrd="0" destOrd="0" presId="urn:microsoft.com/office/officeart/2005/8/layout/hProcess4"/>
    <dgm:cxn modelId="{420EDC98-B888-7E4F-A1C9-7F9EBDB4F4B6}" type="presOf" srcId="{4BA9AE57-3B49-7E44-952F-05657C8031E5}" destId="{5821C67C-B792-3446-910C-C3009EB8828B}" srcOrd="0" destOrd="0" presId="urn:microsoft.com/office/officeart/2005/8/layout/hProcess4"/>
    <dgm:cxn modelId="{C9AE379C-DA39-3C4F-80A7-8E9C59B48E11}" srcId="{974E3432-6E68-A847-90B0-54A849938141}" destId="{BC0F6ED7-2239-8B4C-8A79-735E050C7BD8}" srcOrd="1" destOrd="0" parTransId="{87172952-B855-B64B-92E8-DAAF4AAE3722}" sibTransId="{32647D75-A813-8E42-9EAA-24311E4B083B}"/>
    <dgm:cxn modelId="{E8681CA6-5E92-F440-8E8A-0A7BC9572C8E}" type="presOf" srcId="{73A38D64-E7FD-6C48-885E-DADFFF972554}" destId="{A54DC159-D2C3-5C4B-BE53-E4DF67F7123F}" srcOrd="0" destOrd="0" presId="urn:microsoft.com/office/officeart/2005/8/layout/hProcess4"/>
    <dgm:cxn modelId="{80F771A9-3226-B443-93F5-C73143D1845E}" type="presOf" srcId="{A2966E30-26E9-464A-BF19-160F7D275D9B}" destId="{FA057125-F5D4-D645-8E53-7A8B17E74CD0}" srcOrd="0" destOrd="0" presId="urn:microsoft.com/office/officeart/2005/8/layout/hProcess4"/>
    <dgm:cxn modelId="{0D0303AA-E411-C341-A536-E112EBF06AE2}" type="presOf" srcId="{974E3432-6E68-A847-90B0-54A849938141}" destId="{A1B3E926-9978-414E-9A36-CA3035EA556B}" srcOrd="0" destOrd="0" presId="urn:microsoft.com/office/officeart/2005/8/layout/hProcess4"/>
    <dgm:cxn modelId="{A20198AC-0560-694E-9055-DB5FCF6A88E8}" srcId="{A2966E30-26E9-464A-BF19-160F7D275D9B}" destId="{974E3432-6E68-A847-90B0-54A849938141}" srcOrd="2" destOrd="0" parTransId="{AF3AADF5-9C58-EC4B-9E26-A7594CE89D94}" sibTransId="{2D41EE9E-8B0C-F348-AA63-22AE73882A77}"/>
    <dgm:cxn modelId="{66A4C5B3-3802-9443-BAED-093C4C66D606}" srcId="{A2966E30-26E9-464A-BF19-160F7D275D9B}" destId="{9979A2A0-8ADB-1D42-ADC2-793E100CA0E7}" srcOrd="1" destOrd="0" parTransId="{52453C7C-5A6F-804F-9263-2B13B38E1BED}" sibTransId="{6F4F7944-7777-DB40-8909-70F9DC5AFAE3}"/>
    <dgm:cxn modelId="{A87F3AB4-CA00-0440-8F0C-6DA24238F10D}" srcId="{974E3432-6E68-A847-90B0-54A849938141}" destId="{E95D9D89-2768-094A-9D10-314FD98C24CF}" srcOrd="0" destOrd="0" parTransId="{EBFAE4B0-CA94-7546-A1E1-38D98B6FE6D4}" sibTransId="{E74324C2-82EC-AF47-BDD8-CDE01A0E3004}"/>
    <dgm:cxn modelId="{80CD9EB5-BF35-2F44-A9B5-9FC7E627E309}" type="presOf" srcId="{E95D9D89-2768-094A-9D10-314FD98C24CF}" destId="{3B19B5DC-64B4-B94D-AB99-9F544074C644}" srcOrd="0" destOrd="0" presId="urn:microsoft.com/office/officeart/2005/8/layout/hProcess4"/>
    <dgm:cxn modelId="{54F143D4-2B5F-D346-A5D2-205EAFA249BC}" type="presOf" srcId="{25803A22-ED6C-284F-B722-2C0FC1DF19A0}" destId="{A54DC159-D2C3-5C4B-BE53-E4DF67F7123F}" srcOrd="0" destOrd="1" presId="urn:microsoft.com/office/officeart/2005/8/layout/hProcess4"/>
    <dgm:cxn modelId="{E176E5E1-52E5-224D-8343-275F9BEDB467}" type="presOf" srcId="{6F4F7944-7777-DB40-8909-70F9DC5AFAE3}" destId="{F7996A09-53B5-D94A-95BA-DE73114A1C44}" srcOrd="0" destOrd="0" presId="urn:microsoft.com/office/officeart/2005/8/layout/hProcess4"/>
    <dgm:cxn modelId="{3D4CABF2-C881-3F4F-ADB5-EE218D4BA8C6}" type="presOf" srcId="{9979A2A0-8ADB-1D42-ADC2-793E100CA0E7}" destId="{8F40431F-DBC7-2D49-BCFC-AD4DAC433C0E}" srcOrd="0" destOrd="0" presId="urn:microsoft.com/office/officeart/2005/8/layout/hProcess4"/>
    <dgm:cxn modelId="{2E68BDF5-D4BC-1D43-8196-3772FC11C0DE}" type="presOf" srcId="{BC0F6ED7-2239-8B4C-8A79-735E050C7BD8}" destId="{3B19B5DC-64B4-B94D-AB99-9F544074C644}" srcOrd="0" destOrd="1" presId="urn:microsoft.com/office/officeart/2005/8/layout/hProcess4"/>
    <dgm:cxn modelId="{297248FC-3486-414B-8BCC-21F4B19620D4}" srcId="{50A1D958-8C07-4946-83C6-E235AED797AF}" destId="{73A38D64-E7FD-6C48-885E-DADFFF972554}" srcOrd="0" destOrd="0" parTransId="{FE218753-22C3-134B-9F9C-561D6B0F6899}" sibTransId="{092346A5-E02D-9648-B2BC-9F5BA2EDB0C1}"/>
    <dgm:cxn modelId="{5384A2FE-76C4-9B45-8578-21C217F89FBF}" type="presOf" srcId="{4ADDDA89-1BE3-B242-BA56-84EE8DCC1230}" destId="{3BD41C70-9603-064E-AFA4-B1A319C2EB9B}" srcOrd="1" destOrd="0" presId="urn:microsoft.com/office/officeart/2005/8/layout/hProcess4"/>
    <dgm:cxn modelId="{DF7D8E2F-4B69-7342-A70A-EAE6D4677F14}" type="presParOf" srcId="{FA057125-F5D4-D645-8E53-7A8B17E74CD0}" destId="{B948A91D-5A64-D84B-AAD7-A773F8F54A1E}" srcOrd="0" destOrd="0" presId="urn:microsoft.com/office/officeart/2005/8/layout/hProcess4"/>
    <dgm:cxn modelId="{84648D1A-053C-784F-AD28-F6C2ADCAEEEA}" type="presParOf" srcId="{FA057125-F5D4-D645-8E53-7A8B17E74CD0}" destId="{97CBF50C-3E2D-F148-9EB2-8B7530CA00B8}" srcOrd="1" destOrd="0" presId="urn:microsoft.com/office/officeart/2005/8/layout/hProcess4"/>
    <dgm:cxn modelId="{A693ABA0-B6E8-F346-A038-5BF1654AA6F0}" type="presParOf" srcId="{FA057125-F5D4-D645-8E53-7A8B17E74CD0}" destId="{00239F32-5C4F-7B46-9826-9F4B6681528E}" srcOrd="2" destOrd="0" presId="urn:microsoft.com/office/officeart/2005/8/layout/hProcess4"/>
    <dgm:cxn modelId="{A071EE21-003A-B548-80D6-CA8D515492D5}" type="presParOf" srcId="{00239F32-5C4F-7B46-9826-9F4B6681528E}" destId="{DD55F67C-C65A-A24A-87F4-1F3284243BA3}" srcOrd="0" destOrd="0" presId="urn:microsoft.com/office/officeart/2005/8/layout/hProcess4"/>
    <dgm:cxn modelId="{6C21158E-2F73-F641-BC0B-0222FD0E5F0C}" type="presParOf" srcId="{DD55F67C-C65A-A24A-87F4-1F3284243BA3}" destId="{8A70EB89-3973-4341-9965-079332690365}" srcOrd="0" destOrd="0" presId="urn:microsoft.com/office/officeart/2005/8/layout/hProcess4"/>
    <dgm:cxn modelId="{5BB9F4B4-DAD8-7942-9EEB-EC916648B37E}" type="presParOf" srcId="{DD55F67C-C65A-A24A-87F4-1F3284243BA3}" destId="{A54DC159-D2C3-5C4B-BE53-E4DF67F7123F}" srcOrd="1" destOrd="0" presId="urn:microsoft.com/office/officeart/2005/8/layout/hProcess4"/>
    <dgm:cxn modelId="{3DA59854-0888-E04A-96D3-D57338FA012A}" type="presParOf" srcId="{DD55F67C-C65A-A24A-87F4-1F3284243BA3}" destId="{BCCB4FF8-50E1-5840-B8F6-B2C5296F3D8A}" srcOrd="2" destOrd="0" presId="urn:microsoft.com/office/officeart/2005/8/layout/hProcess4"/>
    <dgm:cxn modelId="{9DFA9FED-3D47-474B-A22F-3AC5C5B96879}" type="presParOf" srcId="{DD55F67C-C65A-A24A-87F4-1F3284243BA3}" destId="{4E9A9A91-3948-5642-9E72-BAB2769840CA}" srcOrd="3" destOrd="0" presId="urn:microsoft.com/office/officeart/2005/8/layout/hProcess4"/>
    <dgm:cxn modelId="{A93E41F2-00CF-F44E-A493-F11CC8A97A90}" type="presParOf" srcId="{DD55F67C-C65A-A24A-87F4-1F3284243BA3}" destId="{1A453F74-4E29-2E45-99DD-BE3DB53EA74C}" srcOrd="4" destOrd="0" presId="urn:microsoft.com/office/officeart/2005/8/layout/hProcess4"/>
    <dgm:cxn modelId="{B02AAAF4-B380-FC48-8A64-63D24E0930E8}" type="presParOf" srcId="{00239F32-5C4F-7B46-9826-9F4B6681528E}" destId="{5821C67C-B792-3446-910C-C3009EB8828B}" srcOrd="1" destOrd="0" presId="urn:microsoft.com/office/officeart/2005/8/layout/hProcess4"/>
    <dgm:cxn modelId="{292363DD-5E8D-2447-BB7B-9A52FCE603B8}" type="presParOf" srcId="{00239F32-5C4F-7B46-9826-9F4B6681528E}" destId="{DFDE05FA-8E03-944F-A856-04F55A05C68F}" srcOrd="2" destOrd="0" presId="urn:microsoft.com/office/officeart/2005/8/layout/hProcess4"/>
    <dgm:cxn modelId="{A7438E0A-FD7F-7B48-BF17-AC7BF4B9C466}" type="presParOf" srcId="{DFDE05FA-8E03-944F-A856-04F55A05C68F}" destId="{605AE499-D7F1-B341-88E5-FB690981B902}" srcOrd="0" destOrd="0" presId="urn:microsoft.com/office/officeart/2005/8/layout/hProcess4"/>
    <dgm:cxn modelId="{A753B87E-5C5D-014F-88D0-CDF5390EEBBD}" type="presParOf" srcId="{DFDE05FA-8E03-944F-A856-04F55A05C68F}" destId="{42325170-9715-C34A-8082-C0A0078E3D36}" srcOrd="1" destOrd="0" presId="urn:microsoft.com/office/officeart/2005/8/layout/hProcess4"/>
    <dgm:cxn modelId="{470280E2-F860-454A-A79A-50CFB8406BE8}" type="presParOf" srcId="{DFDE05FA-8E03-944F-A856-04F55A05C68F}" destId="{6388504F-2F5B-B14C-9377-8707E12CB0A1}" srcOrd="2" destOrd="0" presId="urn:microsoft.com/office/officeart/2005/8/layout/hProcess4"/>
    <dgm:cxn modelId="{B5DCEED7-F175-B941-9CC2-61BB5EF0AEDE}" type="presParOf" srcId="{DFDE05FA-8E03-944F-A856-04F55A05C68F}" destId="{8F40431F-DBC7-2D49-BCFC-AD4DAC433C0E}" srcOrd="3" destOrd="0" presId="urn:microsoft.com/office/officeart/2005/8/layout/hProcess4"/>
    <dgm:cxn modelId="{2D8C6AF6-DC97-4A4E-9DB9-A7DA3FB6C6D9}" type="presParOf" srcId="{DFDE05FA-8E03-944F-A856-04F55A05C68F}" destId="{D7CD2A71-606B-9F4B-A766-3A1F7280F2CE}" srcOrd="4" destOrd="0" presId="urn:microsoft.com/office/officeart/2005/8/layout/hProcess4"/>
    <dgm:cxn modelId="{0318781B-AA36-294E-8D5F-BA977BA0187A}" type="presParOf" srcId="{00239F32-5C4F-7B46-9826-9F4B6681528E}" destId="{F7996A09-53B5-D94A-95BA-DE73114A1C44}" srcOrd="3" destOrd="0" presId="urn:microsoft.com/office/officeart/2005/8/layout/hProcess4"/>
    <dgm:cxn modelId="{68B5CC13-395E-5246-A101-73893318F6AA}" type="presParOf" srcId="{00239F32-5C4F-7B46-9826-9F4B6681528E}" destId="{090B39EA-022C-2F42-BE7C-3C4DC865EB45}" srcOrd="4" destOrd="0" presId="urn:microsoft.com/office/officeart/2005/8/layout/hProcess4"/>
    <dgm:cxn modelId="{260BBCE6-FD29-994C-8A46-486F7EE3FE8C}" type="presParOf" srcId="{090B39EA-022C-2F42-BE7C-3C4DC865EB45}" destId="{BC5C55E1-9953-814F-A227-ED45DE53D95F}" srcOrd="0" destOrd="0" presId="urn:microsoft.com/office/officeart/2005/8/layout/hProcess4"/>
    <dgm:cxn modelId="{E483724C-37A6-D548-BB89-E1CB320A3B89}" type="presParOf" srcId="{090B39EA-022C-2F42-BE7C-3C4DC865EB45}" destId="{3B19B5DC-64B4-B94D-AB99-9F544074C644}" srcOrd="1" destOrd="0" presId="urn:microsoft.com/office/officeart/2005/8/layout/hProcess4"/>
    <dgm:cxn modelId="{D77BCEA7-6A3A-8E49-B9B8-784A6BD259CC}" type="presParOf" srcId="{090B39EA-022C-2F42-BE7C-3C4DC865EB45}" destId="{5AD5EA08-7149-E149-9256-497420C58FAF}" srcOrd="2" destOrd="0" presId="urn:microsoft.com/office/officeart/2005/8/layout/hProcess4"/>
    <dgm:cxn modelId="{3FF6BB5A-1E53-0F40-A120-A1EA5464FE36}" type="presParOf" srcId="{090B39EA-022C-2F42-BE7C-3C4DC865EB45}" destId="{A1B3E926-9978-414E-9A36-CA3035EA556B}" srcOrd="3" destOrd="0" presId="urn:microsoft.com/office/officeart/2005/8/layout/hProcess4"/>
    <dgm:cxn modelId="{A399D063-BBAB-C74F-96B6-3667783DEE7F}" type="presParOf" srcId="{090B39EA-022C-2F42-BE7C-3C4DC865EB45}" destId="{037B903B-C362-D14C-AF0A-4E42FBC229A0}" srcOrd="4" destOrd="0" presId="urn:microsoft.com/office/officeart/2005/8/layout/hProcess4"/>
    <dgm:cxn modelId="{A64E0118-2254-574C-BE6E-856EDB89912E}" type="presParOf" srcId="{00239F32-5C4F-7B46-9826-9F4B6681528E}" destId="{C8A9E224-CA2F-DA4B-9357-1CE9BE256FCF}" srcOrd="5" destOrd="0" presId="urn:microsoft.com/office/officeart/2005/8/layout/hProcess4"/>
    <dgm:cxn modelId="{88D5586E-5B55-3D4C-9C80-5D1E0047D758}" type="presParOf" srcId="{00239F32-5C4F-7B46-9826-9F4B6681528E}" destId="{4370F811-DA8C-C541-8C50-09609A0FD400}" srcOrd="6" destOrd="0" presId="urn:microsoft.com/office/officeart/2005/8/layout/hProcess4"/>
    <dgm:cxn modelId="{0A89C0F5-E4D4-8948-A0AE-5F3721F6E3FA}" type="presParOf" srcId="{4370F811-DA8C-C541-8C50-09609A0FD400}" destId="{2F2DB168-5952-3E4D-8B72-054BD022F76F}" srcOrd="0" destOrd="0" presId="urn:microsoft.com/office/officeart/2005/8/layout/hProcess4"/>
    <dgm:cxn modelId="{DA679530-3418-6E41-B5A9-DBD9528DDBD1}" type="presParOf" srcId="{4370F811-DA8C-C541-8C50-09609A0FD400}" destId="{C1B06C95-BDC6-014A-BFB9-CD2660D7D530}" srcOrd="1" destOrd="0" presId="urn:microsoft.com/office/officeart/2005/8/layout/hProcess4"/>
    <dgm:cxn modelId="{52B2FD81-7209-7E44-81B3-1916C66FA2F2}" type="presParOf" srcId="{4370F811-DA8C-C541-8C50-09609A0FD400}" destId="{3BD41C70-9603-064E-AFA4-B1A319C2EB9B}" srcOrd="2" destOrd="0" presId="urn:microsoft.com/office/officeart/2005/8/layout/hProcess4"/>
    <dgm:cxn modelId="{3BE930D2-1280-C648-9501-4084C930C068}" type="presParOf" srcId="{4370F811-DA8C-C541-8C50-09609A0FD400}" destId="{FEFB8E2C-784F-9D4F-9D0F-60917EE64AF6}" srcOrd="3" destOrd="0" presId="urn:microsoft.com/office/officeart/2005/8/layout/hProcess4"/>
    <dgm:cxn modelId="{8FE5A81A-617D-E347-8FE6-DE8D32EBC132}" type="presParOf" srcId="{4370F811-DA8C-C541-8C50-09609A0FD400}" destId="{22FD991D-A455-2747-BA7E-64A832CA4277}"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DC159-D2C3-5C4B-BE53-E4DF67F7123F}">
      <dsp:nvSpPr>
        <dsp:cNvPr id="0" name=""/>
        <dsp:cNvSpPr/>
      </dsp:nvSpPr>
      <dsp:spPr>
        <a:xfrm>
          <a:off x="3400" y="1934808"/>
          <a:ext cx="2081506" cy="1647323"/>
        </a:xfrm>
        <a:prstGeom prst="roundRect">
          <a:avLst>
            <a:gd name="adj" fmla="val 10000"/>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a:t>图像预处理</a:t>
          </a:r>
        </a:p>
      </dsp:txBody>
      <dsp:txXfrm>
        <a:off x="41309" y="1972717"/>
        <a:ext cx="2005688" cy="1218507"/>
      </dsp:txXfrm>
    </dsp:sp>
    <dsp:sp modelId="{5821C67C-B792-3446-910C-C3009EB8828B}">
      <dsp:nvSpPr>
        <dsp:cNvPr id="0" name=""/>
        <dsp:cNvSpPr/>
      </dsp:nvSpPr>
      <dsp:spPr>
        <a:xfrm>
          <a:off x="1177601" y="2361641"/>
          <a:ext cx="2151993" cy="2151993"/>
        </a:xfrm>
        <a:prstGeom prst="leftCircularArrow">
          <a:avLst>
            <a:gd name="adj1" fmla="val 2921"/>
            <a:gd name="adj2" fmla="val 357473"/>
            <a:gd name="adj3" fmla="val 2133883"/>
            <a:gd name="adj4" fmla="val 9025389"/>
            <a:gd name="adj5" fmla="val 3408"/>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E9A9A91-3948-5642-9E72-BAB2769840CA}">
      <dsp:nvSpPr>
        <dsp:cNvPr id="0" name=""/>
        <dsp:cNvSpPr/>
      </dsp:nvSpPr>
      <dsp:spPr>
        <a:xfrm>
          <a:off x="489358" y="3229133"/>
          <a:ext cx="1775344" cy="70599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Face++</a:t>
          </a:r>
          <a:endParaRPr lang="zh-CN" altLang="en-US" sz="2400" kern="1200" dirty="0"/>
        </a:p>
      </dsp:txBody>
      <dsp:txXfrm>
        <a:off x="510036" y="3249811"/>
        <a:ext cx="1733988" cy="664639"/>
      </dsp:txXfrm>
    </dsp:sp>
    <dsp:sp modelId="{42325170-9715-C34A-8082-C0A0078E3D36}">
      <dsp:nvSpPr>
        <dsp:cNvPr id="0" name=""/>
        <dsp:cNvSpPr/>
      </dsp:nvSpPr>
      <dsp:spPr>
        <a:xfrm>
          <a:off x="2564015" y="1870136"/>
          <a:ext cx="1997262" cy="1775749"/>
        </a:xfrm>
        <a:prstGeom prst="roundRect">
          <a:avLst>
            <a:gd name="adj" fmla="val 10000"/>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a:t>划分训练集验证集测试集</a:t>
          </a:r>
        </a:p>
        <a:p>
          <a:pPr marL="228600" lvl="1" indent="-228600" algn="l" defTabSz="933450">
            <a:lnSpc>
              <a:spcPct val="90000"/>
            </a:lnSpc>
            <a:spcBef>
              <a:spcPct val="0"/>
            </a:spcBef>
            <a:spcAft>
              <a:spcPct val="15000"/>
            </a:spcAft>
            <a:buChar char="•"/>
          </a:pPr>
          <a:r>
            <a:rPr lang="zh-CN" altLang="en-US" sz="2100" kern="1200" dirty="0"/>
            <a:t>模型训练</a:t>
          </a:r>
        </a:p>
      </dsp:txBody>
      <dsp:txXfrm>
        <a:off x="2604880" y="2291519"/>
        <a:ext cx="1915532" cy="1313501"/>
      </dsp:txXfrm>
    </dsp:sp>
    <dsp:sp modelId="{F7996A09-53B5-D94A-95BA-DE73114A1C44}">
      <dsp:nvSpPr>
        <dsp:cNvPr id="0" name=""/>
        <dsp:cNvSpPr/>
      </dsp:nvSpPr>
      <dsp:spPr>
        <a:xfrm>
          <a:off x="3415060" y="830293"/>
          <a:ext cx="2664667" cy="2664667"/>
        </a:xfrm>
        <a:prstGeom prst="circularArrow">
          <a:avLst>
            <a:gd name="adj1" fmla="val 2359"/>
            <a:gd name="adj2" fmla="val 284945"/>
            <a:gd name="adj3" fmla="val 19674073"/>
            <a:gd name="adj4" fmla="val 12710039"/>
            <a:gd name="adj5" fmla="val 2752"/>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F40431F-DBC7-2D49-BCFC-AD4DAC433C0E}">
      <dsp:nvSpPr>
        <dsp:cNvPr id="0" name=""/>
        <dsp:cNvSpPr/>
      </dsp:nvSpPr>
      <dsp:spPr>
        <a:xfrm>
          <a:off x="2785649" y="1495791"/>
          <a:ext cx="1775344" cy="70599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Inception</a:t>
          </a:r>
          <a:endParaRPr lang="zh-CN" altLang="en-US" sz="2400" kern="1200" dirty="0"/>
        </a:p>
      </dsp:txBody>
      <dsp:txXfrm>
        <a:off x="2806327" y="1516469"/>
        <a:ext cx="1733988" cy="664639"/>
      </dsp:txXfrm>
    </dsp:sp>
    <dsp:sp modelId="{3B19B5DC-64B4-B94D-AB99-9F544074C644}">
      <dsp:nvSpPr>
        <dsp:cNvPr id="0" name=""/>
        <dsp:cNvSpPr/>
      </dsp:nvSpPr>
      <dsp:spPr>
        <a:xfrm>
          <a:off x="5082507" y="1934808"/>
          <a:ext cx="1997262" cy="1647323"/>
        </a:xfrm>
        <a:prstGeom prst="roundRect">
          <a:avLst>
            <a:gd name="adj" fmla="val 10000"/>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endParaRPr lang="zh-CN" altLang="en-US" sz="2100" kern="1200"/>
        </a:p>
        <a:p>
          <a:pPr marL="228600" lvl="1" indent="-228600" algn="l" defTabSz="933450">
            <a:lnSpc>
              <a:spcPct val="90000"/>
            </a:lnSpc>
            <a:spcBef>
              <a:spcPct val="0"/>
            </a:spcBef>
            <a:spcAft>
              <a:spcPct val="15000"/>
            </a:spcAft>
            <a:buChar char="•"/>
          </a:pPr>
          <a:r>
            <a:rPr lang="zh-CN" altLang="en-US" sz="2100" kern="1200" dirty="0"/>
            <a:t>模型移植</a:t>
          </a:r>
        </a:p>
      </dsp:txBody>
      <dsp:txXfrm>
        <a:off x="5120416" y="1972717"/>
        <a:ext cx="1921444" cy="1218507"/>
      </dsp:txXfrm>
    </dsp:sp>
    <dsp:sp modelId="{C8A9E224-CA2F-DA4B-9357-1CE9BE256FCF}">
      <dsp:nvSpPr>
        <dsp:cNvPr id="0" name=""/>
        <dsp:cNvSpPr/>
      </dsp:nvSpPr>
      <dsp:spPr>
        <a:xfrm>
          <a:off x="6214456" y="2361411"/>
          <a:ext cx="2151993" cy="2151993"/>
        </a:xfrm>
        <a:prstGeom prst="leftCircularArrow">
          <a:avLst>
            <a:gd name="adj1" fmla="val 2921"/>
            <a:gd name="adj2" fmla="val 357473"/>
            <a:gd name="adj3" fmla="val 2132984"/>
            <a:gd name="adj4" fmla="val 9024489"/>
            <a:gd name="adj5" fmla="val 3408"/>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B3E926-9978-414E-9A36-CA3035EA556B}">
      <dsp:nvSpPr>
        <dsp:cNvPr id="0" name=""/>
        <dsp:cNvSpPr/>
      </dsp:nvSpPr>
      <dsp:spPr>
        <a:xfrm>
          <a:off x="5526343" y="3229133"/>
          <a:ext cx="1775344" cy="70599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err="1"/>
            <a:t>TensorFlow</a:t>
          </a:r>
          <a:endParaRPr lang="zh-CN" altLang="en-US" sz="2400" kern="1200" dirty="0"/>
        </a:p>
      </dsp:txBody>
      <dsp:txXfrm>
        <a:off x="5547021" y="3249811"/>
        <a:ext cx="1733988" cy="664639"/>
      </dsp:txXfrm>
    </dsp:sp>
    <dsp:sp modelId="{C1B06C95-BDC6-014A-BFB9-CD2660D7D530}">
      <dsp:nvSpPr>
        <dsp:cNvPr id="0" name=""/>
        <dsp:cNvSpPr/>
      </dsp:nvSpPr>
      <dsp:spPr>
        <a:xfrm>
          <a:off x="7601000" y="1934808"/>
          <a:ext cx="1997262" cy="1647323"/>
        </a:xfrm>
        <a:prstGeom prst="roundRect">
          <a:avLst>
            <a:gd name="adj" fmla="val 10000"/>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US" altLang="zh-CN" sz="2100" kern="1200" dirty="0"/>
            <a:t>UI</a:t>
          </a:r>
          <a:r>
            <a:rPr lang="zh-CN" altLang="en-US" sz="2100" kern="1200" dirty="0"/>
            <a:t>设计</a:t>
          </a:r>
        </a:p>
        <a:p>
          <a:pPr marL="228600" lvl="1" indent="-228600" algn="l" defTabSz="933450">
            <a:lnSpc>
              <a:spcPct val="90000"/>
            </a:lnSpc>
            <a:spcBef>
              <a:spcPct val="0"/>
            </a:spcBef>
            <a:spcAft>
              <a:spcPct val="15000"/>
            </a:spcAft>
            <a:buChar char="•"/>
          </a:pPr>
          <a:r>
            <a:rPr lang="zh-CN" altLang="en-US" sz="2100" kern="1200" dirty="0"/>
            <a:t>模型调用</a:t>
          </a:r>
        </a:p>
      </dsp:txBody>
      <dsp:txXfrm>
        <a:off x="7638909" y="2325715"/>
        <a:ext cx="1921444" cy="1218507"/>
      </dsp:txXfrm>
    </dsp:sp>
    <dsp:sp modelId="{FEFB8E2C-784F-9D4F-9D0F-60917EE64AF6}">
      <dsp:nvSpPr>
        <dsp:cNvPr id="0" name=""/>
        <dsp:cNvSpPr/>
      </dsp:nvSpPr>
      <dsp:spPr>
        <a:xfrm>
          <a:off x="8044836" y="1581810"/>
          <a:ext cx="1775344" cy="70599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App</a:t>
          </a:r>
          <a:endParaRPr lang="zh-CN" altLang="en-US" sz="2400" kern="1200" dirty="0"/>
        </a:p>
      </dsp:txBody>
      <dsp:txXfrm>
        <a:off x="8065514" y="1602488"/>
        <a:ext cx="1733988" cy="66463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0150B669-E1C4-43B4-B100-DFA9203F18BD}" type="datetime1">
              <a:rPr lang="zh-CN" altLang="en-US" smtClean="0">
                <a:latin typeface="Microsoft YaHei UI" panose="020B0503020204020204" pitchFamily="34" charset="-122"/>
                <a:ea typeface="Microsoft YaHei UI" panose="020B0503020204020204" pitchFamily="34" charset="-122"/>
              </a:rPr>
              <a:pPr rtl="0"/>
              <a:t>2019/6/19</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Microsoft YaHei UI" panose="020B0503020204020204" pitchFamily="34" charset="-122"/>
                <a:ea typeface="Microsoft YaHei UI" panose="020B0503020204020204" pitchFamily="34" charset="-122"/>
              </a:rPr>
              <a:pPr rtl="0"/>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Microsoft YaHei UI" panose="020B0503020204020204" pitchFamily="34" charset="-122"/>
                <a:ea typeface="Microsoft YaHei UI" panose="020B0503020204020204" pitchFamily="34" charset="-122"/>
              </a:defRPr>
            </a:lvl1pPr>
          </a:lstStyle>
          <a:p>
            <a:fld id="{309DDBDD-C10D-4488-B3C4-731CE6D6CF81}" type="datetime1">
              <a:rPr lang="zh-CN" altLang="en-US" smtClean="0"/>
              <a:pPr/>
              <a:t>2019/6/19</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Microsoft YaHei UI" panose="020B0503020204020204" pitchFamily="34" charset="-122"/>
                <a:ea typeface="Microsoft YaHei UI"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2"/>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2"/>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2"/>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2"/>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841221E5-7225-48EB-A4EE-420E7BFCF705}" type="slidenum">
              <a:rPr lang="en-US" altLang="zh-CN" smtClean="0">
                <a:ea typeface="Microsoft YaHei UI" panose="020B0503020204020204" pitchFamily="34" charset="-122"/>
              </a:rPr>
              <a:pPr rtl="0"/>
              <a:t>1</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831011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14</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858605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15</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63463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16</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1106903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17</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1106903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841221E5-7225-48EB-A4EE-420E7BFCF705}" type="slidenum">
              <a:rPr lang="en-US" altLang="zh-CN" smtClean="0">
                <a:ea typeface="Microsoft YaHei UI" panose="020B0503020204020204" pitchFamily="34" charset="-122"/>
              </a:rPr>
              <a:pPr rtl="0"/>
              <a:t>19</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22594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2</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81171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7</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932617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8</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193540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9</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1185139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10</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1473998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11</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1908850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12</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858605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841221E5-7225-48EB-A4EE-420E7BFCF705}" type="slidenum">
              <a:rPr lang="en-US" altLang="zh-CN" smtClean="0">
                <a:ea typeface="Microsoft YaHei UI" panose="020B0503020204020204" pitchFamily="34" charset="-122"/>
              </a:rPr>
              <a:pPr/>
              <a:t>13</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858605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52" name="组 51"/>
          <p:cNvGrpSpPr/>
          <p:nvPr/>
        </p:nvGrpSpPr>
        <p:grpSpPr>
          <a:xfrm>
            <a:off x="0" y="0"/>
            <a:ext cx="12190412" cy="6858000"/>
            <a:chOff x="0" y="0"/>
            <a:chExt cx="12190412" cy="6858000"/>
          </a:xfrm>
        </p:grpSpPr>
        <p:sp>
          <p:nvSpPr>
            <p:cNvPr id="53" name="矩形 52"/>
            <p:cNvSpPr/>
            <p:nvPr/>
          </p:nvSpPr>
          <p:spPr>
            <a:xfrm>
              <a:off x="1460" y="0"/>
              <a:ext cx="12188952" cy="6858000"/>
            </a:xfrm>
            <a:prstGeom prst="rect">
              <a:avLst/>
            </a:prstGeom>
            <a:gradFill flip="none" rotWithShape="1">
              <a:gsLst>
                <a:gs pos="0">
                  <a:schemeClr val="accent2">
                    <a:lumMod val="20000"/>
                    <a:lumOff val="80000"/>
                  </a:schemeClr>
                </a:gs>
                <a:gs pos="100000">
                  <a:schemeClr val="accent2">
                    <a:lumMod val="40000"/>
                    <a:lumOff val="60000"/>
                  </a:schemeClr>
                </a:gs>
              </a:gsLst>
              <a:lin ang="0" scaled="1"/>
              <a:tileRect/>
            </a:gra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nvGrpSpPr>
            <p:cNvPr id="54" name="组 49"/>
            <p:cNvGrpSpPr>
              <a:grpSpLocks/>
            </p:cNvGrpSpPr>
            <p:nvPr/>
          </p:nvGrpSpPr>
          <p:grpSpPr bwMode="auto">
            <a:xfrm>
              <a:off x="0" y="0"/>
              <a:ext cx="8805863" cy="6858000"/>
              <a:chOff x="0" y="0"/>
              <a:chExt cx="5547" cy="4320"/>
            </a:xfrm>
          </p:grpSpPr>
          <p:grpSp>
            <p:nvGrpSpPr>
              <p:cNvPr id="55" name="组 54"/>
              <p:cNvGrpSpPr>
                <a:grpSpLocks/>
              </p:cNvGrpSpPr>
              <p:nvPr/>
            </p:nvGrpSpPr>
            <p:grpSpPr bwMode="auto">
              <a:xfrm rot="-215207">
                <a:off x="3690" y="234"/>
                <a:ext cx="1857" cy="3625"/>
                <a:chOff x="3010" y="778"/>
                <a:chExt cx="1857" cy="3625"/>
              </a:xfrm>
            </p:grpSpPr>
            <p:sp>
              <p:nvSpPr>
                <p:cNvPr id="132" name="任意多边形 4"/>
                <p:cNvSpPr>
                  <a:spLocks/>
                </p:cNvSpPr>
                <p:nvPr/>
              </p:nvSpPr>
              <p:spPr bwMode="ltGray">
                <a:xfrm rot="12185230" flipV="1">
                  <a:off x="3534" y="778"/>
                  <a:ext cx="1333" cy="1485"/>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3" name="任意多边形 5"/>
                <p:cNvSpPr>
                  <a:spLocks/>
                </p:cNvSpPr>
                <p:nvPr/>
              </p:nvSpPr>
              <p:spPr bwMode="ltGray">
                <a:xfrm rot="12185230" flipV="1">
                  <a:off x="4029" y="1802"/>
                  <a:ext cx="571" cy="531"/>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4" name="任意多边形 6"/>
                <p:cNvSpPr>
                  <a:spLocks/>
                </p:cNvSpPr>
                <p:nvPr/>
              </p:nvSpPr>
              <p:spPr bwMode="ltGray">
                <a:xfrm rot="12185230" flipV="1">
                  <a:off x="3639" y="2167"/>
                  <a:ext cx="277" cy="249"/>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5" name="任意多边形 7"/>
                <p:cNvSpPr>
                  <a:spLocks/>
                </p:cNvSpPr>
                <p:nvPr/>
              </p:nvSpPr>
              <p:spPr bwMode="ltGray">
                <a:xfrm rot="12185230" flipV="1">
                  <a:off x="3979" y="977"/>
                  <a:ext cx="245" cy="34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6" name="任意多边形(F) 8"/>
                <p:cNvSpPr>
                  <a:spLocks/>
                </p:cNvSpPr>
                <p:nvPr/>
              </p:nvSpPr>
              <p:spPr bwMode="ltGray">
                <a:xfrm rot="12185230" flipV="1">
                  <a:off x="3845" y="2207"/>
                  <a:ext cx="103" cy="209"/>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7" name="任意多边形 9"/>
                <p:cNvSpPr>
                  <a:spLocks/>
                </p:cNvSpPr>
                <p:nvPr/>
              </p:nvSpPr>
              <p:spPr bwMode="ltGray">
                <a:xfrm rot="12185230" flipV="1">
                  <a:off x="3895" y="1325"/>
                  <a:ext cx="120" cy="90"/>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8" name="任意多边形 10"/>
                <p:cNvSpPr>
                  <a:spLocks/>
                </p:cNvSpPr>
                <p:nvPr/>
              </p:nvSpPr>
              <p:spPr bwMode="ltGray">
                <a:xfrm rot="12185230" flipV="1">
                  <a:off x="3010" y="2344"/>
                  <a:ext cx="330" cy="2059"/>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56" name="任意多边形 11"/>
              <p:cNvSpPr>
                <a:spLocks/>
              </p:cNvSpPr>
              <p:nvPr/>
            </p:nvSpPr>
            <p:spPr bwMode="ltGray">
              <a:xfrm rot="373331" flipH="1">
                <a:off x="22" y="1957"/>
                <a:ext cx="323" cy="649"/>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57" name="任意多边形 12"/>
              <p:cNvSpPr>
                <a:spLocks/>
              </p:cNvSpPr>
              <p:nvPr/>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58" name="任意多边形 13"/>
              <p:cNvSpPr>
                <a:spLocks/>
              </p:cNvSpPr>
              <p:nvPr/>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59" name="任意多边形 14"/>
              <p:cNvSpPr>
                <a:spLocks/>
              </p:cNvSpPr>
              <p:nvPr/>
            </p:nvSpPr>
            <p:spPr bwMode="ltGray">
              <a:xfrm rot="373331" flipH="1">
                <a:off x="898" y="2855"/>
                <a:ext cx="354" cy="464"/>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60" name="任意多边形 15"/>
              <p:cNvSpPr>
                <a:spLocks/>
              </p:cNvSpPr>
              <p:nvPr/>
            </p:nvSpPr>
            <p:spPr bwMode="ltGray">
              <a:xfrm rot="373331" flipH="1">
                <a:off x="799" y="2979"/>
                <a:ext cx="87" cy="274"/>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4" name="任意多边形 16"/>
              <p:cNvSpPr>
                <a:spLocks/>
              </p:cNvSpPr>
              <p:nvPr/>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nvGrpSpPr>
              <p:cNvPr id="105" name="组 17"/>
              <p:cNvGrpSpPr>
                <a:grpSpLocks/>
              </p:cNvGrpSpPr>
              <p:nvPr/>
            </p:nvGrpSpPr>
            <p:grpSpPr bwMode="auto">
              <a:xfrm rot="3220060">
                <a:off x="2631" y="754"/>
                <a:ext cx="569" cy="637"/>
                <a:chOff x="1727" y="866"/>
                <a:chExt cx="129" cy="157"/>
              </a:xfrm>
            </p:grpSpPr>
            <p:sp>
              <p:nvSpPr>
                <p:cNvPr id="129" name="任意多边形 18"/>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0" name="任意多边形 19"/>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1" name="任意多边形 20"/>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106" name="组 21"/>
              <p:cNvGrpSpPr>
                <a:grpSpLocks/>
              </p:cNvGrpSpPr>
              <p:nvPr/>
            </p:nvGrpSpPr>
            <p:grpSpPr bwMode="auto">
              <a:xfrm rot="-6691250">
                <a:off x="3637" y="132"/>
                <a:ext cx="356" cy="607"/>
                <a:chOff x="1727" y="866"/>
                <a:chExt cx="129" cy="157"/>
              </a:xfrm>
            </p:grpSpPr>
            <p:sp>
              <p:nvSpPr>
                <p:cNvPr id="126" name="任意多边形 22"/>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7" name="任意多边形 23"/>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8" name="任意多边形 24"/>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107" name="组 25"/>
              <p:cNvGrpSpPr>
                <a:grpSpLocks/>
              </p:cNvGrpSpPr>
              <p:nvPr/>
            </p:nvGrpSpPr>
            <p:grpSpPr bwMode="auto">
              <a:xfrm rot="-13075160">
                <a:off x="668" y="3321"/>
                <a:ext cx="501" cy="502"/>
                <a:chOff x="1727" y="866"/>
                <a:chExt cx="129" cy="157"/>
              </a:xfrm>
            </p:grpSpPr>
            <p:sp>
              <p:nvSpPr>
                <p:cNvPr id="123" name="任意多边形 26"/>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4" name="任意多边形 27"/>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5" name="任意多边形 28"/>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108" name="组 29"/>
              <p:cNvGrpSpPr>
                <a:grpSpLocks/>
              </p:cNvGrpSpPr>
              <p:nvPr/>
            </p:nvGrpSpPr>
            <p:grpSpPr bwMode="auto">
              <a:xfrm rot="4106450" flipH="1">
                <a:off x="393" y="262"/>
                <a:ext cx="709" cy="892"/>
                <a:chOff x="1727" y="866"/>
                <a:chExt cx="129" cy="157"/>
              </a:xfrm>
            </p:grpSpPr>
            <p:sp>
              <p:nvSpPr>
                <p:cNvPr id="120" name="任意多边形 30"/>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1" name="任意多边形 31"/>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2" name="任意多边形 32"/>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109" name="组 33"/>
              <p:cNvGrpSpPr>
                <a:grpSpLocks/>
              </p:cNvGrpSpPr>
              <p:nvPr/>
            </p:nvGrpSpPr>
            <p:grpSpPr bwMode="auto">
              <a:xfrm rot="10015322" flipH="1">
                <a:off x="4625" y="2382"/>
                <a:ext cx="709" cy="892"/>
                <a:chOff x="1727" y="866"/>
                <a:chExt cx="129" cy="157"/>
              </a:xfrm>
            </p:grpSpPr>
            <p:sp>
              <p:nvSpPr>
                <p:cNvPr id="117" name="任意多边形 34"/>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8" name="任意多边形 35"/>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9" name="任意多边形 36"/>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10" name="任意多边形 37"/>
              <p:cNvSpPr>
                <a:spLocks/>
              </p:cNvSpPr>
              <p:nvPr/>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1" name="任意多边形 38"/>
              <p:cNvSpPr>
                <a:spLocks/>
              </p:cNvSpPr>
              <p:nvPr/>
            </p:nvSpPr>
            <p:spPr bwMode="ltGray">
              <a:xfrm rot="9832527" flipV="1">
                <a:off x="2158" y="102"/>
                <a:ext cx="681" cy="593"/>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2" name="任意多边形 39"/>
              <p:cNvSpPr>
                <a:spLocks/>
              </p:cNvSpPr>
              <p:nvPr/>
            </p:nvSpPr>
            <p:spPr bwMode="ltGray">
              <a:xfrm rot="9832527" flipV="1">
                <a:off x="1997" y="858"/>
                <a:ext cx="330" cy="278"/>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3" name="任意多边形 40"/>
              <p:cNvSpPr>
                <a:spLocks/>
              </p:cNvSpPr>
              <p:nvPr/>
            </p:nvSpPr>
            <p:spPr bwMode="ltGray">
              <a:xfrm rot="9832527" flipV="1">
                <a:off x="2224" y="808"/>
                <a:ext cx="123" cy="233"/>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4" name="任意多边形 41"/>
              <p:cNvSpPr>
                <a:spLocks/>
              </p:cNvSpPr>
              <p:nvPr/>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5" name="任意多边形 42"/>
              <p:cNvSpPr>
                <a:spLocks/>
              </p:cNvSpPr>
              <p:nvPr/>
            </p:nvSpPr>
            <p:spPr bwMode="ltGray">
              <a:xfrm rot="9832527" flipV="1">
                <a:off x="2173" y="1238"/>
                <a:ext cx="393" cy="2300"/>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6" name="任意多边形 43"/>
              <p:cNvSpPr>
                <a:spLocks/>
              </p:cNvSpPr>
              <p:nvPr/>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Lst>
                <a:ahLst/>
                <a:cxnLst>
                  <a:cxn ang="0">
                    <a:pos x="T0" y="T1"/>
                  </a:cxn>
                  <a:cxn ang="0">
                    <a:pos x="T2" y="T3"/>
                  </a:cxn>
                  <a:cxn ang="0">
                    <a:pos x="T4" y="T5"/>
                  </a:cxn>
                  <a:cxn ang="0">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sp>
        <p:nvSpPr>
          <p:cNvPr id="2" name="标题 1"/>
          <p:cNvSpPr>
            <a:spLocks noGrp="1"/>
          </p:cNvSpPr>
          <p:nvPr>
            <p:ph type="ctrTitle"/>
          </p:nvPr>
        </p:nvSpPr>
        <p:spPr>
          <a:xfrm>
            <a:off x="2428669" y="2387600"/>
            <a:ext cx="8329031" cy="2680127"/>
          </a:xfrm>
        </p:spPr>
        <p:txBody>
          <a:bodyPr rtlCol="0">
            <a:noAutofit/>
          </a:bodyPr>
          <a:lstStyle>
            <a:lvl1pPr algn="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5132315"/>
            <a:ext cx="7516442" cy="1116085"/>
          </a:xfrm>
        </p:spPr>
        <p:txBody>
          <a:bodyPr rtlCol="0">
            <a:normAutofit/>
          </a:bodyPr>
          <a:lstStyle>
            <a:lvl1pPr marL="0" indent="0" algn="r">
              <a:spcBef>
                <a:spcPts val="0"/>
              </a:spcBef>
              <a:buNone/>
              <a:defRPr sz="3200">
                <a:solidFill>
                  <a:schemeClr val="tx1"/>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166AB2BE-475E-48B3-9F9D-DB026E3C5A65}" type="datetime1">
              <a:rPr lang="zh-CN" altLang="en-US" noProof="0" smtClean="0"/>
              <a:pPr/>
              <a:t>2019/6/19</a:t>
            </a:fld>
            <a:endParaRPr lang="zh-CN" altLang="en-US" noProof="0" dirty="0"/>
          </a:p>
        </p:txBody>
      </p:sp>
      <p:sp>
        <p:nvSpPr>
          <p:cNvPr id="5" name="页脚占位符 4"/>
          <p:cNvSpPr>
            <a:spLocks noGrp="1"/>
          </p:cNvSpPr>
          <p:nvPr>
            <p:ph type="ftr" sz="quarter" idx="11"/>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6796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垂直文本占位符 2"/>
          <p:cNvSpPr>
            <a:spLocks noGrp="1"/>
          </p:cNvSpPr>
          <p:nvPr>
            <p:ph type="body" orient="vert" idx="1" hasCustomPrompt="1"/>
          </p:nvPr>
        </p:nvSpPr>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8E484AB-2AE7-4CB4-9319-6EDF035A6DE2}" type="datetime1">
              <a:rPr lang="zh-CN" altLang="en-US" noProof="0" smtClean="0"/>
              <a:pPr/>
              <a:t>2019/6/19</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a:p>
        </p:txBody>
      </p:sp>
    </p:spTree>
    <p:extLst>
      <p:ext uri="{BB962C8B-B14F-4D97-AF65-F5344CB8AC3E}">
        <p14:creationId xmlns:p14="http://schemas.microsoft.com/office/powerpoint/2010/main" val="343801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6B648FD0-55DC-447B-ABE6-ABE18CDB9280}"/>
              </a:ext>
            </a:extLst>
          </p:cNvPr>
          <p:cNvSpPr>
            <a:spLocks noGrp="1"/>
          </p:cNvSpPr>
          <p:nvPr>
            <p:ph type="title" orient="vert"/>
          </p:nvPr>
        </p:nvSpPr>
        <p:spPr>
          <a:xfrm>
            <a:off x="9599612" y="685800"/>
            <a:ext cx="1787526" cy="5486400"/>
          </a:xfrm>
        </p:spPr>
        <p:txBody>
          <a:bodyPr vert="eaVert" rtlCol="0"/>
          <a:lstStyle>
            <a:lvl1pPr>
              <a:defRPr>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a:p>
        </p:txBody>
      </p:sp>
      <p:sp>
        <p:nvSpPr>
          <p:cNvPr id="7" name="文本占位符 2">
            <a:extLst>
              <a:ext uri="{FF2B5EF4-FFF2-40B4-BE49-F238E27FC236}">
                <a16:creationId xmlns:a16="http://schemas.microsoft.com/office/drawing/2014/main" id="{AB70EC0B-2C34-45A7-B467-E0E86AA7137A}"/>
              </a:ext>
            </a:extLst>
          </p:cNvPr>
          <p:cNvSpPr>
            <a:spLocks noGrp="1"/>
          </p:cNvSpPr>
          <p:nvPr>
            <p:ph type="body" orient="vert" idx="1"/>
          </p:nvPr>
        </p:nvSpPr>
        <p:spPr>
          <a:xfrm>
            <a:off x="1598613" y="685800"/>
            <a:ext cx="7848599" cy="5486400"/>
          </a:xfrm>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dirty="0"/>
          </a:p>
        </p:txBody>
      </p:sp>
      <p:sp>
        <p:nvSpPr>
          <p:cNvPr id="8" name="日期占位符 3">
            <a:extLst>
              <a:ext uri="{FF2B5EF4-FFF2-40B4-BE49-F238E27FC236}">
                <a16:creationId xmlns:a16="http://schemas.microsoft.com/office/drawing/2014/main" id="{4BDA6FDF-09AF-46C0-BB0B-B053C112B370}"/>
              </a:ext>
            </a:extLst>
          </p:cNvPr>
          <p:cNvSpPr>
            <a:spLocks noGrp="1"/>
          </p:cNvSpPr>
          <p:nvPr>
            <p:ph type="dt" sz="half" idx="10"/>
          </p:nvPr>
        </p:nvSpPr>
        <p:spPr>
          <a:xfrm>
            <a:off x="5180250" y="6356351"/>
            <a:ext cx="1218883" cy="365125"/>
          </a:xfrm>
        </p:spPr>
        <p:txBody>
          <a:bodyPr rtlCol="0"/>
          <a:lstStyle>
            <a:lvl1pPr>
              <a:defRPr>
                <a:latin typeface="Microsoft YaHei UI" panose="020B0503020204020204" pitchFamily="34" charset="-122"/>
                <a:ea typeface="Microsoft YaHei UI" panose="020B0503020204020204" pitchFamily="34" charset="-122"/>
              </a:defRPr>
            </a:lvl1pPr>
          </a:lstStyle>
          <a:p>
            <a:fld id="{1E46F537-E991-4E6D-AE83-7969EE14F711}" type="datetime1">
              <a:rPr lang="zh-CN" altLang="en-US" smtClean="0"/>
              <a:pPr/>
              <a:t>2019/6/19</a:t>
            </a:fld>
            <a:endParaRPr lang="en-US"/>
          </a:p>
        </p:txBody>
      </p:sp>
      <p:sp>
        <p:nvSpPr>
          <p:cNvPr id="9" name="页脚占位符 4">
            <a:extLst>
              <a:ext uri="{FF2B5EF4-FFF2-40B4-BE49-F238E27FC236}">
                <a16:creationId xmlns:a16="http://schemas.microsoft.com/office/drawing/2014/main" id="{64941BAD-E5DD-4B7D-B48F-E67D87DB417D}"/>
              </a:ext>
            </a:extLst>
          </p:cNvPr>
          <p:cNvSpPr>
            <a:spLocks noGrp="1"/>
          </p:cNvSpPr>
          <p:nvPr>
            <p:ph type="ftr" sz="quarter" idx="11"/>
          </p:nvPr>
        </p:nvSpPr>
        <p:spPr>
          <a:xfrm>
            <a:off x="6595933" y="6356351"/>
            <a:ext cx="3974065" cy="365125"/>
          </a:xfrm>
        </p:spPr>
        <p:txBody>
          <a:bodyPr rtlCol="0"/>
          <a:lstStyle>
            <a:lvl1pPr>
              <a:defRPr>
                <a:latin typeface="Microsoft YaHei UI" panose="020B0503020204020204" pitchFamily="34" charset="-122"/>
                <a:ea typeface="Microsoft YaHei UI" panose="020B0503020204020204" pitchFamily="34" charset="-122"/>
              </a:defRPr>
            </a:lvl1pPr>
          </a:lstStyle>
          <a:p>
            <a:r>
              <a:rPr lang="x-none"/>
              <a:t>添加页脚</a:t>
            </a:r>
          </a:p>
        </p:txBody>
      </p:sp>
      <p:sp>
        <p:nvSpPr>
          <p:cNvPr id="10" name="灯片编号占位符 5">
            <a:extLst>
              <a:ext uri="{FF2B5EF4-FFF2-40B4-BE49-F238E27FC236}">
                <a16:creationId xmlns:a16="http://schemas.microsoft.com/office/drawing/2014/main" id="{A1132073-49CD-425A-BD18-5DCC3E0424E4}"/>
              </a:ext>
            </a:extLst>
          </p:cNvPr>
          <p:cNvSpPr>
            <a:spLocks noGrp="1"/>
          </p:cNvSpPr>
          <p:nvPr>
            <p:ph type="sldNum" sz="quarter" idx="12"/>
          </p:nvPr>
        </p:nvSpPr>
        <p:spPr>
          <a:xfrm>
            <a:off x="10766796" y="6356351"/>
            <a:ext cx="609441" cy="365125"/>
          </a:xfrm>
        </p:spPr>
        <p:txBody>
          <a:bodyPr rtlCol="0"/>
          <a:lstStyle>
            <a:lvl1pPr>
              <a:defRPr>
                <a:latin typeface="Microsoft YaHei UI" panose="020B0503020204020204" pitchFamily="34" charset="-122"/>
                <a:ea typeface="Microsoft YaHei UI" panose="020B0503020204020204" pitchFamily="34" charset="-122"/>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44131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BFCA7DD-D3EF-4E82-B48A-DC9FFB8A4D09}" type="datetime1">
              <a:rPr lang="zh-CN" altLang="en-US" noProof="0" smtClean="0"/>
              <a:pPr/>
              <a:t>2019/6/19</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a:p>
        </p:txBody>
      </p:sp>
    </p:spTree>
    <p:extLst>
      <p:ext uri="{BB962C8B-B14F-4D97-AF65-F5344CB8AC3E}">
        <p14:creationId xmlns:p14="http://schemas.microsoft.com/office/powerpoint/2010/main" val="293774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D855ED86-E8A8-4296-94ED-A072CBD09A78}" type="datetime1">
              <a:rPr lang="zh-CN" altLang="en-US" noProof="0" smtClean="0"/>
              <a:pPr/>
              <a:t>2019/6/19</a:t>
            </a:fld>
            <a:endParaRPr lang="zh-CN" altLang="en-US" noProof="0"/>
          </a:p>
        </p:txBody>
      </p:sp>
      <p:sp>
        <p:nvSpPr>
          <p:cNvPr id="5" name="页脚占位符 4"/>
          <p:cNvSpPr>
            <a:spLocks noGrp="1"/>
          </p:cNvSpPr>
          <p:nvPr>
            <p:ph type="ftr" sz="quarter" idx="11"/>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6" name="灯片编号占位符 5"/>
          <p:cNvSpPr>
            <a:spLocks noGrp="1"/>
          </p:cNvSpPr>
          <p:nvPr>
            <p:ph type="sldNum" sz="quarter" idx="12"/>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a:p>
        </p:txBody>
      </p:sp>
    </p:spTree>
    <p:extLst>
      <p:ext uri="{BB962C8B-B14F-4D97-AF65-F5344CB8AC3E}">
        <p14:creationId xmlns:p14="http://schemas.microsoft.com/office/powerpoint/2010/main" val="311798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half" idx="1" hasCustomPrompt="1"/>
          </p:nvPr>
        </p:nvSpPr>
        <p:spPr>
          <a:xfrm>
            <a:off x="1593436" y="1600200"/>
            <a:ext cx="4814586" cy="4572000"/>
          </a:xfrm>
        </p:spPr>
        <p:txBody>
          <a:bodyPr rtlCol="0"/>
          <a:lstStyle>
            <a:lvl1pPr>
              <a:defRPr sz="2800">
                <a:latin typeface="Microsoft YaHei UI" panose="020B0503020204020204" pitchFamily="34" charset="-122"/>
                <a:ea typeface="Microsoft YaHei UI" panose="020B0503020204020204" pitchFamily="34" charset="-122"/>
              </a:defRPr>
            </a:lvl1pPr>
            <a:lvl2pPr>
              <a:defRPr sz="2400">
                <a:latin typeface="Microsoft YaHei UI" panose="020B0503020204020204" pitchFamily="34" charset="-122"/>
                <a:ea typeface="Microsoft YaHei UI" panose="020B0503020204020204" pitchFamily="34" charset="-122"/>
              </a:defRPr>
            </a:lvl2pPr>
            <a:lvl3pPr>
              <a:defRPr sz="2000">
                <a:latin typeface="Microsoft YaHei UI" panose="020B0503020204020204" pitchFamily="34" charset="-122"/>
                <a:ea typeface="Microsoft YaHei UI" panose="020B0503020204020204" pitchFamily="34" charset="-122"/>
              </a:defRPr>
            </a:lvl3pPr>
            <a:lvl4pPr>
              <a:defRPr sz="1800">
                <a:latin typeface="Microsoft YaHei UI" panose="020B0503020204020204" pitchFamily="34" charset="-122"/>
                <a:ea typeface="Microsoft YaHei UI" panose="020B0503020204020204" pitchFamily="34" charset="-122"/>
              </a:defRPr>
            </a:lvl4pPr>
            <a:lvl5pPr>
              <a:defRPr sz="1800">
                <a:latin typeface="Microsoft YaHei UI" panose="020B0503020204020204" pitchFamily="34" charset="-122"/>
                <a:ea typeface="Microsoft YaHei UI" panose="020B0503020204020204" pitchFamily="34" charset="-122"/>
              </a:defRPr>
            </a:lvl5pPr>
            <a:lvl6pPr>
              <a:defRPr sz="1800"/>
            </a:lvl6pPr>
            <a:lvl7pPr>
              <a:defRPr sz="1800"/>
            </a:lvl7pPr>
            <a:lvl8pPr>
              <a:defRPr sz="1800"/>
            </a:lvl8pPr>
            <a:lvl9pPr>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561651" y="1600200"/>
            <a:ext cx="4814586" cy="4572000"/>
          </a:xfrm>
        </p:spPr>
        <p:txBody>
          <a:bodyPr rtlCol="0"/>
          <a:lstStyle>
            <a:lvl1pPr>
              <a:defRPr sz="2800">
                <a:latin typeface="Microsoft YaHei UI" panose="020B0503020204020204" pitchFamily="34" charset="-122"/>
                <a:ea typeface="Microsoft YaHei UI" panose="020B0503020204020204" pitchFamily="34" charset="-122"/>
              </a:defRPr>
            </a:lvl1pPr>
            <a:lvl2pPr>
              <a:defRPr sz="2400">
                <a:latin typeface="Microsoft YaHei UI" panose="020B0503020204020204" pitchFamily="34" charset="-122"/>
                <a:ea typeface="Microsoft YaHei UI" panose="020B0503020204020204" pitchFamily="34" charset="-122"/>
              </a:defRPr>
            </a:lvl2pPr>
            <a:lvl3pPr>
              <a:defRPr sz="2000">
                <a:latin typeface="Microsoft YaHei UI" panose="020B0503020204020204" pitchFamily="34" charset="-122"/>
                <a:ea typeface="Microsoft YaHei UI" panose="020B0503020204020204" pitchFamily="34" charset="-122"/>
              </a:defRPr>
            </a:lvl3pPr>
            <a:lvl4pPr>
              <a:defRPr sz="1800">
                <a:latin typeface="Microsoft YaHei UI" panose="020B0503020204020204" pitchFamily="34" charset="-122"/>
                <a:ea typeface="Microsoft YaHei UI" panose="020B0503020204020204" pitchFamily="34" charset="-122"/>
              </a:defRPr>
            </a:lvl4pPr>
            <a:lvl5pPr>
              <a:defRPr sz="1800">
                <a:latin typeface="Microsoft YaHei UI" panose="020B0503020204020204" pitchFamily="34" charset="-122"/>
                <a:ea typeface="Microsoft YaHei UI" panose="020B0503020204020204" pitchFamily="34" charset="-122"/>
              </a:defRPr>
            </a:lvl5pPr>
            <a:lvl6pPr>
              <a:defRPr sz="1800" baseline="0"/>
            </a:lvl6pPr>
            <a:lvl7pPr>
              <a:defRPr sz="1800" baseline="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CECCF90-A4E7-4D9B-8C2A-0812AB0F3A0C}" type="datetime1">
              <a:rPr lang="zh-CN" altLang="en-US" noProof="0" smtClean="0"/>
              <a:pPr/>
              <a:t>2019/6/19</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a:p>
        </p:txBody>
      </p:sp>
    </p:spTree>
    <p:extLst>
      <p:ext uri="{BB962C8B-B14F-4D97-AF65-F5344CB8AC3E}">
        <p14:creationId xmlns:p14="http://schemas.microsoft.com/office/powerpoint/2010/main" val="84797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93436" y="177800"/>
            <a:ext cx="9782801" cy="1239837"/>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1593436" y="1499616"/>
            <a:ext cx="4818888" cy="938784"/>
          </a:xfrm>
        </p:spPr>
        <p:txBody>
          <a:bodyPr rtlCol="0" anchor="b">
            <a:noAutofit/>
          </a:bodyPr>
          <a:lstStyle>
            <a:lvl1pPr marL="0" indent="0">
              <a:spcBef>
                <a:spcPts val="0"/>
              </a:spcBef>
              <a:buNone/>
              <a:defRPr sz="2400" b="0" cap="all" baseline="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hasCustomPrompt="1"/>
          </p:nvPr>
        </p:nvSpPr>
        <p:spPr>
          <a:xfrm>
            <a:off x="1593436" y="2514706"/>
            <a:ext cx="4814586" cy="3657493"/>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baseline="0"/>
            </a:lvl8pPr>
            <a:lvl9pPr>
              <a:defRPr sz="16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557349" y="1499616"/>
            <a:ext cx="4818888" cy="938784"/>
          </a:xfrm>
        </p:spPr>
        <p:txBody>
          <a:bodyPr rtlCol="0" anchor="b">
            <a:noAutofit/>
          </a:bodyPr>
          <a:lstStyle>
            <a:lvl1pPr marL="0" indent="0">
              <a:spcBef>
                <a:spcPts val="0"/>
              </a:spcBef>
              <a:buNone/>
              <a:defRPr sz="2400" b="0" cap="all" baseline="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hasCustomPrompt="1"/>
          </p:nvPr>
        </p:nvSpPr>
        <p:spPr>
          <a:xfrm>
            <a:off x="6557349" y="2514600"/>
            <a:ext cx="4818888" cy="3655568"/>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a:lvl8pPr>
            <a:lvl9pPr>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A01EC32-4B10-44A3-A4CD-DFC13FB24ECC}" type="datetime1">
              <a:rPr lang="zh-CN" altLang="en-US" noProof="0" smtClean="0"/>
              <a:pPr/>
              <a:t>2019/6/19</a:t>
            </a:fld>
            <a:endParaRPr lang="zh-CN" altLang="en-US" noProof="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a:p>
        </p:txBody>
      </p:sp>
    </p:spTree>
    <p:extLst>
      <p:ext uri="{BB962C8B-B14F-4D97-AF65-F5344CB8AC3E}">
        <p14:creationId xmlns:p14="http://schemas.microsoft.com/office/powerpoint/2010/main" val="209621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74BE080-631F-47DB-9D7E-64084754B1C4}" type="datetime1">
              <a:rPr lang="zh-CN" altLang="en-US" noProof="0" smtClean="0"/>
              <a:pPr/>
              <a:t>2019/6/19</a:t>
            </a:fld>
            <a:endParaRPr lang="zh-CN" altLang="en-US" noProof="0"/>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dirty="0"/>
              <a:t>添加页脚</a:t>
            </a:r>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a:p>
        </p:txBody>
      </p:sp>
    </p:spTree>
    <p:extLst>
      <p:ext uri="{BB962C8B-B14F-4D97-AF65-F5344CB8AC3E}">
        <p14:creationId xmlns:p14="http://schemas.microsoft.com/office/powerpoint/2010/main" val="86370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5F8A9EB5-E9D9-428C-85D7-5D8CCB905276}" type="datetime1">
              <a:rPr lang="zh-CN" altLang="en-US" smtClean="0"/>
              <a:pPr/>
              <a:t>2019/6/19</a:t>
            </a:fld>
            <a:endParaRPr lang="en-US"/>
          </a:p>
        </p:txBody>
      </p:sp>
      <p:sp>
        <p:nvSpPr>
          <p:cNvPr id="3" name="页脚占位符 2"/>
          <p:cNvSpPr>
            <a:spLocks noGrp="1"/>
          </p:cNvSpPr>
          <p:nvPr>
            <p:ph type="ftr" sz="quarter" idx="11"/>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r>
              <a:rPr lang="x-none"/>
              <a:t>添加页脚</a:t>
            </a:r>
          </a:p>
        </p:txBody>
      </p:sp>
      <p:sp>
        <p:nvSpPr>
          <p:cNvPr id="4" name="灯片编号占位符 3"/>
          <p:cNvSpPr>
            <a:spLocks noGrp="1"/>
          </p:cNvSpPr>
          <p:nvPr>
            <p:ph type="sldNum" sz="quarter" idx="12"/>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97539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9" name="矩形 8"/>
          <p:cNvSpPr/>
          <p:nvPr/>
        </p:nvSpPr>
        <p:spPr>
          <a:xfrm>
            <a:off x="621792" y="0"/>
            <a:ext cx="4147717"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a:latin typeface="Microsoft YaHei UI" panose="020B0503020204020204" pitchFamily="34" charset="-122"/>
            </a:endParaRPr>
          </a:p>
        </p:txBody>
      </p:sp>
      <p:sp>
        <p:nvSpPr>
          <p:cNvPr id="10" name="矩形 9"/>
          <p:cNvSpPr/>
          <p:nvPr userDrawn="1"/>
        </p:nvSpPr>
        <p:spPr>
          <a:xfrm>
            <a:off x="621792" y="0"/>
            <a:ext cx="4147717"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a:latin typeface="Microsoft YaHei UI" panose="020B0503020204020204" pitchFamily="34" charset="-122"/>
            </a:endParaRPr>
          </a:p>
        </p:txBody>
      </p:sp>
      <p:sp>
        <p:nvSpPr>
          <p:cNvPr id="2" name="标题 1"/>
          <p:cNvSpPr>
            <a:spLocks noGrp="1"/>
          </p:cNvSpPr>
          <p:nvPr>
            <p:ph type="title"/>
          </p:nvPr>
        </p:nvSpPr>
        <p:spPr bwMode="black">
          <a:xfrm>
            <a:off x="1074240" y="381000"/>
            <a:ext cx="3293422" cy="1371600"/>
          </a:xfrm>
        </p:spPr>
        <p:txBody>
          <a:bodyPr rtlCol="0" anchor="b">
            <a:normAutofit/>
          </a:bodyPr>
          <a:lstStyle>
            <a:lvl1pPr algn="l">
              <a:defRPr sz="2800" b="0" cap="all" baseline="0">
                <a:solidFill>
                  <a:schemeClr val="tx1"/>
                </a:solidFill>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bwMode="black">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p>
            <a:pPr rtl="0"/>
            <a:fld id="{19738B5A-BF11-4F76-9494-1466FB0AAD66}" type="datetime1">
              <a:rPr lang="zh-CN" altLang="en-US" noProof="0" smtClean="0"/>
              <a:pPr rtl="0"/>
              <a:t>2019/6/19</a:t>
            </a:fld>
            <a:endParaRPr lang="zh-CN" altLang="en-US" noProof="0"/>
          </a:p>
        </p:txBody>
      </p:sp>
      <p:sp>
        <p:nvSpPr>
          <p:cNvPr id="6" name="页脚占位符 5"/>
          <p:cNvSpPr>
            <a:spLocks noGrp="1"/>
          </p:cNvSpPr>
          <p:nvPr>
            <p:ph type="ftr" sz="quarter" idx="11"/>
          </p:nvPr>
        </p:nvSpPr>
        <p:spPr/>
        <p:txBody>
          <a:bodyPr rtlCol="0"/>
          <a:lstStyle/>
          <a:p>
            <a:pPr rtl="0"/>
            <a:r>
              <a:rPr lang="zh-CN" altLang="en-US" noProof="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noProof="0" smtClean="0"/>
              <a:pPr rtl="0"/>
              <a:t>‹#›</a:t>
            </a:fld>
            <a:endParaRPr lang="zh-CN" altLang="en-US" noProof="0"/>
          </a:p>
        </p:txBody>
      </p:sp>
    </p:spTree>
    <p:extLst>
      <p:ext uri="{BB962C8B-B14F-4D97-AF65-F5344CB8AC3E}">
        <p14:creationId xmlns:p14="http://schemas.microsoft.com/office/powerpoint/2010/main" val="416347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图片占位符 2" descr="为添加图像预留的空占位符。单击占位符并选择要添加的图像"/>
          <p:cNvSpPr>
            <a:spLocks noGrp="1"/>
          </p:cNvSpPr>
          <p:nvPr>
            <p:ph type="pic" idx="1" hasCustomPrompt="1"/>
          </p:nvPr>
        </p:nvSpPr>
        <p:spPr bwMode="auto">
          <a:xfrm>
            <a:off x="5180251" y="482600"/>
            <a:ext cx="6195986" cy="5689600"/>
          </a:xfrm>
          <a:solidFill>
            <a:schemeClr val="accent1">
              <a:lumMod val="40000"/>
              <a:lumOff val="60000"/>
            </a:schemeClr>
          </a:solidFill>
          <a:ln w="19050">
            <a:solidFill>
              <a:schemeClr val="bg1"/>
            </a:solidFill>
          </a:ln>
        </p:spPr>
        <p:txBody>
          <a:bodyPr rtlCol="0">
            <a:normAutofit/>
          </a:bodyPr>
          <a:lstStyle>
            <a:lvl1pPr marL="0" indent="0">
              <a:buNone/>
              <a:defRPr sz="28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hasCustomPrompt="1"/>
          </p:nvPr>
        </p:nvSpPr>
        <p:spPr>
          <a:xfrm>
            <a:off x="1074240" y="1828800"/>
            <a:ext cx="3293422" cy="4343400"/>
          </a:xfrm>
        </p:spPr>
        <p:txBody>
          <a:bodyPr rtlCol="0">
            <a:normAutofit/>
          </a:bodyPr>
          <a:lstStyle>
            <a:lvl1pPr marL="0" indent="0">
              <a:buNone/>
              <a:defRPr sz="200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7433B-F6B3-4E0F-9E4A-97BBDCE2AAEE}" type="datetime1">
              <a:rPr lang="zh-CN" altLang="en-US" noProof="0" smtClean="0"/>
              <a:pPr/>
              <a:t>2019/6/19</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a:p>
        </p:txBody>
      </p:sp>
    </p:spTree>
    <p:extLst>
      <p:ext uri="{BB962C8B-B14F-4D97-AF65-F5344CB8AC3E}">
        <p14:creationId xmlns:p14="http://schemas.microsoft.com/office/powerpoint/2010/main" val="380032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grpSp>
        <p:nvGrpSpPr>
          <p:cNvPr id="182" name="组 181"/>
          <p:cNvGrpSpPr/>
          <p:nvPr/>
        </p:nvGrpSpPr>
        <p:grpSpPr>
          <a:xfrm>
            <a:off x="-1588" y="0"/>
            <a:ext cx="12192000" cy="6858000"/>
            <a:chOff x="-1588" y="0"/>
            <a:chExt cx="12192000" cy="6858000"/>
          </a:xfrm>
        </p:grpSpPr>
        <p:sp>
          <p:nvSpPr>
            <p:cNvPr id="139" name="矩形 138"/>
            <p:cNvSpPr/>
            <p:nvPr/>
          </p:nvSpPr>
          <p:spPr>
            <a:xfrm>
              <a:off x="1460" y="0"/>
              <a:ext cx="12188952" cy="6858000"/>
            </a:xfrm>
            <a:prstGeom prst="rect">
              <a:avLst/>
            </a:prstGeom>
            <a:gradFill flip="none" rotWithShape="1">
              <a:gsLst>
                <a:gs pos="0">
                  <a:schemeClr val="accent2">
                    <a:lumMod val="20000"/>
                    <a:lumOff val="80000"/>
                  </a:schemeClr>
                </a:gs>
                <a:gs pos="100000">
                  <a:schemeClr val="accent2">
                    <a:lumMod val="40000"/>
                    <a:lumOff val="60000"/>
                  </a:schemeClr>
                </a:gs>
              </a:gsLst>
              <a:lin ang="0" scaled="1"/>
              <a:tileRect/>
            </a:gra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nvGrpSpPr>
            <p:cNvPr id="95" name="组 94"/>
            <p:cNvGrpSpPr>
              <a:grpSpLocks/>
            </p:cNvGrpSpPr>
            <p:nvPr/>
          </p:nvGrpSpPr>
          <p:grpSpPr bwMode="auto">
            <a:xfrm>
              <a:off x="-1588" y="1587"/>
              <a:ext cx="2833688" cy="6856413"/>
              <a:chOff x="-5" y="0"/>
              <a:chExt cx="1785" cy="4319"/>
            </a:xfrm>
          </p:grpSpPr>
          <p:sp>
            <p:nvSpPr>
              <p:cNvPr id="96" name="任意多边形 95"/>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nvGrpSpPr>
              <p:cNvPr id="97" name="组 96"/>
              <p:cNvGrpSpPr>
                <a:grpSpLocks/>
              </p:cNvGrpSpPr>
              <p:nvPr/>
            </p:nvGrpSpPr>
            <p:grpSpPr bwMode="auto">
              <a:xfrm rot="14964908" flipH="1">
                <a:off x="104" y="2441"/>
                <a:ext cx="452" cy="444"/>
                <a:chOff x="1727" y="866"/>
                <a:chExt cx="129" cy="157"/>
              </a:xfrm>
            </p:grpSpPr>
            <p:sp>
              <p:nvSpPr>
                <p:cNvPr id="135" name="任意多边形 5"/>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6" name="任意多边形 6"/>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7" name="任意多边形 7"/>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98" name="任意多边形 8"/>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nvGrpSpPr>
              <p:cNvPr id="99" name="组 9"/>
              <p:cNvGrpSpPr>
                <a:grpSpLocks/>
              </p:cNvGrpSpPr>
              <p:nvPr/>
            </p:nvGrpSpPr>
            <p:grpSpPr bwMode="auto">
              <a:xfrm rot="416244">
                <a:off x="9" y="1746"/>
                <a:ext cx="1771" cy="1741"/>
                <a:chOff x="41" y="2787"/>
                <a:chExt cx="902" cy="833"/>
              </a:xfrm>
            </p:grpSpPr>
            <p:sp>
              <p:nvSpPr>
                <p:cNvPr id="126" name="任意多边形 10"/>
                <p:cNvSpPr>
                  <a:spLocks/>
                </p:cNvSpPr>
                <p:nvPr/>
              </p:nvSpPr>
              <p:spPr bwMode="ltGray">
                <a:xfrm rot="373331" flipH="1">
                  <a:off x="125" y="2787"/>
                  <a:ext cx="313" cy="303"/>
                </a:xfrm>
                <a:custGeom>
                  <a:avLst/>
                  <a:gdLst>
                    <a:gd name="T0" fmla="*/ 46 w 217"/>
                    <a:gd name="T1" fmla="*/ 210 h 210"/>
                    <a:gd name="T2" fmla="*/ 37 w 217"/>
                    <a:gd name="T3" fmla="*/ 198 h 210"/>
                    <a:gd name="T4" fmla="*/ 26 w 217"/>
                    <a:gd name="T5" fmla="*/ 181 h 210"/>
                    <a:gd name="T6" fmla="*/ 15 w 217"/>
                    <a:gd name="T7" fmla="*/ 159 h 210"/>
                    <a:gd name="T8" fmla="*/ 5 w 217"/>
                    <a:gd name="T9" fmla="*/ 135 h 210"/>
                    <a:gd name="T10" fmla="*/ 0 w 217"/>
                    <a:gd name="T11" fmla="*/ 109 h 210"/>
                    <a:gd name="T12" fmla="*/ 1 w 217"/>
                    <a:gd name="T13" fmla="*/ 82 h 210"/>
                    <a:gd name="T14" fmla="*/ 9 w 217"/>
                    <a:gd name="T15" fmla="*/ 57 h 210"/>
                    <a:gd name="T16" fmla="*/ 27 w 217"/>
                    <a:gd name="T17" fmla="*/ 35 h 210"/>
                    <a:gd name="T18" fmla="*/ 45 w 217"/>
                    <a:gd name="T19" fmla="*/ 22 h 210"/>
                    <a:gd name="T20" fmla="*/ 60 w 217"/>
                    <a:gd name="T21" fmla="*/ 12 h 210"/>
                    <a:gd name="T22" fmla="*/ 72 w 217"/>
                    <a:gd name="T23" fmla="*/ 7 h 210"/>
                    <a:gd name="T24" fmla="*/ 81 w 217"/>
                    <a:gd name="T25" fmla="*/ 5 h 210"/>
                    <a:gd name="T26" fmla="*/ 88 w 217"/>
                    <a:gd name="T27" fmla="*/ 5 h 210"/>
                    <a:gd name="T28" fmla="*/ 104 w 217"/>
                    <a:gd name="T29" fmla="*/ 0 h 210"/>
                    <a:gd name="T30" fmla="*/ 148 w 217"/>
                    <a:gd name="T31" fmla="*/ 8 h 210"/>
                    <a:gd name="T32" fmla="*/ 160 w 217"/>
                    <a:gd name="T33" fmla="*/ 12 h 210"/>
                    <a:gd name="T34" fmla="*/ 172 w 217"/>
                    <a:gd name="T35" fmla="*/ 15 h 210"/>
                    <a:gd name="T36" fmla="*/ 182 w 217"/>
                    <a:gd name="T37" fmla="*/ 19 h 210"/>
                    <a:gd name="T38" fmla="*/ 190 w 217"/>
                    <a:gd name="T39" fmla="*/ 23 h 210"/>
                    <a:gd name="T40" fmla="*/ 198 w 217"/>
                    <a:gd name="T41" fmla="*/ 27 h 210"/>
                    <a:gd name="T42" fmla="*/ 205 w 217"/>
                    <a:gd name="T43" fmla="*/ 32 h 210"/>
                    <a:gd name="T44" fmla="*/ 211 w 217"/>
                    <a:gd name="T45" fmla="*/ 38 h 210"/>
                    <a:gd name="T46" fmla="*/ 217 w 217"/>
                    <a:gd name="T47" fmla="*/ 45 h 210"/>
                    <a:gd name="T48" fmla="*/ 205 w 217"/>
                    <a:gd name="T49" fmla="*/ 40 h 210"/>
                    <a:gd name="T50" fmla="*/ 194 w 217"/>
                    <a:gd name="T51" fmla="*/ 36 h 210"/>
                    <a:gd name="T52" fmla="*/ 183 w 217"/>
                    <a:gd name="T53" fmla="*/ 33 h 210"/>
                    <a:gd name="T54" fmla="*/ 172 w 217"/>
                    <a:gd name="T55" fmla="*/ 30 h 210"/>
                    <a:gd name="T56" fmla="*/ 163 w 217"/>
                    <a:gd name="T57" fmla="*/ 27 h 210"/>
                    <a:gd name="T58" fmla="*/ 153 w 217"/>
                    <a:gd name="T59" fmla="*/ 26 h 210"/>
                    <a:gd name="T60" fmla="*/ 143 w 217"/>
                    <a:gd name="T61" fmla="*/ 24 h 210"/>
                    <a:gd name="T62" fmla="*/ 134 w 217"/>
                    <a:gd name="T63" fmla="*/ 24 h 210"/>
                    <a:gd name="T64" fmla="*/ 125 w 217"/>
                    <a:gd name="T65" fmla="*/ 24 h 210"/>
                    <a:gd name="T66" fmla="*/ 116 w 217"/>
                    <a:gd name="T67" fmla="*/ 25 h 210"/>
                    <a:gd name="T68" fmla="*/ 107 w 217"/>
                    <a:gd name="T69" fmla="*/ 27 h 210"/>
                    <a:gd name="T70" fmla="*/ 99 w 217"/>
                    <a:gd name="T71" fmla="*/ 29 h 210"/>
                    <a:gd name="T72" fmla="*/ 91 w 217"/>
                    <a:gd name="T73" fmla="*/ 33 h 210"/>
                    <a:gd name="T74" fmla="*/ 82 w 217"/>
                    <a:gd name="T75" fmla="*/ 36 h 210"/>
                    <a:gd name="T76" fmla="*/ 74 w 217"/>
                    <a:gd name="T77" fmla="*/ 41 h 210"/>
                    <a:gd name="T78" fmla="*/ 66 w 217"/>
                    <a:gd name="T79" fmla="*/ 46 h 210"/>
                    <a:gd name="T80" fmla="*/ 52 w 217"/>
                    <a:gd name="T81" fmla="*/ 61 h 210"/>
                    <a:gd name="T82" fmla="*/ 42 w 217"/>
                    <a:gd name="T83" fmla="*/ 80 h 210"/>
                    <a:gd name="T84" fmla="*/ 37 w 217"/>
                    <a:gd name="T85" fmla="*/ 103 h 210"/>
                    <a:gd name="T86" fmla="*/ 35 w 217"/>
                    <a:gd name="T87" fmla="*/ 126 h 210"/>
                    <a:gd name="T88" fmla="*/ 35 w 217"/>
                    <a:gd name="T89" fmla="*/ 151 h 210"/>
                    <a:gd name="T90" fmla="*/ 38 w 217"/>
                    <a:gd name="T91" fmla="*/ 174 h 210"/>
                    <a:gd name="T92" fmla="*/ 41 w 217"/>
                    <a:gd name="T93" fmla="*/ 194 h 210"/>
                    <a:gd name="T94" fmla="*/ 46 w 217"/>
                    <a:gd name="T9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7" name="任意多边形 11"/>
                <p:cNvSpPr>
                  <a:spLocks/>
                </p:cNvSpPr>
                <p:nvPr/>
              </p:nvSpPr>
              <p:spPr bwMode="ltGray">
                <a:xfrm rot="373331" flipH="1">
                  <a:off x="41" y="2843"/>
                  <a:ext cx="262" cy="308"/>
                </a:xfrm>
                <a:custGeom>
                  <a:avLst/>
                  <a:gdLst>
                    <a:gd name="T0" fmla="*/ 109 w 182"/>
                    <a:gd name="T1" fmla="*/ 0 h 213"/>
                    <a:gd name="T2" fmla="*/ 112 w 182"/>
                    <a:gd name="T3" fmla="*/ 2 h 213"/>
                    <a:gd name="T4" fmla="*/ 118 w 182"/>
                    <a:gd name="T5" fmla="*/ 8 h 213"/>
                    <a:gd name="T6" fmla="*/ 127 w 182"/>
                    <a:gd name="T7" fmla="*/ 18 h 213"/>
                    <a:gd name="T8" fmla="*/ 137 w 182"/>
                    <a:gd name="T9" fmla="*/ 33 h 213"/>
                    <a:gd name="T10" fmla="*/ 145 w 182"/>
                    <a:gd name="T11" fmla="*/ 52 h 213"/>
                    <a:gd name="T12" fmla="*/ 150 w 182"/>
                    <a:gd name="T13" fmla="*/ 76 h 213"/>
                    <a:gd name="T14" fmla="*/ 150 w 182"/>
                    <a:gd name="T15" fmla="*/ 105 h 213"/>
                    <a:gd name="T16" fmla="*/ 144 w 182"/>
                    <a:gd name="T17" fmla="*/ 139 h 213"/>
                    <a:gd name="T18" fmla="*/ 140 w 182"/>
                    <a:gd name="T19" fmla="*/ 149 h 213"/>
                    <a:gd name="T20" fmla="*/ 136 w 182"/>
                    <a:gd name="T21" fmla="*/ 157 h 213"/>
                    <a:gd name="T22" fmla="*/ 131 w 182"/>
                    <a:gd name="T23" fmla="*/ 165 h 213"/>
                    <a:gd name="T24" fmla="*/ 125 w 182"/>
                    <a:gd name="T25" fmla="*/ 173 h 213"/>
                    <a:gd name="T26" fmla="*/ 117 w 182"/>
                    <a:gd name="T27" fmla="*/ 180 h 213"/>
                    <a:gd name="T28" fmla="*/ 110 w 182"/>
                    <a:gd name="T29" fmla="*/ 185 h 213"/>
                    <a:gd name="T30" fmla="*/ 102 w 182"/>
                    <a:gd name="T31" fmla="*/ 191 h 213"/>
                    <a:gd name="T32" fmla="*/ 92 w 182"/>
                    <a:gd name="T33" fmla="*/ 195 h 213"/>
                    <a:gd name="T34" fmla="*/ 82 w 182"/>
                    <a:gd name="T35" fmla="*/ 197 h 213"/>
                    <a:gd name="T36" fmla="*/ 72 w 182"/>
                    <a:gd name="T37" fmla="*/ 200 h 213"/>
                    <a:gd name="T38" fmla="*/ 61 w 182"/>
                    <a:gd name="T39" fmla="*/ 201 h 213"/>
                    <a:gd name="T40" fmla="*/ 49 w 182"/>
                    <a:gd name="T41" fmla="*/ 201 h 213"/>
                    <a:gd name="T42" fmla="*/ 37 w 182"/>
                    <a:gd name="T43" fmla="*/ 200 h 213"/>
                    <a:gd name="T44" fmla="*/ 25 w 182"/>
                    <a:gd name="T45" fmla="*/ 197 h 213"/>
                    <a:gd name="T46" fmla="*/ 12 w 182"/>
                    <a:gd name="T47" fmla="*/ 193 h 213"/>
                    <a:gd name="T48" fmla="*/ 0 w 182"/>
                    <a:gd name="T49" fmla="*/ 188 h 213"/>
                    <a:gd name="T50" fmla="*/ 11 w 182"/>
                    <a:gd name="T51" fmla="*/ 195 h 213"/>
                    <a:gd name="T52" fmla="*/ 22 w 182"/>
                    <a:gd name="T53" fmla="*/ 200 h 213"/>
                    <a:gd name="T54" fmla="*/ 33 w 182"/>
                    <a:gd name="T55" fmla="*/ 205 h 213"/>
                    <a:gd name="T56" fmla="*/ 43 w 182"/>
                    <a:gd name="T57" fmla="*/ 208 h 213"/>
                    <a:gd name="T58" fmla="*/ 53 w 182"/>
                    <a:gd name="T59" fmla="*/ 211 h 213"/>
                    <a:gd name="T60" fmla="*/ 63 w 182"/>
                    <a:gd name="T61" fmla="*/ 212 h 213"/>
                    <a:gd name="T62" fmla="*/ 73 w 182"/>
                    <a:gd name="T63" fmla="*/ 213 h 213"/>
                    <a:gd name="T64" fmla="*/ 83 w 182"/>
                    <a:gd name="T65" fmla="*/ 213 h 213"/>
                    <a:gd name="T66" fmla="*/ 91 w 182"/>
                    <a:gd name="T67" fmla="*/ 212 h 213"/>
                    <a:gd name="T68" fmla="*/ 100 w 182"/>
                    <a:gd name="T69" fmla="*/ 210 h 213"/>
                    <a:gd name="T70" fmla="*/ 108 w 182"/>
                    <a:gd name="T71" fmla="*/ 208 h 213"/>
                    <a:gd name="T72" fmla="*/ 116 w 182"/>
                    <a:gd name="T73" fmla="*/ 206 h 213"/>
                    <a:gd name="T74" fmla="*/ 123 w 182"/>
                    <a:gd name="T75" fmla="*/ 203 h 213"/>
                    <a:gd name="T76" fmla="*/ 130 w 182"/>
                    <a:gd name="T77" fmla="*/ 199 h 213"/>
                    <a:gd name="T78" fmla="*/ 136 w 182"/>
                    <a:gd name="T79" fmla="*/ 195 h 213"/>
                    <a:gd name="T80" fmla="*/ 142 w 182"/>
                    <a:gd name="T81" fmla="*/ 191 h 213"/>
                    <a:gd name="T82" fmla="*/ 158 w 182"/>
                    <a:gd name="T83" fmla="*/ 176 h 213"/>
                    <a:gd name="T84" fmla="*/ 169 w 182"/>
                    <a:gd name="T85" fmla="*/ 161 h 213"/>
                    <a:gd name="T86" fmla="*/ 176 w 182"/>
                    <a:gd name="T87" fmla="*/ 144 h 213"/>
                    <a:gd name="T88" fmla="*/ 179 w 182"/>
                    <a:gd name="T89" fmla="*/ 128 h 213"/>
                    <a:gd name="T90" fmla="*/ 181 w 182"/>
                    <a:gd name="T91" fmla="*/ 111 h 213"/>
                    <a:gd name="T92" fmla="*/ 181 w 182"/>
                    <a:gd name="T93" fmla="*/ 95 h 213"/>
                    <a:gd name="T94" fmla="*/ 182 w 182"/>
                    <a:gd name="T95" fmla="*/ 79 h 213"/>
                    <a:gd name="T96" fmla="*/ 173 w 182"/>
                    <a:gd name="T97" fmla="*/ 46 h 213"/>
                    <a:gd name="T98" fmla="*/ 156 w 182"/>
                    <a:gd name="T99" fmla="*/ 21 h 213"/>
                    <a:gd name="T100" fmla="*/ 151 w 182"/>
                    <a:gd name="T101" fmla="*/ 18 h 213"/>
                    <a:gd name="T102" fmla="*/ 147 w 182"/>
                    <a:gd name="T103" fmla="*/ 15 h 213"/>
                    <a:gd name="T104" fmla="*/ 142 w 182"/>
                    <a:gd name="T105" fmla="*/ 13 h 213"/>
                    <a:gd name="T106" fmla="*/ 138 w 182"/>
                    <a:gd name="T107" fmla="*/ 11 h 213"/>
                    <a:gd name="T108" fmla="*/ 132 w 182"/>
                    <a:gd name="T109" fmla="*/ 9 h 213"/>
                    <a:gd name="T110" fmla="*/ 126 w 182"/>
                    <a:gd name="T111" fmla="*/ 6 h 213"/>
                    <a:gd name="T112" fmla="*/ 119 w 182"/>
                    <a:gd name="T113" fmla="*/ 3 h 213"/>
                    <a:gd name="T114" fmla="*/ 109 w 182"/>
                    <a:gd name="T11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8" name="任意多边形 12"/>
                <p:cNvSpPr>
                  <a:spLocks/>
                </p:cNvSpPr>
                <p:nvPr/>
              </p:nvSpPr>
              <p:spPr bwMode="ltGray">
                <a:xfrm rot="373331" flipH="1">
                  <a:off x="121" y="2907"/>
                  <a:ext cx="93" cy="156"/>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9" name="任意多边形 13"/>
                <p:cNvSpPr>
                  <a:spLocks/>
                </p:cNvSpPr>
                <p:nvPr/>
              </p:nvSpPr>
              <p:spPr bwMode="ltGray">
                <a:xfrm rot="373331" flipH="1">
                  <a:off x="313" y="3110"/>
                  <a:ext cx="85" cy="93"/>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0" name="任意多边形 14"/>
                <p:cNvSpPr>
                  <a:spLocks/>
                </p:cNvSpPr>
                <p:nvPr/>
              </p:nvSpPr>
              <p:spPr bwMode="ltGray">
                <a:xfrm rot="373331" flipH="1">
                  <a:off x="289" y="3135"/>
                  <a:ext cx="21" cy="55"/>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nvGrpSpPr>
                <p:cNvPr id="131" name="组 15"/>
                <p:cNvGrpSpPr>
                  <a:grpSpLocks/>
                </p:cNvGrpSpPr>
                <p:nvPr/>
              </p:nvGrpSpPr>
              <p:grpSpPr bwMode="auto">
                <a:xfrm rot="10886446" flipH="1">
                  <a:off x="335" y="3251"/>
                  <a:ext cx="608" cy="369"/>
                  <a:chOff x="-366" y="1704"/>
                  <a:chExt cx="608" cy="369"/>
                </a:xfrm>
              </p:grpSpPr>
              <p:sp>
                <p:nvSpPr>
                  <p:cNvPr id="132" name="任意多边形 16"/>
                  <p:cNvSpPr>
                    <a:spLocks/>
                  </p:cNvSpPr>
                  <p:nvPr/>
                </p:nvSpPr>
                <p:spPr bwMode="ltGray">
                  <a:xfrm rot="4200091">
                    <a:off x="-243" y="1807"/>
                    <a:ext cx="143" cy="390"/>
                  </a:xfrm>
                  <a:custGeom>
                    <a:avLst/>
                    <a:gdLst>
                      <a:gd name="T0" fmla="*/ 12 w 207"/>
                      <a:gd name="T1" fmla="*/ 44 h 564"/>
                      <a:gd name="T2" fmla="*/ 6 w 207"/>
                      <a:gd name="T3" fmla="*/ 72 h 564"/>
                      <a:gd name="T4" fmla="*/ 3 w 207"/>
                      <a:gd name="T5" fmla="*/ 99 h 564"/>
                      <a:gd name="T6" fmla="*/ 0 w 207"/>
                      <a:gd name="T7" fmla="*/ 125 h 564"/>
                      <a:gd name="T8" fmla="*/ 0 w 207"/>
                      <a:gd name="T9" fmla="*/ 151 h 564"/>
                      <a:gd name="T10" fmla="*/ 3 w 207"/>
                      <a:gd name="T11" fmla="*/ 180 h 564"/>
                      <a:gd name="T12" fmla="*/ 7 w 207"/>
                      <a:gd name="T13" fmla="*/ 211 h 564"/>
                      <a:gd name="T14" fmla="*/ 16 w 207"/>
                      <a:gd name="T15" fmla="*/ 247 h 564"/>
                      <a:gd name="T16" fmla="*/ 29 w 207"/>
                      <a:gd name="T17" fmla="*/ 287 h 564"/>
                      <a:gd name="T18" fmla="*/ 43 w 207"/>
                      <a:gd name="T19" fmla="*/ 325 h 564"/>
                      <a:gd name="T20" fmla="*/ 61 w 207"/>
                      <a:gd name="T21" fmla="*/ 364 h 564"/>
                      <a:gd name="T22" fmla="*/ 83 w 207"/>
                      <a:gd name="T23" fmla="*/ 406 h 564"/>
                      <a:gd name="T24" fmla="*/ 106 w 207"/>
                      <a:gd name="T25" fmla="*/ 446 h 564"/>
                      <a:gd name="T26" fmla="*/ 132 w 207"/>
                      <a:gd name="T27" fmla="*/ 483 h 564"/>
                      <a:gd name="T28" fmla="*/ 157 w 207"/>
                      <a:gd name="T29" fmla="*/ 516 h 564"/>
                      <a:gd name="T30" fmla="*/ 182 w 207"/>
                      <a:gd name="T31" fmla="*/ 544 h 564"/>
                      <a:gd name="T32" fmla="*/ 207 w 207"/>
                      <a:gd name="T33" fmla="*/ 564 h 564"/>
                      <a:gd name="T34" fmla="*/ 160 w 207"/>
                      <a:gd name="T35" fmla="*/ 501 h 564"/>
                      <a:gd name="T36" fmla="*/ 127 w 207"/>
                      <a:gd name="T37" fmla="*/ 448 h 564"/>
                      <a:gd name="T38" fmla="*/ 103 w 207"/>
                      <a:gd name="T39" fmla="*/ 405 h 564"/>
                      <a:gd name="T40" fmla="*/ 87 w 207"/>
                      <a:gd name="T41" fmla="*/ 368 h 564"/>
                      <a:gd name="T42" fmla="*/ 75 w 207"/>
                      <a:gd name="T43" fmla="*/ 337 h 564"/>
                      <a:gd name="T44" fmla="*/ 68 w 207"/>
                      <a:gd name="T45" fmla="*/ 309 h 564"/>
                      <a:gd name="T46" fmla="*/ 63 w 207"/>
                      <a:gd name="T47" fmla="*/ 285 h 564"/>
                      <a:gd name="T48" fmla="*/ 56 w 207"/>
                      <a:gd name="T49" fmla="*/ 261 h 564"/>
                      <a:gd name="T50" fmla="*/ 44 w 207"/>
                      <a:gd name="T51" fmla="*/ 205 h 564"/>
                      <a:gd name="T52" fmla="*/ 41 w 207"/>
                      <a:gd name="T53" fmla="*/ 140 h 564"/>
                      <a:gd name="T54" fmla="*/ 43 w 207"/>
                      <a:gd name="T55" fmla="*/ 68 h 564"/>
                      <a:gd name="T56" fmla="*/ 50 w 207"/>
                      <a:gd name="T57" fmla="*/ 0 h 564"/>
                      <a:gd name="T58" fmla="*/ 12 w 207"/>
                      <a:gd name="T59" fmla="*/ 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3" name="任意多边形 17"/>
                  <p:cNvSpPr>
                    <a:spLocks/>
                  </p:cNvSpPr>
                  <p:nvPr/>
                </p:nvSpPr>
                <p:spPr bwMode="ltGray">
                  <a:xfrm rot="4200091">
                    <a:off x="124" y="1761"/>
                    <a:ext cx="33" cy="160"/>
                  </a:xfrm>
                  <a:custGeom>
                    <a:avLst/>
                    <a:gdLst>
                      <a:gd name="T0" fmla="*/ 0 w 47"/>
                      <a:gd name="T1" fmla="*/ 19 h 232"/>
                      <a:gd name="T2" fmla="*/ 14 w 47"/>
                      <a:gd name="T3" fmla="*/ 55 h 232"/>
                      <a:gd name="T4" fmla="*/ 22 w 47"/>
                      <a:gd name="T5" fmla="*/ 101 h 232"/>
                      <a:gd name="T6" fmla="*/ 24 w 47"/>
                      <a:gd name="T7" fmla="*/ 159 h 232"/>
                      <a:gd name="T8" fmla="*/ 19 w 47"/>
                      <a:gd name="T9" fmla="*/ 232 h 232"/>
                      <a:gd name="T10" fmla="*/ 45 w 47"/>
                      <a:gd name="T11" fmla="*/ 217 h 232"/>
                      <a:gd name="T12" fmla="*/ 47 w 47"/>
                      <a:gd name="T13" fmla="*/ 178 h 232"/>
                      <a:gd name="T14" fmla="*/ 47 w 47"/>
                      <a:gd name="T15" fmla="*/ 140 h 232"/>
                      <a:gd name="T16" fmla="*/ 45 w 47"/>
                      <a:gd name="T17" fmla="*/ 103 h 232"/>
                      <a:gd name="T18" fmla="*/ 41 w 47"/>
                      <a:gd name="T19" fmla="*/ 71 h 232"/>
                      <a:gd name="T20" fmla="*/ 36 w 47"/>
                      <a:gd name="T21" fmla="*/ 52 h 232"/>
                      <a:gd name="T22" fmla="*/ 29 w 47"/>
                      <a:gd name="T23" fmla="*/ 34 h 232"/>
                      <a:gd name="T24" fmla="*/ 22 w 47"/>
                      <a:gd name="T25" fmla="*/ 17 h 232"/>
                      <a:gd name="T26" fmla="*/ 13 w 47"/>
                      <a:gd name="T27" fmla="*/ 0 h 232"/>
                      <a:gd name="T28" fmla="*/ 0 w 47"/>
                      <a:gd name="T29" fmla="*/ 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4" name="任意多边形 18"/>
                  <p:cNvSpPr>
                    <a:spLocks/>
                  </p:cNvSpPr>
                  <p:nvPr/>
                </p:nvSpPr>
                <p:spPr bwMode="ltGray">
                  <a:xfrm rot="4200091">
                    <a:off x="199" y="1720"/>
                    <a:ext cx="60" cy="27"/>
                  </a:xfrm>
                  <a:custGeom>
                    <a:avLst/>
                    <a:gdLst>
                      <a:gd name="T0" fmla="*/ 87 w 87"/>
                      <a:gd name="T1" fmla="*/ 22 h 40"/>
                      <a:gd name="T2" fmla="*/ 77 w 87"/>
                      <a:gd name="T3" fmla="*/ 17 h 40"/>
                      <a:gd name="T4" fmla="*/ 68 w 87"/>
                      <a:gd name="T5" fmla="*/ 12 h 40"/>
                      <a:gd name="T6" fmla="*/ 58 w 87"/>
                      <a:gd name="T7" fmla="*/ 7 h 40"/>
                      <a:gd name="T8" fmla="*/ 47 w 87"/>
                      <a:gd name="T9" fmla="*/ 5 h 40"/>
                      <a:gd name="T10" fmla="*/ 37 w 87"/>
                      <a:gd name="T11" fmla="*/ 3 h 40"/>
                      <a:gd name="T12" fmla="*/ 26 w 87"/>
                      <a:gd name="T13" fmla="*/ 2 h 40"/>
                      <a:gd name="T14" fmla="*/ 13 w 87"/>
                      <a:gd name="T15" fmla="*/ 0 h 40"/>
                      <a:gd name="T16" fmla="*/ 0 w 87"/>
                      <a:gd name="T17" fmla="*/ 2 h 40"/>
                      <a:gd name="T18" fmla="*/ 6 w 87"/>
                      <a:gd name="T19" fmla="*/ 6 h 40"/>
                      <a:gd name="T20" fmla="*/ 14 w 87"/>
                      <a:gd name="T21" fmla="*/ 10 h 40"/>
                      <a:gd name="T22" fmla="*/ 22 w 87"/>
                      <a:gd name="T23" fmla="*/ 14 h 40"/>
                      <a:gd name="T24" fmla="*/ 33 w 87"/>
                      <a:gd name="T25" fmla="*/ 18 h 40"/>
                      <a:gd name="T26" fmla="*/ 42 w 87"/>
                      <a:gd name="T27" fmla="*/ 22 h 40"/>
                      <a:gd name="T28" fmla="*/ 52 w 87"/>
                      <a:gd name="T29" fmla="*/ 27 h 40"/>
                      <a:gd name="T30" fmla="*/ 64 w 87"/>
                      <a:gd name="T31" fmla="*/ 33 h 40"/>
                      <a:gd name="T32" fmla="*/ 74 w 87"/>
                      <a:gd name="T33" fmla="*/ 40 h 40"/>
                      <a:gd name="T34" fmla="*/ 87 w 87"/>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grpSp>
            <p:nvGrpSpPr>
              <p:cNvPr id="100" name="组 19"/>
              <p:cNvGrpSpPr>
                <a:grpSpLocks/>
              </p:cNvGrpSpPr>
              <p:nvPr/>
            </p:nvGrpSpPr>
            <p:grpSpPr bwMode="auto">
              <a:xfrm rot="-15351438">
                <a:off x="343" y="3854"/>
                <a:ext cx="392" cy="424"/>
                <a:chOff x="1727" y="866"/>
                <a:chExt cx="129" cy="157"/>
              </a:xfrm>
            </p:grpSpPr>
            <p:sp>
              <p:nvSpPr>
                <p:cNvPr id="123" name="任意多边形 20"/>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4" name="任意多边形 21"/>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5" name="任意多边形 22"/>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101" name="组 23"/>
              <p:cNvGrpSpPr>
                <a:grpSpLocks/>
              </p:cNvGrpSpPr>
              <p:nvPr/>
            </p:nvGrpSpPr>
            <p:grpSpPr bwMode="auto">
              <a:xfrm rot="5003157">
                <a:off x="249" y="1102"/>
                <a:ext cx="412" cy="500"/>
                <a:chOff x="1727" y="866"/>
                <a:chExt cx="129" cy="157"/>
              </a:xfrm>
            </p:grpSpPr>
            <p:sp>
              <p:nvSpPr>
                <p:cNvPr id="120" name="任意多边形 24"/>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1" name="任意多边形 25"/>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2" name="任意多边形 26"/>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102" name="组 27"/>
              <p:cNvGrpSpPr>
                <a:grpSpLocks/>
              </p:cNvGrpSpPr>
              <p:nvPr/>
            </p:nvGrpSpPr>
            <p:grpSpPr bwMode="auto">
              <a:xfrm>
                <a:off x="815" y="0"/>
                <a:ext cx="345" cy="367"/>
                <a:chOff x="1727" y="866"/>
                <a:chExt cx="129" cy="157"/>
              </a:xfrm>
            </p:grpSpPr>
            <p:sp>
              <p:nvSpPr>
                <p:cNvPr id="117" name="任意多边形(F) 28"/>
                <p:cNvSpPr>
                  <a:spLocks/>
                </p:cNvSpPr>
                <p:nvPr/>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8" name="任意多边形 29"/>
                <p:cNvSpPr>
                  <a:spLocks/>
                </p:cNvSpPr>
                <p:nvPr/>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9" name="任意多边形 30"/>
                <p:cNvSpPr>
                  <a:spLocks/>
                </p:cNvSpPr>
                <p:nvPr/>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03" name="任意多边形 31"/>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4" name="任意多边形 32"/>
              <p:cNvSpPr>
                <a:spLocks/>
              </p:cNvSpPr>
              <p:nvPr/>
            </p:nvSpPr>
            <p:spPr bwMode="ltGray">
              <a:xfrm rot="828663">
                <a:off x="242" y="3404"/>
                <a:ext cx="132" cy="16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5" name="任意多边形 33"/>
              <p:cNvSpPr>
                <a:spLocks/>
              </p:cNvSpPr>
              <p:nvPr/>
            </p:nvSpPr>
            <p:spPr bwMode="ltGray">
              <a:xfrm rot="828663">
                <a:off x="266" y="3592"/>
                <a:ext cx="66" cy="43"/>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6" name="任意多边形 34"/>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7" name="任意多边形(F) 35"/>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8" name="任意多边形 36"/>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9" name="任意多边形 37"/>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0" name="任意多边形 38"/>
              <p:cNvSpPr>
                <a:spLocks/>
              </p:cNvSpPr>
              <p:nvPr/>
            </p:nvSpPr>
            <p:spPr bwMode="ltGray">
              <a:xfrm rot="1584153">
                <a:off x="20" y="410"/>
                <a:ext cx="344" cy="245"/>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1" name="任意多边形 39"/>
              <p:cNvSpPr>
                <a:spLocks/>
              </p:cNvSpPr>
              <p:nvPr/>
            </p:nvSpPr>
            <p:spPr bwMode="ltGray">
              <a:xfrm rot="1584153">
                <a:off x="242" y="756"/>
                <a:ext cx="167" cy="115"/>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2" name="任意多边形 40"/>
              <p:cNvSpPr>
                <a:spLocks/>
              </p:cNvSpPr>
              <p:nvPr/>
            </p:nvSpPr>
            <p:spPr bwMode="ltGray">
              <a:xfrm rot="1584153">
                <a:off x="574" y="286"/>
                <a:ext cx="147" cy="160"/>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3" name="任意多边形 41"/>
              <p:cNvSpPr>
                <a:spLocks/>
              </p:cNvSpPr>
              <p:nvPr/>
            </p:nvSpPr>
            <p:spPr bwMode="ltGray">
              <a:xfrm rot="1584153">
                <a:off x="236" y="721"/>
                <a:ext cx="62" cy="97"/>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4" name="任意多边形 42"/>
              <p:cNvSpPr>
                <a:spLocks/>
              </p:cNvSpPr>
              <p:nvPr/>
            </p:nvSpPr>
            <p:spPr bwMode="ltGray">
              <a:xfrm rot="1584153">
                <a:off x="585" y="466"/>
                <a:ext cx="72" cy="41"/>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5" name="任意多边形 43"/>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6" name="任意多边形 44"/>
              <p:cNvSpPr>
                <a:spLocks/>
              </p:cNvSpPr>
              <p:nvPr/>
            </p:nvSpPr>
            <p:spPr bwMode="ltGray">
              <a:xfrm rot="1584153">
                <a:off x="56" y="84"/>
                <a:ext cx="804" cy="686"/>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latin typeface="Microsoft YaHei UI" panose="020B0503020204020204" pitchFamily="34" charset="-122"/>
                <a:ea typeface="Microsoft YaHei UI" panose="020B0503020204020204" pitchFamily="34" charset="-122"/>
              </a:defRPr>
            </a:lvl1pPr>
          </a:lstStyle>
          <a:p>
            <a:fld id="{2735BFAA-0B68-4571-BE05-B3DEA1031BA7}" type="datetime1">
              <a:rPr lang="zh-CN" altLang="en-US" noProof="0" smtClean="0"/>
              <a:pPr/>
              <a:t>2019/6/19</a:t>
            </a:fld>
            <a:endParaRPr lang="zh-CN" altLang="en-US" noProof="0"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Microsoft YaHei UI" panose="020B0503020204020204" pitchFamily="34" charset="-122"/>
                <a:ea typeface="Microsoft YaHei UI"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Microsoft YaHei UI" panose="020B0503020204020204" pitchFamily="34" charset="-122"/>
                <a:ea typeface="Microsoft YaHei UI"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2055888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r>
              <a:rPr lang="en-US" altLang="zh-CN" dirty="0"/>
              <a:t> Yoga Tutor </a:t>
            </a:r>
            <a:endParaRPr lang="en-US" dirty="0">
              <a:ea typeface="Microsoft YaHei UI" panose="020B0503020204020204" pitchFamily="34" charset="-122"/>
            </a:endParaRPr>
          </a:p>
        </p:txBody>
      </p:sp>
      <p:sp>
        <p:nvSpPr>
          <p:cNvPr id="3" name="副标题 2"/>
          <p:cNvSpPr>
            <a:spLocks noGrp="1"/>
          </p:cNvSpPr>
          <p:nvPr>
            <p:ph type="subTitle" idx="1"/>
          </p:nvPr>
        </p:nvSpPr>
        <p:spPr>
          <a:xfrm>
            <a:off x="2428668" y="5132315"/>
            <a:ext cx="9760157" cy="1116085"/>
          </a:xfrm>
        </p:spPr>
        <p:txBody>
          <a:bodyPr rtlCol="0"/>
          <a:lstStyle/>
          <a:p>
            <a:r>
              <a:rPr lang="zh-CN" altLang="en-US" dirty="0"/>
              <a:t>基于</a:t>
            </a:r>
            <a:r>
              <a:rPr lang="en-US" altLang="zh-CN" dirty="0" err="1"/>
              <a:t>TensorFlow</a:t>
            </a:r>
            <a:r>
              <a:rPr lang="zh-CN" altLang="en-US" dirty="0"/>
              <a:t>和</a:t>
            </a:r>
            <a:r>
              <a:rPr lang="en-US" altLang="zh-CN" dirty="0"/>
              <a:t>Inception</a:t>
            </a:r>
            <a:r>
              <a:rPr lang="zh-CN" altLang="en-US" dirty="0"/>
              <a:t>的实时动作识别</a:t>
            </a:r>
            <a:r>
              <a:rPr lang="en-US" altLang="zh-CN" dirty="0"/>
              <a:t>App </a:t>
            </a:r>
            <a:endParaRPr lang="en-US" dirty="0">
              <a:ea typeface="Microsoft YaHei UI" panose="020B0503020204020204" pitchFamily="34" charset="-122"/>
            </a:endParaRPr>
          </a:p>
        </p:txBody>
      </p:sp>
      <p:sp>
        <p:nvSpPr>
          <p:cNvPr id="4" name="文本框 3"/>
          <p:cNvSpPr txBox="1"/>
          <p:nvPr/>
        </p:nvSpPr>
        <p:spPr>
          <a:xfrm>
            <a:off x="3255818" y="2891043"/>
            <a:ext cx="184731" cy="369332"/>
          </a:xfrm>
          <a:prstGeom prst="rect">
            <a:avLst/>
          </a:prstGeom>
          <a:noFill/>
          <a:ln>
            <a:solidFill>
              <a:schemeClr val="bg2"/>
            </a:solidFill>
          </a:ln>
        </p:spPr>
        <p:txBody>
          <a:bodyPr wrap="none" rtlCol="0" anchor="ctr" anchorCtr="1">
            <a:spAutoFit/>
          </a:bodyPr>
          <a:lstStyle/>
          <a:p>
            <a:endParaRPr kumimoji="1" lang="zh-CN" altLang="en-US" dirty="0"/>
          </a:p>
        </p:txBody>
      </p:sp>
    </p:spTree>
    <p:extLst>
      <p:ext uri="{BB962C8B-B14F-4D97-AF65-F5344CB8AC3E}">
        <p14:creationId xmlns:p14="http://schemas.microsoft.com/office/powerpoint/2010/main" val="2404973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技术方案</a:t>
            </a:r>
            <a:endParaRPr lang="zh-CN" altLang="en-US" dirty="0">
              <a:ea typeface="Microsoft YaHei UI" panose="020B0503020204020204" pitchFamily="34" charset="-122"/>
            </a:endParaRPr>
          </a:p>
        </p:txBody>
      </p:sp>
      <p:sp>
        <p:nvSpPr>
          <p:cNvPr id="14" name="内容占位符 13"/>
          <p:cNvSpPr>
            <a:spLocks noGrp="1"/>
          </p:cNvSpPr>
          <p:nvPr>
            <p:ph idx="1"/>
          </p:nvPr>
        </p:nvSpPr>
        <p:spPr>
          <a:xfrm>
            <a:off x="1304632" y="786460"/>
            <a:ext cx="9782801" cy="410292"/>
          </a:xfrm>
        </p:spPr>
        <p:txBody>
          <a:bodyPr rtlCol="0">
            <a:normAutofit fontScale="92500" lnSpcReduction="10000"/>
          </a:bodyPr>
          <a:lstStyle/>
          <a:p>
            <a:pPr marL="0" lvl="0" indent="0">
              <a:buNone/>
            </a:pPr>
            <a:r>
              <a:rPr lang="zh-CN" altLang="en-US" dirty="0">
                <a:latin typeface="+mn-ea"/>
                <a:ea typeface="+mn-ea"/>
              </a:rPr>
              <a:t> </a:t>
            </a:r>
            <a:r>
              <a:rPr lang="en-US" altLang="zh-CN" dirty="0">
                <a:latin typeface="+mn-ea"/>
                <a:ea typeface="+mn-ea"/>
              </a:rPr>
              <a:t>1</a:t>
            </a:r>
            <a:r>
              <a:rPr lang="zh-CN" altLang="en-US" dirty="0">
                <a:latin typeface="+mn-ea"/>
                <a:ea typeface="+mn-ea"/>
              </a:rPr>
              <a:t>、</a:t>
            </a:r>
            <a:r>
              <a:rPr lang="zh-CN" altLang="zh-CN" dirty="0"/>
              <a:t>动作识别 </a:t>
            </a:r>
            <a:r>
              <a:rPr lang="en-US" altLang="zh-CN" dirty="0"/>
              <a:t>——Inception-v3</a:t>
            </a:r>
            <a:r>
              <a:rPr lang="zh-CN" altLang="zh-CN" dirty="0"/>
              <a:t> </a:t>
            </a:r>
            <a:endParaRPr lang="en-US" altLang="zh-CN" dirty="0">
              <a:latin typeface="+mn-ea"/>
              <a:ea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1182233305"/>
              </p:ext>
            </p:extLst>
          </p:nvPr>
        </p:nvGraphicFramePr>
        <p:xfrm>
          <a:off x="1413892" y="1340768"/>
          <a:ext cx="9782175" cy="280988"/>
        </p:xfrm>
        <a:graphic>
          <a:graphicData uri="http://schemas.openxmlformats.org/drawingml/2006/table">
            <a:tbl>
              <a:tblPr>
                <a:tableStyleId>{BC89EF96-8CEA-46FF-86C4-4CE0E7609802}</a:tableStyleId>
              </a:tblPr>
              <a:tblGrid>
                <a:gridCol w="9782175">
                  <a:extLst>
                    <a:ext uri="{9D8B030D-6E8A-4147-A177-3AD203B41FA5}">
                      <a16:colId xmlns:a16="http://schemas.microsoft.com/office/drawing/2014/main" val="20000"/>
                    </a:ext>
                  </a:extLst>
                </a:gridCol>
              </a:tblGrid>
              <a:tr h="0">
                <a:tc>
                  <a:txBody>
                    <a:bodyPr/>
                    <a:lstStyle/>
                    <a:p>
                      <a:pPr marR="144145" algn="l">
                        <a:lnSpc>
                          <a:spcPts val="2500"/>
                        </a:lnSpc>
                        <a:spcAft>
                          <a:spcPts val="0"/>
                        </a:spcAft>
                      </a:pPr>
                      <a:r>
                        <a:rPr lang="en-US" altLang="zh-CN" sz="2000" dirty="0">
                          <a:effectLst/>
                          <a:latin typeface="+mn-ea"/>
                          <a:ea typeface="+mn-ea"/>
                        </a:rPr>
                        <a:t>(3)</a:t>
                      </a:r>
                      <a:r>
                        <a:rPr lang="zh-CN" sz="2000" kern="1200" dirty="0">
                          <a:solidFill>
                            <a:schemeClr val="tx1"/>
                          </a:solidFill>
                          <a:effectLst/>
                          <a:latin typeface="+mn-ea"/>
                          <a:ea typeface="+mn-ea"/>
                          <a:cs typeface="+mn-cs"/>
                        </a:rPr>
                        <a:t>在训练集和测试集上的准确率</a:t>
                      </a:r>
                    </a:p>
                  </a:txBody>
                  <a:tcPr marL="114300" marR="114300" marT="0" marB="0"/>
                </a:tc>
                <a:extLst>
                  <a:ext uri="{0D108BD9-81ED-4DB2-BD59-A6C34878D82A}">
                    <a16:rowId xmlns:a16="http://schemas.microsoft.com/office/drawing/2014/main" val="10000"/>
                  </a:ext>
                </a:extLst>
              </a:tr>
            </a:tbl>
          </a:graphicData>
        </a:graphic>
      </p:graphicFrame>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1917948" y="2132856"/>
            <a:ext cx="2747010" cy="4028440"/>
          </a:xfrm>
          <a:prstGeom prst="rect">
            <a:avLst/>
          </a:prstGeom>
        </p:spPr>
      </p:pic>
      <p:pic>
        <p:nvPicPr>
          <p:cNvPr id="6" name="图片 5"/>
          <p:cNvPicPr/>
          <p:nvPr/>
        </p:nvPicPr>
        <p:blipFill>
          <a:blip r:embed="rId4">
            <a:extLst>
              <a:ext uri="{28A0092B-C50C-407E-A947-70E740481C1C}">
                <a14:useLocalDpi xmlns:a14="http://schemas.microsoft.com/office/drawing/2010/main" val="0"/>
              </a:ext>
            </a:extLst>
          </a:blip>
          <a:stretch>
            <a:fillRect/>
          </a:stretch>
        </p:blipFill>
        <p:spPr>
          <a:xfrm>
            <a:off x="5855730" y="2276872"/>
            <a:ext cx="2616835" cy="3988435"/>
          </a:xfrm>
          <a:prstGeom prst="rect">
            <a:avLst/>
          </a:prstGeom>
        </p:spPr>
      </p:pic>
    </p:spTree>
    <p:extLst>
      <p:ext uri="{BB962C8B-B14F-4D97-AF65-F5344CB8AC3E}">
        <p14:creationId xmlns:p14="http://schemas.microsoft.com/office/powerpoint/2010/main" val="5684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技术方案</a:t>
            </a:r>
            <a:endParaRPr lang="zh-CN" altLang="en-US" dirty="0">
              <a:ea typeface="Microsoft YaHei UI" panose="020B0503020204020204" pitchFamily="34" charset="-122"/>
            </a:endParaRPr>
          </a:p>
        </p:txBody>
      </p:sp>
      <p:sp>
        <p:nvSpPr>
          <p:cNvPr id="14" name="内容占位符 13"/>
          <p:cNvSpPr>
            <a:spLocks noGrp="1"/>
          </p:cNvSpPr>
          <p:nvPr>
            <p:ph idx="1"/>
          </p:nvPr>
        </p:nvSpPr>
        <p:spPr>
          <a:xfrm>
            <a:off x="1304632" y="786460"/>
            <a:ext cx="9782801" cy="410292"/>
          </a:xfrm>
        </p:spPr>
        <p:txBody>
          <a:bodyPr rtlCol="0">
            <a:normAutofit fontScale="92500" lnSpcReduction="10000"/>
          </a:bodyPr>
          <a:lstStyle/>
          <a:p>
            <a:pPr marL="0" lvl="0" indent="0">
              <a:buNone/>
            </a:pPr>
            <a:r>
              <a:rPr lang="zh-CN" altLang="en-US" dirty="0">
                <a:latin typeface="+mn-ea"/>
                <a:ea typeface="+mn-ea"/>
              </a:rPr>
              <a:t> </a:t>
            </a:r>
            <a:r>
              <a:rPr lang="en-US" altLang="zh-CN" dirty="0">
                <a:latin typeface="+mn-ea"/>
                <a:ea typeface="+mn-ea"/>
              </a:rPr>
              <a:t>2</a:t>
            </a:r>
            <a:r>
              <a:rPr lang="zh-CN" altLang="en-US" dirty="0">
                <a:latin typeface="+mn-ea"/>
                <a:ea typeface="+mn-ea"/>
              </a:rPr>
              <a:t>、</a:t>
            </a:r>
            <a:r>
              <a:rPr lang="zh-CN" altLang="en-US" dirty="0">
                <a:latin typeface="+mn-ea"/>
              </a:rPr>
              <a:t>移植</a:t>
            </a:r>
            <a:r>
              <a:rPr lang="en-US" altLang="zh-CN" dirty="0">
                <a:latin typeface="+mn-ea"/>
                <a:ea typeface="+mn-ea"/>
              </a:rPr>
              <a:t>——</a:t>
            </a:r>
            <a:r>
              <a:rPr lang="en-US" altLang="zh-CN" dirty="0" err="1"/>
              <a:t>TensorFlow</a:t>
            </a:r>
            <a:r>
              <a:rPr lang="en-US" altLang="zh-CN" dirty="0"/>
              <a:t> for mobile</a:t>
            </a:r>
            <a:r>
              <a:rPr lang="zh-CN" altLang="zh-CN" dirty="0"/>
              <a:t> </a:t>
            </a:r>
            <a:endParaRPr lang="en-US" altLang="zh-CN" dirty="0">
              <a:latin typeface="+mn-ea"/>
              <a:ea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162532056"/>
              </p:ext>
            </p:extLst>
          </p:nvPr>
        </p:nvGraphicFramePr>
        <p:xfrm>
          <a:off x="837828" y="1251271"/>
          <a:ext cx="2232248" cy="317500"/>
        </p:xfrm>
        <a:graphic>
          <a:graphicData uri="http://schemas.openxmlformats.org/drawingml/2006/table">
            <a:tbl>
              <a:tblPr>
                <a:tableStyleId>{BC89EF96-8CEA-46FF-86C4-4CE0E7609802}</a:tableStyleId>
              </a:tblPr>
              <a:tblGrid>
                <a:gridCol w="2232248">
                  <a:extLst>
                    <a:ext uri="{9D8B030D-6E8A-4147-A177-3AD203B41FA5}">
                      <a16:colId xmlns:a16="http://schemas.microsoft.com/office/drawing/2014/main" val="20000"/>
                    </a:ext>
                  </a:extLst>
                </a:gridCol>
              </a:tblGrid>
              <a:tr h="317500">
                <a:tc>
                  <a:txBody>
                    <a:bodyPr/>
                    <a:lstStyle/>
                    <a:p>
                      <a:pPr marR="144145" algn="l">
                        <a:lnSpc>
                          <a:spcPts val="2500"/>
                        </a:lnSpc>
                        <a:spcAft>
                          <a:spcPts val="0"/>
                        </a:spcAft>
                      </a:pPr>
                      <a:r>
                        <a:rPr lang="en-US" sz="2000" dirty="0">
                          <a:effectLst/>
                          <a:latin typeface="+mn-ea"/>
                          <a:ea typeface="+mn-ea"/>
                        </a:rPr>
                        <a:t>(</a:t>
                      </a:r>
                      <a:r>
                        <a:rPr lang="en-US" altLang="zh-CN" sz="2000" dirty="0">
                          <a:effectLst/>
                          <a:latin typeface="+mn-ea"/>
                          <a:ea typeface="+mn-ea"/>
                        </a:rPr>
                        <a:t>1</a:t>
                      </a:r>
                      <a:r>
                        <a:rPr lang="en-US" sz="2000" dirty="0">
                          <a:effectLst/>
                          <a:latin typeface="+mn-ea"/>
                          <a:ea typeface="+mn-ea"/>
                        </a:rPr>
                        <a:t>) </a:t>
                      </a:r>
                      <a:r>
                        <a:rPr lang="zh-CN" altLang="en-US" sz="2000" dirty="0">
                          <a:effectLst/>
                          <a:latin typeface="+mn-ea"/>
                          <a:ea typeface="+mn-ea"/>
                        </a:rPr>
                        <a:t>算法介绍</a:t>
                      </a:r>
                      <a:endParaRPr lang="zh-CN" sz="2000" dirty="0">
                        <a:effectLst/>
                        <a:latin typeface="+mn-ea"/>
                        <a:ea typeface="+mn-ea"/>
                      </a:endParaRPr>
                    </a:p>
                  </a:txBody>
                  <a:tcPr marL="114300" marR="114300" marT="0" marB="0"/>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576234990"/>
              </p:ext>
            </p:extLst>
          </p:nvPr>
        </p:nvGraphicFramePr>
        <p:xfrm>
          <a:off x="6742484" y="1196752"/>
          <a:ext cx="2664296" cy="293243"/>
        </p:xfrm>
        <a:graphic>
          <a:graphicData uri="http://schemas.openxmlformats.org/drawingml/2006/table">
            <a:tbl>
              <a:tblPr>
                <a:tableStyleId>{BC89EF96-8CEA-46FF-86C4-4CE0E7609802}</a:tableStyleId>
              </a:tblPr>
              <a:tblGrid>
                <a:gridCol w="2664296">
                  <a:extLst>
                    <a:ext uri="{9D8B030D-6E8A-4147-A177-3AD203B41FA5}">
                      <a16:colId xmlns:a16="http://schemas.microsoft.com/office/drawing/2014/main" val="20000"/>
                    </a:ext>
                  </a:extLst>
                </a:gridCol>
              </a:tblGrid>
              <a:tr h="0">
                <a:tc>
                  <a:txBody>
                    <a:bodyPr/>
                    <a:lstStyle/>
                    <a:p>
                      <a:pPr marR="144145" algn="l">
                        <a:lnSpc>
                          <a:spcPts val="2500"/>
                        </a:lnSpc>
                        <a:spcAft>
                          <a:spcPts val="0"/>
                        </a:spcAft>
                      </a:pPr>
                      <a:r>
                        <a:rPr lang="en-US" sz="2000" dirty="0">
                          <a:effectLst/>
                          <a:latin typeface="+mn-ea"/>
                          <a:ea typeface="+mn-ea"/>
                        </a:rPr>
                        <a:t>(</a:t>
                      </a:r>
                      <a:r>
                        <a:rPr lang="en-US" altLang="zh-CN" sz="2000" dirty="0">
                          <a:effectLst/>
                          <a:latin typeface="+mn-ea"/>
                          <a:ea typeface="+mn-ea"/>
                        </a:rPr>
                        <a:t>2</a:t>
                      </a:r>
                      <a:r>
                        <a:rPr lang="en-US" sz="2000" dirty="0">
                          <a:effectLst/>
                          <a:latin typeface="+mn-ea"/>
                          <a:ea typeface="+mn-ea"/>
                        </a:rPr>
                        <a:t>) </a:t>
                      </a:r>
                      <a:r>
                        <a:rPr lang="zh-CN" altLang="en-US" sz="2000" dirty="0">
                          <a:effectLst/>
                          <a:latin typeface="+mn-ea"/>
                          <a:ea typeface="+mn-ea"/>
                        </a:rPr>
                        <a:t>算法实现</a:t>
                      </a:r>
                      <a:endParaRPr lang="zh-CN" sz="2000" dirty="0">
                        <a:effectLst/>
                        <a:latin typeface="+mn-ea"/>
                        <a:ea typeface="+mn-ea"/>
                      </a:endParaRPr>
                    </a:p>
                  </a:txBody>
                  <a:tcPr marL="114300" marR="114300" marT="0" marB="0"/>
                </a:tc>
                <a:extLst>
                  <a:ext uri="{0D108BD9-81ED-4DB2-BD59-A6C34878D82A}">
                    <a16:rowId xmlns:a16="http://schemas.microsoft.com/office/drawing/2014/main" val="10000"/>
                  </a:ext>
                </a:extLst>
              </a:tr>
            </a:tbl>
          </a:graphicData>
        </a:graphic>
      </p:graphicFrame>
      <p:sp>
        <p:nvSpPr>
          <p:cNvPr id="2" name="矩形 1"/>
          <p:cNvSpPr/>
          <p:nvPr/>
        </p:nvSpPr>
        <p:spPr>
          <a:xfrm>
            <a:off x="693812" y="1983524"/>
            <a:ext cx="3960439" cy="2862322"/>
          </a:xfrm>
          <a:prstGeom prst="rect">
            <a:avLst/>
          </a:prstGeom>
        </p:spPr>
        <p:txBody>
          <a:bodyPr wrap="square">
            <a:spAutoFit/>
          </a:bodyPr>
          <a:lstStyle/>
          <a:p>
            <a:r>
              <a:rPr lang="zh-CN" altLang="zh-CN" kern="0" dirty="0">
                <a:cs typeface="Times New Roman" charset="0"/>
              </a:rPr>
              <a:t> </a:t>
            </a:r>
            <a:r>
              <a:rPr lang="en-US" altLang="zh-CN" dirty="0" err="1"/>
              <a:t>TensorFlow</a:t>
            </a:r>
            <a:r>
              <a:rPr lang="en-US" altLang="zh-CN" dirty="0"/>
              <a:t> for mobile</a:t>
            </a:r>
            <a:r>
              <a:rPr lang="zh-CN" altLang="zh-CN" dirty="0"/>
              <a:t>主要特点： </a:t>
            </a:r>
            <a:endParaRPr lang="en-US" altLang="zh-CN" dirty="0"/>
          </a:p>
          <a:p>
            <a:endParaRPr lang="en-US" altLang="zh-CN" kern="0" dirty="0">
              <a:cs typeface="Times New Roman" charset="0"/>
            </a:endParaRPr>
          </a:p>
          <a:p>
            <a:r>
              <a:rPr lang="en-US" altLang="zh-CN" kern="0" dirty="0">
                <a:cs typeface="Times New Roman" charset="0"/>
              </a:rPr>
              <a:t>1</a:t>
            </a:r>
            <a:r>
              <a:rPr lang="zh-CN" altLang="zh-CN" kern="0" dirty="0">
                <a:cs typeface="Times New Roman" charset="0"/>
              </a:rPr>
              <a:t>）使用现有优秀的网络模型训练自己的模型（如在我们的课设中用了</a:t>
            </a:r>
            <a:r>
              <a:rPr lang="en-US" altLang="zh-CN" kern="0" dirty="0">
                <a:cs typeface="Times New Roman" charset="0"/>
              </a:rPr>
              <a:t>Inception-v3</a:t>
            </a:r>
            <a:r>
              <a:rPr lang="zh-CN" altLang="zh-CN" kern="0" dirty="0">
                <a:cs typeface="Times New Roman" charset="0"/>
              </a:rPr>
              <a:t>）</a:t>
            </a:r>
            <a:r>
              <a:rPr lang="en-US" altLang="zh-CN" kern="0" dirty="0">
                <a:cs typeface="Times New Roman" charset="0"/>
              </a:rPr>
              <a:t> </a:t>
            </a:r>
          </a:p>
          <a:p>
            <a:br>
              <a:rPr lang="en-US" altLang="zh-CN" kern="0" dirty="0">
                <a:cs typeface="Times New Roman" charset="0"/>
              </a:rPr>
            </a:br>
            <a:r>
              <a:rPr lang="en-US" altLang="zh-CN" kern="0" dirty="0">
                <a:cs typeface="Times New Roman" charset="0"/>
              </a:rPr>
              <a:t>  2</a:t>
            </a:r>
            <a:r>
              <a:rPr lang="zh-CN" altLang="zh-CN" kern="0" dirty="0">
                <a:cs typeface="Times New Roman" charset="0"/>
              </a:rPr>
              <a:t>） 模型转换成</a:t>
            </a:r>
            <a:r>
              <a:rPr lang="en-US" altLang="zh-CN" kern="0" dirty="0">
                <a:cs typeface="Times New Roman" charset="0"/>
              </a:rPr>
              <a:t>TFM</a:t>
            </a:r>
            <a:r>
              <a:rPr lang="zh-CN" altLang="zh-CN" kern="0" dirty="0">
                <a:cs typeface="Times New Roman" charset="0"/>
              </a:rPr>
              <a:t>可识别使用的模型文件</a:t>
            </a:r>
            <a:r>
              <a:rPr lang="en-US" altLang="zh-CN" kern="0" dirty="0">
                <a:cs typeface="Times New Roman" charset="0"/>
              </a:rPr>
              <a:t> </a:t>
            </a:r>
          </a:p>
          <a:p>
            <a:br>
              <a:rPr lang="en-US" altLang="zh-CN" kern="0" dirty="0">
                <a:cs typeface="Times New Roman" charset="0"/>
              </a:rPr>
            </a:br>
            <a:r>
              <a:rPr lang="en-US" altLang="zh-CN" kern="0" dirty="0">
                <a:cs typeface="Times New Roman" charset="0"/>
              </a:rPr>
              <a:t>  3</a:t>
            </a:r>
            <a:r>
              <a:rPr lang="zh-CN" altLang="zh-CN" kern="0" dirty="0">
                <a:cs typeface="Times New Roman" charset="0"/>
              </a:rPr>
              <a:t>） 在</a:t>
            </a:r>
            <a:r>
              <a:rPr lang="en-US" altLang="zh-CN" kern="0" dirty="0" err="1">
                <a:cs typeface="Times New Roman" charset="0"/>
              </a:rPr>
              <a:t>AndroidStudio</a:t>
            </a:r>
            <a:r>
              <a:rPr lang="zh-CN" altLang="zh-CN" kern="0" dirty="0">
                <a:cs typeface="Times New Roman" charset="0"/>
              </a:rPr>
              <a:t>进行构建</a:t>
            </a:r>
            <a:r>
              <a:rPr lang="zh-CN" altLang="zh-CN" dirty="0"/>
              <a:t> </a:t>
            </a:r>
            <a:endParaRPr lang="zh-CN" altLang="en-US" dirty="0"/>
          </a:p>
        </p:txBody>
      </p:sp>
      <p:sp>
        <p:nvSpPr>
          <p:cNvPr id="6" name="矩形 5"/>
          <p:cNvSpPr/>
          <p:nvPr/>
        </p:nvSpPr>
        <p:spPr>
          <a:xfrm>
            <a:off x="5950395" y="1607044"/>
            <a:ext cx="4896544" cy="4580741"/>
          </a:xfrm>
          <a:prstGeom prst="rect">
            <a:avLst/>
          </a:prstGeom>
        </p:spPr>
        <p:txBody>
          <a:bodyPr wrap="square">
            <a:spAutoFit/>
          </a:bodyPr>
          <a:lstStyle/>
          <a:p>
            <a:pPr marR="144145">
              <a:lnSpc>
                <a:spcPts val="2500"/>
              </a:lnSpc>
            </a:pPr>
            <a:r>
              <a:rPr lang="en-US" altLang="zh-CN" dirty="0"/>
              <a:t>1</a:t>
            </a:r>
            <a:r>
              <a:rPr lang="zh-CN" altLang="zh-CN" dirty="0"/>
              <a:t>）缩小模型体积</a:t>
            </a:r>
            <a:endParaRPr lang="en-US" altLang="zh-CN" dirty="0"/>
          </a:p>
          <a:p>
            <a:pPr marR="144145">
              <a:lnSpc>
                <a:spcPts val="2500"/>
              </a:lnSpc>
            </a:pPr>
            <a:r>
              <a:rPr lang="en-US" altLang="zh-CN" dirty="0"/>
              <a:t>2</a:t>
            </a:r>
            <a:r>
              <a:rPr lang="zh-CN" altLang="zh-CN" dirty="0"/>
              <a:t>）训练好模型，并将模型和对应的</a:t>
            </a:r>
            <a:r>
              <a:rPr lang="en-US" altLang="zh-CN" dirty="0" err="1"/>
              <a:t>label.txt</a:t>
            </a:r>
            <a:r>
              <a:rPr lang="zh-CN" altLang="zh-CN" dirty="0"/>
              <a:t>文件放在</a:t>
            </a:r>
            <a:r>
              <a:rPr lang="en-US" altLang="zh-CN" dirty="0"/>
              <a:t>android</a:t>
            </a:r>
            <a:r>
              <a:rPr lang="zh-CN" altLang="zh-CN" dirty="0"/>
              <a:t>工程的</a:t>
            </a:r>
            <a:r>
              <a:rPr lang="en-US" altLang="zh-CN" dirty="0"/>
              <a:t>assets</a:t>
            </a:r>
            <a:r>
              <a:rPr lang="zh-CN" altLang="zh-CN" dirty="0"/>
              <a:t>目录下。</a:t>
            </a:r>
            <a:endParaRPr lang="en-US" altLang="zh-CN" dirty="0"/>
          </a:p>
          <a:p>
            <a:pPr marR="144145">
              <a:lnSpc>
                <a:spcPts val="2500"/>
              </a:lnSpc>
            </a:pPr>
            <a:r>
              <a:rPr lang="en-US" altLang="zh-CN" dirty="0"/>
              <a:t>3</a:t>
            </a:r>
            <a:r>
              <a:rPr lang="zh-CN" altLang="en-US" dirty="0"/>
              <a:t>）</a:t>
            </a:r>
            <a:r>
              <a:rPr lang="zh-CN" altLang="zh-CN" dirty="0"/>
              <a:t>在代码中</a:t>
            </a:r>
            <a:r>
              <a:rPr lang="en-US" altLang="zh-CN" dirty="0"/>
              <a:t>hardcode</a:t>
            </a:r>
            <a:r>
              <a:rPr lang="zh-CN" altLang="zh-CN" dirty="0"/>
              <a:t>模型和标签的路径，输入输出节点的名字，训练模型时输入图像的大小和像素的平均值标准差。</a:t>
            </a:r>
            <a:endParaRPr lang="zh-CN" altLang="zh-CN" dirty="0">
              <a:latin typeface="Times New Roman" charset="0"/>
              <a:ea typeface="等线" charset="-122"/>
            </a:endParaRPr>
          </a:p>
          <a:p>
            <a:pPr marR="144145">
              <a:lnSpc>
                <a:spcPts val="2500"/>
              </a:lnSpc>
            </a:pPr>
            <a:endParaRPr lang="en-US" altLang="zh-CN" dirty="0"/>
          </a:p>
          <a:p>
            <a:pPr marR="144145">
              <a:lnSpc>
                <a:spcPts val="2500"/>
              </a:lnSpc>
            </a:pPr>
            <a:endParaRPr lang="en-US" altLang="zh-CN" dirty="0">
              <a:latin typeface="Times New Roman" charset="0"/>
              <a:ea typeface="等线" charset="-122"/>
            </a:endParaRPr>
          </a:p>
          <a:p>
            <a:pPr marR="144145">
              <a:lnSpc>
                <a:spcPts val="2500"/>
              </a:lnSpc>
            </a:pPr>
            <a:endParaRPr lang="zh-CN" altLang="zh-CN" dirty="0">
              <a:latin typeface="Times New Roman" charset="0"/>
              <a:ea typeface="等线" charset="-122"/>
            </a:endParaRPr>
          </a:p>
          <a:p>
            <a:pPr marR="144145">
              <a:lnSpc>
                <a:spcPts val="2500"/>
              </a:lnSpc>
            </a:pPr>
            <a:endParaRPr lang="en-US" altLang="zh-CN" dirty="0"/>
          </a:p>
          <a:p>
            <a:pPr marR="144145">
              <a:lnSpc>
                <a:spcPts val="2500"/>
              </a:lnSpc>
            </a:pPr>
            <a:endParaRPr lang="en-US" altLang="zh-CN" dirty="0"/>
          </a:p>
          <a:p>
            <a:pPr marR="144145">
              <a:lnSpc>
                <a:spcPts val="2500"/>
              </a:lnSpc>
            </a:pPr>
            <a:endParaRPr lang="en-US" altLang="zh-CN" dirty="0"/>
          </a:p>
          <a:p>
            <a:pPr marR="144145">
              <a:lnSpc>
                <a:spcPts val="2500"/>
              </a:lnSpc>
            </a:pPr>
            <a:endParaRPr lang="en-US" altLang="zh-CN" dirty="0">
              <a:latin typeface="Times New Roman" charset="0"/>
              <a:ea typeface="等线" charset="-122"/>
            </a:endParaRPr>
          </a:p>
          <a:p>
            <a:pPr marR="144145">
              <a:lnSpc>
                <a:spcPts val="2500"/>
              </a:lnSpc>
            </a:pPr>
            <a:endParaRPr lang="zh-CN" altLang="zh-CN" dirty="0">
              <a:latin typeface="Times New Roman" charset="0"/>
              <a:ea typeface="等线"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438704180"/>
              </p:ext>
            </p:extLst>
          </p:nvPr>
        </p:nvGraphicFramePr>
        <p:xfrm>
          <a:off x="4670175" y="3573016"/>
          <a:ext cx="6912768" cy="2753043"/>
        </p:xfrm>
        <a:graphic>
          <a:graphicData uri="http://schemas.openxmlformats.org/drawingml/2006/table">
            <a:tbl>
              <a:tblPr firstRow="1" firstCol="1" bandRow="1">
                <a:tableStyleId>{BC89EF96-8CEA-46FF-86C4-4CE0E7609802}</a:tableStyleId>
              </a:tblPr>
              <a:tblGrid>
                <a:gridCol w="3094967">
                  <a:extLst>
                    <a:ext uri="{9D8B030D-6E8A-4147-A177-3AD203B41FA5}">
                      <a16:colId xmlns:a16="http://schemas.microsoft.com/office/drawing/2014/main" val="20000"/>
                    </a:ext>
                  </a:extLst>
                </a:gridCol>
                <a:gridCol w="3817801">
                  <a:extLst>
                    <a:ext uri="{9D8B030D-6E8A-4147-A177-3AD203B41FA5}">
                      <a16:colId xmlns:a16="http://schemas.microsoft.com/office/drawing/2014/main" val="20001"/>
                    </a:ext>
                  </a:extLst>
                </a:gridCol>
              </a:tblGrid>
              <a:tr h="389508">
                <a:tc>
                  <a:txBody>
                    <a:bodyPr/>
                    <a:lstStyle/>
                    <a:p>
                      <a:pPr marR="144145">
                        <a:lnSpc>
                          <a:spcPts val="2500"/>
                        </a:lnSpc>
                        <a:spcAft>
                          <a:spcPts val="0"/>
                        </a:spcAft>
                      </a:pPr>
                      <a:r>
                        <a:rPr lang="en-US" sz="1200" kern="100" dirty="0" err="1">
                          <a:effectLst/>
                        </a:rPr>
                        <a:t>TensorFlowInferenceInterface</a:t>
                      </a:r>
                      <a:r>
                        <a:rPr lang="en-US" sz="1200" kern="100" dirty="0">
                          <a:effectLst/>
                        </a:rPr>
                        <a:t> API</a:t>
                      </a:r>
                      <a:endParaRPr lang="zh-CN" sz="1200" kern="100" dirty="0">
                        <a:effectLst/>
                        <a:latin typeface="Times New Roman" charset="0"/>
                        <a:ea typeface="等线" charset="-122"/>
                      </a:endParaRPr>
                    </a:p>
                  </a:txBody>
                  <a:tcPr marL="68580" marR="68580" marT="0" marB="0"/>
                </a:tc>
                <a:tc>
                  <a:txBody>
                    <a:bodyPr/>
                    <a:lstStyle/>
                    <a:p>
                      <a:pPr marR="144145">
                        <a:lnSpc>
                          <a:spcPts val="2500"/>
                        </a:lnSpc>
                        <a:spcAft>
                          <a:spcPts val="0"/>
                        </a:spcAft>
                      </a:pPr>
                      <a:r>
                        <a:rPr lang="en-US" sz="1200" kern="100">
                          <a:effectLst/>
                        </a:rPr>
                        <a:t>Function</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0"/>
                  </a:ext>
                </a:extLst>
              </a:tr>
              <a:tr h="0">
                <a:tc>
                  <a:txBody>
                    <a:bodyPr/>
                    <a:lstStyle/>
                    <a:p>
                      <a:pPr marR="144145">
                        <a:lnSpc>
                          <a:spcPts val="2500"/>
                        </a:lnSpc>
                        <a:spcAft>
                          <a:spcPts val="0"/>
                        </a:spcAft>
                      </a:pPr>
                      <a:r>
                        <a:rPr lang="en-US" sz="1200" kern="100" dirty="0" err="1">
                          <a:effectLst/>
                        </a:rPr>
                        <a:t>graphOperation</a:t>
                      </a:r>
                      <a:r>
                        <a:rPr lang="en-US" sz="1200" kern="100" dirty="0">
                          <a:effectLst/>
                        </a:rPr>
                        <a:t>(String </a:t>
                      </a:r>
                      <a:r>
                        <a:rPr lang="en-US" sz="1200" kern="100" dirty="0" err="1">
                          <a:effectLst/>
                        </a:rPr>
                        <a:t>operationNane</a:t>
                      </a:r>
                      <a:r>
                        <a:rPr lang="en-US" sz="1200" kern="100" dirty="0">
                          <a:effectLst/>
                        </a:rPr>
                        <a:t>)</a:t>
                      </a:r>
                      <a:endParaRPr lang="zh-CN" sz="1200" kern="100" dirty="0">
                        <a:effectLst/>
                        <a:latin typeface="Times New Roman" charset="0"/>
                        <a:ea typeface="等线" charset="-122"/>
                      </a:endParaRPr>
                    </a:p>
                  </a:txBody>
                  <a:tcPr marL="68580" marR="68580" marT="0" marB="0"/>
                </a:tc>
                <a:tc>
                  <a:txBody>
                    <a:bodyPr/>
                    <a:lstStyle/>
                    <a:p>
                      <a:pPr marR="144145">
                        <a:lnSpc>
                          <a:spcPts val="2500"/>
                        </a:lnSpc>
                        <a:spcAft>
                          <a:spcPts val="0"/>
                        </a:spcAft>
                      </a:pPr>
                      <a:r>
                        <a:rPr lang="en-US" sz="1200" kern="100">
                          <a:effectLst/>
                        </a:rPr>
                        <a:t>Get Operation of the graph</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1"/>
                  </a:ext>
                </a:extLst>
              </a:tr>
              <a:tr h="0">
                <a:tc>
                  <a:txBody>
                    <a:bodyPr/>
                    <a:lstStyle/>
                    <a:p>
                      <a:pPr marR="144145">
                        <a:lnSpc>
                          <a:spcPts val="2500"/>
                        </a:lnSpc>
                        <a:spcAft>
                          <a:spcPts val="0"/>
                        </a:spcAft>
                      </a:pPr>
                      <a:r>
                        <a:rPr lang="en-US" sz="1200" kern="100">
                          <a:effectLst/>
                        </a:rPr>
                        <a:t>feed(String inputName.float[] src,long... dims)</a:t>
                      </a:r>
                      <a:endParaRPr lang="zh-CN" sz="1200" kern="100">
                        <a:effectLst/>
                        <a:latin typeface="Times New Roman" charset="0"/>
                        <a:ea typeface="等线" charset="-122"/>
                      </a:endParaRPr>
                    </a:p>
                  </a:txBody>
                  <a:tcPr marL="68580" marR="68580" marT="0" marB="0"/>
                </a:tc>
                <a:tc>
                  <a:txBody>
                    <a:bodyPr/>
                    <a:lstStyle/>
                    <a:p>
                      <a:pPr marR="144145">
                        <a:lnSpc>
                          <a:spcPts val="2500"/>
                        </a:lnSpc>
                        <a:spcAft>
                          <a:spcPts val="0"/>
                        </a:spcAft>
                      </a:pPr>
                      <a:r>
                        <a:rPr lang="en-US" sz="1200" kern="100">
                          <a:effectLst/>
                        </a:rPr>
                        <a:t>Copy the input data into TensorFlow</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2"/>
                  </a:ext>
                </a:extLst>
              </a:tr>
              <a:tr h="0">
                <a:tc>
                  <a:txBody>
                    <a:bodyPr/>
                    <a:lstStyle/>
                    <a:p>
                      <a:pPr marR="144145">
                        <a:lnSpc>
                          <a:spcPts val="2500"/>
                        </a:lnSpc>
                        <a:spcAft>
                          <a:spcPts val="0"/>
                        </a:spcAft>
                      </a:pPr>
                      <a:r>
                        <a:rPr lang="en-US" sz="1200" kern="100">
                          <a:effectLst/>
                        </a:rPr>
                        <a:t>run(String[] outputName,boolean enableStates)</a:t>
                      </a:r>
                      <a:endParaRPr lang="zh-CN" sz="1200" kern="100">
                        <a:effectLst/>
                        <a:latin typeface="Times New Roman" charset="0"/>
                        <a:ea typeface="等线" charset="-122"/>
                      </a:endParaRPr>
                    </a:p>
                  </a:txBody>
                  <a:tcPr marL="68580" marR="68580" marT="0" marB="0"/>
                </a:tc>
                <a:tc>
                  <a:txBody>
                    <a:bodyPr/>
                    <a:lstStyle/>
                    <a:p>
                      <a:pPr marR="144145">
                        <a:lnSpc>
                          <a:spcPts val="2500"/>
                        </a:lnSpc>
                        <a:spcAft>
                          <a:spcPts val="0"/>
                        </a:spcAft>
                      </a:pPr>
                      <a:r>
                        <a:rPr lang="en-US" sz="1200" kern="100">
                          <a:effectLst/>
                        </a:rPr>
                        <a:t>Run the inference call</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3"/>
                  </a:ext>
                </a:extLst>
              </a:tr>
              <a:tr h="0">
                <a:tc>
                  <a:txBody>
                    <a:bodyPr/>
                    <a:lstStyle/>
                    <a:p>
                      <a:pPr marR="144145">
                        <a:lnSpc>
                          <a:spcPts val="2500"/>
                        </a:lnSpc>
                        <a:spcAft>
                          <a:spcPts val="0"/>
                        </a:spcAft>
                      </a:pPr>
                      <a:r>
                        <a:rPr lang="en-US" sz="1200" kern="100">
                          <a:effectLst/>
                        </a:rPr>
                        <a:t>fetch(String outputName, float[] dst)</a:t>
                      </a:r>
                      <a:endParaRPr lang="zh-CN" sz="1200" kern="100">
                        <a:effectLst/>
                        <a:latin typeface="Times New Roman" charset="0"/>
                        <a:ea typeface="等线" charset="-122"/>
                      </a:endParaRPr>
                    </a:p>
                  </a:txBody>
                  <a:tcPr marL="68580" marR="68580" marT="0" marB="0"/>
                </a:tc>
                <a:tc>
                  <a:txBody>
                    <a:bodyPr/>
                    <a:lstStyle/>
                    <a:p>
                      <a:pPr marR="144145">
                        <a:lnSpc>
                          <a:spcPts val="2500"/>
                        </a:lnSpc>
                        <a:spcAft>
                          <a:spcPts val="0"/>
                        </a:spcAft>
                      </a:pPr>
                      <a:r>
                        <a:rPr lang="en-US" sz="1200" kern="100" dirty="0">
                          <a:effectLst/>
                        </a:rPr>
                        <a:t>Copy the output Tensor back into the output array.</a:t>
                      </a:r>
                      <a:endParaRPr lang="zh-CN" sz="1200" kern="100" dirty="0">
                        <a:effectLst/>
                        <a:latin typeface="Times New Roman" charset="0"/>
                        <a:ea typeface="等线" charset="-122"/>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7564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技术方案</a:t>
            </a:r>
            <a:endParaRPr lang="zh-CN" altLang="en-US" dirty="0">
              <a:ea typeface="Microsoft YaHei UI" panose="020B0503020204020204" pitchFamily="34" charset="-122"/>
            </a:endParaRPr>
          </a:p>
        </p:txBody>
      </p:sp>
      <p:sp>
        <p:nvSpPr>
          <p:cNvPr id="14" name="内容占位符 13"/>
          <p:cNvSpPr>
            <a:spLocks noGrp="1"/>
          </p:cNvSpPr>
          <p:nvPr>
            <p:ph idx="1"/>
          </p:nvPr>
        </p:nvSpPr>
        <p:spPr>
          <a:xfrm>
            <a:off x="1304632" y="786460"/>
            <a:ext cx="9782801" cy="410292"/>
          </a:xfrm>
        </p:spPr>
        <p:txBody>
          <a:bodyPr rtlCol="0">
            <a:normAutofit fontScale="92500" lnSpcReduction="10000"/>
          </a:bodyPr>
          <a:lstStyle/>
          <a:p>
            <a:pPr marL="0" lvl="0" indent="0">
              <a:buNone/>
            </a:pPr>
            <a:r>
              <a:rPr lang="zh-CN" altLang="en-US" dirty="0">
                <a:latin typeface="+mn-ea"/>
                <a:ea typeface="+mn-ea"/>
              </a:rPr>
              <a:t> </a:t>
            </a:r>
            <a:r>
              <a:rPr lang="en-US" altLang="zh-CN" dirty="0">
                <a:latin typeface="+mn-ea"/>
                <a:ea typeface="+mn-ea"/>
              </a:rPr>
              <a:t>3</a:t>
            </a:r>
            <a:r>
              <a:rPr lang="zh-CN" altLang="en-US" dirty="0">
                <a:latin typeface="+mn-ea"/>
                <a:ea typeface="+mn-ea"/>
              </a:rPr>
              <a:t>、</a:t>
            </a:r>
            <a:r>
              <a:rPr lang="zh-CN" altLang="en-US" dirty="0">
                <a:latin typeface="+mn-ea"/>
              </a:rPr>
              <a:t>移动端</a:t>
            </a:r>
            <a:r>
              <a:rPr lang="en-US" altLang="zh-CN" dirty="0">
                <a:latin typeface="+mn-ea"/>
              </a:rPr>
              <a:t>APP</a:t>
            </a:r>
            <a:r>
              <a:rPr lang="zh-CN" altLang="en-US" dirty="0">
                <a:latin typeface="+mn-ea"/>
              </a:rPr>
              <a:t>开发</a:t>
            </a:r>
            <a:endParaRPr lang="en-US" altLang="zh-CN" dirty="0">
              <a:latin typeface="+mn-ea"/>
              <a:ea typeface="+mn-ea"/>
            </a:endParaRPr>
          </a:p>
        </p:txBody>
      </p:sp>
      <p:sp>
        <p:nvSpPr>
          <p:cNvPr id="8" name="矩形 7"/>
          <p:cNvSpPr/>
          <p:nvPr/>
        </p:nvSpPr>
        <p:spPr>
          <a:xfrm>
            <a:off x="4798268" y="1052736"/>
            <a:ext cx="2664296" cy="646331"/>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indent="381000">
              <a:lnSpc>
                <a:spcPct val="150000"/>
              </a:lnSpc>
            </a:pPr>
            <a:r>
              <a:rPr lang="zh-CN" altLang="en-US" sz="2400" dirty="0">
                <a:latin typeface="Times New Roman" charset="0"/>
                <a:ea typeface="等线" charset="-122"/>
              </a:rPr>
              <a:t>移动端结构图   </a:t>
            </a:r>
            <a:endParaRPr lang="zh-CN" altLang="zh-CN" sz="2400" dirty="0">
              <a:latin typeface="Times New Roman" charset="0"/>
              <a:ea typeface="等线" charset="-122"/>
            </a:endParaRPr>
          </a:p>
        </p:txBody>
      </p:sp>
      <p:pic>
        <p:nvPicPr>
          <p:cNvPr id="10" name="图片 9" descr="未命名文件.png"/>
          <p:cNvPicPr>
            <a:picLocks noChangeAspect="1"/>
          </p:cNvPicPr>
          <p:nvPr/>
        </p:nvPicPr>
        <p:blipFill>
          <a:blip r:embed="rId3"/>
          <a:stretch>
            <a:fillRect/>
          </a:stretch>
        </p:blipFill>
        <p:spPr>
          <a:xfrm>
            <a:off x="2854052" y="1469931"/>
            <a:ext cx="6984776" cy="5540850"/>
          </a:xfrm>
          <a:prstGeom prst="rect">
            <a:avLst/>
          </a:prstGeom>
        </p:spPr>
      </p:pic>
    </p:spTree>
    <p:extLst>
      <p:ext uri="{BB962C8B-B14F-4D97-AF65-F5344CB8AC3E}">
        <p14:creationId xmlns:p14="http://schemas.microsoft.com/office/powerpoint/2010/main" val="166352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四、成果展示</a:t>
            </a:r>
            <a:endParaRPr lang="zh-CN" altLang="en-US" dirty="0">
              <a:ea typeface="Microsoft YaHei UI" panose="020B0503020204020204" pitchFamily="34" charset="-122"/>
            </a:endParaRPr>
          </a:p>
        </p:txBody>
      </p:sp>
      <p:sp>
        <p:nvSpPr>
          <p:cNvPr id="8" name="矩形 7"/>
          <p:cNvSpPr/>
          <p:nvPr/>
        </p:nvSpPr>
        <p:spPr>
          <a:xfrm>
            <a:off x="1701924" y="1340768"/>
            <a:ext cx="6092825" cy="458074"/>
          </a:xfrm>
          <a:prstGeom prst="rect">
            <a:avLst/>
          </a:prstGeom>
        </p:spPr>
        <p:txBody>
          <a:bodyPr>
            <a:spAutoFit/>
          </a:bodyPr>
          <a:lstStyle/>
          <a:p>
            <a:pPr indent="381000">
              <a:lnSpc>
                <a:spcPct val="150000"/>
              </a:lnSpc>
            </a:pPr>
            <a:r>
              <a:rPr lang="en-US" altLang="zh-CN" dirty="0">
                <a:latin typeface="Times New Roman" charset="0"/>
                <a:ea typeface="等线" charset="-122"/>
              </a:rPr>
              <a:t>APP</a:t>
            </a:r>
            <a:r>
              <a:rPr lang="zh-CN" altLang="en-US" dirty="0">
                <a:latin typeface="Times New Roman" charset="0"/>
                <a:ea typeface="等线" charset="-122"/>
              </a:rPr>
              <a:t>主界面：</a:t>
            </a:r>
            <a:endParaRPr lang="zh-CN" altLang="zh-CN" dirty="0">
              <a:latin typeface="Times New Roman" charset="0"/>
              <a:ea typeface="等线" charset="-122"/>
            </a:endParaRPr>
          </a:p>
        </p:txBody>
      </p:sp>
      <p:pic>
        <p:nvPicPr>
          <p:cNvPr id="10" name="图片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5940" y="1844824"/>
            <a:ext cx="2808312" cy="4536504"/>
          </a:xfrm>
          <a:prstGeom prst="rect">
            <a:avLst/>
          </a:prstGeom>
          <a:noFill/>
          <a:ln>
            <a:noFill/>
          </a:ln>
        </p:spPr>
      </p:pic>
      <p:pic>
        <p:nvPicPr>
          <p:cNvPr id="12" name="图片 1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5626063" y="296949"/>
            <a:ext cx="2304255" cy="3959845"/>
          </a:xfrm>
          <a:prstGeom prst="rect">
            <a:avLst/>
          </a:prstGeom>
          <a:noFill/>
          <a:ln>
            <a:noFill/>
          </a:ln>
        </p:spPr>
      </p:pic>
      <p:pic>
        <p:nvPicPr>
          <p:cNvPr id="16" name="图片 1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74732" y="1844824"/>
            <a:ext cx="2808312" cy="4509120"/>
          </a:xfrm>
          <a:prstGeom prst="rect">
            <a:avLst/>
          </a:prstGeom>
          <a:noFill/>
          <a:ln>
            <a:noFill/>
          </a:ln>
        </p:spPr>
      </p:pic>
      <p:pic>
        <p:nvPicPr>
          <p:cNvPr id="20" name="图片 19"/>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5626360" y="3248980"/>
            <a:ext cx="2304256" cy="3960440"/>
          </a:xfrm>
          <a:prstGeom prst="rect">
            <a:avLst/>
          </a:prstGeom>
          <a:noFill/>
          <a:ln>
            <a:noFill/>
          </a:ln>
        </p:spPr>
      </p:pic>
      <p:sp>
        <p:nvSpPr>
          <p:cNvPr id="21" name="TextBox 20"/>
          <p:cNvSpPr txBox="1"/>
          <p:nvPr/>
        </p:nvSpPr>
        <p:spPr>
          <a:xfrm>
            <a:off x="9622804" y="1340768"/>
            <a:ext cx="1440160" cy="369332"/>
          </a:xfrm>
          <a:prstGeom prst="rect">
            <a:avLst/>
          </a:prstGeom>
          <a:noFill/>
          <a:ln>
            <a:solidFill>
              <a:schemeClr val="bg2"/>
            </a:solidFill>
          </a:ln>
        </p:spPr>
        <p:txBody>
          <a:bodyPr wrap="square" rtlCol="0" anchor="ctr" anchorCtr="1">
            <a:spAutoFit/>
          </a:bodyPr>
          <a:lstStyle/>
          <a:p>
            <a:r>
              <a:rPr lang="zh-CN" altLang="en-US" dirty="0"/>
              <a:t>评分界面：</a:t>
            </a:r>
          </a:p>
        </p:txBody>
      </p:sp>
      <p:sp>
        <p:nvSpPr>
          <p:cNvPr id="22" name="TextBox 21"/>
          <p:cNvSpPr txBox="1"/>
          <p:nvPr/>
        </p:nvSpPr>
        <p:spPr>
          <a:xfrm>
            <a:off x="5950396" y="548680"/>
            <a:ext cx="1440160" cy="369332"/>
          </a:xfrm>
          <a:prstGeom prst="rect">
            <a:avLst/>
          </a:prstGeom>
          <a:noFill/>
          <a:ln>
            <a:solidFill>
              <a:schemeClr val="bg2"/>
            </a:solidFill>
          </a:ln>
        </p:spPr>
        <p:txBody>
          <a:bodyPr wrap="square" rtlCol="0" anchor="ctr" anchorCtr="1">
            <a:spAutoFit/>
          </a:bodyPr>
          <a:lstStyle/>
          <a:p>
            <a:r>
              <a:rPr lang="zh-CN" altLang="en-US" dirty="0"/>
              <a:t>学习界面：</a:t>
            </a:r>
          </a:p>
        </p:txBody>
      </p:sp>
    </p:spTree>
    <p:extLst>
      <p:ext uri="{BB962C8B-B14F-4D97-AF65-F5344CB8AC3E}">
        <p14:creationId xmlns:p14="http://schemas.microsoft.com/office/powerpoint/2010/main" val="166352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五、性能测试</a:t>
            </a:r>
            <a:endParaRPr lang="zh-CN" altLang="en-US" dirty="0">
              <a:ea typeface="Microsoft YaHei UI" panose="020B0503020204020204" pitchFamily="34" charset="-122"/>
            </a:endParaRPr>
          </a:p>
        </p:txBody>
      </p:sp>
      <p:pic>
        <p:nvPicPr>
          <p:cNvPr id="9" name="图片 8" descr="../Desktop/IMG_2322.png"/>
          <p:cNvPicPr/>
          <p:nvPr/>
        </p:nvPicPr>
        <p:blipFill>
          <a:blip r:embed="rId3">
            <a:extLst>
              <a:ext uri="{28A0092B-C50C-407E-A947-70E740481C1C}">
                <a14:useLocalDpi xmlns:a14="http://schemas.microsoft.com/office/drawing/2010/main" val="0"/>
              </a:ext>
            </a:extLst>
          </a:blip>
          <a:srcRect/>
          <a:stretch>
            <a:fillRect/>
          </a:stretch>
        </p:blipFill>
        <p:spPr bwMode="auto">
          <a:xfrm>
            <a:off x="981844" y="1412776"/>
            <a:ext cx="4464496" cy="3672408"/>
          </a:xfrm>
          <a:prstGeom prst="rect">
            <a:avLst/>
          </a:prstGeom>
          <a:noFill/>
          <a:ln>
            <a:noFill/>
          </a:ln>
        </p:spPr>
      </p:pic>
      <p:graphicFrame>
        <p:nvGraphicFramePr>
          <p:cNvPr id="11" name="表格 10"/>
          <p:cNvGraphicFramePr>
            <a:graphicFrameLocks noGrp="1"/>
          </p:cNvGraphicFramePr>
          <p:nvPr>
            <p:extLst>
              <p:ext uri="{D42A27DB-BD31-4B8C-83A1-F6EECF244321}">
                <p14:modId xmlns:p14="http://schemas.microsoft.com/office/powerpoint/2010/main" val="1529534419"/>
              </p:ext>
            </p:extLst>
          </p:nvPr>
        </p:nvGraphicFramePr>
        <p:xfrm>
          <a:off x="6886500" y="1272282"/>
          <a:ext cx="2736304" cy="280988"/>
        </p:xfrm>
        <a:graphic>
          <a:graphicData uri="http://schemas.openxmlformats.org/drawingml/2006/table">
            <a:tbl>
              <a:tblPr>
                <a:tableStyleId>{BC89EF96-8CEA-46FF-86C4-4CE0E7609802}</a:tableStyleId>
              </a:tblPr>
              <a:tblGrid>
                <a:gridCol w="2736304">
                  <a:extLst>
                    <a:ext uri="{9D8B030D-6E8A-4147-A177-3AD203B41FA5}">
                      <a16:colId xmlns:a16="http://schemas.microsoft.com/office/drawing/2014/main" val="20000"/>
                    </a:ext>
                  </a:extLst>
                </a:gridCol>
              </a:tblGrid>
              <a:tr h="0">
                <a:tc>
                  <a:txBody>
                    <a:bodyPr/>
                    <a:lstStyle/>
                    <a:p>
                      <a:pPr marR="144145" algn="l">
                        <a:lnSpc>
                          <a:spcPts val="2500"/>
                        </a:lnSpc>
                        <a:spcAft>
                          <a:spcPts val="0"/>
                        </a:spcAft>
                      </a:pPr>
                      <a:r>
                        <a:rPr lang="zh-CN" altLang="en-US" sz="2000" dirty="0">
                          <a:effectLst/>
                          <a:latin typeface="+mn-ea"/>
                          <a:ea typeface="+mn-ea"/>
                        </a:rPr>
                        <a:t>实时性测试</a:t>
                      </a:r>
                      <a:endParaRPr lang="zh-CN" sz="2000" dirty="0">
                        <a:effectLst/>
                        <a:latin typeface="+mn-ea"/>
                        <a:ea typeface="+mn-ea"/>
                      </a:endParaRPr>
                    </a:p>
                  </a:txBody>
                  <a:tcPr marL="114300" marR="114300" marT="0" marB="0"/>
                </a:tc>
                <a:extLst>
                  <a:ext uri="{0D108BD9-81ED-4DB2-BD59-A6C34878D82A}">
                    <a16:rowId xmlns:a16="http://schemas.microsoft.com/office/drawing/2014/main" val="10000"/>
                  </a:ext>
                </a:extLst>
              </a:tr>
            </a:tbl>
          </a:graphicData>
        </a:graphic>
      </p:graphicFrame>
      <p:sp>
        <p:nvSpPr>
          <p:cNvPr id="8" name="矩形 7"/>
          <p:cNvSpPr/>
          <p:nvPr/>
        </p:nvSpPr>
        <p:spPr>
          <a:xfrm>
            <a:off x="5439653" y="1769294"/>
            <a:ext cx="6092825" cy="1338828"/>
          </a:xfrm>
          <a:prstGeom prst="rect">
            <a:avLst/>
          </a:prstGeom>
        </p:spPr>
        <p:txBody>
          <a:bodyPr>
            <a:spAutoFit/>
          </a:bodyPr>
          <a:lstStyle/>
          <a:p>
            <a:pPr indent="381000">
              <a:lnSpc>
                <a:spcPct val="150000"/>
              </a:lnSpc>
            </a:pPr>
            <a:r>
              <a:rPr lang="zh-CN" altLang="zh-CN" dirty="0"/>
              <a:t>将</a:t>
            </a:r>
            <a:r>
              <a:rPr lang="en-US" altLang="zh-CN" dirty="0"/>
              <a:t>App</a:t>
            </a:r>
            <a:r>
              <a:rPr lang="zh-CN" altLang="zh-CN" dirty="0"/>
              <a:t>用户流程完整测试一遍，打印出每个动作开始计算时间和结果得出时间，两者之差为模型延迟。下表为测试结果。</a:t>
            </a:r>
            <a:endParaRPr lang="zh-CN" altLang="zh-CN" dirty="0">
              <a:latin typeface="Times New Roman" charset="0"/>
              <a:ea typeface="等线"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1035290609"/>
              </p:ext>
            </p:extLst>
          </p:nvPr>
        </p:nvGraphicFramePr>
        <p:xfrm>
          <a:off x="5446340" y="3248980"/>
          <a:ext cx="5671185" cy="581025"/>
        </p:xfrm>
        <a:graphic>
          <a:graphicData uri="http://schemas.openxmlformats.org/drawingml/2006/table">
            <a:tbl>
              <a:tblPr firstRow="1" firstCol="1" bandRow="1">
                <a:tableStyleId>{BC89EF96-8CEA-46FF-86C4-4CE0E7609802}</a:tableStyleId>
              </a:tblPr>
              <a:tblGrid>
                <a:gridCol w="821055">
                  <a:extLst>
                    <a:ext uri="{9D8B030D-6E8A-4147-A177-3AD203B41FA5}">
                      <a16:colId xmlns:a16="http://schemas.microsoft.com/office/drawing/2014/main" val="20000"/>
                    </a:ext>
                  </a:extLst>
                </a:gridCol>
                <a:gridCol w="538480">
                  <a:extLst>
                    <a:ext uri="{9D8B030D-6E8A-4147-A177-3AD203B41FA5}">
                      <a16:colId xmlns:a16="http://schemas.microsoft.com/office/drawing/2014/main" val="20001"/>
                    </a:ext>
                  </a:extLst>
                </a:gridCol>
                <a:gridCol w="539115">
                  <a:extLst>
                    <a:ext uri="{9D8B030D-6E8A-4147-A177-3AD203B41FA5}">
                      <a16:colId xmlns:a16="http://schemas.microsoft.com/office/drawing/2014/main" val="20002"/>
                    </a:ext>
                  </a:extLst>
                </a:gridCol>
                <a:gridCol w="539115">
                  <a:extLst>
                    <a:ext uri="{9D8B030D-6E8A-4147-A177-3AD203B41FA5}">
                      <a16:colId xmlns:a16="http://schemas.microsoft.com/office/drawing/2014/main" val="20003"/>
                    </a:ext>
                  </a:extLst>
                </a:gridCol>
                <a:gridCol w="538480">
                  <a:extLst>
                    <a:ext uri="{9D8B030D-6E8A-4147-A177-3AD203B41FA5}">
                      <a16:colId xmlns:a16="http://schemas.microsoft.com/office/drawing/2014/main" val="20004"/>
                    </a:ext>
                  </a:extLst>
                </a:gridCol>
                <a:gridCol w="539115">
                  <a:extLst>
                    <a:ext uri="{9D8B030D-6E8A-4147-A177-3AD203B41FA5}">
                      <a16:colId xmlns:a16="http://schemas.microsoft.com/office/drawing/2014/main" val="20005"/>
                    </a:ext>
                  </a:extLst>
                </a:gridCol>
                <a:gridCol w="539115">
                  <a:extLst>
                    <a:ext uri="{9D8B030D-6E8A-4147-A177-3AD203B41FA5}">
                      <a16:colId xmlns:a16="http://schemas.microsoft.com/office/drawing/2014/main" val="20006"/>
                    </a:ext>
                  </a:extLst>
                </a:gridCol>
                <a:gridCol w="538480">
                  <a:extLst>
                    <a:ext uri="{9D8B030D-6E8A-4147-A177-3AD203B41FA5}">
                      <a16:colId xmlns:a16="http://schemas.microsoft.com/office/drawing/2014/main" val="20007"/>
                    </a:ext>
                  </a:extLst>
                </a:gridCol>
                <a:gridCol w="539115">
                  <a:extLst>
                    <a:ext uri="{9D8B030D-6E8A-4147-A177-3AD203B41FA5}">
                      <a16:colId xmlns:a16="http://schemas.microsoft.com/office/drawing/2014/main" val="20008"/>
                    </a:ext>
                  </a:extLst>
                </a:gridCol>
                <a:gridCol w="539115">
                  <a:extLst>
                    <a:ext uri="{9D8B030D-6E8A-4147-A177-3AD203B41FA5}">
                      <a16:colId xmlns:a16="http://schemas.microsoft.com/office/drawing/2014/main" val="20009"/>
                    </a:ext>
                  </a:extLst>
                </a:gridCol>
              </a:tblGrid>
              <a:tr h="312420">
                <a:tc>
                  <a:txBody>
                    <a:bodyPr/>
                    <a:lstStyle/>
                    <a:p>
                      <a:pPr>
                        <a:lnSpc>
                          <a:spcPct val="150000"/>
                        </a:lnSpc>
                        <a:spcAft>
                          <a:spcPts val="0"/>
                        </a:spcAft>
                      </a:pPr>
                      <a:r>
                        <a:rPr lang="zh-CN" sz="1200" kern="100">
                          <a:effectLst/>
                        </a:rPr>
                        <a:t>体式</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1</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2</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3</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4</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5</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6</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7</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8</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9</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0"/>
                  </a:ext>
                </a:extLst>
              </a:tr>
              <a:tr h="268605">
                <a:tc>
                  <a:txBody>
                    <a:bodyPr/>
                    <a:lstStyle/>
                    <a:p>
                      <a:pPr>
                        <a:lnSpc>
                          <a:spcPct val="150000"/>
                        </a:lnSpc>
                        <a:spcAft>
                          <a:spcPts val="0"/>
                        </a:spcAft>
                      </a:pPr>
                      <a:r>
                        <a:rPr lang="zh-CN" sz="1200" kern="100">
                          <a:effectLst/>
                        </a:rPr>
                        <a:t>延时</a:t>
                      </a:r>
                      <a:r>
                        <a:rPr lang="en-US" sz="1200" kern="100">
                          <a:effectLst/>
                        </a:rPr>
                        <a:t>(ms)</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2168</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1672</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1513</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1482</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1655</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1618</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1347</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a:effectLst/>
                        </a:rPr>
                        <a:t>1738</a:t>
                      </a:r>
                      <a:endParaRPr lang="zh-CN" sz="1200" kern="100">
                        <a:effectLst/>
                        <a:latin typeface="Times New Roman" charset="0"/>
                        <a:ea typeface="等线" charset="-122"/>
                      </a:endParaRPr>
                    </a:p>
                  </a:txBody>
                  <a:tcPr marL="68580" marR="68580" marT="0" marB="0"/>
                </a:tc>
                <a:tc>
                  <a:txBody>
                    <a:bodyPr/>
                    <a:lstStyle/>
                    <a:p>
                      <a:pPr>
                        <a:lnSpc>
                          <a:spcPct val="150000"/>
                        </a:lnSpc>
                        <a:spcAft>
                          <a:spcPts val="0"/>
                        </a:spcAft>
                      </a:pPr>
                      <a:r>
                        <a:rPr lang="en-US" sz="1200" kern="100" dirty="0">
                          <a:effectLst/>
                        </a:rPr>
                        <a:t>1610</a:t>
                      </a:r>
                      <a:endParaRPr lang="zh-CN" sz="1200" kern="100" dirty="0">
                        <a:effectLst/>
                        <a:latin typeface="Times New Roman" charset="0"/>
                        <a:ea typeface="等线" charset="-122"/>
                      </a:endParaRPr>
                    </a:p>
                  </a:txBody>
                  <a:tcPr marL="68580" marR="68580" marT="0" marB="0"/>
                </a:tc>
                <a:extLst>
                  <a:ext uri="{0D108BD9-81ED-4DB2-BD59-A6C34878D82A}">
                    <a16:rowId xmlns:a16="http://schemas.microsoft.com/office/drawing/2014/main" val="10001"/>
                  </a:ext>
                </a:extLst>
              </a:tr>
            </a:tbl>
          </a:graphicData>
        </a:graphic>
      </p:graphicFrame>
      <p:sp>
        <p:nvSpPr>
          <p:cNvPr id="17" name="矩形 16"/>
          <p:cNvSpPr/>
          <p:nvPr/>
        </p:nvSpPr>
        <p:spPr>
          <a:xfrm>
            <a:off x="5014292" y="4046029"/>
            <a:ext cx="2965877" cy="507831"/>
          </a:xfrm>
          <a:prstGeom prst="rect">
            <a:avLst/>
          </a:prstGeom>
        </p:spPr>
        <p:txBody>
          <a:bodyPr wrap="none">
            <a:spAutoFit/>
          </a:bodyPr>
          <a:lstStyle/>
          <a:p>
            <a:pPr indent="381000">
              <a:lnSpc>
                <a:spcPct val="150000"/>
              </a:lnSpc>
            </a:pPr>
            <a:r>
              <a:rPr lang="zh-CN" altLang="zh-CN" dirty="0"/>
              <a:t>平均时延为</a:t>
            </a:r>
            <a:r>
              <a:rPr lang="en-US" altLang="zh-CN" dirty="0"/>
              <a:t>1644.8ms</a:t>
            </a:r>
            <a:r>
              <a:rPr lang="zh-CN" altLang="zh-CN" dirty="0"/>
              <a:t>。</a:t>
            </a:r>
            <a:endParaRPr lang="zh-CN" altLang="zh-CN" dirty="0">
              <a:latin typeface="Times New Roman" charset="0"/>
              <a:ea typeface="等线" charset="-122"/>
            </a:endParaRPr>
          </a:p>
        </p:txBody>
      </p:sp>
      <p:sp>
        <p:nvSpPr>
          <p:cNvPr id="10" name="内容占位符 9"/>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66352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性能测试</a:t>
            </a:r>
            <a:endParaRPr lang="zh-CN" altLang="en-US" dirty="0">
              <a:ea typeface="Microsoft YaHei UI" panose="020B0503020204020204" pitchFamily="34" charset="-122"/>
            </a:endParaRPr>
          </a:p>
        </p:txBody>
      </p:sp>
      <p:sp>
        <p:nvSpPr>
          <p:cNvPr id="4" name="矩形 3"/>
          <p:cNvSpPr/>
          <p:nvPr/>
        </p:nvSpPr>
        <p:spPr>
          <a:xfrm>
            <a:off x="1341884" y="1268760"/>
            <a:ext cx="9961573" cy="923330"/>
          </a:xfrm>
          <a:prstGeom prst="rect">
            <a:avLst/>
          </a:prstGeom>
        </p:spPr>
        <p:txBody>
          <a:bodyPr wrap="square">
            <a:spAutoFit/>
          </a:bodyPr>
          <a:lstStyle/>
          <a:p>
            <a:pPr indent="304800">
              <a:lnSpc>
                <a:spcPct val="150000"/>
              </a:lnSpc>
            </a:pPr>
            <a:r>
              <a:rPr lang="zh-CN" altLang="zh-CN" dirty="0"/>
              <a:t>测试图片为我们在宿舍做动作拍的图片，收集了</a:t>
            </a:r>
            <a:r>
              <a:rPr lang="en-US" altLang="zh-CN" dirty="0"/>
              <a:t>18</a:t>
            </a:r>
            <a:r>
              <a:rPr lang="zh-CN" altLang="zh-CN" dirty="0"/>
              <a:t>张，每个体式</a:t>
            </a:r>
            <a:r>
              <a:rPr lang="en-US" altLang="zh-CN" dirty="0"/>
              <a:t>2</a:t>
            </a:r>
            <a:r>
              <a:rPr lang="zh-CN" altLang="zh-CN" dirty="0"/>
              <a:t>张，下面为测试结果以及相似度。</a:t>
            </a:r>
            <a:endParaRPr lang="zh-CN" altLang="zh-CN" dirty="0">
              <a:latin typeface="Times New Roman" charset="0"/>
              <a:ea typeface="等线"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830946034"/>
              </p:ext>
            </p:extLst>
          </p:nvPr>
        </p:nvGraphicFramePr>
        <p:xfrm>
          <a:off x="2854052" y="2348880"/>
          <a:ext cx="5976664" cy="3600402"/>
        </p:xfrm>
        <a:graphic>
          <a:graphicData uri="http://schemas.openxmlformats.org/drawingml/2006/table">
            <a:tbl>
              <a:tblPr firstRow="1" firstCol="1" bandRow="1">
                <a:tableStyleId>{BC89EF96-8CEA-46FF-86C4-4CE0E7609802}</a:tableStyleId>
              </a:tblPr>
              <a:tblGrid>
                <a:gridCol w="760555">
                  <a:extLst>
                    <a:ext uri="{9D8B030D-6E8A-4147-A177-3AD203B41FA5}">
                      <a16:colId xmlns:a16="http://schemas.microsoft.com/office/drawing/2014/main" val="20000"/>
                    </a:ext>
                  </a:extLst>
                </a:gridCol>
                <a:gridCol w="773698">
                  <a:extLst>
                    <a:ext uri="{9D8B030D-6E8A-4147-A177-3AD203B41FA5}">
                      <a16:colId xmlns:a16="http://schemas.microsoft.com/office/drawing/2014/main" val="20001"/>
                    </a:ext>
                  </a:extLst>
                </a:gridCol>
                <a:gridCol w="1461527">
                  <a:extLst>
                    <a:ext uri="{9D8B030D-6E8A-4147-A177-3AD203B41FA5}">
                      <a16:colId xmlns:a16="http://schemas.microsoft.com/office/drawing/2014/main" val="20002"/>
                    </a:ext>
                  </a:extLst>
                </a:gridCol>
                <a:gridCol w="745659">
                  <a:extLst>
                    <a:ext uri="{9D8B030D-6E8A-4147-A177-3AD203B41FA5}">
                      <a16:colId xmlns:a16="http://schemas.microsoft.com/office/drawing/2014/main" val="20003"/>
                    </a:ext>
                  </a:extLst>
                </a:gridCol>
                <a:gridCol w="773698">
                  <a:extLst>
                    <a:ext uri="{9D8B030D-6E8A-4147-A177-3AD203B41FA5}">
                      <a16:colId xmlns:a16="http://schemas.microsoft.com/office/drawing/2014/main" val="20004"/>
                    </a:ext>
                  </a:extLst>
                </a:gridCol>
                <a:gridCol w="1461527">
                  <a:extLst>
                    <a:ext uri="{9D8B030D-6E8A-4147-A177-3AD203B41FA5}">
                      <a16:colId xmlns:a16="http://schemas.microsoft.com/office/drawing/2014/main" val="20005"/>
                    </a:ext>
                  </a:extLst>
                </a:gridCol>
              </a:tblGrid>
              <a:tr h="689838">
                <a:tc>
                  <a:txBody>
                    <a:bodyPr/>
                    <a:lstStyle/>
                    <a:p>
                      <a:pPr algn="ctr">
                        <a:lnSpc>
                          <a:spcPct val="150000"/>
                        </a:lnSpc>
                        <a:spcAft>
                          <a:spcPts val="0"/>
                        </a:spcAft>
                      </a:pPr>
                      <a:r>
                        <a:rPr lang="zh-CN" sz="1200" kern="100" dirty="0">
                          <a:effectLst/>
                        </a:rPr>
                        <a:t>图片编号</a:t>
                      </a:r>
                      <a:endParaRPr lang="zh-CN" sz="1200" kern="100" dirty="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能否识别</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dirty="0">
                          <a:effectLst/>
                        </a:rPr>
                        <a:t>识别为正确动作的百分比</a:t>
                      </a:r>
                      <a:endParaRPr lang="zh-CN" sz="1200" kern="100" dirty="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图片编号</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能否识别</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识别为正确动作的百分比</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0"/>
                  </a:ext>
                </a:extLst>
              </a:tr>
              <a:tr h="323396">
                <a:tc>
                  <a:txBody>
                    <a:bodyPr/>
                    <a:lstStyle/>
                    <a:p>
                      <a:pPr algn="ctr">
                        <a:lnSpc>
                          <a:spcPct val="150000"/>
                        </a:lnSpc>
                        <a:spcAft>
                          <a:spcPts val="0"/>
                        </a:spcAft>
                      </a:pPr>
                      <a:r>
                        <a:rPr lang="en-US" sz="1200" kern="100">
                          <a:effectLst/>
                        </a:rPr>
                        <a:t>1</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78.09</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2</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25.24</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1"/>
                  </a:ext>
                </a:extLst>
              </a:tr>
              <a:tr h="323396">
                <a:tc>
                  <a:txBody>
                    <a:bodyPr/>
                    <a:lstStyle/>
                    <a:p>
                      <a:pPr algn="ctr">
                        <a:lnSpc>
                          <a:spcPct val="150000"/>
                        </a:lnSpc>
                        <a:spcAft>
                          <a:spcPts val="0"/>
                        </a:spcAft>
                      </a:pPr>
                      <a:r>
                        <a:rPr lang="en-US" sz="1200" kern="100">
                          <a:effectLst/>
                        </a:rPr>
                        <a:t>3</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30.373</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4</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95.484</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2"/>
                  </a:ext>
                </a:extLst>
              </a:tr>
              <a:tr h="323396">
                <a:tc>
                  <a:txBody>
                    <a:bodyPr/>
                    <a:lstStyle/>
                    <a:p>
                      <a:pPr algn="ctr">
                        <a:lnSpc>
                          <a:spcPct val="150000"/>
                        </a:lnSpc>
                        <a:spcAft>
                          <a:spcPts val="0"/>
                        </a:spcAft>
                      </a:pPr>
                      <a:r>
                        <a:rPr lang="en-US" sz="1200" kern="100">
                          <a:effectLst/>
                        </a:rPr>
                        <a:t>5</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74.68</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6</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68.159</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3"/>
                  </a:ext>
                </a:extLst>
              </a:tr>
              <a:tr h="323396">
                <a:tc>
                  <a:txBody>
                    <a:bodyPr/>
                    <a:lstStyle/>
                    <a:p>
                      <a:pPr algn="ctr">
                        <a:lnSpc>
                          <a:spcPct val="150000"/>
                        </a:lnSpc>
                        <a:spcAft>
                          <a:spcPts val="0"/>
                        </a:spcAft>
                      </a:pPr>
                      <a:r>
                        <a:rPr lang="en-US" sz="1200" kern="100">
                          <a:effectLst/>
                        </a:rPr>
                        <a:t>7</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89.79</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8</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90.12</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4"/>
                  </a:ext>
                </a:extLst>
              </a:tr>
              <a:tr h="323396">
                <a:tc>
                  <a:txBody>
                    <a:bodyPr/>
                    <a:lstStyle/>
                    <a:p>
                      <a:pPr algn="ctr">
                        <a:lnSpc>
                          <a:spcPct val="150000"/>
                        </a:lnSpc>
                        <a:spcAft>
                          <a:spcPts val="0"/>
                        </a:spcAft>
                      </a:pPr>
                      <a:r>
                        <a:rPr lang="en-US" sz="1200" kern="100">
                          <a:effectLst/>
                        </a:rPr>
                        <a:t>9</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29.825</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10</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35.509</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5"/>
                  </a:ext>
                </a:extLst>
              </a:tr>
              <a:tr h="323396">
                <a:tc>
                  <a:txBody>
                    <a:bodyPr/>
                    <a:lstStyle/>
                    <a:p>
                      <a:pPr algn="ctr">
                        <a:lnSpc>
                          <a:spcPct val="150000"/>
                        </a:lnSpc>
                        <a:spcAft>
                          <a:spcPts val="0"/>
                        </a:spcAft>
                      </a:pPr>
                      <a:r>
                        <a:rPr lang="en-US" sz="1200" kern="100">
                          <a:effectLst/>
                        </a:rPr>
                        <a:t>11</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56.90</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12</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70.98</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6"/>
                  </a:ext>
                </a:extLst>
              </a:tr>
              <a:tr h="323396">
                <a:tc>
                  <a:txBody>
                    <a:bodyPr/>
                    <a:lstStyle/>
                    <a:p>
                      <a:pPr algn="ctr">
                        <a:lnSpc>
                          <a:spcPct val="150000"/>
                        </a:lnSpc>
                        <a:spcAft>
                          <a:spcPts val="0"/>
                        </a:spcAft>
                      </a:pPr>
                      <a:r>
                        <a:rPr lang="en-US" sz="1200" kern="100">
                          <a:effectLst/>
                        </a:rPr>
                        <a:t>13</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30.373</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14</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77.237</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7"/>
                  </a:ext>
                </a:extLst>
              </a:tr>
              <a:tr h="323396">
                <a:tc>
                  <a:txBody>
                    <a:bodyPr/>
                    <a:lstStyle/>
                    <a:p>
                      <a:pPr algn="ctr">
                        <a:lnSpc>
                          <a:spcPct val="150000"/>
                        </a:lnSpc>
                        <a:spcAft>
                          <a:spcPts val="0"/>
                        </a:spcAft>
                      </a:pPr>
                      <a:r>
                        <a:rPr lang="en-US" sz="1200" kern="100">
                          <a:effectLst/>
                        </a:rPr>
                        <a:t>15</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76.095</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16</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59.371</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8"/>
                  </a:ext>
                </a:extLst>
              </a:tr>
              <a:tr h="323396">
                <a:tc>
                  <a:txBody>
                    <a:bodyPr/>
                    <a:lstStyle/>
                    <a:p>
                      <a:pPr algn="ctr">
                        <a:lnSpc>
                          <a:spcPct val="150000"/>
                        </a:lnSpc>
                        <a:spcAft>
                          <a:spcPts val="0"/>
                        </a:spcAft>
                      </a:pPr>
                      <a:r>
                        <a:rPr lang="en-US" sz="1200" kern="100">
                          <a:effectLst/>
                        </a:rPr>
                        <a:t>17</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80.76</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a:effectLst/>
                        </a:rPr>
                        <a:t>18</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zh-CN" sz="1200" kern="100">
                          <a:effectLst/>
                        </a:rPr>
                        <a:t>能</a:t>
                      </a:r>
                      <a:endParaRPr lang="zh-CN" sz="1200" kern="100">
                        <a:effectLst/>
                        <a:latin typeface="Times New Roman" charset="0"/>
                        <a:ea typeface="等线" charset="-122"/>
                      </a:endParaRPr>
                    </a:p>
                  </a:txBody>
                  <a:tcPr marL="68580" marR="68580" marT="0" marB="0"/>
                </a:tc>
                <a:tc>
                  <a:txBody>
                    <a:bodyPr/>
                    <a:lstStyle/>
                    <a:p>
                      <a:pPr algn="ctr">
                        <a:lnSpc>
                          <a:spcPct val="150000"/>
                        </a:lnSpc>
                        <a:spcAft>
                          <a:spcPts val="0"/>
                        </a:spcAft>
                      </a:pPr>
                      <a:r>
                        <a:rPr lang="en-US" sz="1200" kern="100" dirty="0">
                          <a:effectLst/>
                        </a:rPr>
                        <a:t>68.90</a:t>
                      </a:r>
                      <a:endParaRPr lang="zh-CN" sz="1200" kern="100" dirty="0">
                        <a:effectLst/>
                        <a:latin typeface="Times New Roman" charset="0"/>
                        <a:ea typeface="等线" charset="-122"/>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82357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57908" y="-171400"/>
            <a:ext cx="9782801" cy="1239837"/>
          </a:xfrm>
        </p:spPr>
        <p:txBody>
          <a:bodyPr rtlCol="0"/>
          <a:lstStyle/>
          <a:p>
            <a:r>
              <a:rPr lang="zh-CN" altLang="en-US" dirty="0">
                <a:latin typeface="+mn-ea"/>
                <a:ea typeface="Microsoft YaHei UI"/>
              </a:rPr>
              <a:t>六、创新点及特色</a:t>
            </a:r>
          </a:p>
        </p:txBody>
      </p:sp>
      <p:sp>
        <p:nvSpPr>
          <p:cNvPr id="14" name="内容占位符 13"/>
          <p:cNvSpPr>
            <a:spLocks noGrp="1"/>
          </p:cNvSpPr>
          <p:nvPr>
            <p:ph idx="1"/>
          </p:nvPr>
        </p:nvSpPr>
        <p:spPr/>
        <p:txBody>
          <a:bodyPr rtlCol="0"/>
          <a:lstStyle/>
          <a:p>
            <a:pPr marL="0" indent="0">
              <a:lnSpc>
                <a:spcPct val="150000"/>
              </a:lnSpc>
              <a:buNone/>
            </a:pPr>
            <a:r>
              <a:rPr lang="zh-CN" altLang="zh-CN" dirty="0"/>
              <a:t>（</a:t>
            </a:r>
            <a:r>
              <a:rPr lang="en-US" altLang="zh-CN" dirty="0"/>
              <a:t>1</a:t>
            </a:r>
            <a:r>
              <a:rPr lang="zh-CN" altLang="zh-CN" dirty="0"/>
              <a:t>）新型简化神经网络的应用及移动端算法的移植</a:t>
            </a:r>
          </a:p>
          <a:p>
            <a:pPr marL="0" indent="0">
              <a:lnSpc>
                <a:spcPct val="150000"/>
              </a:lnSpc>
              <a:buNone/>
            </a:pPr>
            <a:r>
              <a:rPr lang="zh-CN" altLang="zh-CN" dirty="0"/>
              <a:t>（</a:t>
            </a:r>
            <a:r>
              <a:rPr lang="en-US" altLang="zh-CN" dirty="0"/>
              <a:t>2</a:t>
            </a:r>
            <a:r>
              <a:rPr lang="zh-CN" altLang="zh-CN" dirty="0"/>
              <a:t>）利用背景去除技术提升数据集质量</a:t>
            </a:r>
          </a:p>
          <a:p>
            <a:pPr marL="0" indent="0">
              <a:lnSpc>
                <a:spcPct val="150000"/>
              </a:lnSpc>
              <a:buNone/>
            </a:pPr>
            <a:r>
              <a:rPr lang="zh-CN" altLang="zh-CN" dirty="0"/>
              <a:t>（</a:t>
            </a:r>
            <a:r>
              <a:rPr lang="en-US" altLang="zh-CN" dirty="0"/>
              <a:t>3</a:t>
            </a:r>
            <a:r>
              <a:rPr lang="zh-CN" altLang="zh-CN" dirty="0"/>
              <a:t>）良好的实时识别水平</a:t>
            </a:r>
          </a:p>
          <a:p>
            <a:pPr marL="0" indent="0">
              <a:lnSpc>
                <a:spcPct val="150000"/>
              </a:lnSpc>
              <a:buNone/>
            </a:pPr>
            <a:r>
              <a:rPr lang="zh-CN" altLang="zh-CN" dirty="0"/>
              <a:t>（</a:t>
            </a:r>
            <a:r>
              <a:rPr lang="en-US" altLang="zh-CN" dirty="0"/>
              <a:t>4</a:t>
            </a:r>
            <a:r>
              <a:rPr lang="zh-CN" altLang="zh-CN" dirty="0"/>
              <a:t>）离线模式实现识别</a:t>
            </a:r>
          </a:p>
          <a:p>
            <a:pPr marL="0" lvl="0" indent="0">
              <a:buNone/>
            </a:pPr>
            <a:endParaRPr lang="en-US" altLang="zh-CN" dirty="0">
              <a:latin typeface="+mn-ea"/>
              <a:ea typeface="+mn-ea"/>
            </a:endParaRPr>
          </a:p>
        </p:txBody>
      </p:sp>
    </p:spTree>
    <p:extLst>
      <p:ext uri="{BB962C8B-B14F-4D97-AF65-F5344CB8AC3E}">
        <p14:creationId xmlns:p14="http://schemas.microsoft.com/office/powerpoint/2010/main" val="1116922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b="1" dirty="0"/>
              <a:t>七、</a:t>
            </a:r>
            <a:r>
              <a:rPr lang="zh-CN" altLang="zh-CN" b="1" dirty="0"/>
              <a:t>项目分工</a:t>
            </a:r>
            <a:br>
              <a:rPr lang="zh-CN" altLang="zh-CN" dirty="0">
                <a:latin typeface="Times New Roman" panose="02020603050405020304" pitchFamily="18" charset="0"/>
                <a:ea typeface="等线" panose="02010600030101010101" pitchFamily="2" charset="-122"/>
              </a:rPr>
            </a:br>
            <a:endParaRPr lang="zh-CN" altLang="en-US" dirty="0">
              <a:latin typeface="+mn-ea"/>
              <a:ea typeface="+mn-ea"/>
            </a:endParaRPr>
          </a:p>
        </p:txBody>
      </p:sp>
      <p:graphicFrame>
        <p:nvGraphicFramePr>
          <p:cNvPr id="3" name="表格 2">
            <a:extLst>
              <a:ext uri="{FF2B5EF4-FFF2-40B4-BE49-F238E27FC236}">
                <a16:creationId xmlns:a16="http://schemas.microsoft.com/office/drawing/2014/main" id="{BF268EF9-8132-4B06-AD8F-2C9F242BBFC2}"/>
              </a:ext>
            </a:extLst>
          </p:cNvPr>
          <p:cNvGraphicFramePr>
            <a:graphicFrameLocks noGrp="1"/>
          </p:cNvGraphicFramePr>
          <p:nvPr>
            <p:extLst>
              <p:ext uri="{D42A27DB-BD31-4B8C-83A1-F6EECF244321}">
                <p14:modId xmlns:p14="http://schemas.microsoft.com/office/powerpoint/2010/main" val="1843599843"/>
              </p:ext>
            </p:extLst>
          </p:nvPr>
        </p:nvGraphicFramePr>
        <p:xfrm>
          <a:off x="1773932" y="1417636"/>
          <a:ext cx="7344986" cy="5258340"/>
        </p:xfrm>
        <a:graphic>
          <a:graphicData uri="http://schemas.openxmlformats.org/drawingml/2006/table">
            <a:tbl>
              <a:tblPr firstRow="1" firstCol="1" bandRow="1">
                <a:tableStyleId>{BC89EF96-8CEA-46FF-86C4-4CE0E7609802}</a:tableStyleId>
              </a:tblPr>
              <a:tblGrid>
                <a:gridCol w="3672493">
                  <a:extLst>
                    <a:ext uri="{9D8B030D-6E8A-4147-A177-3AD203B41FA5}">
                      <a16:colId xmlns:a16="http://schemas.microsoft.com/office/drawing/2014/main" val="2217547104"/>
                    </a:ext>
                  </a:extLst>
                </a:gridCol>
                <a:gridCol w="3672493">
                  <a:extLst>
                    <a:ext uri="{9D8B030D-6E8A-4147-A177-3AD203B41FA5}">
                      <a16:colId xmlns:a16="http://schemas.microsoft.com/office/drawing/2014/main" val="2665024657"/>
                    </a:ext>
                  </a:extLst>
                </a:gridCol>
              </a:tblGrid>
              <a:tr h="418624">
                <a:tc>
                  <a:txBody>
                    <a:bodyPr/>
                    <a:lstStyle/>
                    <a:p>
                      <a:pPr marR="144145" indent="304800">
                        <a:lnSpc>
                          <a:spcPts val="2500"/>
                        </a:lnSpc>
                        <a:spcAft>
                          <a:spcPts val="0"/>
                        </a:spcAft>
                      </a:pPr>
                      <a:r>
                        <a:rPr lang="zh-CN" sz="1800" kern="100" dirty="0">
                          <a:effectLst/>
                        </a:rPr>
                        <a:t>姿态识别算法的比较</a:t>
                      </a:r>
                      <a:endParaRPr lang="zh-CN" sz="1800" kern="100" dirty="0">
                        <a:effectLst/>
                        <a:latin typeface="Times New Roman" panose="02020603050405020304" pitchFamily="18" charset="0"/>
                        <a:ea typeface="等线" panose="02010600030101010101" pitchFamily="2" charset="-122"/>
                      </a:endParaRPr>
                    </a:p>
                  </a:txBody>
                  <a:tcPr marL="68580" marR="68580" marT="0" marB="0"/>
                </a:tc>
                <a:tc>
                  <a:txBody>
                    <a:bodyPr/>
                    <a:lstStyle/>
                    <a:p>
                      <a:pPr indent="304800">
                        <a:lnSpc>
                          <a:spcPct val="150000"/>
                        </a:lnSpc>
                        <a:spcAft>
                          <a:spcPts val="0"/>
                        </a:spcAft>
                      </a:pPr>
                      <a:r>
                        <a:rPr lang="zh-CN" sz="1800" b="1" kern="100" dirty="0">
                          <a:effectLst/>
                        </a:rPr>
                        <a:t>张婧怡</a:t>
                      </a:r>
                      <a:endParaRPr lang="zh-CN" sz="1800" b="1" kern="100" dirty="0">
                        <a:effectLst/>
                        <a:latin typeface="Times New Roman" panose="02020603050405020304" pitchFamily="18" charset="0"/>
                        <a:ea typeface="等线" panose="02010600030101010101" pitchFamily="2" charset="-122"/>
                      </a:endParaRPr>
                    </a:p>
                  </a:txBody>
                  <a:tcPr marL="68580" marR="68580" marT="0" marB="0"/>
                </a:tc>
                <a:extLst>
                  <a:ext uri="{0D108BD9-81ED-4DB2-BD59-A6C34878D82A}">
                    <a16:rowId xmlns:a16="http://schemas.microsoft.com/office/drawing/2014/main" val="4243418977"/>
                  </a:ext>
                </a:extLst>
              </a:tr>
              <a:tr h="418624">
                <a:tc>
                  <a:txBody>
                    <a:bodyPr/>
                    <a:lstStyle/>
                    <a:p>
                      <a:pPr marR="144145" indent="304800">
                        <a:lnSpc>
                          <a:spcPts val="2500"/>
                        </a:lnSpc>
                        <a:spcAft>
                          <a:spcPts val="0"/>
                        </a:spcAft>
                      </a:pPr>
                      <a:r>
                        <a:rPr lang="zh-CN" sz="1800" kern="100" dirty="0">
                          <a:effectLst/>
                        </a:rPr>
                        <a:t>姿态识别算法的实现</a:t>
                      </a:r>
                      <a:endParaRPr lang="zh-CN" sz="1800" kern="100" dirty="0">
                        <a:effectLst/>
                        <a:latin typeface="Times New Roman" panose="02020603050405020304" pitchFamily="18" charset="0"/>
                        <a:ea typeface="等线" panose="02010600030101010101" pitchFamily="2" charset="-122"/>
                      </a:endParaRPr>
                    </a:p>
                  </a:txBody>
                  <a:tcPr marL="68580" marR="68580" marT="0" marB="0"/>
                </a:tc>
                <a:tc>
                  <a:txBody>
                    <a:bodyPr/>
                    <a:lstStyle/>
                    <a:p>
                      <a:pPr indent="304800">
                        <a:lnSpc>
                          <a:spcPct val="150000"/>
                        </a:lnSpc>
                        <a:spcAft>
                          <a:spcPts val="0"/>
                        </a:spcAft>
                      </a:pPr>
                      <a:r>
                        <a:rPr lang="zh-CN" sz="1800" b="1" kern="100" dirty="0">
                          <a:effectLst/>
                        </a:rPr>
                        <a:t>屈贤</a:t>
                      </a:r>
                      <a:endParaRPr lang="zh-CN" sz="1800" b="1" kern="100" dirty="0">
                        <a:effectLst/>
                        <a:latin typeface="Times New Roman" panose="02020603050405020304" pitchFamily="18" charset="0"/>
                        <a:ea typeface="等线" panose="02010600030101010101" pitchFamily="2" charset="-122"/>
                      </a:endParaRPr>
                    </a:p>
                  </a:txBody>
                  <a:tcPr marL="68580" marR="68580" marT="0" marB="0"/>
                </a:tc>
                <a:extLst>
                  <a:ext uri="{0D108BD9-81ED-4DB2-BD59-A6C34878D82A}">
                    <a16:rowId xmlns:a16="http://schemas.microsoft.com/office/drawing/2014/main" val="2935235030"/>
                  </a:ext>
                </a:extLst>
              </a:tr>
              <a:tr h="368776">
                <a:tc>
                  <a:txBody>
                    <a:bodyPr/>
                    <a:lstStyle/>
                    <a:p>
                      <a:pPr indent="304800">
                        <a:lnSpc>
                          <a:spcPct val="150000"/>
                        </a:lnSpc>
                        <a:spcAft>
                          <a:spcPts val="0"/>
                        </a:spcAft>
                      </a:pPr>
                      <a:r>
                        <a:rPr lang="zh-CN" sz="1800" kern="100" dirty="0">
                          <a:effectLst/>
                        </a:rPr>
                        <a:t>训练数据集收集</a:t>
                      </a:r>
                      <a:endParaRPr lang="zh-CN" sz="1800" kern="100" dirty="0">
                        <a:effectLst/>
                        <a:latin typeface="Times New Roman" panose="02020603050405020304" pitchFamily="18" charset="0"/>
                        <a:ea typeface="等线" panose="02010600030101010101" pitchFamily="2" charset="-122"/>
                      </a:endParaRPr>
                    </a:p>
                  </a:txBody>
                  <a:tcPr marL="68580" marR="68580" marT="0" marB="0"/>
                </a:tc>
                <a:tc>
                  <a:txBody>
                    <a:bodyPr/>
                    <a:lstStyle/>
                    <a:p>
                      <a:pPr indent="304800">
                        <a:lnSpc>
                          <a:spcPct val="150000"/>
                        </a:lnSpc>
                        <a:spcAft>
                          <a:spcPts val="0"/>
                        </a:spcAft>
                      </a:pPr>
                      <a:r>
                        <a:rPr lang="zh-CN" sz="1800" b="1" kern="100" dirty="0">
                          <a:effectLst/>
                        </a:rPr>
                        <a:t>刘孜路</a:t>
                      </a:r>
                      <a:endParaRPr lang="zh-CN" sz="1800" b="1" kern="100" dirty="0">
                        <a:effectLst/>
                        <a:latin typeface="Times New Roman" panose="02020603050405020304" pitchFamily="18" charset="0"/>
                        <a:ea typeface="等线" panose="02010600030101010101" pitchFamily="2" charset="-122"/>
                      </a:endParaRPr>
                    </a:p>
                  </a:txBody>
                  <a:tcPr marL="68580" marR="68580" marT="0" marB="0"/>
                </a:tc>
                <a:extLst>
                  <a:ext uri="{0D108BD9-81ED-4DB2-BD59-A6C34878D82A}">
                    <a16:rowId xmlns:a16="http://schemas.microsoft.com/office/drawing/2014/main" val="1433059051"/>
                  </a:ext>
                </a:extLst>
              </a:tr>
              <a:tr h="368776">
                <a:tc>
                  <a:txBody>
                    <a:bodyPr/>
                    <a:lstStyle/>
                    <a:p>
                      <a:pPr indent="304800">
                        <a:lnSpc>
                          <a:spcPct val="150000"/>
                        </a:lnSpc>
                        <a:spcAft>
                          <a:spcPts val="0"/>
                        </a:spcAft>
                      </a:pPr>
                      <a:r>
                        <a:rPr lang="zh-CN" sz="1800" kern="100">
                          <a:effectLst/>
                        </a:rPr>
                        <a:t>训练数据集去背景处理</a:t>
                      </a:r>
                      <a:endParaRPr lang="zh-CN" sz="1800" kern="100">
                        <a:effectLst/>
                        <a:latin typeface="Times New Roman" panose="02020603050405020304" pitchFamily="18" charset="0"/>
                        <a:ea typeface="等线" panose="02010600030101010101" pitchFamily="2" charset="-122"/>
                      </a:endParaRPr>
                    </a:p>
                  </a:txBody>
                  <a:tcPr marL="68580" marR="68580" marT="0" marB="0"/>
                </a:tc>
                <a:tc>
                  <a:txBody>
                    <a:bodyPr/>
                    <a:lstStyle/>
                    <a:p>
                      <a:pPr indent="304800">
                        <a:lnSpc>
                          <a:spcPct val="150000"/>
                        </a:lnSpc>
                        <a:spcAft>
                          <a:spcPts val="0"/>
                        </a:spcAft>
                      </a:pPr>
                      <a:r>
                        <a:rPr lang="zh-CN" sz="1800" b="1" kern="100" dirty="0">
                          <a:effectLst/>
                        </a:rPr>
                        <a:t>刘孜路</a:t>
                      </a:r>
                      <a:endParaRPr lang="zh-CN" sz="1800" b="1" kern="100" dirty="0">
                        <a:effectLst/>
                        <a:latin typeface="Times New Roman" panose="02020603050405020304" pitchFamily="18" charset="0"/>
                        <a:ea typeface="等线" panose="02010600030101010101" pitchFamily="2" charset="-122"/>
                      </a:endParaRPr>
                    </a:p>
                  </a:txBody>
                  <a:tcPr marL="68580" marR="68580" marT="0" marB="0"/>
                </a:tc>
                <a:extLst>
                  <a:ext uri="{0D108BD9-81ED-4DB2-BD59-A6C34878D82A}">
                    <a16:rowId xmlns:a16="http://schemas.microsoft.com/office/drawing/2014/main" val="1183298194"/>
                  </a:ext>
                </a:extLst>
              </a:tr>
              <a:tr h="364556">
                <a:tc>
                  <a:txBody>
                    <a:bodyPr/>
                    <a:lstStyle/>
                    <a:p>
                      <a:pPr indent="304800">
                        <a:lnSpc>
                          <a:spcPct val="150000"/>
                        </a:lnSpc>
                        <a:spcAft>
                          <a:spcPts val="0"/>
                        </a:spcAft>
                      </a:pPr>
                      <a:r>
                        <a:rPr lang="zh-CN" sz="1800" kern="100" dirty="0">
                          <a:effectLst/>
                        </a:rPr>
                        <a:t>姿态识别算法的移动端移植</a:t>
                      </a:r>
                      <a:endParaRPr lang="zh-CN" sz="1800" kern="100" dirty="0">
                        <a:effectLst/>
                        <a:latin typeface="Times New Roman" panose="02020603050405020304" pitchFamily="18" charset="0"/>
                        <a:ea typeface="等线" panose="02010600030101010101" pitchFamily="2" charset="-122"/>
                      </a:endParaRPr>
                    </a:p>
                  </a:txBody>
                  <a:tcPr marL="68580" marR="68580" marT="0" marB="0"/>
                </a:tc>
                <a:tc>
                  <a:txBody>
                    <a:bodyPr/>
                    <a:lstStyle/>
                    <a:p>
                      <a:pPr>
                        <a:lnSpc>
                          <a:spcPct val="150000"/>
                        </a:lnSpc>
                        <a:spcAft>
                          <a:spcPts val="0"/>
                        </a:spcAft>
                      </a:pPr>
                      <a:r>
                        <a:rPr lang="en-US" altLang="zh-CN" sz="1800" b="1" kern="100" dirty="0">
                          <a:effectLst/>
                        </a:rPr>
                        <a:t>     </a:t>
                      </a:r>
                      <a:r>
                        <a:rPr lang="zh-CN" sz="1800" b="1" kern="100" dirty="0">
                          <a:effectLst/>
                        </a:rPr>
                        <a:t>屈贤</a:t>
                      </a:r>
                      <a:endParaRPr lang="zh-CN" sz="1800" b="1" kern="100" dirty="0">
                        <a:effectLst/>
                        <a:latin typeface="Times New Roman" panose="02020603050405020304" pitchFamily="18" charset="0"/>
                        <a:ea typeface="等线" panose="02010600030101010101" pitchFamily="2" charset="-122"/>
                      </a:endParaRPr>
                    </a:p>
                  </a:txBody>
                  <a:tcPr marL="68580" marR="68580" marT="0" marB="0"/>
                </a:tc>
                <a:extLst>
                  <a:ext uri="{0D108BD9-81ED-4DB2-BD59-A6C34878D82A}">
                    <a16:rowId xmlns:a16="http://schemas.microsoft.com/office/drawing/2014/main" val="1414302502"/>
                  </a:ext>
                </a:extLst>
              </a:tr>
              <a:tr h="368776">
                <a:tc>
                  <a:txBody>
                    <a:bodyPr/>
                    <a:lstStyle/>
                    <a:p>
                      <a:pPr indent="304800">
                        <a:lnSpc>
                          <a:spcPct val="150000"/>
                        </a:lnSpc>
                        <a:spcAft>
                          <a:spcPts val="0"/>
                        </a:spcAft>
                      </a:pPr>
                      <a:r>
                        <a:rPr lang="en-US" sz="1800" kern="100">
                          <a:effectLst/>
                        </a:rPr>
                        <a:t>App</a:t>
                      </a:r>
                      <a:r>
                        <a:rPr lang="zh-CN" sz="1800" kern="100">
                          <a:effectLst/>
                        </a:rPr>
                        <a:t>流程设计</a:t>
                      </a:r>
                      <a:endParaRPr lang="zh-CN" sz="1800" kern="100">
                        <a:effectLst/>
                        <a:latin typeface="Times New Roman" panose="02020603050405020304" pitchFamily="18" charset="0"/>
                        <a:ea typeface="等线" panose="02010600030101010101" pitchFamily="2" charset="-122"/>
                      </a:endParaRPr>
                    </a:p>
                  </a:txBody>
                  <a:tcPr marL="68580" marR="68580" marT="0" marB="0"/>
                </a:tc>
                <a:tc>
                  <a:txBody>
                    <a:bodyPr/>
                    <a:lstStyle/>
                    <a:p>
                      <a:pPr marL="0" indent="304800" algn="l" defTabSz="914400" rtl="0" eaLnBrk="1" latinLnBrk="0" hangingPunct="1">
                        <a:lnSpc>
                          <a:spcPct val="150000"/>
                        </a:lnSpc>
                        <a:spcAft>
                          <a:spcPts val="0"/>
                        </a:spcAft>
                      </a:pPr>
                      <a:r>
                        <a:rPr lang="zh-CN" altLang="en-US" sz="1800" b="1" kern="100" dirty="0">
                          <a:solidFill>
                            <a:schemeClr val="tx1"/>
                          </a:solidFill>
                          <a:effectLst/>
                          <a:latin typeface="+mn-lt"/>
                          <a:ea typeface="+mn-ea"/>
                          <a:cs typeface="+mn-cs"/>
                        </a:rPr>
                        <a:t>张婧怡</a:t>
                      </a:r>
                    </a:p>
                  </a:txBody>
                  <a:tcPr marL="68580" marR="68580" marT="0" marB="0"/>
                </a:tc>
                <a:extLst>
                  <a:ext uri="{0D108BD9-81ED-4DB2-BD59-A6C34878D82A}">
                    <a16:rowId xmlns:a16="http://schemas.microsoft.com/office/drawing/2014/main" val="2738687125"/>
                  </a:ext>
                </a:extLst>
              </a:tr>
              <a:tr h="368776">
                <a:tc>
                  <a:txBody>
                    <a:bodyPr/>
                    <a:lstStyle/>
                    <a:p>
                      <a:pPr indent="304800">
                        <a:lnSpc>
                          <a:spcPct val="150000"/>
                        </a:lnSpc>
                        <a:spcAft>
                          <a:spcPts val="0"/>
                        </a:spcAft>
                      </a:pPr>
                      <a:r>
                        <a:rPr lang="en-US" sz="1800" kern="100" dirty="0">
                          <a:effectLst/>
                        </a:rPr>
                        <a:t>App</a:t>
                      </a:r>
                      <a:r>
                        <a:rPr lang="zh-CN" sz="1800" kern="100" dirty="0">
                          <a:effectLst/>
                        </a:rPr>
                        <a:t>基础功能开发</a:t>
                      </a:r>
                      <a:endParaRPr lang="zh-CN" sz="1800" kern="100" dirty="0">
                        <a:effectLst/>
                        <a:latin typeface="Times New Roman" panose="02020603050405020304" pitchFamily="18" charset="0"/>
                        <a:ea typeface="等线" panose="02010600030101010101" pitchFamily="2" charset="-122"/>
                      </a:endParaRPr>
                    </a:p>
                  </a:txBody>
                  <a:tcPr marL="68580" marR="68580" marT="0" marB="0"/>
                </a:tc>
                <a:tc>
                  <a:txBody>
                    <a:bodyPr/>
                    <a:lstStyle/>
                    <a:p>
                      <a:pPr>
                        <a:lnSpc>
                          <a:spcPct val="150000"/>
                        </a:lnSpc>
                        <a:spcAft>
                          <a:spcPts val="0"/>
                        </a:spcAft>
                      </a:pPr>
                      <a:r>
                        <a:rPr lang="zh-CN" altLang="en-US" sz="1800" b="1" kern="100" dirty="0">
                          <a:solidFill>
                            <a:schemeClr val="tx1"/>
                          </a:solidFill>
                          <a:effectLst/>
                          <a:latin typeface="+mn-lt"/>
                          <a:ea typeface="+mn-ea"/>
                          <a:cs typeface="+mn-cs"/>
                        </a:rPr>
                        <a:t>     屈贤</a:t>
                      </a:r>
                    </a:p>
                  </a:txBody>
                  <a:tcPr marL="68580" marR="68580" marT="0" marB="0"/>
                </a:tc>
                <a:extLst>
                  <a:ext uri="{0D108BD9-81ED-4DB2-BD59-A6C34878D82A}">
                    <a16:rowId xmlns:a16="http://schemas.microsoft.com/office/drawing/2014/main" val="4037521980"/>
                  </a:ext>
                </a:extLst>
              </a:tr>
              <a:tr h="368776">
                <a:tc>
                  <a:txBody>
                    <a:bodyPr/>
                    <a:lstStyle/>
                    <a:p>
                      <a:pPr indent="304800">
                        <a:lnSpc>
                          <a:spcPct val="150000"/>
                        </a:lnSpc>
                        <a:spcAft>
                          <a:spcPts val="0"/>
                        </a:spcAft>
                      </a:pPr>
                      <a:r>
                        <a:rPr lang="en-US" sz="1800" kern="100">
                          <a:effectLst/>
                        </a:rPr>
                        <a:t>App UI</a:t>
                      </a:r>
                      <a:r>
                        <a:rPr lang="zh-CN" sz="1800" kern="100">
                          <a:effectLst/>
                        </a:rPr>
                        <a:t>界面设计</a:t>
                      </a:r>
                      <a:endParaRPr lang="zh-CN" sz="1800" kern="100">
                        <a:effectLst/>
                        <a:latin typeface="Times New Roman" panose="02020603050405020304" pitchFamily="18" charset="0"/>
                        <a:ea typeface="等线" panose="02010600030101010101" pitchFamily="2" charset="-122"/>
                      </a:endParaRPr>
                    </a:p>
                  </a:txBody>
                  <a:tcPr marL="68580" marR="68580" marT="0" marB="0"/>
                </a:tc>
                <a:tc>
                  <a:txBody>
                    <a:bodyPr/>
                    <a:lstStyle/>
                    <a:p>
                      <a:pPr>
                        <a:lnSpc>
                          <a:spcPct val="150000"/>
                        </a:lnSpc>
                        <a:spcAft>
                          <a:spcPts val="0"/>
                        </a:spcAft>
                      </a:pPr>
                      <a:r>
                        <a:rPr lang="en-US" sz="1800" b="1" kern="100" dirty="0">
                          <a:solidFill>
                            <a:schemeClr val="tx1"/>
                          </a:solidFill>
                          <a:effectLst/>
                          <a:latin typeface="+mn-lt"/>
                          <a:ea typeface="+mn-ea"/>
                          <a:cs typeface="+mn-cs"/>
                        </a:rPr>
                        <a:t>     </a:t>
                      </a:r>
                      <a:r>
                        <a:rPr lang="zh-CN" altLang="en-US" sz="1800" b="1" kern="100" dirty="0">
                          <a:solidFill>
                            <a:schemeClr val="tx1"/>
                          </a:solidFill>
                          <a:effectLst/>
                          <a:latin typeface="+mn-lt"/>
                          <a:ea typeface="+mn-ea"/>
                          <a:cs typeface="+mn-cs"/>
                        </a:rPr>
                        <a:t>陶珺</a:t>
                      </a:r>
                    </a:p>
                  </a:txBody>
                  <a:tcPr marL="68580" marR="68580" marT="0" marB="0"/>
                </a:tc>
                <a:extLst>
                  <a:ext uri="{0D108BD9-81ED-4DB2-BD59-A6C34878D82A}">
                    <a16:rowId xmlns:a16="http://schemas.microsoft.com/office/drawing/2014/main" val="4110624279"/>
                  </a:ext>
                </a:extLst>
              </a:tr>
              <a:tr h="368776">
                <a:tc>
                  <a:txBody>
                    <a:bodyPr/>
                    <a:lstStyle/>
                    <a:p>
                      <a:pPr indent="304800">
                        <a:lnSpc>
                          <a:spcPct val="150000"/>
                        </a:lnSpc>
                        <a:spcAft>
                          <a:spcPts val="0"/>
                        </a:spcAft>
                      </a:pPr>
                      <a:r>
                        <a:rPr lang="zh-CN" sz="1800" kern="100" dirty="0">
                          <a:effectLst/>
                        </a:rPr>
                        <a:t>测试数据集的采集</a:t>
                      </a:r>
                      <a:endParaRPr lang="zh-CN" sz="1800" kern="100" dirty="0">
                        <a:effectLst/>
                        <a:latin typeface="Times New Roman" panose="02020603050405020304" pitchFamily="18" charset="0"/>
                        <a:ea typeface="等线" panose="02010600030101010101" pitchFamily="2" charset="-122"/>
                      </a:endParaRPr>
                    </a:p>
                  </a:txBody>
                  <a:tcPr marL="68580" marR="68580" marT="0" marB="0"/>
                </a:tc>
                <a:tc>
                  <a:txBody>
                    <a:bodyPr/>
                    <a:lstStyle/>
                    <a:p>
                      <a:pPr>
                        <a:lnSpc>
                          <a:spcPct val="150000"/>
                        </a:lnSpc>
                        <a:spcAft>
                          <a:spcPts val="0"/>
                        </a:spcAft>
                      </a:pPr>
                      <a:r>
                        <a:rPr lang="en-US" sz="1800" b="1" kern="100" dirty="0">
                          <a:solidFill>
                            <a:schemeClr val="tx1"/>
                          </a:solidFill>
                          <a:effectLst/>
                          <a:latin typeface="+mn-lt"/>
                          <a:ea typeface="+mn-ea"/>
                          <a:cs typeface="+mn-cs"/>
                        </a:rPr>
                        <a:t>     </a:t>
                      </a:r>
                      <a:r>
                        <a:rPr lang="zh-CN" altLang="en-US" sz="1800" b="1" kern="100" dirty="0">
                          <a:solidFill>
                            <a:schemeClr val="tx1"/>
                          </a:solidFill>
                          <a:effectLst/>
                          <a:latin typeface="+mn-lt"/>
                          <a:ea typeface="+mn-ea"/>
                          <a:cs typeface="+mn-cs"/>
                        </a:rPr>
                        <a:t>刘孜路、张婧怡</a:t>
                      </a:r>
                    </a:p>
                  </a:txBody>
                  <a:tcPr marL="68580" marR="68580" marT="0" marB="0"/>
                </a:tc>
                <a:extLst>
                  <a:ext uri="{0D108BD9-81ED-4DB2-BD59-A6C34878D82A}">
                    <a16:rowId xmlns:a16="http://schemas.microsoft.com/office/drawing/2014/main" val="382937931"/>
                  </a:ext>
                </a:extLst>
              </a:tr>
              <a:tr h="368776">
                <a:tc>
                  <a:txBody>
                    <a:bodyPr/>
                    <a:lstStyle/>
                    <a:p>
                      <a:pPr indent="304800">
                        <a:lnSpc>
                          <a:spcPct val="150000"/>
                        </a:lnSpc>
                        <a:spcAft>
                          <a:spcPts val="0"/>
                        </a:spcAft>
                      </a:pPr>
                      <a:r>
                        <a:rPr lang="zh-CN" sz="1800" kern="100">
                          <a:effectLst/>
                        </a:rPr>
                        <a:t>体式学习效果测试</a:t>
                      </a:r>
                      <a:endParaRPr lang="zh-CN" sz="1800" kern="100">
                        <a:effectLst/>
                        <a:latin typeface="Times New Roman" panose="02020603050405020304" pitchFamily="18" charset="0"/>
                        <a:ea typeface="等线" panose="02010600030101010101" pitchFamily="2" charset="-122"/>
                      </a:endParaRPr>
                    </a:p>
                  </a:txBody>
                  <a:tcPr marL="68580" marR="68580" marT="0" marB="0"/>
                </a:tc>
                <a:tc>
                  <a:txBody>
                    <a:bodyPr/>
                    <a:lstStyle/>
                    <a:p>
                      <a:pPr>
                        <a:lnSpc>
                          <a:spcPct val="150000"/>
                        </a:lnSpc>
                        <a:spcAft>
                          <a:spcPts val="0"/>
                        </a:spcAft>
                      </a:pPr>
                      <a:r>
                        <a:rPr lang="en-US" sz="1800" b="1" kern="100" dirty="0">
                          <a:solidFill>
                            <a:schemeClr val="tx1"/>
                          </a:solidFill>
                          <a:effectLst/>
                          <a:latin typeface="+mn-lt"/>
                          <a:ea typeface="+mn-ea"/>
                          <a:cs typeface="+mn-cs"/>
                        </a:rPr>
                        <a:t>     </a:t>
                      </a:r>
                      <a:r>
                        <a:rPr lang="zh-CN" altLang="en-US" sz="1800" b="1" kern="100" dirty="0">
                          <a:solidFill>
                            <a:schemeClr val="tx1"/>
                          </a:solidFill>
                          <a:effectLst/>
                          <a:latin typeface="+mn-lt"/>
                          <a:ea typeface="+mn-ea"/>
                          <a:cs typeface="+mn-cs"/>
                        </a:rPr>
                        <a:t>屈贤、张婧怡</a:t>
                      </a:r>
                    </a:p>
                  </a:txBody>
                  <a:tcPr marL="68580" marR="68580" marT="0" marB="0"/>
                </a:tc>
                <a:extLst>
                  <a:ext uri="{0D108BD9-81ED-4DB2-BD59-A6C34878D82A}">
                    <a16:rowId xmlns:a16="http://schemas.microsoft.com/office/drawing/2014/main" val="477273353"/>
                  </a:ext>
                </a:extLst>
              </a:tr>
              <a:tr h="368776">
                <a:tc>
                  <a:txBody>
                    <a:bodyPr/>
                    <a:lstStyle/>
                    <a:p>
                      <a:pPr indent="304800">
                        <a:lnSpc>
                          <a:spcPct val="150000"/>
                        </a:lnSpc>
                        <a:spcAft>
                          <a:spcPts val="0"/>
                        </a:spcAft>
                      </a:pPr>
                      <a:r>
                        <a:rPr lang="zh-CN" sz="1800" kern="100">
                          <a:effectLst/>
                        </a:rPr>
                        <a:t>套路学习效果测试</a:t>
                      </a:r>
                      <a:endParaRPr lang="zh-CN" sz="1800" kern="100">
                        <a:effectLst/>
                        <a:latin typeface="Times New Roman" panose="02020603050405020304" pitchFamily="18" charset="0"/>
                        <a:ea typeface="等线" panose="02010600030101010101" pitchFamily="2" charset="-122"/>
                      </a:endParaRPr>
                    </a:p>
                  </a:txBody>
                  <a:tcPr marL="68580" marR="68580" marT="0" marB="0"/>
                </a:tc>
                <a:tc>
                  <a:txBody>
                    <a:bodyPr/>
                    <a:lstStyle/>
                    <a:p>
                      <a:pPr>
                        <a:lnSpc>
                          <a:spcPct val="150000"/>
                        </a:lnSpc>
                        <a:spcAft>
                          <a:spcPts val="0"/>
                        </a:spcAft>
                      </a:pPr>
                      <a:r>
                        <a:rPr lang="en-US" sz="1800" b="1" kern="100" dirty="0">
                          <a:solidFill>
                            <a:schemeClr val="tx1"/>
                          </a:solidFill>
                          <a:effectLst/>
                          <a:latin typeface="+mn-lt"/>
                          <a:ea typeface="+mn-ea"/>
                          <a:cs typeface="+mn-cs"/>
                        </a:rPr>
                        <a:t>     </a:t>
                      </a:r>
                      <a:r>
                        <a:rPr lang="zh-CN" altLang="en-US" sz="1800" b="1" kern="100" dirty="0">
                          <a:solidFill>
                            <a:schemeClr val="tx1"/>
                          </a:solidFill>
                          <a:effectLst/>
                          <a:latin typeface="+mn-lt"/>
                          <a:ea typeface="+mn-ea"/>
                          <a:cs typeface="+mn-cs"/>
                        </a:rPr>
                        <a:t>陶珺、刘孜路</a:t>
                      </a:r>
                    </a:p>
                  </a:txBody>
                  <a:tcPr marL="68580" marR="68580" marT="0" marB="0"/>
                </a:tc>
                <a:extLst>
                  <a:ext uri="{0D108BD9-81ED-4DB2-BD59-A6C34878D82A}">
                    <a16:rowId xmlns:a16="http://schemas.microsoft.com/office/drawing/2014/main" val="1827718273"/>
                  </a:ext>
                </a:extLst>
              </a:tr>
              <a:tr h="368776">
                <a:tc>
                  <a:txBody>
                    <a:bodyPr/>
                    <a:lstStyle/>
                    <a:p>
                      <a:pPr indent="304800">
                        <a:lnSpc>
                          <a:spcPct val="150000"/>
                        </a:lnSpc>
                        <a:spcAft>
                          <a:spcPts val="0"/>
                        </a:spcAft>
                      </a:pPr>
                      <a:r>
                        <a:rPr lang="zh-CN" sz="1800" kern="100">
                          <a:effectLst/>
                        </a:rPr>
                        <a:t>效果测试视频的后期制作</a:t>
                      </a:r>
                      <a:endParaRPr lang="zh-CN" sz="1800" kern="100">
                        <a:effectLst/>
                        <a:latin typeface="Times New Roman" panose="02020603050405020304" pitchFamily="18" charset="0"/>
                        <a:ea typeface="等线" panose="02010600030101010101" pitchFamily="2" charset="-122"/>
                      </a:endParaRPr>
                    </a:p>
                  </a:txBody>
                  <a:tcPr marL="68580" marR="68580" marT="0" marB="0"/>
                </a:tc>
                <a:tc>
                  <a:txBody>
                    <a:bodyPr/>
                    <a:lstStyle/>
                    <a:p>
                      <a:pPr>
                        <a:lnSpc>
                          <a:spcPct val="150000"/>
                        </a:lnSpc>
                        <a:spcAft>
                          <a:spcPts val="0"/>
                        </a:spcAft>
                      </a:pPr>
                      <a:r>
                        <a:rPr lang="en-US" sz="1800" b="1" kern="100" dirty="0">
                          <a:solidFill>
                            <a:schemeClr val="tx1"/>
                          </a:solidFill>
                          <a:effectLst/>
                          <a:latin typeface="+mn-lt"/>
                          <a:ea typeface="+mn-ea"/>
                          <a:cs typeface="+mn-cs"/>
                        </a:rPr>
                        <a:t>     </a:t>
                      </a:r>
                      <a:r>
                        <a:rPr lang="zh-CN" altLang="en-US" sz="1800" b="1" kern="100" dirty="0">
                          <a:solidFill>
                            <a:schemeClr val="tx1"/>
                          </a:solidFill>
                          <a:effectLst/>
                          <a:latin typeface="+mn-lt"/>
                          <a:ea typeface="+mn-ea"/>
                          <a:cs typeface="+mn-cs"/>
                        </a:rPr>
                        <a:t>陶珺</a:t>
                      </a:r>
                    </a:p>
                  </a:txBody>
                  <a:tcPr marL="68580" marR="68580" marT="0" marB="0"/>
                </a:tc>
                <a:extLst>
                  <a:ext uri="{0D108BD9-81ED-4DB2-BD59-A6C34878D82A}">
                    <a16:rowId xmlns:a16="http://schemas.microsoft.com/office/drawing/2014/main" val="583419915"/>
                  </a:ext>
                </a:extLst>
              </a:tr>
              <a:tr h="368776">
                <a:tc>
                  <a:txBody>
                    <a:bodyPr/>
                    <a:lstStyle/>
                    <a:p>
                      <a:pPr indent="304800">
                        <a:lnSpc>
                          <a:spcPct val="150000"/>
                        </a:lnSpc>
                        <a:spcAft>
                          <a:spcPts val="0"/>
                        </a:spcAft>
                      </a:pPr>
                      <a:r>
                        <a:rPr lang="en-US" sz="1800" kern="100">
                          <a:effectLst/>
                        </a:rPr>
                        <a:t>PPT</a:t>
                      </a:r>
                      <a:r>
                        <a:rPr lang="zh-CN" sz="1800" kern="100">
                          <a:effectLst/>
                        </a:rPr>
                        <a:t>制作及答辩展示</a:t>
                      </a:r>
                      <a:endParaRPr lang="zh-CN" sz="1800" kern="100">
                        <a:effectLst/>
                        <a:latin typeface="Times New Roman" panose="02020603050405020304" pitchFamily="18" charset="0"/>
                        <a:ea typeface="等线" panose="02010600030101010101" pitchFamily="2" charset="-122"/>
                      </a:endParaRPr>
                    </a:p>
                  </a:txBody>
                  <a:tcPr marL="68580" marR="68580" marT="0" marB="0"/>
                </a:tc>
                <a:tc>
                  <a:txBody>
                    <a:bodyPr/>
                    <a:lstStyle/>
                    <a:p>
                      <a:pPr>
                        <a:lnSpc>
                          <a:spcPct val="150000"/>
                        </a:lnSpc>
                        <a:spcAft>
                          <a:spcPts val="0"/>
                        </a:spcAft>
                      </a:pPr>
                      <a:r>
                        <a:rPr lang="en-US" sz="1800" b="1" kern="100" dirty="0">
                          <a:solidFill>
                            <a:schemeClr val="tx1"/>
                          </a:solidFill>
                          <a:effectLst/>
                          <a:latin typeface="+mn-lt"/>
                          <a:ea typeface="+mn-ea"/>
                          <a:cs typeface="+mn-cs"/>
                        </a:rPr>
                        <a:t>     </a:t>
                      </a:r>
                      <a:r>
                        <a:rPr lang="zh-CN" altLang="en-US" sz="1800" b="1" kern="100" dirty="0">
                          <a:solidFill>
                            <a:schemeClr val="tx1"/>
                          </a:solidFill>
                          <a:effectLst/>
                          <a:latin typeface="+mn-lt"/>
                          <a:ea typeface="+mn-ea"/>
                          <a:cs typeface="+mn-cs"/>
                        </a:rPr>
                        <a:t>屈贤</a:t>
                      </a:r>
                    </a:p>
                  </a:txBody>
                  <a:tcPr marL="68580" marR="68580" marT="0" marB="0"/>
                </a:tc>
                <a:extLst>
                  <a:ext uri="{0D108BD9-81ED-4DB2-BD59-A6C34878D82A}">
                    <a16:rowId xmlns:a16="http://schemas.microsoft.com/office/drawing/2014/main" val="4166199408"/>
                  </a:ext>
                </a:extLst>
              </a:tr>
              <a:tr h="368776">
                <a:tc>
                  <a:txBody>
                    <a:bodyPr/>
                    <a:lstStyle/>
                    <a:p>
                      <a:pPr indent="304800">
                        <a:lnSpc>
                          <a:spcPct val="150000"/>
                        </a:lnSpc>
                        <a:spcAft>
                          <a:spcPts val="0"/>
                        </a:spcAft>
                      </a:pPr>
                      <a:r>
                        <a:rPr lang="zh-CN" sz="1800" kern="100">
                          <a:effectLst/>
                        </a:rPr>
                        <a:t>开题及结题报告的编辑</a:t>
                      </a:r>
                      <a:endParaRPr lang="zh-CN" sz="1800" kern="100">
                        <a:effectLst/>
                        <a:latin typeface="Times New Roman" panose="02020603050405020304" pitchFamily="18" charset="0"/>
                        <a:ea typeface="等线" panose="02010600030101010101" pitchFamily="2" charset="-122"/>
                      </a:endParaRPr>
                    </a:p>
                  </a:txBody>
                  <a:tcPr marL="68580" marR="68580" marT="0" marB="0"/>
                </a:tc>
                <a:tc>
                  <a:txBody>
                    <a:bodyPr/>
                    <a:lstStyle/>
                    <a:p>
                      <a:pPr>
                        <a:lnSpc>
                          <a:spcPct val="150000"/>
                        </a:lnSpc>
                        <a:spcAft>
                          <a:spcPts val="0"/>
                        </a:spcAft>
                      </a:pPr>
                      <a:r>
                        <a:rPr lang="en-US" sz="1800" b="1" kern="100" dirty="0">
                          <a:effectLst/>
                        </a:rPr>
                        <a:t>     </a:t>
                      </a:r>
                      <a:r>
                        <a:rPr lang="zh-CN" sz="1800" b="1" kern="100" dirty="0">
                          <a:effectLst/>
                        </a:rPr>
                        <a:t>屈贤、刘孜路、张婧怡、陶珺</a:t>
                      </a:r>
                      <a:endParaRPr lang="zh-CN" sz="1800" b="1" kern="100" dirty="0">
                        <a:effectLst/>
                        <a:latin typeface="Times New Roman" panose="02020603050405020304" pitchFamily="18" charset="0"/>
                        <a:ea typeface="等线" panose="02010600030101010101" pitchFamily="2" charset="-122"/>
                      </a:endParaRPr>
                    </a:p>
                  </a:txBody>
                  <a:tcPr marL="68580" marR="68580" marT="0" marB="0"/>
                </a:tc>
                <a:extLst>
                  <a:ext uri="{0D108BD9-81ED-4DB2-BD59-A6C34878D82A}">
                    <a16:rowId xmlns:a16="http://schemas.microsoft.com/office/drawing/2014/main" val="576008214"/>
                  </a:ext>
                </a:extLst>
              </a:tr>
            </a:tbl>
          </a:graphicData>
        </a:graphic>
      </p:graphicFrame>
    </p:spTree>
    <p:extLst>
      <p:ext uri="{BB962C8B-B14F-4D97-AF65-F5344CB8AC3E}">
        <p14:creationId xmlns:p14="http://schemas.microsoft.com/office/powerpoint/2010/main" val="1116922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8F01C-A08B-4317-8A32-50EDA212F87C}"/>
              </a:ext>
            </a:extLst>
          </p:cNvPr>
          <p:cNvSpPr>
            <a:spLocks noGrp="1"/>
          </p:cNvSpPr>
          <p:nvPr>
            <p:ph type="title"/>
          </p:nvPr>
        </p:nvSpPr>
        <p:spPr/>
        <p:txBody>
          <a:bodyPr/>
          <a:lstStyle/>
          <a:p>
            <a:r>
              <a:rPr lang="zh-CN" altLang="en-US" b="1" dirty="0"/>
              <a:t>八、</a:t>
            </a:r>
            <a:r>
              <a:rPr lang="zh-CN" altLang="zh-CN" b="1" dirty="0"/>
              <a:t>后期推广和计划</a:t>
            </a:r>
            <a:endParaRPr lang="zh-CN" altLang="en-US" dirty="0"/>
          </a:p>
        </p:txBody>
      </p:sp>
      <p:sp>
        <p:nvSpPr>
          <p:cNvPr id="3" name="内容占位符 2">
            <a:extLst>
              <a:ext uri="{FF2B5EF4-FFF2-40B4-BE49-F238E27FC236}">
                <a16:creationId xmlns:a16="http://schemas.microsoft.com/office/drawing/2014/main" id="{AD77A517-34BC-4F7C-84E1-2CB44BC3F01E}"/>
              </a:ext>
            </a:extLst>
          </p:cNvPr>
          <p:cNvSpPr>
            <a:spLocks noGrp="1"/>
          </p:cNvSpPr>
          <p:nvPr>
            <p:ph idx="1"/>
          </p:nvPr>
        </p:nvSpPr>
        <p:spPr/>
        <p:txBody>
          <a:bodyPr>
            <a:normAutofit fontScale="62500" lnSpcReduction="20000"/>
          </a:bodyPr>
          <a:lstStyle/>
          <a:p>
            <a:pPr indent="0">
              <a:lnSpc>
                <a:spcPct val="160000"/>
              </a:lnSpc>
            </a:pPr>
            <a:r>
              <a:rPr lang="zh-CN" altLang="en-US" sz="2900" dirty="0">
                <a:latin typeface="+mj-ea"/>
                <a:ea typeface="+mj-ea"/>
              </a:rPr>
              <a:t>推广：</a:t>
            </a:r>
          </a:p>
          <a:p>
            <a:pPr indent="0">
              <a:lnSpc>
                <a:spcPct val="160000"/>
              </a:lnSpc>
            </a:pPr>
            <a:r>
              <a:rPr lang="zh-CN" altLang="en-US" sz="2900" dirty="0">
                <a:latin typeface="+mj-ea"/>
                <a:ea typeface="+mj-ea"/>
              </a:rPr>
              <a:t>关于推广我们分为三个阶段。第一，是在小组成员内部反复使用，目的是在发现功能性的错误和重大缺陷，好及时做出调整。第二，是在小组周边进行推广，包括班级以及小组成员的亲戚等等，进一步收集有关</a:t>
            </a:r>
            <a:r>
              <a:rPr lang="en-US" altLang="zh-CN" sz="2900" dirty="0">
                <a:latin typeface="+mj-ea"/>
                <a:ea typeface="+mj-ea"/>
              </a:rPr>
              <a:t>UI</a:t>
            </a:r>
            <a:r>
              <a:rPr lang="zh-CN" altLang="en-US" sz="2900" dirty="0">
                <a:latin typeface="+mj-ea"/>
                <a:ea typeface="+mj-ea"/>
              </a:rPr>
              <a:t>、功能、逻辑等等方面的缺陷，进一步推动本产品的完善和优化。第三，是在了解安卓</a:t>
            </a:r>
            <a:r>
              <a:rPr lang="en-US" altLang="zh-CN" sz="2900" dirty="0">
                <a:latin typeface="+mj-ea"/>
                <a:ea typeface="+mj-ea"/>
              </a:rPr>
              <a:t>App</a:t>
            </a:r>
            <a:r>
              <a:rPr lang="zh-CN" altLang="en-US" sz="2900" dirty="0">
                <a:latin typeface="+mj-ea"/>
                <a:ea typeface="+mj-ea"/>
              </a:rPr>
              <a:t>上线流程之后，考虑实现安卓</a:t>
            </a:r>
            <a:r>
              <a:rPr lang="en-US" altLang="zh-CN" sz="2900" dirty="0">
                <a:latin typeface="+mj-ea"/>
                <a:ea typeface="+mj-ea"/>
              </a:rPr>
              <a:t>App</a:t>
            </a:r>
            <a:r>
              <a:rPr lang="zh-CN" altLang="en-US" sz="2900" dirty="0">
                <a:latin typeface="+mj-ea"/>
                <a:ea typeface="+mj-ea"/>
              </a:rPr>
              <a:t>在各个平台的发布。</a:t>
            </a:r>
          </a:p>
          <a:p>
            <a:pPr indent="0">
              <a:lnSpc>
                <a:spcPct val="160000"/>
              </a:lnSpc>
            </a:pPr>
            <a:r>
              <a:rPr lang="zh-CN" altLang="en-US" sz="2900" dirty="0">
                <a:latin typeface="+mj-ea"/>
                <a:ea typeface="+mj-ea"/>
              </a:rPr>
              <a:t>下一步计划：</a:t>
            </a:r>
          </a:p>
          <a:p>
            <a:pPr indent="0">
              <a:lnSpc>
                <a:spcPct val="160000"/>
              </a:lnSpc>
            </a:pPr>
            <a:r>
              <a:rPr lang="zh-CN" altLang="en-US" sz="2900" dirty="0">
                <a:latin typeface="+mj-ea"/>
                <a:ea typeface="+mj-ea"/>
              </a:rPr>
              <a:t>关于下一步的计划，在小组成员时间都允许的时候，我们考虑进行</a:t>
            </a:r>
            <a:r>
              <a:rPr lang="en-US" altLang="zh-CN" sz="2900" dirty="0">
                <a:latin typeface="+mj-ea"/>
                <a:ea typeface="+mj-ea"/>
              </a:rPr>
              <a:t>PC</a:t>
            </a:r>
            <a:r>
              <a:rPr lang="zh-CN" altLang="en-US" sz="2900" dirty="0">
                <a:latin typeface="+mj-ea"/>
                <a:ea typeface="+mj-ea"/>
              </a:rPr>
              <a:t>端和</a:t>
            </a:r>
            <a:r>
              <a:rPr lang="en-US" altLang="zh-CN" sz="2900" dirty="0">
                <a:latin typeface="+mj-ea"/>
                <a:ea typeface="+mj-ea"/>
              </a:rPr>
              <a:t>iPad</a:t>
            </a:r>
            <a:r>
              <a:rPr lang="zh-CN" altLang="en-US" sz="2900" dirty="0">
                <a:latin typeface="+mj-ea"/>
                <a:ea typeface="+mj-ea"/>
              </a:rPr>
              <a:t>端的开发以优化客户体验，并对核心的算法进行优化，提升在实时性和准确性；以及联系瑜伽老师进行数据集的拍摄扩充以优化模型。	</a:t>
            </a:r>
          </a:p>
          <a:p>
            <a:endParaRPr lang="zh-CN" altLang="en-US" dirty="0"/>
          </a:p>
        </p:txBody>
      </p:sp>
    </p:spTree>
    <p:extLst>
      <p:ext uri="{BB962C8B-B14F-4D97-AF65-F5344CB8AC3E}">
        <p14:creationId xmlns:p14="http://schemas.microsoft.com/office/powerpoint/2010/main" val="39234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61764" y="3861048"/>
            <a:ext cx="9760157" cy="1116085"/>
          </a:xfrm>
        </p:spPr>
        <p:txBody>
          <a:bodyPr rtlCol="0"/>
          <a:lstStyle/>
          <a:p>
            <a:r>
              <a:rPr lang="zh-CN" altLang="en-US"/>
              <a:t>谢谢观看</a:t>
            </a:r>
            <a:endParaRPr lang="en-US" dirty="0">
              <a:ea typeface="Microsoft YaHei UI" panose="020B0503020204020204" pitchFamily="34" charset="-122"/>
            </a:endParaRPr>
          </a:p>
        </p:txBody>
      </p:sp>
    </p:spTree>
    <p:extLst>
      <p:ext uri="{BB962C8B-B14F-4D97-AF65-F5344CB8AC3E}">
        <p14:creationId xmlns:p14="http://schemas.microsoft.com/office/powerpoint/2010/main" val="1882112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74305" y="260648"/>
            <a:ext cx="9782801" cy="724941"/>
          </a:xfrm>
        </p:spPr>
        <p:txBody>
          <a:bodyPr rtlCol="0"/>
          <a:lstStyle/>
          <a:p>
            <a:r>
              <a:rPr lang="zh-CN" altLang="en-US" b="1" dirty="0">
                <a:latin typeface="+mj-ea"/>
                <a:ea typeface="+mj-ea"/>
              </a:rPr>
              <a:t>目录</a:t>
            </a:r>
          </a:p>
        </p:txBody>
      </p:sp>
      <p:sp>
        <p:nvSpPr>
          <p:cNvPr id="14" name="内容占位符 13"/>
          <p:cNvSpPr>
            <a:spLocks noGrp="1"/>
          </p:cNvSpPr>
          <p:nvPr>
            <p:ph idx="1"/>
          </p:nvPr>
        </p:nvSpPr>
        <p:spPr>
          <a:xfrm>
            <a:off x="1557908" y="1052736"/>
            <a:ext cx="9782801" cy="5400600"/>
          </a:xfrm>
        </p:spPr>
        <p:txBody>
          <a:bodyPr rtlCol="0">
            <a:normAutofit lnSpcReduction="10000"/>
          </a:bodyPr>
          <a:lstStyle/>
          <a:p>
            <a:pPr marL="365760" lvl="1" indent="0">
              <a:lnSpc>
                <a:spcPct val="110000"/>
              </a:lnSpc>
              <a:buNone/>
            </a:pPr>
            <a:r>
              <a:rPr lang="zh-CN" altLang="en-US" b="1" dirty="0">
                <a:latin typeface="+mj-ea"/>
                <a:ea typeface="+mj-ea"/>
              </a:rPr>
              <a:t>一、市场前景及需求</a:t>
            </a:r>
            <a:endParaRPr lang="en-US" altLang="zh-CN" b="1" dirty="0">
              <a:latin typeface="+mj-ea"/>
              <a:ea typeface="+mj-ea"/>
            </a:endParaRPr>
          </a:p>
          <a:p>
            <a:pPr marL="365760" lvl="1" indent="0">
              <a:lnSpc>
                <a:spcPct val="110000"/>
              </a:lnSpc>
              <a:buNone/>
            </a:pPr>
            <a:r>
              <a:rPr lang="zh-CN" altLang="en-US" b="1" dirty="0">
                <a:latin typeface="+mj-ea"/>
                <a:ea typeface="+mj-ea"/>
              </a:rPr>
              <a:t>二、项目内容</a:t>
            </a:r>
            <a:endParaRPr lang="en-US" altLang="zh-CN" b="1" dirty="0">
              <a:latin typeface="+mj-ea"/>
              <a:ea typeface="+mj-ea"/>
            </a:endParaRPr>
          </a:p>
          <a:p>
            <a:pPr marL="365760" lvl="1" indent="0">
              <a:lnSpc>
                <a:spcPct val="110000"/>
              </a:lnSpc>
              <a:buNone/>
            </a:pPr>
            <a:r>
              <a:rPr lang="zh-CN" altLang="en-US" b="1" dirty="0">
                <a:latin typeface="+mj-ea"/>
                <a:ea typeface="+mj-ea"/>
              </a:rPr>
              <a:t>三、技术方案</a:t>
            </a:r>
            <a:endParaRPr lang="en-US" altLang="zh-CN" b="1" dirty="0">
              <a:latin typeface="+mj-ea"/>
              <a:ea typeface="+mj-ea"/>
            </a:endParaRPr>
          </a:p>
          <a:p>
            <a:pPr marL="365760" lvl="1" indent="0">
              <a:lnSpc>
                <a:spcPct val="110000"/>
              </a:lnSpc>
              <a:buNone/>
            </a:pPr>
            <a:r>
              <a:rPr lang="en-US" altLang="zh-CN" b="1" dirty="0">
                <a:latin typeface="+mj-ea"/>
                <a:ea typeface="+mj-ea"/>
              </a:rPr>
              <a:t>     -</a:t>
            </a:r>
            <a:r>
              <a:rPr lang="zh-CN" altLang="en-US" b="1" dirty="0">
                <a:latin typeface="+mj-ea"/>
                <a:ea typeface="+mj-ea"/>
              </a:rPr>
              <a:t>动作识别算法</a:t>
            </a:r>
            <a:endParaRPr lang="en-US" altLang="zh-CN" b="1" dirty="0">
              <a:latin typeface="+mj-ea"/>
              <a:ea typeface="+mj-ea"/>
            </a:endParaRPr>
          </a:p>
          <a:p>
            <a:pPr marL="365760" lvl="1" indent="0">
              <a:lnSpc>
                <a:spcPct val="110000"/>
              </a:lnSpc>
              <a:buNone/>
            </a:pPr>
            <a:r>
              <a:rPr lang="en-US" altLang="zh-CN" b="1" dirty="0">
                <a:latin typeface="+mj-ea"/>
                <a:ea typeface="+mj-ea"/>
              </a:rPr>
              <a:t>     -</a:t>
            </a:r>
            <a:r>
              <a:rPr lang="zh-CN" altLang="en-US" b="1" dirty="0">
                <a:latin typeface="+mj-ea"/>
                <a:ea typeface="+mj-ea"/>
              </a:rPr>
              <a:t>算法移动端移植</a:t>
            </a:r>
            <a:endParaRPr lang="en-US" altLang="zh-CN" b="1" dirty="0">
              <a:latin typeface="+mj-ea"/>
              <a:ea typeface="+mj-ea"/>
            </a:endParaRPr>
          </a:p>
          <a:p>
            <a:pPr marL="365760" lvl="1" indent="0">
              <a:lnSpc>
                <a:spcPct val="110000"/>
              </a:lnSpc>
              <a:buNone/>
            </a:pPr>
            <a:r>
              <a:rPr lang="en-US" altLang="zh-CN" b="1" dirty="0">
                <a:latin typeface="+mj-ea"/>
                <a:ea typeface="+mj-ea"/>
              </a:rPr>
              <a:t>     -</a:t>
            </a:r>
            <a:r>
              <a:rPr lang="zh-CN" altLang="en-US" b="1" dirty="0">
                <a:latin typeface="+mj-ea"/>
                <a:ea typeface="+mj-ea"/>
              </a:rPr>
              <a:t>训练集处理</a:t>
            </a:r>
            <a:endParaRPr lang="en-US" altLang="zh-CN" b="1" dirty="0">
              <a:latin typeface="+mj-ea"/>
              <a:ea typeface="+mj-ea"/>
            </a:endParaRPr>
          </a:p>
          <a:p>
            <a:pPr marL="365760" lvl="1" indent="0">
              <a:lnSpc>
                <a:spcPct val="110000"/>
              </a:lnSpc>
              <a:buNone/>
            </a:pPr>
            <a:r>
              <a:rPr lang="en-US" altLang="zh-CN" b="1" dirty="0">
                <a:latin typeface="+mj-ea"/>
                <a:ea typeface="+mj-ea"/>
              </a:rPr>
              <a:t>     -</a:t>
            </a:r>
            <a:r>
              <a:rPr lang="zh-CN" altLang="en-US" b="1" dirty="0">
                <a:latin typeface="+mj-ea"/>
                <a:ea typeface="+mj-ea"/>
              </a:rPr>
              <a:t>移动端</a:t>
            </a:r>
            <a:r>
              <a:rPr lang="en-US" altLang="zh-CN" b="1" dirty="0">
                <a:latin typeface="+mj-ea"/>
                <a:ea typeface="+mj-ea"/>
              </a:rPr>
              <a:t>APP</a:t>
            </a:r>
            <a:r>
              <a:rPr lang="zh-CN" altLang="en-US" b="1" dirty="0">
                <a:latin typeface="+mj-ea"/>
                <a:ea typeface="+mj-ea"/>
              </a:rPr>
              <a:t>开发</a:t>
            </a:r>
            <a:endParaRPr lang="en-US" altLang="zh-CN" b="1" dirty="0">
              <a:latin typeface="+mj-ea"/>
              <a:ea typeface="+mj-ea"/>
            </a:endParaRPr>
          </a:p>
          <a:p>
            <a:pPr marL="365760" lvl="1" indent="0">
              <a:lnSpc>
                <a:spcPct val="110000"/>
              </a:lnSpc>
              <a:buNone/>
            </a:pPr>
            <a:r>
              <a:rPr lang="zh-CN" altLang="en-US" b="1" dirty="0">
                <a:latin typeface="+mj-ea"/>
                <a:ea typeface="+mj-ea"/>
              </a:rPr>
              <a:t>四、成果展示</a:t>
            </a:r>
            <a:endParaRPr lang="en-US" altLang="zh-CN" b="1" dirty="0">
              <a:latin typeface="+mj-ea"/>
              <a:ea typeface="+mj-ea"/>
            </a:endParaRPr>
          </a:p>
          <a:p>
            <a:pPr marL="365760" lvl="1" indent="0">
              <a:lnSpc>
                <a:spcPct val="110000"/>
              </a:lnSpc>
              <a:buNone/>
            </a:pPr>
            <a:r>
              <a:rPr lang="zh-CN" altLang="en-US" b="1" dirty="0">
                <a:latin typeface="+mj-ea"/>
                <a:ea typeface="+mj-ea"/>
              </a:rPr>
              <a:t>五、性能测试</a:t>
            </a:r>
            <a:endParaRPr lang="en-US" altLang="zh-CN" b="1" dirty="0">
              <a:latin typeface="+mj-ea"/>
              <a:ea typeface="+mj-ea"/>
            </a:endParaRPr>
          </a:p>
          <a:p>
            <a:pPr marL="365760" lvl="1" indent="0">
              <a:lnSpc>
                <a:spcPct val="110000"/>
              </a:lnSpc>
              <a:buNone/>
            </a:pPr>
            <a:r>
              <a:rPr lang="zh-CN" altLang="en-US" b="1" dirty="0">
                <a:latin typeface="+mj-ea"/>
                <a:ea typeface="+mj-ea"/>
              </a:rPr>
              <a:t>六、创新点及特色</a:t>
            </a:r>
            <a:endParaRPr lang="en-US" altLang="zh-CN" b="1" dirty="0">
              <a:latin typeface="+mj-ea"/>
              <a:ea typeface="+mj-ea"/>
            </a:endParaRPr>
          </a:p>
          <a:p>
            <a:pPr marL="365760" lvl="1" indent="0">
              <a:lnSpc>
                <a:spcPct val="110000"/>
              </a:lnSpc>
              <a:buNone/>
            </a:pPr>
            <a:r>
              <a:rPr lang="zh-CN" altLang="en-US" b="1" dirty="0">
                <a:latin typeface="+mj-ea"/>
                <a:ea typeface="+mj-ea"/>
              </a:rPr>
              <a:t>七、项目分工</a:t>
            </a:r>
            <a:endParaRPr lang="en-US" altLang="zh-CN" b="1" dirty="0">
              <a:latin typeface="+mj-ea"/>
              <a:ea typeface="+mj-ea"/>
            </a:endParaRPr>
          </a:p>
          <a:p>
            <a:pPr marL="365760" lvl="1" indent="0">
              <a:lnSpc>
                <a:spcPct val="110000"/>
              </a:lnSpc>
              <a:buNone/>
            </a:pPr>
            <a:r>
              <a:rPr lang="zh-CN" altLang="en-US" b="1" dirty="0">
                <a:latin typeface="+mj-ea"/>
                <a:ea typeface="+mj-ea"/>
              </a:rPr>
              <a:t>八、后期推广和计划</a:t>
            </a:r>
            <a:endParaRPr lang="en-US" altLang="zh-CN" b="1" dirty="0">
              <a:latin typeface="+mj-ea"/>
              <a:ea typeface="+mj-ea"/>
            </a:endParaRPr>
          </a:p>
        </p:txBody>
      </p:sp>
    </p:spTree>
    <p:extLst>
      <p:ext uri="{BB962C8B-B14F-4D97-AF65-F5344CB8AC3E}">
        <p14:creationId xmlns:p14="http://schemas.microsoft.com/office/powerpoint/2010/main" val="2501908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5900" y="-243408"/>
            <a:ext cx="9782801" cy="1239837"/>
          </a:xfrm>
        </p:spPr>
        <p:txBody>
          <a:bodyPr/>
          <a:lstStyle/>
          <a:p>
            <a:r>
              <a:rPr lang="zh-CN" altLang="en-US" dirty="0"/>
              <a:t>一、市场前景及需求</a:t>
            </a:r>
          </a:p>
        </p:txBody>
      </p:sp>
      <p:sp>
        <p:nvSpPr>
          <p:cNvPr id="3" name="内容占位符 2"/>
          <p:cNvSpPr>
            <a:spLocks noGrp="1"/>
          </p:cNvSpPr>
          <p:nvPr>
            <p:ph idx="1"/>
          </p:nvPr>
        </p:nvSpPr>
        <p:spPr>
          <a:xfrm>
            <a:off x="1557908" y="980728"/>
            <a:ext cx="5400599" cy="4687416"/>
          </a:xfrm>
        </p:spPr>
        <p:txBody>
          <a:bodyPr>
            <a:noAutofit/>
          </a:bodyPr>
          <a:lstStyle/>
          <a:p>
            <a:pPr>
              <a:lnSpc>
                <a:spcPct val="160000"/>
              </a:lnSpc>
            </a:pPr>
            <a:r>
              <a:rPr lang="zh-CN" altLang="en-US" sz="2400" dirty="0"/>
              <a:t>瑜伽作为更是广受女性喜爱。但</a:t>
            </a:r>
            <a:r>
              <a:rPr lang="zh-CN" altLang="zh-CN" sz="2400" dirty="0"/>
              <a:t>市面现有的运动锻炼类型的</a:t>
            </a:r>
            <a:r>
              <a:rPr lang="en-US" altLang="zh-CN" sz="2400" dirty="0"/>
              <a:t>APP</a:t>
            </a:r>
            <a:r>
              <a:rPr lang="zh-CN" altLang="zh-CN" sz="2400" dirty="0"/>
              <a:t>种类较为单一，其中较为有名的例如</a:t>
            </a:r>
            <a:r>
              <a:rPr lang="en-US" altLang="zh-CN" sz="2400" dirty="0"/>
              <a:t>KEEP</a:t>
            </a:r>
            <a:r>
              <a:rPr lang="zh-CN" altLang="zh-CN" sz="2400" dirty="0"/>
              <a:t>仅仅提供了健身动作的视频演示，缺少了与用户互动功能的它更可以看作是一个专业运动视频播放器，而非一个教学</a:t>
            </a:r>
            <a:r>
              <a:rPr lang="en-US" altLang="zh-CN" sz="2400" dirty="0"/>
              <a:t>APP</a:t>
            </a:r>
            <a:r>
              <a:rPr lang="zh-CN" altLang="zh-CN" sz="2400" dirty="0"/>
              <a:t>。犹如</a:t>
            </a:r>
            <a:r>
              <a:rPr lang="en-US" altLang="zh-CN" sz="2400" dirty="0"/>
              <a:t>Yoga Tutor</a:t>
            </a:r>
            <a:r>
              <a:rPr lang="zh-CN" altLang="zh-CN" sz="2400" dirty="0"/>
              <a:t>这样拥有高度互动性的运动教学平台在现今市场上仍存在大量发展空间。</a:t>
            </a:r>
          </a:p>
        </p:txBody>
      </p:sp>
      <p:pic>
        <p:nvPicPr>
          <p:cNvPr id="1026" name="Picture 2"/>
          <p:cNvPicPr>
            <a:picLocks noChangeAspect="1" noChangeArrowheads="1"/>
          </p:cNvPicPr>
          <p:nvPr/>
        </p:nvPicPr>
        <p:blipFill>
          <a:blip r:embed="rId2"/>
          <a:srcRect/>
          <a:stretch>
            <a:fillRect/>
          </a:stretch>
        </p:blipFill>
        <p:spPr bwMode="auto">
          <a:xfrm>
            <a:off x="7030516" y="692696"/>
            <a:ext cx="4948684" cy="4905491"/>
          </a:xfrm>
          <a:prstGeom prst="rect">
            <a:avLst/>
          </a:prstGeom>
          <a:noFill/>
          <a:ln w="9525">
            <a:noFill/>
            <a:miter lim="800000"/>
            <a:headEnd/>
            <a:tailEnd/>
          </a:ln>
        </p:spPr>
      </p:pic>
      <p:sp>
        <p:nvSpPr>
          <p:cNvPr id="5" name="TextBox 4"/>
          <p:cNvSpPr txBox="1"/>
          <p:nvPr/>
        </p:nvSpPr>
        <p:spPr>
          <a:xfrm>
            <a:off x="6310436" y="5661248"/>
            <a:ext cx="5878389" cy="461665"/>
          </a:xfrm>
          <a:prstGeom prst="rect">
            <a:avLst/>
          </a:prstGeom>
          <a:noFill/>
          <a:ln>
            <a:solidFill>
              <a:schemeClr val="bg2"/>
            </a:solidFill>
          </a:ln>
        </p:spPr>
        <p:txBody>
          <a:bodyPr wrap="square" rtlCol="0" anchor="ctr" anchorCtr="1">
            <a:spAutoFit/>
          </a:bodyPr>
          <a:lstStyle/>
          <a:p>
            <a:r>
              <a:rPr lang="zh-CN" altLang="en-US" sz="2400" dirty="0"/>
              <a:t>上图：人们对于运动健身的需求逐年上涨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29916" y="1052736"/>
            <a:ext cx="9782801" cy="5976664"/>
          </a:xfrm>
        </p:spPr>
        <p:txBody>
          <a:bodyPr>
            <a:normAutofit/>
          </a:bodyPr>
          <a:lstStyle/>
          <a:p>
            <a:pPr>
              <a:lnSpc>
                <a:spcPct val="150000"/>
              </a:lnSpc>
            </a:pPr>
            <a:r>
              <a:rPr lang="zh-CN" altLang="en-US" dirty="0"/>
              <a:t>        因此，</a:t>
            </a:r>
            <a:r>
              <a:rPr lang="zh-CN" altLang="zh-CN" dirty="0"/>
              <a:t>我们思考利用当下先进的动作识别技术实现对用户瑜伽锻炼姿势的辅助与矫正。</a:t>
            </a:r>
            <a:endParaRPr lang="en-US" altLang="zh-CN" dirty="0"/>
          </a:p>
          <a:p>
            <a:pPr>
              <a:lnSpc>
                <a:spcPct val="150000"/>
              </a:lnSpc>
            </a:pPr>
            <a:r>
              <a:rPr lang="en-US" altLang="zh-CN" dirty="0"/>
              <a:t>       </a:t>
            </a:r>
            <a:r>
              <a:rPr lang="zh-CN" altLang="zh-CN" dirty="0"/>
              <a:t>不同于网上仅能让用户模仿的普通瑜伽教学视频，本项目提出的这一瑜伽教学</a:t>
            </a:r>
            <a:r>
              <a:rPr lang="en-US" altLang="zh-CN" dirty="0"/>
              <a:t>APP</a:t>
            </a:r>
            <a:r>
              <a:rPr lang="zh-CN" altLang="zh-CN" dirty="0"/>
              <a:t>可以实现与用户的实时互动，在主屏进行瑜伽动作教学的同时还能通过手机自带的摄像头对此时用户的动作进行识别、判断，及时提醒与矫正其不规范的动作，如同专属电子老师一般随时随地进行瑜伽教学训练。</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8F01C-A08B-4317-8A32-50EDA212F87C}"/>
              </a:ext>
            </a:extLst>
          </p:cNvPr>
          <p:cNvSpPr>
            <a:spLocks noGrp="1"/>
          </p:cNvSpPr>
          <p:nvPr>
            <p:ph type="title"/>
          </p:nvPr>
        </p:nvSpPr>
        <p:spPr>
          <a:xfrm>
            <a:off x="1593436" y="177801"/>
            <a:ext cx="9782801" cy="658912"/>
          </a:xfrm>
        </p:spPr>
        <p:txBody>
          <a:bodyPr/>
          <a:lstStyle/>
          <a:p>
            <a:r>
              <a:rPr lang="zh-CN" altLang="en-US" dirty="0"/>
              <a:t>二、项目内容</a:t>
            </a:r>
          </a:p>
        </p:txBody>
      </p:sp>
      <p:sp>
        <p:nvSpPr>
          <p:cNvPr id="3" name="内容占位符 2">
            <a:extLst>
              <a:ext uri="{FF2B5EF4-FFF2-40B4-BE49-F238E27FC236}">
                <a16:creationId xmlns:a16="http://schemas.microsoft.com/office/drawing/2014/main" id="{AD77A517-34BC-4F7C-84E1-2CB44BC3F01E}"/>
              </a:ext>
            </a:extLst>
          </p:cNvPr>
          <p:cNvSpPr>
            <a:spLocks noGrp="1"/>
          </p:cNvSpPr>
          <p:nvPr>
            <p:ph idx="1"/>
          </p:nvPr>
        </p:nvSpPr>
        <p:spPr>
          <a:xfrm>
            <a:off x="1341884" y="1124744"/>
            <a:ext cx="5472608" cy="4997152"/>
          </a:xfrm>
        </p:spPr>
        <p:txBody>
          <a:bodyPr>
            <a:noAutofit/>
          </a:bodyPr>
          <a:lstStyle/>
          <a:p>
            <a:pPr indent="0">
              <a:lnSpc>
                <a:spcPct val="160000"/>
              </a:lnSpc>
              <a:buNone/>
            </a:pPr>
            <a:r>
              <a:rPr lang="en-US" altLang="zh-CN" sz="1800" dirty="0">
                <a:latin typeface="+mj-ea"/>
                <a:ea typeface="+mj-ea"/>
              </a:rPr>
              <a:t>1. </a:t>
            </a:r>
            <a:r>
              <a:rPr lang="zh-CN" altLang="en-US" sz="1800" dirty="0">
                <a:latin typeface="+mj-ea"/>
                <a:ea typeface="+mj-ea"/>
              </a:rPr>
              <a:t>基于</a:t>
            </a:r>
            <a:r>
              <a:rPr lang="en-US" altLang="zh-CN" sz="1800" dirty="0">
                <a:latin typeface="+mj-ea"/>
                <a:ea typeface="+mj-ea"/>
              </a:rPr>
              <a:t>Inception-v3</a:t>
            </a:r>
            <a:r>
              <a:rPr lang="zh-CN" altLang="en-US" sz="1800" dirty="0">
                <a:latin typeface="+mj-ea"/>
                <a:ea typeface="+mj-ea"/>
              </a:rPr>
              <a:t>的动作识别</a:t>
            </a:r>
          </a:p>
          <a:p>
            <a:pPr indent="0">
              <a:lnSpc>
                <a:spcPct val="160000"/>
              </a:lnSpc>
              <a:buNone/>
            </a:pPr>
            <a:r>
              <a:rPr lang="zh-CN" altLang="en-US" sz="1800" dirty="0">
                <a:latin typeface="+mj-ea"/>
                <a:ea typeface="+mj-ea"/>
              </a:rPr>
              <a:t>（</a:t>
            </a:r>
            <a:r>
              <a:rPr lang="en-US" altLang="zh-CN" sz="1800" dirty="0">
                <a:latin typeface="+mj-ea"/>
                <a:ea typeface="+mj-ea"/>
              </a:rPr>
              <a:t>1</a:t>
            </a:r>
            <a:r>
              <a:rPr lang="zh-CN" altLang="en-US" sz="1800" dirty="0">
                <a:latin typeface="+mj-ea"/>
                <a:ea typeface="+mj-ea"/>
              </a:rPr>
              <a:t>）针对动作识别的</a:t>
            </a:r>
            <a:r>
              <a:rPr lang="en-US" altLang="zh-CN" sz="1800" dirty="0">
                <a:latin typeface="+mj-ea"/>
                <a:ea typeface="+mj-ea"/>
              </a:rPr>
              <a:t>Inception</a:t>
            </a:r>
            <a:r>
              <a:rPr lang="zh-CN" altLang="en-US" sz="1800" dirty="0">
                <a:latin typeface="+mj-ea"/>
                <a:ea typeface="+mj-ea"/>
              </a:rPr>
              <a:t>网络结构算法设计。</a:t>
            </a:r>
          </a:p>
          <a:p>
            <a:pPr indent="0">
              <a:lnSpc>
                <a:spcPct val="160000"/>
              </a:lnSpc>
              <a:buNone/>
            </a:pPr>
            <a:r>
              <a:rPr lang="zh-CN" altLang="en-US" sz="1800" dirty="0">
                <a:latin typeface="+mj-ea"/>
                <a:ea typeface="+mj-ea"/>
              </a:rPr>
              <a:t>（</a:t>
            </a:r>
            <a:r>
              <a:rPr lang="en-US" altLang="zh-CN" sz="1800" dirty="0">
                <a:latin typeface="+mj-ea"/>
                <a:ea typeface="+mj-ea"/>
              </a:rPr>
              <a:t>2</a:t>
            </a:r>
            <a:r>
              <a:rPr lang="zh-CN" altLang="en-US" sz="1800" dirty="0">
                <a:latin typeface="+mj-ea"/>
                <a:ea typeface="+mj-ea"/>
              </a:rPr>
              <a:t>）针对动作识别的</a:t>
            </a:r>
            <a:r>
              <a:rPr lang="en-US" altLang="zh-CN" sz="1800" dirty="0">
                <a:latin typeface="+mj-ea"/>
                <a:ea typeface="+mj-ea"/>
              </a:rPr>
              <a:t>Inception</a:t>
            </a:r>
            <a:r>
              <a:rPr lang="zh-CN" altLang="en-US" sz="1800" dirty="0">
                <a:latin typeface="+mj-ea"/>
                <a:ea typeface="+mj-ea"/>
              </a:rPr>
              <a:t>模型训练。</a:t>
            </a:r>
          </a:p>
          <a:p>
            <a:pPr indent="0">
              <a:lnSpc>
                <a:spcPct val="160000"/>
              </a:lnSpc>
              <a:buNone/>
            </a:pPr>
            <a:r>
              <a:rPr lang="zh-CN" altLang="en-US" sz="1800" dirty="0">
                <a:latin typeface="+mj-ea"/>
                <a:ea typeface="+mj-ea"/>
              </a:rPr>
              <a:t>（</a:t>
            </a:r>
            <a:r>
              <a:rPr lang="en-US" altLang="zh-CN" sz="1800" dirty="0">
                <a:latin typeface="+mj-ea"/>
                <a:ea typeface="+mj-ea"/>
              </a:rPr>
              <a:t>3</a:t>
            </a:r>
            <a:r>
              <a:rPr lang="zh-CN" altLang="en-US" sz="1800" dirty="0">
                <a:latin typeface="+mj-ea"/>
                <a:ea typeface="+mj-ea"/>
              </a:rPr>
              <a:t>）测试模型的效果、实时性及准确率。</a:t>
            </a:r>
          </a:p>
          <a:p>
            <a:pPr indent="0">
              <a:lnSpc>
                <a:spcPct val="160000"/>
              </a:lnSpc>
              <a:buNone/>
            </a:pPr>
            <a:r>
              <a:rPr lang="en-US" altLang="zh-CN" sz="1800" dirty="0">
                <a:latin typeface="+mj-ea"/>
                <a:ea typeface="+mj-ea"/>
              </a:rPr>
              <a:t>2. </a:t>
            </a:r>
            <a:r>
              <a:rPr lang="zh-CN" altLang="en-US" sz="1800" dirty="0">
                <a:latin typeface="+mj-ea"/>
                <a:ea typeface="+mj-ea"/>
              </a:rPr>
              <a:t>基于</a:t>
            </a:r>
            <a:r>
              <a:rPr lang="en-US" altLang="zh-CN" sz="1800" dirty="0">
                <a:latin typeface="+mj-ea"/>
                <a:ea typeface="+mj-ea"/>
              </a:rPr>
              <a:t>Face++</a:t>
            </a:r>
            <a:r>
              <a:rPr lang="zh-CN" altLang="en-US" sz="1800" dirty="0">
                <a:latin typeface="+mj-ea"/>
                <a:ea typeface="+mj-ea"/>
              </a:rPr>
              <a:t>的体式数据集去背景处理</a:t>
            </a:r>
          </a:p>
          <a:p>
            <a:pPr indent="0">
              <a:lnSpc>
                <a:spcPct val="160000"/>
              </a:lnSpc>
              <a:buNone/>
            </a:pPr>
            <a:r>
              <a:rPr lang="zh-CN" altLang="en-US" sz="1800" dirty="0">
                <a:latin typeface="+mj-ea"/>
                <a:ea typeface="+mj-ea"/>
              </a:rPr>
              <a:t>（</a:t>
            </a:r>
            <a:r>
              <a:rPr lang="en-US" altLang="zh-CN" sz="1800" dirty="0">
                <a:latin typeface="+mj-ea"/>
                <a:ea typeface="+mj-ea"/>
              </a:rPr>
              <a:t>1</a:t>
            </a:r>
            <a:r>
              <a:rPr lang="zh-CN" altLang="en-US" sz="1800" dirty="0">
                <a:latin typeface="+mj-ea"/>
                <a:ea typeface="+mj-ea"/>
              </a:rPr>
              <a:t>）调用</a:t>
            </a:r>
            <a:r>
              <a:rPr lang="en-US" altLang="zh-CN" sz="1800" dirty="0">
                <a:latin typeface="+mj-ea"/>
                <a:ea typeface="+mj-ea"/>
              </a:rPr>
              <a:t>API</a:t>
            </a:r>
            <a:r>
              <a:rPr lang="zh-CN" altLang="en-US" sz="1800" dirty="0">
                <a:latin typeface="+mj-ea"/>
                <a:ea typeface="+mj-ea"/>
              </a:rPr>
              <a:t>接口得到结果的程序设计。</a:t>
            </a:r>
          </a:p>
          <a:p>
            <a:pPr indent="0">
              <a:lnSpc>
                <a:spcPct val="160000"/>
              </a:lnSpc>
              <a:buNone/>
            </a:pPr>
            <a:r>
              <a:rPr lang="zh-CN" altLang="en-US" sz="1800" dirty="0">
                <a:latin typeface="+mj-ea"/>
                <a:ea typeface="+mj-ea"/>
              </a:rPr>
              <a:t>（</a:t>
            </a:r>
            <a:r>
              <a:rPr lang="en-US" altLang="zh-CN" sz="1800" dirty="0">
                <a:latin typeface="+mj-ea"/>
                <a:ea typeface="+mj-ea"/>
              </a:rPr>
              <a:t>2</a:t>
            </a:r>
            <a:r>
              <a:rPr lang="zh-CN" altLang="en-US" sz="1800" dirty="0">
                <a:latin typeface="+mj-ea"/>
                <a:ea typeface="+mj-ea"/>
              </a:rPr>
              <a:t>）对返回结果数据的分析处理。</a:t>
            </a:r>
          </a:p>
          <a:p>
            <a:pPr indent="0">
              <a:lnSpc>
                <a:spcPct val="160000"/>
              </a:lnSpc>
              <a:buNone/>
            </a:pPr>
            <a:r>
              <a:rPr lang="zh-CN" altLang="en-US" sz="1800" dirty="0">
                <a:latin typeface="+mj-ea"/>
                <a:ea typeface="+mj-ea"/>
              </a:rPr>
              <a:t>（</a:t>
            </a:r>
            <a:r>
              <a:rPr lang="en-US" altLang="zh-CN" sz="1800" dirty="0">
                <a:latin typeface="+mj-ea"/>
                <a:ea typeface="+mj-ea"/>
              </a:rPr>
              <a:t>3</a:t>
            </a:r>
            <a:r>
              <a:rPr lang="zh-CN" altLang="en-US" sz="1800" dirty="0">
                <a:latin typeface="+mj-ea"/>
                <a:ea typeface="+mj-ea"/>
              </a:rPr>
              <a:t>）</a:t>
            </a:r>
            <a:r>
              <a:rPr lang="en-US" altLang="zh-CN" sz="1800" dirty="0">
                <a:latin typeface="+mj-ea"/>
                <a:ea typeface="+mj-ea"/>
              </a:rPr>
              <a:t>Face++</a:t>
            </a:r>
            <a:r>
              <a:rPr lang="zh-CN" altLang="en-US" sz="1800" dirty="0">
                <a:latin typeface="+mj-ea"/>
                <a:ea typeface="+mj-ea"/>
              </a:rPr>
              <a:t>返回图片准确度分析。</a:t>
            </a:r>
            <a:endParaRPr lang="zh-CN" altLang="en-US" sz="1800" dirty="0"/>
          </a:p>
        </p:txBody>
      </p:sp>
      <p:sp>
        <p:nvSpPr>
          <p:cNvPr id="6" name="内容占位符 2">
            <a:extLst>
              <a:ext uri="{FF2B5EF4-FFF2-40B4-BE49-F238E27FC236}">
                <a16:creationId xmlns:a16="http://schemas.microsoft.com/office/drawing/2014/main" id="{7511F247-4FA0-4A84-9C29-F88772DEEA65}"/>
              </a:ext>
            </a:extLst>
          </p:cNvPr>
          <p:cNvSpPr txBox="1">
            <a:spLocks/>
          </p:cNvSpPr>
          <p:nvPr/>
        </p:nvSpPr>
        <p:spPr>
          <a:xfrm>
            <a:off x="7030516" y="1124744"/>
            <a:ext cx="4500976" cy="5081419"/>
          </a:xfrm>
          <a:prstGeom prst="rect">
            <a:avLst/>
          </a:prstGeom>
        </p:spPr>
        <p:txBody>
          <a:bodyPr vert="horz" lIns="91440" tIns="45720" rIns="91440" bIns="45720" rtlCol="0">
            <a:normAutofit fontScale="62500" lnSpcReduction="2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indent="0">
              <a:lnSpc>
                <a:spcPct val="160000"/>
              </a:lnSpc>
              <a:buNone/>
            </a:pPr>
            <a:r>
              <a:rPr lang="en-US" altLang="zh-CN" sz="2900" dirty="0">
                <a:latin typeface="+mj-ea"/>
                <a:ea typeface="+mj-ea"/>
              </a:rPr>
              <a:t>3. </a:t>
            </a:r>
            <a:r>
              <a:rPr lang="zh-CN" altLang="en-US" sz="2900" dirty="0">
                <a:latin typeface="+mj-ea"/>
                <a:ea typeface="+mj-ea"/>
              </a:rPr>
              <a:t>基于</a:t>
            </a:r>
            <a:r>
              <a:rPr lang="en-US" altLang="zh-CN" sz="2900" dirty="0">
                <a:latin typeface="+mj-ea"/>
                <a:ea typeface="+mj-ea"/>
              </a:rPr>
              <a:t>TensorFlow for mobile</a:t>
            </a:r>
            <a:r>
              <a:rPr lang="zh-CN" altLang="en-US" sz="2900" dirty="0">
                <a:latin typeface="+mj-ea"/>
                <a:ea typeface="+mj-ea"/>
              </a:rPr>
              <a:t>的算法移植</a:t>
            </a:r>
          </a:p>
          <a:p>
            <a:pPr indent="0">
              <a:lnSpc>
                <a:spcPct val="160000"/>
              </a:lnSpc>
              <a:buNone/>
            </a:pPr>
            <a:r>
              <a:rPr lang="zh-CN" altLang="en-US" sz="2900" dirty="0">
                <a:latin typeface="+mj-ea"/>
                <a:ea typeface="+mj-ea"/>
              </a:rPr>
              <a:t>（</a:t>
            </a:r>
            <a:r>
              <a:rPr lang="en-US" altLang="zh-CN" sz="2900" dirty="0">
                <a:latin typeface="+mj-ea"/>
                <a:ea typeface="+mj-ea"/>
              </a:rPr>
              <a:t>1</a:t>
            </a:r>
            <a:r>
              <a:rPr lang="zh-CN" altLang="en-US" sz="2900" dirty="0">
                <a:latin typeface="+mj-ea"/>
                <a:ea typeface="+mj-ea"/>
              </a:rPr>
              <a:t>）针对该模型的调用库和接口的分析。</a:t>
            </a:r>
          </a:p>
          <a:p>
            <a:pPr indent="0">
              <a:lnSpc>
                <a:spcPct val="160000"/>
              </a:lnSpc>
              <a:buNone/>
            </a:pPr>
            <a:r>
              <a:rPr lang="zh-CN" altLang="en-US" sz="2900" dirty="0">
                <a:latin typeface="+mj-ea"/>
                <a:ea typeface="+mj-ea"/>
              </a:rPr>
              <a:t>（</a:t>
            </a:r>
            <a:r>
              <a:rPr lang="en-US" altLang="zh-CN" sz="2900" dirty="0">
                <a:latin typeface="+mj-ea"/>
                <a:ea typeface="+mj-ea"/>
              </a:rPr>
              <a:t>2</a:t>
            </a:r>
            <a:r>
              <a:rPr lang="zh-CN" altLang="en-US" sz="2900" dirty="0">
                <a:latin typeface="+mj-ea"/>
                <a:ea typeface="+mj-ea"/>
              </a:rPr>
              <a:t>）针对该模型的调用的实时性，可靠性分析。</a:t>
            </a:r>
          </a:p>
          <a:p>
            <a:pPr indent="0">
              <a:lnSpc>
                <a:spcPct val="160000"/>
              </a:lnSpc>
              <a:buNone/>
            </a:pPr>
            <a:r>
              <a:rPr lang="en-US" altLang="zh-CN" sz="2900" dirty="0">
                <a:latin typeface="+mj-ea"/>
                <a:ea typeface="+mj-ea"/>
              </a:rPr>
              <a:t>4.</a:t>
            </a:r>
            <a:r>
              <a:rPr lang="zh-CN" altLang="en-US" sz="2900" dirty="0">
                <a:latin typeface="+mj-ea"/>
                <a:ea typeface="+mj-ea"/>
              </a:rPr>
              <a:t>基于的</a:t>
            </a:r>
            <a:r>
              <a:rPr lang="en-US" altLang="zh-CN" sz="2900" dirty="0">
                <a:latin typeface="+mj-ea"/>
                <a:ea typeface="+mj-ea"/>
              </a:rPr>
              <a:t>Android App</a:t>
            </a:r>
            <a:r>
              <a:rPr lang="zh-CN" altLang="en-US" sz="2900" dirty="0">
                <a:latin typeface="+mj-ea"/>
                <a:ea typeface="+mj-ea"/>
              </a:rPr>
              <a:t>设和实现</a:t>
            </a:r>
          </a:p>
          <a:p>
            <a:pPr indent="0">
              <a:lnSpc>
                <a:spcPct val="160000"/>
              </a:lnSpc>
              <a:buNone/>
            </a:pPr>
            <a:r>
              <a:rPr lang="zh-CN" altLang="en-US" sz="2900" dirty="0">
                <a:latin typeface="+mj-ea"/>
                <a:ea typeface="+mj-ea"/>
              </a:rPr>
              <a:t>（</a:t>
            </a:r>
            <a:r>
              <a:rPr lang="en-US" altLang="zh-CN" sz="2900" dirty="0">
                <a:latin typeface="+mj-ea"/>
                <a:ea typeface="+mj-ea"/>
              </a:rPr>
              <a:t>1</a:t>
            </a:r>
            <a:r>
              <a:rPr lang="zh-CN" altLang="en-US" sz="2900" dirty="0">
                <a:latin typeface="+mj-ea"/>
                <a:ea typeface="+mj-ea"/>
              </a:rPr>
              <a:t>）软件流程设计及可行性分析。</a:t>
            </a:r>
          </a:p>
          <a:p>
            <a:pPr indent="0">
              <a:lnSpc>
                <a:spcPct val="160000"/>
              </a:lnSpc>
              <a:buNone/>
            </a:pPr>
            <a:r>
              <a:rPr lang="zh-CN" altLang="en-US" sz="2900" dirty="0">
                <a:latin typeface="+mj-ea"/>
                <a:ea typeface="+mj-ea"/>
              </a:rPr>
              <a:t>（</a:t>
            </a:r>
            <a:r>
              <a:rPr lang="en-US" altLang="zh-CN" sz="2900" dirty="0">
                <a:latin typeface="+mj-ea"/>
                <a:ea typeface="+mj-ea"/>
              </a:rPr>
              <a:t>2</a:t>
            </a:r>
            <a:r>
              <a:rPr lang="zh-CN" altLang="en-US" sz="2900" dirty="0">
                <a:latin typeface="+mj-ea"/>
                <a:ea typeface="+mj-ea"/>
              </a:rPr>
              <a:t>）软件稳定性，可靠性分析及用户体验测试。</a:t>
            </a:r>
          </a:p>
          <a:p>
            <a:pPr marL="0" indent="0">
              <a:buNone/>
            </a:pPr>
            <a:endParaRPr lang="zh-CN" altLang="en-US" dirty="0"/>
          </a:p>
        </p:txBody>
      </p:sp>
    </p:spTree>
    <p:extLst>
      <p:ext uri="{BB962C8B-B14F-4D97-AF65-F5344CB8AC3E}">
        <p14:creationId xmlns:p14="http://schemas.microsoft.com/office/powerpoint/2010/main" val="262964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三、技术方案</a:t>
            </a:r>
          </a:p>
        </p:txBody>
      </p:sp>
      <p:sp>
        <p:nvSpPr>
          <p:cNvPr id="3" name="内容占位符 2"/>
          <p:cNvSpPr>
            <a:spLocks noGrp="1"/>
          </p:cNvSpPr>
          <p:nvPr>
            <p:ph idx="1"/>
          </p:nvPr>
        </p:nvSpPr>
        <p:spPr/>
        <p:txBody>
          <a:bodyPr/>
          <a:lstStyle/>
          <a:p>
            <a:r>
              <a:rPr lang="zh-CN" altLang="en-US" dirty="0"/>
              <a:t>动作识别算法</a:t>
            </a:r>
            <a:endParaRPr lang="en-US" altLang="zh-CN" dirty="0"/>
          </a:p>
          <a:p>
            <a:pPr>
              <a:buNone/>
            </a:pPr>
            <a:r>
              <a:rPr lang="en-US" altLang="zh-CN" dirty="0"/>
              <a:t>    -</a:t>
            </a:r>
            <a:r>
              <a:rPr lang="zh-CN" altLang="en-US" dirty="0"/>
              <a:t>基于</a:t>
            </a:r>
            <a:r>
              <a:rPr lang="en-US" altLang="zh-CN" dirty="0"/>
              <a:t>Inception-v3</a:t>
            </a:r>
            <a:r>
              <a:rPr lang="zh-CN" altLang="en-US" dirty="0"/>
              <a:t>的动作识别网络</a:t>
            </a:r>
            <a:endParaRPr lang="en-US" altLang="zh-CN" dirty="0"/>
          </a:p>
          <a:p>
            <a:r>
              <a:rPr lang="zh-CN" altLang="en-US" dirty="0"/>
              <a:t>算法移动端移植</a:t>
            </a:r>
            <a:endParaRPr lang="en-US" altLang="zh-CN" dirty="0"/>
          </a:p>
          <a:p>
            <a:pPr>
              <a:buNone/>
            </a:pPr>
            <a:r>
              <a:rPr lang="en-US" altLang="zh-CN" dirty="0"/>
              <a:t>    -</a:t>
            </a:r>
            <a:r>
              <a:rPr lang="en-US" altLang="zh-CN" dirty="0" err="1"/>
              <a:t>TensorFlow</a:t>
            </a:r>
            <a:r>
              <a:rPr lang="en-US" altLang="zh-CN" dirty="0"/>
              <a:t> for mobile</a:t>
            </a:r>
          </a:p>
          <a:p>
            <a:r>
              <a:rPr lang="zh-CN" altLang="en-US" dirty="0"/>
              <a:t>训练集选择与处理</a:t>
            </a:r>
            <a:endParaRPr lang="en-US" altLang="zh-CN" dirty="0"/>
          </a:p>
          <a:p>
            <a:pPr>
              <a:buNone/>
            </a:pPr>
            <a:r>
              <a:rPr lang="zh-CN" altLang="en-US" dirty="0"/>
              <a:t>    </a:t>
            </a:r>
            <a:r>
              <a:rPr lang="en-US" altLang="zh-CN" dirty="0"/>
              <a:t>-</a:t>
            </a:r>
            <a:r>
              <a:rPr lang="zh-CN" altLang="en-US" dirty="0"/>
              <a:t>训练集选择</a:t>
            </a:r>
            <a:endParaRPr lang="en-US" altLang="zh-CN" dirty="0"/>
          </a:p>
          <a:p>
            <a:pPr>
              <a:buNone/>
            </a:pPr>
            <a:r>
              <a:rPr lang="zh-CN" altLang="en-US" dirty="0"/>
              <a:t>    </a:t>
            </a:r>
            <a:r>
              <a:rPr lang="en-US" altLang="zh-CN" dirty="0"/>
              <a:t>-</a:t>
            </a:r>
            <a:r>
              <a:rPr lang="zh-CN" altLang="en-US" dirty="0"/>
              <a:t>训练集预处理</a:t>
            </a:r>
            <a:endParaRPr lang="en-US" altLang="zh-CN" dirty="0"/>
          </a:p>
          <a:p>
            <a:r>
              <a:rPr lang="zh-CN" altLang="en-US" dirty="0"/>
              <a:t>移动端</a:t>
            </a:r>
            <a:r>
              <a:rPr lang="en-US" altLang="zh-CN" dirty="0"/>
              <a:t>APP</a:t>
            </a:r>
            <a:r>
              <a:rPr lang="zh-CN" altLang="en-US" dirty="0"/>
              <a:t>开发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74305" y="260648"/>
            <a:ext cx="9782801" cy="724941"/>
          </a:xfrm>
        </p:spPr>
        <p:txBody>
          <a:bodyPr rtlCol="0"/>
          <a:lstStyle/>
          <a:p>
            <a:r>
              <a:rPr lang="zh-CN" altLang="en-US" dirty="0">
                <a:latin typeface="+mj-ea"/>
                <a:ea typeface="+mj-ea"/>
              </a:rPr>
              <a:t>项目整体框架</a:t>
            </a:r>
          </a:p>
        </p:txBody>
      </p:sp>
      <p:graphicFrame>
        <p:nvGraphicFramePr>
          <p:cNvPr id="3" name="图表 2"/>
          <p:cNvGraphicFramePr/>
          <p:nvPr>
            <p:extLst>
              <p:ext uri="{D42A27DB-BD31-4B8C-83A1-F6EECF244321}">
                <p14:modId xmlns:p14="http://schemas.microsoft.com/office/powerpoint/2010/main" val="2034915200"/>
              </p:ext>
            </p:extLst>
          </p:nvPr>
        </p:nvGraphicFramePr>
        <p:xfrm>
          <a:off x="2031471" y="720372"/>
          <a:ext cx="9823581" cy="5516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2979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技术方案</a:t>
            </a:r>
            <a:endParaRPr lang="zh-CN" altLang="en-US" dirty="0">
              <a:ea typeface="Microsoft YaHei UI" panose="020B0503020204020204" pitchFamily="34" charset="-122"/>
            </a:endParaRPr>
          </a:p>
        </p:txBody>
      </p:sp>
      <p:sp>
        <p:nvSpPr>
          <p:cNvPr id="14" name="内容占位符 13"/>
          <p:cNvSpPr>
            <a:spLocks noGrp="1"/>
          </p:cNvSpPr>
          <p:nvPr>
            <p:ph idx="1"/>
          </p:nvPr>
        </p:nvSpPr>
        <p:spPr>
          <a:xfrm>
            <a:off x="1304632" y="786460"/>
            <a:ext cx="9782801" cy="410292"/>
          </a:xfrm>
        </p:spPr>
        <p:txBody>
          <a:bodyPr rtlCol="0">
            <a:normAutofit fontScale="92500" lnSpcReduction="10000"/>
          </a:bodyPr>
          <a:lstStyle/>
          <a:p>
            <a:pPr marL="0" lvl="0" indent="0">
              <a:buNone/>
            </a:pPr>
            <a:r>
              <a:rPr lang="zh-CN" altLang="en-US" dirty="0">
                <a:latin typeface="+mn-ea"/>
                <a:ea typeface="+mn-ea"/>
              </a:rPr>
              <a:t> </a:t>
            </a:r>
            <a:r>
              <a:rPr lang="en-US" altLang="zh-CN" dirty="0">
                <a:latin typeface="+mn-ea"/>
                <a:ea typeface="+mn-ea"/>
              </a:rPr>
              <a:t>1</a:t>
            </a:r>
            <a:r>
              <a:rPr lang="zh-CN" altLang="en-US" dirty="0">
                <a:latin typeface="+mn-ea"/>
                <a:ea typeface="+mn-ea"/>
              </a:rPr>
              <a:t>、</a:t>
            </a:r>
            <a:r>
              <a:rPr lang="zh-CN" altLang="zh-CN" dirty="0"/>
              <a:t>动作识别 </a:t>
            </a:r>
            <a:r>
              <a:rPr lang="en-US" altLang="zh-CN" dirty="0"/>
              <a:t>——Inception-v3</a:t>
            </a:r>
            <a:r>
              <a:rPr lang="zh-CN" altLang="zh-CN" dirty="0"/>
              <a:t> </a:t>
            </a:r>
            <a:endParaRPr lang="en-US" altLang="zh-CN" dirty="0">
              <a:latin typeface="+mn-ea"/>
              <a:ea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1222691489"/>
              </p:ext>
            </p:extLst>
          </p:nvPr>
        </p:nvGraphicFramePr>
        <p:xfrm>
          <a:off x="1413893" y="1340768"/>
          <a:ext cx="2232248" cy="293243"/>
        </p:xfrm>
        <a:graphic>
          <a:graphicData uri="http://schemas.openxmlformats.org/drawingml/2006/table">
            <a:tbl>
              <a:tblPr>
                <a:tableStyleId>{BC89EF96-8CEA-46FF-86C4-4CE0E7609802}</a:tableStyleId>
              </a:tblPr>
              <a:tblGrid>
                <a:gridCol w="2232248">
                  <a:extLst>
                    <a:ext uri="{9D8B030D-6E8A-4147-A177-3AD203B41FA5}">
                      <a16:colId xmlns:a16="http://schemas.microsoft.com/office/drawing/2014/main" val="20000"/>
                    </a:ext>
                  </a:extLst>
                </a:gridCol>
              </a:tblGrid>
              <a:tr h="0">
                <a:tc>
                  <a:txBody>
                    <a:bodyPr/>
                    <a:lstStyle/>
                    <a:p>
                      <a:pPr marR="144145" algn="l">
                        <a:lnSpc>
                          <a:spcPts val="2500"/>
                        </a:lnSpc>
                        <a:spcAft>
                          <a:spcPts val="0"/>
                        </a:spcAft>
                      </a:pPr>
                      <a:r>
                        <a:rPr lang="en-US" sz="2000" dirty="0">
                          <a:effectLst/>
                          <a:latin typeface="+mn-ea"/>
                          <a:ea typeface="+mn-ea"/>
                        </a:rPr>
                        <a:t>(</a:t>
                      </a:r>
                      <a:r>
                        <a:rPr lang="en-US" altLang="zh-CN" sz="2000" dirty="0">
                          <a:effectLst/>
                          <a:latin typeface="+mn-ea"/>
                          <a:ea typeface="+mn-ea"/>
                        </a:rPr>
                        <a:t>1</a:t>
                      </a:r>
                      <a:r>
                        <a:rPr lang="en-US" sz="2000" dirty="0">
                          <a:effectLst/>
                          <a:latin typeface="+mn-ea"/>
                          <a:ea typeface="+mn-ea"/>
                        </a:rPr>
                        <a:t>) </a:t>
                      </a:r>
                      <a:r>
                        <a:rPr lang="zh-CN" altLang="en-US" sz="2000" dirty="0">
                          <a:effectLst/>
                          <a:latin typeface="+mn-ea"/>
                          <a:ea typeface="+mn-ea"/>
                        </a:rPr>
                        <a:t>算法介绍</a:t>
                      </a:r>
                      <a:endParaRPr lang="zh-CN" sz="2000" dirty="0">
                        <a:effectLst/>
                        <a:latin typeface="+mn-ea"/>
                        <a:ea typeface="+mn-ea"/>
                      </a:endParaRPr>
                    </a:p>
                  </a:txBody>
                  <a:tcPr marL="114300" marR="114300" marT="0" marB="0"/>
                </a:tc>
                <a:extLst>
                  <a:ext uri="{0D108BD9-81ED-4DB2-BD59-A6C34878D82A}">
                    <a16:rowId xmlns:a16="http://schemas.microsoft.com/office/drawing/2014/main" val="10000"/>
                  </a:ext>
                </a:extLst>
              </a:tr>
            </a:tbl>
          </a:graphicData>
        </a:graphic>
      </p:graphicFrame>
      <p:sp>
        <p:nvSpPr>
          <p:cNvPr id="6" name="矩形 5"/>
          <p:cNvSpPr/>
          <p:nvPr/>
        </p:nvSpPr>
        <p:spPr>
          <a:xfrm>
            <a:off x="1279508" y="1802817"/>
            <a:ext cx="9971626" cy="2585323"/>
          </a:xfrm>
          <a:prstGeom prst="rect">
            <a:avLst/>
          </a:prstGeom>
        </p:spPr>
        <p:txBody>
          <a:bodyPr wrap="square">
            <a:spAutoFit/>
          </a:bodyPr>
          <a:lstStyle/>
          <a:p>
            <a:r>
              <a:rPr lang="en-US" altLang="zh-CN" kern="0" dirty="0" err="1">
                <a:latin typeface="宋体" charset="-122"/>
                <a:cs typeface="Times New Roman" charset="0"/>
              </a:rPr>
              <a:t>GoogLeNet</a:t>
            </a:r>
            <a:r>
              <a:rPr lang="zh-CN" altLang="zh-CN" kern="0" dirty="0">
                <a:cs typeface="Times New Roman" charset="0"/>
              </a:rPr>
              <a:t>网络优异的性能主要源于大量使用降维处理。这种降维处理可以看做通过分解卷积来加快计算速度的手段。</a:t>
            </a:r>
            <a:endParaRPr lang="en-US" altLang="zh-CN" kern="0" dirty="0">
              <a:cs typeface="Times New Roman" charset="0"/>
            </a:endParaRPr>
          </a:p>
          <a:p>
            <a:endParaRPr lang="en-US" altLang="zh-CN" kern="0" dirty="0">
              <a:cs typeface="Times New Roman" charset="0"/>
            </a:endParaRPr>
          </a:p>
          <a:p>
            <a:endParaRPr lang="en-US" altLang="zh-CN" dirty="0"/>
          </a:p>
          <a:p>
            <a:endParaRPr lang="en-US" altLang="zh-CN" dirty="0"/>
          </a:p>
          <a:p>
            <a:endParaRPr lang="en-US" altLang="zh-CN" dirty="0">
              <a:latin typeface="Times New Roman" charset="0"/>
              <a:ea typeface="等线" charset="-122"/>
            </a:endParaRPr>
          </a:p>
          <a:p>
            <a:endParaRPr lang="zh-CN" altLang="zh-CN" dirty="0">
              <a:latin typeface="Times New Roman" charset="0"/>
              <a:ea typeface="等线" charset="-122"/>
            </a:endParaRPr>
          </a:p>
          <a:p>
            <a:r>
              <a:rPr lang="zh-CN" altLang="zh-CN" dirty="0"/>
              <a:t> </a:t>
            </a:r>
            <a:endParaRPr lang="en-US" altLang="zh-CN" dirty="0"/>
          </a:p>
          <a:p>
            <a:endParaRPr lang="zh-CN" altLang="en-US" dirty="0"/>
          </a:p>
        </p:txBody>
      </p:sp>
      <p:sp>
        <p:nvSpPr>
          <p:cNvPr id="10" name="矩形 9"/>
          <p:cNvSpPr/>
          <p:nvPr/>
        </p:nvSpPr>
        <p:spPr>
          <a:xfrm>
            <a:off x="1304632" y="2636912"/>
            <a:ext cx="4125965" cy="1200329"/>
          </a:xfrm>
          <a:prstGeom prst="rect">
            <a:avLst/>
          </a:prstGeom>
        </p:spPr>
        <p:txBody>
          <a:bodyPr wrap="square">
            <a:spAutoFit/>
          </a:bodyPr>
          <a:lstStyle/>
          <a:p>
            <a:r>
              <a:rPr lang="zh-CN" altLang="zh-CN" dirty="0"/>
              <a:t>进一步减小了计算量。大尺寸滤波器的卷积（如</a:t>
            </a:r>
            <a:r>
              <a:rPr lang="en-US" altLang="zh-CN" dirty="0"/>
              <a:t>5×5</a:t>
            </a:r>
            <a:r>
              <a:rPr lang="zh-CN" altLang="zh-CN" dirty="0"/>
              <a:t>，</a:t>
            </a:r>
            <a:r>
              <a:rPr lang="en-US" altLang="zh-CN" dirty="0"/>
              <a:t>7×7</a:t>
            </a:r>
            <a:r>
              <a:rPr lang="zh-CN" altLang="zh-CN" dirty="0"/>
              <a:t>）引入的计算量很大。</a:t>
            </a:r>
            <a:r>
              <a:rPr lang="en-US" altLang="zh-CN" dirty="0"/>
              <a:t>Inception-v3</a:t>
            </a:r>
            <a:r>
              <a:rPr lang="zh-CN" altLang="zh-CN" dirty="0"/>
              <a:t>提出了使用一个多层感知器来代替</a:t>
            </a:r>
            <a:r>
              <a:rPr lang="en-US" altLang="zh-CN" dirty="0"/>
              <a:t>5×5</a:t>
            </a:r>
            <a:r>
              <a:rPr lang="zh-CN" altLang="zh-CN" dirty="0"/>
              <a:t>卷积滤波器。</a:t>
            </a:r>
            <a:endParaRPr lang="en-US" altLang="zh-CN" dirty="0"/>
          </a:p>
        </p:txBody>
      </p:sp>
      <p:sp>
        <p:nvSpPr>
          <p:cNvPr id="11" name="矩形 10"/>
          <p:cNvSpPr/>
          <p:nvPr/>
        </p:nvSpPr>
        <p:spPr>
          <a:xfrm>
            <a:off x="6526459" y="2775411"/>
            <a:ext cx="3528393" cy="646331"/>
          </a:xfrm>
          <a:prstGeom prst="rect">
            <a:avLst/>
          </a:prstGeom>
        </p:spPr>
        <p:txBody>
          <a:bodyPr wrap="square">
            <a:spAutoFit/>
          </a:bodyPr>
          <a:lstStyle/>
          <a:p>
            <a:r>
              <a:rPr lang="zh-CN" altLang="zh-CN" dirty="0"/>
              <a:t> 将一个</a:t>
            </a:r>
            <a:r>
              <a:rPr lang="en-US" altLang="zh-CN" dirty="0"/>
              <a:t>3x3</a:t>
            </a:r>
            <a:r>
              <a:rPr lang="zh-CN" altLang="zh-CN" dirty="0"/>
              <a:t>的</a:t>
            </a:r>
            <a:r>
              <a:rPr lang="en-US" altLang="zh-CN" dirty="0"/>
              <a:t>conv</a:t>
            </a:r>
            <a:r>
              <a:rPr lang="zh-CN" altLang="zh-CN" dirty="0"/>
              <a:t>分解成两个分别为</a:t>
            </a:r>
            <a:r>
              <a:rPr lang="en-US" altLang="zh-CN" dirty="0"/>
              <a:t>1x3</a:t>
            </a:r>
            <a:r>
              <a:rPr lang="zh-CN" altLang="zh-CN" dirty="0"/>
              <a:t>与</a:t>
            </a:r>
            <a:r>
              <a:rPr lang="en-US" altLang="zh-CN" dirty="0"/>
              <a:t>3x1</a:t>
            </a:r>
            <a:r>
              <a:rPr lang="zh-CN" altLang="zh-CN" dirty="0"/>
              <a:t>的</a:t>
            </a:r>
            <a:r>
              <a:rPr lang="en-US" altLang="zh-CN" dirty="0"/>
              <a:t>conv</a:t>
            </a:r>
            <a:r>
              <a:rPr lang="zh-CN" altLang="zh-CN" dirty="0"/>
              <a:t>计算</a:t>
            </a:r>
            <a:endParaRPr lang="zh-CN" altLang="zh-CN" dirty="0">
              <a:latin typeface="Times New Roman" charset="0"/>
              <a:ea typeface="等线" charset="-122"/>
            </a:endParaRPr>
          </a:p>
        </p:txBody>
      </p:sp>
      <p:pic>
        <p:nvPicPr>
          <p:cNvPr id="15" name="图片 14"/>
          <p:cNvPicPr/>
          <p:nvPr/>
        </p:nvPicPr>
        <p:blipFill>
          <a:blip r:embed="rId3">
            <a:extLst>
              <a:ext uri="{28A0092B-C50C-407E-A947-70E740481C1C}">
                <a14:useLocalDpi xmlns:a14="http://schemas.microsoft.com/office/drawing/2010/main" val="0"/>
              </a:ext>
            </a:extLst>
          </a:blip>
          <a:stretch>
            <a:fillRect/>
          </a:stretch>
        </p:blipFill>
        <p:spPr>
          <a:xfrm>
            <a:off x="2277988" y="4140765"/>
            <a:ext cx="1850390" cy="1706880"/>
          </a:xfrm>
          <a:prstGeom prst="rect">
            <a:avLst/>
          </a:prstGeom>
        </p:spPr>
      </p:pic>
      <p:pic>
        <p:nvPicPr>
          <p:cNvPr id="16" name="图片 15"/>
          <p:cNvPicPr/>
          <p:nvPr/>
        </p:nvPicPr>
        <p:blipFill>
          <a:blip r:embed="rId4">
            <a:extLst>
              <a:ext uri="{28A0092B-C50C-407E-A947-70E740481C1C}">
                <a14:useLocalDpi xmlns:a14="http://schemas.microsoft.com/office/drawing/2010/main" val="0"/>
              </a:ext>
            </a:extLst>
          </a:blip>
          <a:stretch>
            <a:fillRect/>
          </a:stretch>
        </p:blipFill>
        <p:spPr>
          <a:xfrm>
            <a:off x="7609617" y="4139456"/>
            <a:ext cx="1362075" cy="1463040"/>
          </a:xfrm>
          <a:prstGeom prst="rect">
            <a:avLst/>
          </a:prstGeom>
        </p:spPr>
      </p:pic>
    </p:spTree>
    <p:extLst>
      <p:ext uri="{BB962C8B-B14F-4D97-AF65-F5344CB8AC3E}">
        <p14:creationId xmlns:p14="http://schemas.microsoft.com/office/powerpoint/2010/main" val="992529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93437" y="177801"/>
            <a:ext cx="8461416" cy="586904"/>
          </a:xfrm>
        </p:spPr>
        <p:txBody>
          <a:bodyPr rtlCol="0"/>
          <a:lstStyle/>
          <a:p>
            <a:r>
              <a:rPr lang="zh-CN" altLang="en-US" dirty="0"/>
              <a:t>技术方案</a:t>
            </a:r>
            <a:endParaRPr lang="zh-CN" altLang="en-US" dirty="0">
              <a:ea typeface="Microsoft YaHei UI" panose="020B0503020204020204" pitchFamily="34" charset="-122"/>
            </a:endParaRPr>
          </a:p>
        </p:txBody>
      </p:sp>
      <p:sp>
        <p:nvSpPr>
          <p:cNvPr id="14" name="内容占位符 13"/>
          <p:cNvSpPr>
            <a:spLocks noGrp="1"/>
          </p:cNvSpPr>
          <p:nvPr>
            <p:ph idx="1"/>
          </p:nvPr>
        </p:nvSpPr>
        <p:spPr>
          <a:xfrm>
            <a:off x="1304632" y="786460"/>
            <a:ext cx="9782801" cy="410292"/>
          </a:xfrm>
        </p:spPr>
        <p:txBody>
          <a:bodyPr rtlCol="0">
            <a:normAutofit fontScale="92500" lnSpcReduction="10000"/>
          </a:bodyPr>
          <a:lstStyle/>
          <a:p>
            <a:pPr marL="0" lvl="0" indent="0">
              <a:buNone/>
            </a:pPr>
            <a:r>
              <a:rPr lang="zh-CN" altLang="en-US" dirty="0">
                <a:latin typeface="+mn-ea"/>
                <a:ea typeface="+mn-ea"/>
              </a:rPr>
              <a:t> </a:t>
            </a:r>
            <a:r>
              <a:rPr lang="en-US" altLang="zh-CN" dirty="0">
                <a:latin typeface="+mn-ea"/>
                <a:ea typeface="+mn-ea"/>
              </a:rPr>
              <a:t>1</a:t>
            </a:r>
            <a:r>
              <a:rPr lang="zh-CN" altLang="en-US" dirty="0">
                <a:latin typeface="+mn-ea"/>
                <a:ea typeface="+mn-ea"/>
              </a:rPr>
              <a:t>、</a:t>
            </a:r>
            <a:r>
              <a:rPr lang="zh-CN" altLang="zh-CN" dirty="0"/>
              <a:t>动作识别 </a:t>
            </a:r>
            <a:r>
              <a:rPr lang="en-US" altLang="zh-CN" dirty="0"/>
              <a:t>——Inception-v3</a:t>
            </a:r>
            <a:r>
              <a:rPr lang="zh-CN" altLang="zh-CN" dirty="0"/>
              <a:t> </a:t>
            </a:r>
            <a:endParaRPr lang="en-US" altLang="zh-CN" dirty="0">
              <a:latin typeface="+mn-ea"/>
              <a:ea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304071718"/>
              </p:ext>
            </p:extLst>
          </p:nvPr>
        </p:nvGraphicFramePr>
        <p:xfrm>
          <a:off x="1413892" y="1340768"/>
          <a:ext cx="9782175" cy="293243"/>
        </p:xfrm>
        <a:graphic>
          <a:graphicData uri="http://schemas.openxmlformats.org/drawingml/2006/table">
            <a:tbl>
              <a:tblPr>
                <a:tableStyleId>{BC89EF96-8CEA-46FF-86C4-4CE0E7609802}</a:tableStyleId>
              </a:tblPr>
              <a:tblGrid>
                <a:gridCol w="9782175">
                  <a:extLst>
                    <a:ext uri="{9D8B030D-6E8A-4147-A177-3AD203B41FA5}">
                      <a16:colId xmlns:a16="http://schemas.microsoft.com/office/drawing/2014/main" val="20000"/>
                    </a:ext>
                  </a:extLst>
                </a:gridCol>
              </a:tblGrid>
              <a:tr h="0">
                <a:tc>
                  <a:txBody>
                    <a:bodyPr/>
                    <a:lstStyle/>
                    <a:p>
                      <a:pPr marR="144145" algn="l">
                        <a:lnSpc>
                          <a:spcPts val="2500"/>
                        </a:lnSpc>
                        <a:spcAft>
                          <a:spcPts val="0"/>
                        </a:spcAft>
                      </a:pPr>
                      <a:r>
                        <a:rPr lang="en-US" sz="2000" dirty="0">
                          <a:effectLst/>
                          <a:latin typeface="+mn-ea"/>
                          <a:ea typeface="+mn-ea"/>
                        </a:rPr>
                        <a:t>(</a:t>
                      </a:r>
                      <a:r>
                        <a:rPr lang="en-US" altLang="zh-CN" sz="2000" dirty="0">
                          <a:effectLst/>
                          <a:latin typeface="+mn-ea"/>
                          <a:ea typeface="+mn-ea"/>
                        </a:rPr>
                        <a:t>2</a:t>
                      </a:r>
                      <a:r>
                        <a:rPr lang="en-US" sz="2000" dirty="0">
                          <a:effectLst/>
                          <a:latin typeface="+mn-ea"/>
                          <a:ea typeface="+mn-ea"/>
                        </a:rPr>
                        <a:t>) </a:t>
                      </a:r>
                      <a:r>
                        <a:rPr lang="zh-CN" altLang="en-US" sz="2000" dirty="0">
                          <a:effectLst/>
                          <a:latin typeface="+mn-ea"/>
                          <a:ea typeface="+mn-ea"/>
                        </a:rPr>
                        <a:t>算法实现</a:t>
                      </a:r>
                      <a:endParaRPr lang="zh-CN" sz="2000" dirty="0">
                        <a:effectLst/>
                        <a:latin typeface="+mn-ea"/>
                        <a:ea typeface="+mn-ea"/>
                      </a:endParaRPr>
                    </a:p>
                  </a:txBody>
                  <a:tcPr marL="114300" marR="114300" marT="0" marB="0"/>
                </a:tc>
                <a:extLst>
                  <a:ext uri="{0D108BD9-81ED-4DB2-BD59-A6C34878D82A}">
                    <a16:rowId xmlns:a16="http://schemas.microsoft.com/office/drawing/2014/main" val="10000"/>
                  </a:ext>
                </a:extLst>
              </a:tr>
            </a:tbl>
          </a:graphicData>
        </a:graphic>
      </p:graphicFrame>
      <p:sp>
        <p:nvSpPr>
          <p:cNvPr id="2" name="矩形 1"/>
          <p:cNvSpPr/>
          <p:nvPr/>
        </p:nvSpPr>
        <p:spPr>
          <a:xfrm>
            <a:off x="1409201" y="1778027"/>
            <a:ext cx="9786866" cy="1200329"/>
          </a:xfrm>
          <a:prstGeom prst="rect">
            <a:avLst/>
          </a:prstGeom>
        </p:spPr>
        <p:txBody>
          <a:bodyPr wrap="square">
            <a:spAutoFit/>
          </a:bodyPr>
          <a:lstStyle/>
          <a:p>
            <a:r>
              <a:rPr lang="zh-CN" altLang="zh-CN" kern="0" dirty="0">
                <a:cs typeface="Times New Roman" charset="0"/>
              </a:rPr>
              <a:t>模型代码基于</a:t>
            </a:r>
            <a:r>
              <a:rPr lang="en-US" altLang="zh-CN" kern="0" dirty="0">
                <a:cs typeface="Times New Roman" charset="0"/>
              </a:rPr>
              <a:t>python</a:t>
            </a:r>
            <a:r>
              <a:rPr lang="zh-CN" altLang="zh-CN" kern="0" dirty="0">
                <a:cs typeface="Times New Roman" charset="0"/>
              </a:rPr>
              <a:t>实现，我们使用</a:t>
            </a:r>
            <a:r>
              <a:rPr lang="en-US" altLang="zh-CN" kern="0" dirty="0" err="1">
                <a:cs typeface="Times New Roman" charset="0"/>
              </a:rPr>
              <a:t>TensorFlow</a:t>
            </a:r>
            <a:r>
              <a:rPr lang="zh-CN" altLang="zh-CN" kern="0" dirty="0">
                <a:cs typeface="Times New Roman" charset="0"/>
              </a:rPr>
              <a:t>来实现</a:t>
            </a:r>
            <a:r>
              <a:rPr lang="en-US" altLang="zh-CN" kern="0" dirty="0">
                <a:cs typeface="Times New Roman" charset="0"/>
              </a:rPr>
              <a:t>Inception-v3</a:t>
            </a:r>
            <a:r>
              <a:rPr lang="zh-CN" altLang="zh-CN" kern="0" dirty="0">
                <a:cs typeface="Times New Roman" charset="0"/>
              </a:rPr>
              <a:t>，</a:t>
            </a:r>
            <a:r>
              <a:rPr lang="en-US" altLang="zh-CN" kern="0" dirty="0" err="1">
                <a:cs typeface="Times New Roman" charset="0"/>
              </a:rPr>
              <a:t>TensorFlow</a:t>
            </a:r>
            <a:r>
              <a:rPr lang="zh-CN" altLang="zh-CN" kern="0" dirty="0">
                <a:cs typeface="Times New Roman" charset="0"/>
              </a:rPr>
              <a:t>是谷歌开发的一种为高性能数值计算设计的开源软件库，具有灵活的架构，可以实现多种平台，多种设备的便捷部署。被用于计算机视觉，自然语言处理等多个领域。</a:t>
            </a:r>
            <a:r>
              <a:rPr lang="en-US" altLang="zh-CN" kern="0" dirty="0" err="1">
                <a:cs typeface="Times New Roman" charset="0"/>
              </a:rPr>
              <a:t>TensorFlow</a:t>
            </a:r>
            <a:r>
              <a:rPr lang="zh-CN" altLang="zh-CN" kern="0" dirty="0">
                <a:cs typeface="Times New Roman" charset="0"/>
              </a:rPr>
              <a:t>同样对</a:t>
            </a:r>
            <a:r>
              <a:rPr lang="en-US" altLang="zh-CN" kern="0" dirty="0">
                <a:cs typeface="Times New Roman" charset="0"/>
              </a:rPr>
              <a:t>Python</a:t>
            </a:r>
            <a:r>
              <a:rPr lang="zh-CN" altLang="zh-CN" kern="0" dirty="0">
                <a:cs typeface="Times New Roman" charset="0"/>
              </a:rPr>
              <a:t>有很好的支持，同时也方便之后的移植。</a:t>
            </a:r>
            <a:r>
              <a:rPr lang="zh-CN" altLang="zh-CN" dirty="0"/>
              <a:t> </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354759591"/>
              </p:ext>
            </p:extLst>
          </p:nvPr>
        </p:nvGraphicFramePr>
        <p:xfrm>
          <a:off x="2613362" y="3861048"/>
          <a:ext cx="3582670" cy="2110994"/>
        </p:xfrm>
        <a:graphic>
          <a:graphicData uri="http://schemas.openxmlformats.org/drawingml/2006/table">
            <a:tbl>
              <a:tblPr firstRow="1" firstCol="1" bandRow="1">
                <a:tableStyleId>{BC89EF96-8CEA-46FF-86C4-4CE0E7609802}</a:tableStyleId>
              </a:tblPr>
              <a:tblGrid>
                <a:gridCol w="2011680">
                  <a:extLst>
                    <a:ext uri="{9D8B030D-6E8A-4147-A177-3AD203B41FA5}">
                      <a16:colId xmlns:a16="http://schemas.microsoft.com/office/drawing/2014/main" val="20000"/>
                    </a:ext>
                  </a:extLst>
                </a:gridCol>
                <a:gridCol w="1570990">
                  <a:extLst>
                    <a:ext uri="{9D8B030D-6E8A-4147-A177-3AD203B41FA5}">
                      <a16:colId xmlns:a16="http://schemas.microsoft.com/office/drawing/2014/main" val="20001"/>
                    </a:ext>
                  </a:extLst>
                </a:gridCol>
              </a:tblGrid>
              <a:tr h="0">
                <a:tc>
                  <a:txBody>
                    <a:bodyPr/>
                    <a:lstStyle/>
                    <a:p>
                      <a:pPr marR="144145" algn="l">
                        <a:lnSpc>
                          <a:spcPts val="2500"/>
                        </a:lnSpc>
                        <a:spcAft>
                          <a:spcPts val="0"/>
                        </a:spcAft>
                      </a:pPr>
                      <a:r>
                        <a:rPr lang="en-US" sz="1200">
                          <a:effectLst/>
                        </a:rPr>
                        <a:t> </a:t>
                      </a:r>
                      <a:endParaRPr lang="zh-CN" sz="1200">
                        <a:effectLst/>
                        <a:latin typeface="Times New Roman" charset="0"/>
                        <a:ea typeface="等线" charset="-122"/>
                      </a:endParaRPr>
                    </a:p>
                  </a:txBody>
                  <a:tcPr marL="114300" marR="114300" marT="0" marB="0"/>
                </a:tc>
                <a:tc>
                  <a:txBody>
                    <a:bodyPr/>
                    <a:lstStyle/>
                    <a:p>
                      <a:endParaRPr lang="zh-CN" altLang="en-US"/>
                    </a:p>
                  </a:txBody>
                  <a:tcPr/>
                </a:tc>
                <a:extLst>
                  <a:ext uri="{0D108BD9-81ED-4DB2-BD59-A6C34878D82A}">
                    <a16:rowId xmlns:a16="http://schemas.microsoft.com/office/drawing/2014/main" val="10000"/>
                  </a:ext>
                </a:extLst>
              </a:tr>
              <a:tr h="0">
                <a:tc>
                  <a:txBody>
                    <a:bodyPr/>
                    <a:lstStyle/>
                    <a:p>
                      <a:pPr marR="144145" algn="ctr">
                        <a:lnSpc>
                          <a:spcPts val="2500"/>
                        </a:lnSpc>
                        <a:spcAft>
                          <a:spcPts val="0"/>
                        </a:spcAft>
                      </a:pPr>
                      <a:r>
                        <a:rPr lang="en-US" sz="1200" kern="100">
                          <a:effectLst/>
                        </a:rPr>
                        <a:t>input_width</a:t>
                      </a:r>
                      <a:endParaRPr lang="zh-CN" sz="1200" kern="100">
                        <a:effectLst/>
                        <a:latin typeface="Times New Roman" charset="0"/>
                        <a:ea typeface="等线" charset="-122"/>
                      </a:endParaRPr>
                    </a:p>
                  </a:txBody>
                  <a:tcPr marL="68580" marR="68580" marT="0" marB="0"/>
                </a:tc>
                <a:tc>
                  <a:txBody>
                    <a:bodyPr/>
                    <a:lstStyle/>
                    <a:p>
                      <a:pPr marR="144145" algn="ctr">
                        <a:lnSpc>
                          <a:spcPts val="2500"/>
                        </a:lnSpc>
                        <a:spcAft>
                          <a:spcPts val="0"/>
                        </a:spcAft>
                      </a:pPr>
                      <a:r>
                        <a:rPr lang="en-US" sz="1200" kern="100">
                          <a:effectLst/>
                        </a:rPr>
                        <a:t>299</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1"/>
                  </a:ext>
                </a:extLst>
              </a:tr>
              <a:tr h="0">
                <a:tc>
                  <a:txBody>
                    <a:bodyPr/>
                    <a:lstStyle/>
                    <a:p>
                      <a:pPr marR="144145" algn="ctr">
                        <a:lnSpc>
                          <a:spcPts val="2500"/>
                        </a:lnSpc>
                        <a:spcAft>
                          <a:spcPts val="0"/>
                        </a:spcAft>
                      </a:pPr>
                      <a:r>
                        <a:rPr lang="en-US" sz="1200" kern="100">
                          <a:effectLst/>
                        </a:rPr>
                        <a:t>input_height</a:t>
                      </a:r>
                      <a:endParaRPr lang="zh-CN" sz="1200" kern="100">
                        <a:effectLst/>
                        <a:latin typeface="Times New Roman" charset="0"/>
                        <a:ea typeface="等线" charset="-122"/>
                      </a:endParaRPr>
                    </a:p>
                  </a:txBody>
                  <a:tcPr marL="68580" marR="68580" marT="0" marB="0"/>
                </a:tc>
                <a:tc>
                  <a:txBody>
                    <a:bodyPr/>
                    <a:lstStyle/>
                    <a:p>
                      <a:pPr marR="144145" algn="ctr">
                        <a:lnSpc>
                          <a:spcPts val="2500"/>
                        </a:lnSpc>
                        <a:spcAft>
                          <a:spcPts val="0"/>
                        </a:spcAft>
                      </a:pPr>
                      <a:r>
                        <a:rPr lang="en-US" sz="1200" kern="100">
                          <a:effectLst/>
                        </a:rPr>
                        <a:t>299</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2"/>
                  </a:ext>
                </a:extLst>
              </a:tr>
              <a:tr h="285750">
                <a:tc>
                  <a:txBody>
                    <a:bodyPr/>
                    <a:lstStyle/>
                    <a:p>
                      <a:pPr marR="144145" algn="ctr">
                        <a:lnSpc>
                          <a:spcPts val="2500"/>
                        </a:lnSpc>
                        <a:spcAft>
                          <a:spcPts val="0"/>
                        </a:spcAft>
                      </a:pPr>
                      <a:r>
                        <a:rPr lang="en-US" sz="1200" kern="100">
                          <a:effectLst/>
                        </a:rPr>
                        <a:t>input_depth</a:t>
                      </a:r>
                      <a:endParaRPr lang="zh-CN" sz="1200" kern="100">
                        <a:effectLst/>
                        <a:latin typeface="Times New Roman" charset="0"/>
                        <a:ea typeface="等线" charset="-122"/>
                      </a:endParaRPr>
                    </a:p>
                  </a:txBody>
                  <a:tcPr marL="68580" marR="68580" marT="0" marB="0"/>
                </a:tc>
                <a:tc>
                  <a:txBody>
                    <a:bodyPr/>
                    <a:lstStyle/>
                    <a:p>
                      <a:pPr marR="144145" algn="ctr">
                        <a:lnSpc>
                          <a:spcPts val="2500"/>
                        </a:lnSpc>
                        <a:spcAft>
                          <a:spcPts val="0"/>
                        </a:spcAft>
                      </a:pPr>
                      <a:r>
                        <a:rPr lang="en-US" sz="1200" kern="100">
                          <a:effectLst/>
                        </a:rPr>
                        <a:t>3</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3"/>
                  </a:ext>
                </a:extLst>
              </a:tr>
              <a:tr h="0">
                <a:tc>
                  <a:txBody>
                    <a:bodyPr/>
                    <a:lstStyle/>
                    <a:p>
                      <a:pPr marR="144145" algn="ctr">
                        <a:lnSpc>
                          <a:spcPts val="2500"/>
                        </a:lnSpc>
                        <a:spcAft>
                          <a:spcPts val="0"/>
                        </a:spcAft>
                      </a:pPr>
                      <a:r>
                        <a:rPr lang="en-US" sz="1200" kern="100">
                          <a:effectLst/>
                        </a:rPr>
                        <a:t>input_mean</a:t>
                      </a:r>
                      <a:endParaRPr lang="zh-CN" sz="1200" kern="100">
                        <a:effectLst/>
                        <a:latin typeface="Times New Roman" charset="0"/>
                        <a:ea typeface="等线" charset="-122"/>
                      </a:endParaRPr>
                    </a:p>
                  </a:txBody>
                  <a:tcPr marL="68580" marR="68580" marT="0" marB="0"/>
                </a:tc>
                <a:tc>
                  <a:txBody>
                    <a:bodyPr/>
                    <a:lstStyle/>
                    <a:p>
                      <a:pPr marR="144145" algn="ctr">
                        <a:lnSpc>
                          <a:spcPts val="2500"/>
                        </a:lnSpc>
                        <a:spcAft>
                          <a:spcPts val="0"/>
                        </a:spcAft>
                      </a:pPr>
                      <a:r>
                        <a:rPr lang="en-US" sz="1200" kern="100">
                          <a:effectLst/>
                        </a:rPr>
                        <a:t>128</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4"/>
                  </a:ext>
                </a:extLst>
              </a:tr>
              <a:tr h="0">
                <a:tc>
                  <a:txBody>
                    <a:bodyPr/>
                    <a:lstStyle/>
                    <a:p>
                      <a:pPr marR="144145" algn="ctr">
                        <a:lnSpc>
                          <a:spcPts val="2500"/>
                        </a:lnSpc>
                        <a:spcAft>
                          <a:spcPts val="0"/>
                        </a:spcAft>
                      </a:pPr>
                      <a:r>
                        <a:rPr lang="en-US" sz="1200" kern="100">
                          <a:effectLst/>
                        </a:rPr>
                        <a:t>input_std</a:t>
                      </a:r>
                      <a:endParaRPr lang="zh-CN" sz="1200" kern="100">
                        <a:effectLst/>
                        <a:latin typeface="Times New Roman" charset="0"/>
                        <a:ea typeface="等线" charset="-122"/>
                      </a:endParaRPr>
                    </a:p>
                  </a:txBody>
                  <a:tcPr marL="68580" marR="68580" marT="0" marB="0"/>
                </a:tc>
                <a:tc>
                  <a:txBody>
                    <a:bodyPr/>
                    <a:lstStyle/>
                    <a:p>
                      <a:pPr marR="144145" algn="ctr">
                        <a:lnSpc>
                          <a:spcPts val="2500"/>
                        </a:lnSpc>
                        <a:spcAft>
                          <a:spcPts val="0"/>
                        </a:spcAft>
                      </a:pPr>
                      <a:r>
                        <a:rPr lang="en-US" sz="1200" kern="100">
                          <a:effectLst/>
                        </a:rPr>
                        <a:t>128</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5"/>
                  </a:ext>
                </a:extLst>
              </a:tr>
              <a:tr h="0">
                <a:tc>
                  <a:txBody>
                    <a:bodyPr/>
                    <a:lstStyle/>
                    <a:p>
                      <a:pPr marR="144145" algn="l">
                        <a:lnSpc>
                          <a:spcPts val="2500"/>
                        </a:lnSpc>
                        <a:spcAft>
                          <a:spcPts val="0"/>
                        </a:spcAft>
                      </a:pPr>
                      <a:r>
                        <a:rPr lang="en-US" sz="1200">
                          <a:effectLst/>
                        </a:rPr>
                        <a:t> </a:t>
                      </a:r>
                      <a:endParaRPr lang="zh-CN" sz="1200">
                        <a:effectLst/>
                        <a:latin typeface="Times New Roman" charset="0"/>
                        <a:ea typeface="等线" charset="-122"/>
                      </a:endParaRPr>
                    </a:p>
                  </a:txBody>
                  <a:tcPr marL="114300" marR="114300" marT="0" marB="0"/>
                </a:tc>
                <a:tc>
                  <a:txBody>
                    <a:bodyPr/>
                    <a:lstStyle/>
                    <a:p>
                      <a:endParaRPr lang="zh-CN" altLang="en-US" dirty="0"/>
                    </a:p>
                  </a:txBody>
                  <a:tcPr/>
                </a:tc>
                <a:extLst>
                  <a:ext uri="{0D108BD9-81ED-4DB2-BD59-A6C34878D82A}">
                    <a16:rowId xmlns:a16="http://schemas.microsoft.com/office/drawing/2014/main" val="10006"/>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932784788"/>
              </p:ext>
            </p:extLst>
          </p:nvPr>
        </p:nvGraphicFramePr>
        <p:xfrm>
          <a:off x="7102524" y="3587744"/>
          <a:ext cx="3582670" cy="2657793"/>
        </p:xfrm>
        <a:graphic>
          <a:graphicData uri="http://schemas.openxmlformats.org/drawingml/2006/table">
            <a:tbl>
              <a:tblPr firstRow="1" firstCol="1" bandRow="1">
                <a:tableStyleId>{BC89EF96-8CEA-46FF-86C4-4CE0E7609802}</a:tableStyleId>
              </a:tblPr>
              <a:tblGrid>
                <a:gridCol w="2011680">
                  <a:extLst>
                    <a:ext uri="{9D8B030D-6E8A-4147-A177-3AD203B41FA5}">
                      <a16:colId xmlns:a16="http://schemas.microsoft.com/office/drawing/2014/main" val="20000"/>
                    </a:ext>
                  </a:extLst>
                </a:gridCol>
                <a:gridCol w="1570990">
                  <a:extLst>
                    <a:ext uri="{9D8B030D-6E8A-4147-A177-3AD203B41FA5}">
                      <a16:colId xmlns:a16="http://schemas.microsoft.com/office/drawing/2014/main" val="20001"/>
                    </a:ext>
                  </a:extLst>
                </a:gridCol>
              </a:tblGrid>
              <a:tr h="138038">
                <a:tc>
                  <a:txBody>
                    <a:bodyPr/>
                    <a:lstStyle/>
                    <a:p>
                      <a:pPr marR="144145" algn="l">
                        <a:lnSpc>
                          <a:spcPts val="2500"/>
                        </a:lnSpc>
                        <a:spcAft>
                          <a:spcPts val="0"/>
                        </a:spcAft>
                      </a:pPr>
                      <a:r>
                        <a:rPr lang="en-US" sz="1200">
                          <a:effectLst/>
                        </a:rPr>
                        <a:t> </a:t>
                      </a:r>
                      <a:endParaRPr lang="zh-CN" sz="1200">
                        <a:effectLst/>
                        <a:latin typeface="Times New Roman" charset="0"/>
                        <a:ea typeface="等线" charset="-122"/>
                      </a:endParaRPr>
                    </a:p>
                  </a:txBody>
                  <a:tcPr marL="114300" marR="114300" marT="0" marB="0"/>
                </a:tc>
                <a:tc>
                  <a:txBody>
                    <a:bodyPr/>
                    <a:lstStyle/>
                    <a:p>
                      <a:endParaRPr lang="zh-CN" altLang="en-US"/>
                    </a:p>
                  </a:txBody>
                  <a:tcPr/>
                </a:tc>
                <a:extLst>
                  <a:ext uri="{0D108BD9-81ED-4DB2-BD59-A6C34878D82A}">
                    <a16:rowId xmlns:a16="http://schemas.microsoft.com/office/drawing/2014/main" val="10000"/>
                  </a:ext>
                </a:extLst>
              </a:tr>
              <a:tr h="0">
                <a:tc>
                  <a:txBody>
                    <a:bodyPr/>
                    <a:lstStyle/>
                    <a:p>
                      <a:pPr marR="144145" algn="ctr">
                        <a:lnSpc>
                          <a:spcPts val="2500"/>
                        </a:lnSpc>
                        <a:spcAft>
                          <a:spcPts val="0"/>
                        </a:spcAft>
                      </a:pPr>
                      <a:r>
                        <a:rPr lang="en-US" sz="1200" kern="100">
                          <a:effectLst/>
                        </a:rPr>
                        <a:t>validation_batch_size</a:t>
                      </a:r>
                      <a:endParaRPr lang="zh-CN" sz="1200" kern="100">
                        <a:effectLst/>
                        <a:latin typeface="Times New Roman" charset="0"/>
                        <a:ea typeface="等线" charset="-122"/>
                      </a:endParaRPr>
                    </a:p>
                  </a:txBody>
                  <a:tcPr marL="68580" marR="68580" marT="0" marB="0"/>
                </a:tc>
                <a:tc>
                  <a:txBody>
                    <a:bodyPr/>
                    <a:lstStyle/>
                    <a:p>
                      <a:pPr marR="144145" algn="ctr">
                        <a:lnSpc>
                          <a:spcPts val="2500"/>
                        </a:lnSpc>
                        <a:spcAft>
                          <a:spcPts val="0"/>
                        </a:spcAft>
                      </a:pPr>
                      <a:r>
                        <a:rPr lang="en-US" sz="1200" kern="100">
                          <a:effectLst/>
                        </a:rPr>
                        <a:t>100</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1"/>
                  </a:ext>
                </a:extLst>
              </a:tr>
              <a:tr h="0">
                <a:tc>
                  <a:txBody>
                    <a:bodyPr/>
                    <a:lstStyle/>
                    <a:p>
                      <a:pPr marR="144145" algn="ctr">
                        <a:lnSpc>
                          <a:spcPts val="2500"/>
                        </a:lnSpc>
                        <a:spcAft>
                          <a:spcPts val="0"/>
                        </a:spcAft>
                      </a:pPr>
                      <a:r>
                        <a:rPr lang="en-US" sz="1200" kern="100">
                          <a:effectLst/>
                        </a:rPr>
                        <a:t>test_batch_size</a:t>
                      </a:r>
                      <a:endParaRPr lang="zh-CN" sz="1200" kern="100">
                        <a:effectLst/>
                        <a:latin typeface="Times New Roman" charset="0"/>
                        <a:ea typeface="等线" charset="-122"/>
                      </a:endParaRPr>
                    </a:p>
                  </a:txBody>
                  <a:tcPr marL="68580" marR="68580" marT="0" marB="0"/>
                </a:tc>
                <a:tc>
                  <a:txBody>
                    <a:bodyPr/>
                    <a:lstStyle/>
                    <a:p>
                      <a:pPr marR="144145" algn="ctr">
                        <a:lnSpc>
                          <a:spcPts val="2500"/>
                        </a:lnSpc>
                        <a:spcAft>
                          <a:spcPts val="0"/>
                        </a:spcAft>
                      </a:pPr>
                      <a:r>
                        <a:rPr lang="en-US" sz="1200" kern="100">
                          <a:effectLst/>
                        </a:rPr>
                        <a:t>entire test set</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2"/>
                  </a:ext>
                </a:extLst>
              </a:tr>
              <a:tr h="285750">
                <a:tc>
                  <a:txBody>
                    <a:bodyPr/>
                    <a:lstStyle/>
                    <a:p>
                      <a:pPr marR="144145" algn="ctr">
                        <a:lnSpc>
                          <a:spcPts val="2500"/>
                        </a:lnSpc>
                        <a:spcAft>
                          <a:spcPts val="0"/>
                        </a:spcAft>
                      </a:pPr>
                      <a:r>
                        <a:rPr lang="en-US" sz="1200" kern="100">
                          <a:effectLst/>
                        </a:rPr>
                        <a:t>train_batch_size</a:t>
                      </a:r>
                      <a:endParaRPr lang="zh-CN" sz="1200" kern="100">
                        <a:effectLst/>
                        <a:latin typeface="Times New Roman" charset="0"/>
                        <a:ea typeface="等线" charset="-122"/>
                      </a:endParaRPr>
                    </a:p>
                  </a:txBody>
                  <a:tcPr marL="68580" marR="68580" marT="0" marB="0"/>
                </a:tc>
                <a:tc>
                  <a:txBody>
                    <a:bodyPr/>
                    <a:lstStyle/>
                    <a:p>
                      <a:pPr marR="144145" algn="ctr">
                        <a:lnSpc>
                          <a:spcPts val="2500"/>
                        </a:lnSpc>
                        <a:spcAft>
                          <a:spcPts val="0"/>
                        </a:spcAft>
                      </a:pPr>
                      <a:r>
                        <a:rPr lang="en-US" sz="1200" kern="100">
                          <a:effectLst/>
                        </a:rPr>
                        <a:t>100</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3"/>
                  </a:ext>
                </a:extLst>
              </a:tr>
              <a:tr h="0">
                <a:tc>
                  <a:txBody>
                    <a:bodyPr/>
                    <a:lstStyle/>
                    <a:p>
                      <a:pPr marR="144145" algn="ctr">
                        <a:lnSpc>
                          <a:spcPts val="2500"/>
                        </a:lnSpc>
                        <a:spcAft>
                          <a:spcPts val="0"/>
                        </a:spcAft>
                      </a:pPr>
                      <a:r>
                        <a:rPr lang="en-US" sz="1200" kern="100">
                          <a:effectLst/>
                        </a:rPr>
                        <a:t>validation_percentage</a:t>
                      </a:r>
                      <a:endParaRPr lang="zh-CN" sz="1200" kern="100">
                        <a:effectLst/>
                        <a:latin typeface="Times New Roman" charset="0"/>
                        <a:ea typeface="等线" charset="-122"/>
                      </a:endParaRPr>
                    </a:p>
                  </a:txBody>
                  <a:tcPr marL="68580" marR="68580" marT="0" marB="0"/>
                </a:tc>
                <a:tc>
                  <a:txBody>
                    <a:bodyPr/>
                    <a:lstStyle/>
                    <a:p>
                      <a:pPr marR="144145" algn="ctr">
                        <a:lnSpc>
                          <a:spcPts val="2500"/>
                        </a:lnSpc>
                        <a:spcAft>
                          <a:spcPts val="0"/>
                        </a:spcAft>
                      </a:pPr>
                      <a:r>
                        <a:rPr lang="en-US" sz="1200" kern="100">
                          <a:effectLst/>
                        </a:rPr>
                        <a:t>10</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4"/>
                  </a:ext>
                </a:extLst>
              </a:tr>
              <a:tr h="0">
                <a:tc>
                  <a:txBody>
                    <a:bodyPr/>
                    <a:lstStyle/>
                    <a:p>
                      <a:pPr marR="144145" algn="ctr">
                        <a:lnSpc>
                          <a:spcPts val="2500"/>
                        </a:lnSpc>
                        <a:spcAft>
                          <a:spcPts val="0"/>
                        </a:spcAft>
                      </a:pPr>
                      <a:r>
                        <a:rPr lang="en-US" sz="1200" kern="100">
                          <a:effectLst/>
                        </a:rPr>
                        <a:t>testing_percentage</a:t>
                      </a:r>
                      <a:endParaRPr lang="zh-CN" sz="1200" kern="100">
                        <a:effectLst/>
                        <a:latin typeface="Times New Roman" charset="0"/>
                        <a:ea typeface="等线" charset="-122"/>
                      </a:endParaRPr>
                    </a:p>
                  </a:txBody>
                  <a:tcPr marL="68580" marR="68580" marT="0" marB="0"/>
                </a:tc>
                <a:tc>
                  <a:txBody>
                    <a:bodyPr/>
                    <a:lstStyle/>
                    <a:p>
                      <a:pPr marR="144145" algn="ctr">
                        <a:lnSpc>
                          <a:spcPts val="2500"/>
                        </a:lnSpc>
                        <a:spcAft>
                          <a:spcPts val="0"/>
                        </a:spcAft>
                      </a:pPr>
                      <a:r>
                        <a:rPr lang="en-US" sz="1200" kern="100">
                          <a:effectLst/>
                        </a:rPr>
                        <a:t>10</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5"/>
                  </a:ext>
                </a:extLst>
              </a:tr>
              <a:tr h="0">
                <a:tc>
                  <a:txBody>
                    <a:bodyPr/>
                    <a:lstStyle/>
                    <a:p>
                      <a:pPr marR="144145" algn="ctr">
                        <a:lnSpc>
                          <a:spcPts val="2500"/>
                        </a:lnSpc>
                        <a:spcAft>
                          <a:spcPts val="0"/>
                        </a:spcAft>
                      </a:pPr>
                      <a:r>
                        <a:rPr lang="en-US" sz="1200" kern="100">
                          <a:effectLst/>
                        </a:rPr>
                        <a:t>learning_rate</a:t>
                      </a:r>
                      <a:endParaRPr lang="zh-CN" sz="1200" kern="100">
                        <a:effectLst/>
                        <a:latin typeface="Times New Roman" charset="0"/>
                        <a:ea typeface="等线" charset="-122"/>
                      </a:endParaRPr>
                    </a:p>
                  </a:txBody>
                  <a:tcPr marL="68580" marR="68580" marT="0" marB="0"/>
                </a:tc>
                <a:tc>
                  <a:txBody>
                    <a:bodyPr/>
                    <a:lstStyle/>
                    <a:p>
                      <a:pPr marR="144145" algn="ctr">
                        <a:lnSpc>
                          <a:spcPts val="2500"/>
                        </a:lnSpc>
                        <a:spcAft>
                          <a:spcPts val="0"/>
                        </a:spcAft>
                      </a:pPr>
                      <a:r>
                        <a:rPr lang="en-US" sz="1200" kern="100">
                          <a:effectLst/>
                        </a:rPr>
                        <a:t>0</a:t>
                      </a:r>
                      <a:r>
                        <a:rPr lang="zh-CN" sz="1200" kern="100">
                          <a:effectLst/>
                        </a:rPr>
                        <a:t>．</a:t>
                      </a:r>
                      <a:r>
                        <a:rPr lang="en-US" sz="1200" kern="100">
                          <a:effectLst/>
                        </a:rPr>
                        <a:t>01</a:t>
                      </a:r>
                      <a:endParaRPr lang="zh-CN" sz="1200" kern="100">
                        <a:effectLst/>
                        <a:latin typeface="Times New Roman" charset="0"/>
                        <a:ea typeface="等线" charset="-122"/>
                      </a:endParaRPr>
                    </a:p>
                  </a:txBody>
                  <a:tcPr marL="68580" marR="68580" marT="0" marB="0"/>
                </a:tc>
                <a:extLst>
                  <a:ext uri="{0D108BD9-81ED-4DB2-BD59-A6C34878D82A}">
                    <a16:rowId xmlns:a16="http://schemas.microsoft.com/office/drawing/2014/main" val="10006"/>
                  </a:ext>
                </a:extLst>
              </a:tr>
              <a:tr h="0">
                <a:tc>
                  <a:txBody>
                    <a:bodyPr/>
                    <a:lstStyle/>
                    <a:p>
                      <a:pPr marR="144145" algn="ctr">
                        <a:lnSpc>
                          <a:spcPts val="2500"/>
                        </a:lnSpc>
                        <a:spcAft>
                          <a:spcPts val="0"/>
                        </a:spcAft>
                      </a:pPr>
                      <a:r>
                        <a:rPr lang="en-US" sz="1200" kern="100">
                          <a:effectLst/>
                        </a:rPr>
                        <a:t>training_steps</a:t>
                      </a:r>
                      <a:endParaRPr lang="zh-CN" sz="1200" kern="100">
                        <a:effectLst/>
                        <a:latin typeface="Times New Roman" charset="0"/>
                        <a:ea typeface="等线" charset="-122"/>
                      </a:endParaRPr>
                    </a:p>
                  </a:txBody>
                  <a:tcPr marL="68580" marR="68580" marT="0" marB="0"/>
                </a:tc>
                <a:tc>
                  <a:txBody>
                    <a:bodyPr/>
                    <a:lstStyle/>
                    <a:p>
                      <a:pPr marR="144145" algn="ctr">
                        <a:lnSpc>
                          <a:spcPts val="2500"/>
                        </a:lnSpc>
                        <a:spcAft>
                          <a:spcPts val="0"/>
                        </a:spcAft>
                      </a:pPr>
                      <a:r>
                        <a:rPr lang="en-US" altLang="zh-CN" sz="1200" kern="100" dirty="0">
                          <a:effectLst/>
                        </a:rPr>
                        <a:t>5</a:t>
                      </a:r>
                      <a:r>
                        <a:rPr lang="en-US" sz="1200" kern="100" dirty="0">
                          <a:effectLst/>
                        </a:rPr>
                        <a:t>000</a:t>
                      </a:r>
                      <a:endParaRPr lang="zh-CN" sz="1200" kern="100" dirty="0">
                        <a:effectLst/>
                        <a:latin typeface="Times New Roman" charset="0"/>
                        <a:ea typeface="等线" charset="-122"/>
                      </a:endParaRPr>
                    </a:p>
                  </a:txBody>
                  <a:tcPr marL="68580" marR="68580" marT="0" marB="0"/>
                </a:tc>
                <a:extLst>
                  <a:ext uri="{0D108BD9-81ED-4DB2-BD59-A6C34878D82A}">
                    <a16:rowId xmlns:a16="http://schemas.microsoft.com/office/drawing/2014/main" val="10007"/>
                  </a:ext>
                </a:extLst>
              </a:tr>
              <a:tr h="0">
                <a:tc>
                  <a:txBody>
                    <a:bodyPr/>
                    <a:lstStyle/>
                    <a:p>
                      <a:pPr marR="144145" algn="l">
                        <a:lnSpc>
                          <a:spcPts val="2500"/>
                        </a:lnSpc>
                        <a:spcAft>
                          <a:spcPts val="0"/>
                        </a:spcAft>
                      </a:pPr>
                      <a:r>
                        <a:rPr lang="en-US" sz="1200">
                          <a:effectLst/>
                        </a:rPr>
                        <a:t> </a:t>
                      </a:r>
                      <a:endParaRPr lang="zh-CN" sz="1200">
                        <a:effectLst/>
                        <a:latin typeface="Times New Roman" charset="0"/>
                        <a:ea typeface="等线" charset="-122"/>
                      </a:endParaRPr>
                    </a:p>
                  </a:txBody>
                  <a:tcPr marL="114300" marR="114300" marT="0" marB="0"/>
                </a:tc>
                <a:tc>
                  <a:txBody>
                    <a:bodyPr/>
                    <a:lstStyle/>
                    <a:p>
                      <a:endParaRPr lang="zh-CN" altLang="en-US" dirty="0"/>
                    </a:p>
                  </a:txBody>
                  <a:tcPr/>
                </a:tc>
                <a:extLst>
                  <a:ext uri="{0D108BD9-81ED-4DB2-BD59-A6C34878D82A}">
                    <a16:rowId xmlns:a16="http://schemas.microsoft.com/office/drawing/2014/main" val="10008"/>
                  </a:ext>
                </a:extLst>
              </a:tr>
            </a:tbl>
          </a:graphicData>
        </a:graphic>
      </p:graphicFrame>
      <p:sp>
        <p:nvSpPr>
          <p:cNvPr id="5" name="矩形 4"/>
          <p:cNvSpPr/>
          <p:nvPr/>
        </p:nvSpPr>
        <p:spPr>
          <a:xfrm>
            <a:off x="2349996" y="3235036"/>
            <a:ext cx="1402948" cy="369332"/>
          </a:xfrm>
          <a:prstGeom prst="rect">
            <a:avLst/>
          </a:prstGeom>
        </p:spPr>
        <p:txBody>
          <a:bodyPr wrap="none">
            <a:spAutoFit/>
          </a:bodyPr>
          <a:lstStyle/>
          <a:p>
            <a:r>
              <a:rPr lang="zh-CN" altLang="zh-CN" kern="0" dirty="0">
                <a:cs typeface="Times New Roman" charset="0"/>
              </a:rPr>
              <a:t>模型输入：</a:t>
            </a:r>
            <a:r>
              <a:rPr lang="zh-CN" altLang="zh-CN" dirty="0"/>
              <a:t> </a:t>
            </a:r>
            <a:endParaRPr lang="zh-CN" altLang="en-US" dirty="0"/>
          </a:p>
        </p:txBody>
      </p:sp>
      <p:sp>
        <p:nvSpPr>
          <p:cNvPr id="9" name="矩形 8"/>
          <p:cNvSpPr/>
          <p:nvPr/>
        </p:nvSpPr>
        <p:spPr>
          <a:xfrm>
            <a:off x="6958508" y="3063093"/>
            <a:ext cx="1548501" cy="412934"/>
          </a:xfrm>
          <a:prstGeom prst="rect">
            <a:avLst/>
          </a:prstGeom>
        </p:spPr>
        <p:txBody>
          <a:bodyPr wrap="none">
            <a:spAutoFit/>
          </a:bodyPr>
          <a:lstStyle/>
          <a:p>
            <a:pPr marR="144145">
              <a:lnSpc>
                <a:spcPts val="2500"/>
              </a:lnSpc>
            </a:pPr>
            <a:r>
              <a:rPr lang="zh-CN" altLang="zh-CN" dirty="0"/>
              <a:t> 模型超参：</a:t>
            </a:r>
            <a:endParaRPr lang="zh-CN" altLang="zh-CN" dirty="0">
              <a:latin typeface="Times New Roman" charset="0"/>
              <a:ea typeface="等线" charset="-122"/>
            </a:endParaRPr>
          </a:p>
        </p:txBody>
      </p:sp>
    </p:spTree>
    <p:extLst>
      <p:ext uri="{BB962C8B-B14F-4D97-AF65-F5344CB8AC3E}">
        <p14:creationId xmlns:p14="http://schemas.microsoft.com/office/powerpoint/2010/main" val="587188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气球设计">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err="1" smtClean="0">
            <a:solidFill>
              <a:schemeClr val="tx1"/>
            </a:solidFill>
          </a:defRPr>
        </a:defPPr>
      </a:lstStyle>
      <a:style>
        <a:lnRef idx="1">
          <a:schemeClr val="accent2"/>
        </a:lnRef>
        <a:fillRef idx="3">
          <a:schemeClr val="accent2"/>
        </a:fillRef>
        <a:effectRef idx="2">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29442663_TF03460631" id="{F140E3DB-0A05-49C4-9F7F-4E47E5135260}" vid="{034D6A6F-578A-4576-9121-CED9A22E60E9}"/>
    </a:ext>
  </a:extLst>
</a:theme>
</file>

<file path=ppt/theme/theme2.xml><?xml version="1.0" encoding="utf-8"?>
<a:theme xmlns:a="http://schemas.openxmlformats.org/drawingml/2006/main" name="Office 主题">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气球设计幻灯片</Template>
  <TotalTime>271</TotalTime>
  <Words>1489</Words>
  <Application>Microsoft Office PowerPoint</Application>
  <PresentationFormat>自定义</PresentationFormat>
  <Paragraphs>279</Paragraphs>
  <Slides>19</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Microsoft YaHei UI</vt:lpstr>
      <vt:lpstr>宋体</vt:lpstr>
      <vt:lpstr>Arial</vt:lpstr>
      <vt:lpstr>Century Gothic</vt:lpstr>
      <vt:lpstr>Euphemia</vt:lpstr>
      <vt:lpstr>Times New Roman</vt:lpstr>
      <vt:lpstr>气球设计</vt:lpstr>
      <vt:lpstr> Yoga Tutor </vt:lpstr>
      <vt:lpstr>目录</vt:lpstr>
      <vt:lpstr>一、市场前景及需求</vt:lpstr>
      <vt:lpstr>PowerPoint 演示文稿</vt:lpstr>
      <vt:lpstr>二、项目内容</vt:lpstr>
      <vt:lpstr>三、技术方案</vt:lpstr>
      <vt:lpstr>项目整体框架</vt:lpstr>
      <vt:lpstr>技术方案</vt:lpstr>
      <vt:lpstr>技术方案</vt:lpstr>
      <vt:lpstr>技术方案</vt:lpstr>
      <vt:lpstr>技术方案</vt:lpstr>
      <vt:lpstr>技术方案</vt:lpstr>
      <vt:lpstr>四、成果展示</vt:lpstr>
      <vt:lpstr>五、性能测试</vt:lpstr>
      <vt:lpstr>性能测试</vt:lpstr>
      <vt:lpstr>六、创新点及特色</vt:lpstr>
      <vt:lpstr>七、项目分工 </vt:lpstr>
      <vt:lpstr>八、后期推广和计划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Yoga Tutor</dc:title>
  <dc:creator>jun Tao</dc:creator>
  <cp:lastModifiedBy>jun Tao</cp:lastModifiedBy>
  <cp:revision>42</cp:revision>
  <dcterms:created xsi:type="dcterms:W3CDTF">2019-04-11T03:17:58Z</dcterms:created>
  <dcterms:modified xsi:type="dcterms:W3CDTF">2019-06-19T15:22:54Z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