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93" r:id="rId30"/>
    <p:sldId id="286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84" autoAdjust="0"/>
  </p:normalViewPr>
  <p:slideViewPr>
    <p:cSldViewPr snapToGrid="0">
      <p:cViewPr varScale="1">
        <p:scale>
          <a:sx n="66" d="100"/>
          <a:sy n="66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AF35-2D4A-4B5E-848F-C48B13F7BAB6}" type="datetimeFigureOut">
              <a:rPr lang="cs-CZ" smtClean="0"/>
              <a:t>25.04.2022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FC9A-CACF-45C7-A899-D1686BCFB5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945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Informa%C4%8Dn%C3%AD_syst%C3%A9m#cite_note-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Komunita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.wikipedia.org/wiki/Institu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totožná data vznikne rozdílná informace jinou interpretací dat Podobně např. jméno a příjmení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CFC9A-CACF-45C7-A899-D1686BCFB5B2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98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 současnosti existuje velké množství různých typů informačních systémů. Byla publikována řada pokusů o jejich klasifikaci (často citovaný </a:t>
            </a:r>
            <a:r>
              <a:rPr lang="cs-CZ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pyramidový model</a:t>
            </a:r>
            <a:r>
              <a:rPr lang="cs-CZ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[7]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vznikl již v 80. letech a patří tedy k nejstarším), avšak každá taková klasifikace vždy vychází ze situace platné v době jejího vzniku, takže vznikla-li před pár lety, v současnosti už nemusí být aktuální.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CFC9A-CACF-45C7-A899-D1686BCFB5B2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10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Takové systémy provozují podniky a organizace samy pro sebe, s vlastními daty, přičemž přístup k nim mají jen jejich pracovníci, a to podle individuálně nastavených oprávnění (takže přístup k citlivým údajům, například o finanční situaci podniku nebo o platech zaměstnanců, má jen malý okruh pověřených osob).</a:t>
            </a:r>
          </a:p>
          <a:p>
            <a:endParaRPr lang="cs-CZ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 rozdíl od systémů pro podniky a organizace, veřejné informační systémy uchovávají a nabízejí takové informace, k nimž má přístup veřejnost či nějaká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omunita"/>
              </a:rPr>
              <a:t>komunita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O jejich provoz se starají různé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nstituce"/>
              </a:rPr>
              <a:t>instituce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financují ho různými způsoby: z vlastních prostředků, z dobročinných příspěvků, z veřejných rozpočtů, z výnosů z reklamy, aj. Jako příklady lze uvést informační systémy pro veřejné knihovny a muzea nebo různé webové informační systémy, k nimž ostatně patří i Wikipedie. Takové systémy mají nejrůznější účely i využití a tento článek o nich už v dalším textu nepojednává.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CFC9A-CACF-45C7-A899-D1686BCFB5B2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632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Podívejte se na následující </a:t>
            </a:r>
            <a:r>
              <a:rPr lang="cs-CZ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jenoduchý</a:t>
            </a:r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systém na dveřích bufetu u tělocvičny. Obsluha s jeho pomocí nakupuje a připravuje přiměřené množství občerstvení. Jaké bychom měli předvídat potíže? Které z nich se vyplatí řešit?</a:t>
            </a:r>
          </a:p>
          <a:p>
            <a:endParaRPr lang="cs-CZ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ještě jeden směr: co se stane, když přijdeme o fyzické části systému a na nich uložená data, v tomto případě o ceduli?</a:t>
            </a:r>
          </a:p>
          <a:p>
            <a:endParaRPr lang="cs-CZ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chce pro sebe získat výhodu,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chce jiného poškodit,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chce poškodit celý systém,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nerozumí, jak systém funguje, a nedovede jej správně použít?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CFC9A-CACF-45C7-A899-D1686BCFB5B2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130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CFC9A-CACF-45C7-A899-D1686BCFB5B2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68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1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460672-3474-4138-B871-8139CF05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cs-CZ" dirty="0"/>
              <a:t>Informační systémy</a:t>
            </a:r>
          </a:p>
        </p:txBody>
      </p:sp>
      <p:pic>
        <p:nvPicPr>
          <p:cNvPr id="4" name="Picture 3" descr="Zobrazení země z prostoru">
            <a:extLst>
              <a:ext uri="{FF2B5EF4-FFF2-40B4-BE49-F238E27FC236}">
                <a16:creationId xmlns:a16="http://schemas.microsoft.com/office/drawing/2014/main" id="{5FE96124-E9D6-DFEB-8B05-27F5B67F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4" r="28639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1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5658C5-C26C-4AEF-8F63-4C8F0E86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rozdílné interpretace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0453F-70B5-4DD2-8C11-CAA7E437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Údaj 10-12-2005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 Evropě informace 10. prosince 2005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 USA informace 12. října 2005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196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F147A-4890-41BF-8195-D45B662E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Znalost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FC7C45-70EC-4AF8-B709-749087EA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Informace zařazená do souvislostí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Znalosti chápeme často jako sekundární odvozené informace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651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820259-24E4-43A0-988B-64AD98B2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04327"/>
            <a:ext cx="9906000" cy="1382156"/>
          </a:xfrm>
        </p:spPr>
        <p:txBody>
          <a:bodyPr/>
          <a:lstStyle/>
          <a:p>
            <a:r>
              <a:rPr lang="cs-CZ" dirty="0"/>
              <a:t>Jak si nyní představíte takový systém ? </a:t>
            </a:r>
          </a:p>
        </p:txBody>
      </p:sp>
    </p:spTree>
    <p:extLst>
      <p:ext uri="{BB962C8B-B14F-4D97-AF65-F5344CB8AC3E}">
        <p14:creationId xmlns:p14="http://schemas.microsoft.com/office/powerpoint/2010/main" val="106563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2951D5-E0D9-484C-A318-BB000111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F5ABA30-DB35-4ED3-B2A7-F8A2C394B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29" y="1035907"/>
            <a:ext cx="8733942" cy="5017678"/>
          </a:xfrm>
        </p:spPr>
      </p:pic>
    </p:spTree>
    <p:extLst>
      <p:ext uri="{BB962C8B-B14F-4D97-AF65-F5344CB8AC3E}">
        <p14:creationId xmlns:p14="http://schemas.microsoft.com/office/powerpoint/2010/main" val="321790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905CE-7D54-4AF7-876E-57A06FD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B1AD3-DCBB-4F53-9207-2B48BCAF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Systém lze chápat jako množinu prvků a vazeb mezi nimi, které jsou definovány na nějakém nosiči (záznamových médiích). 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Typické nosiče</a:t>
            </a:r>
          </a:p>
          <a:p>
            <a:pPr lvl="1"/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Fyzické (materiální) 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osoby (HR-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materiál, 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stroje včetně zařízení a energie, 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</a:p>
          <a:p>
            <a:pPr lvl="1"/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Konceptuální (pojmové) 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informace</a:t>
            </a:r>
          </a:p>
          <a:p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594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2A5F8D-B2A5-44CC-B80B-897A259C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Obecné schéma systému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1E58FC-298E-4CDA-BB7D-3C608553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DA9DE3-3223-49A5-9650-31A81584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65" y="2588206"/>
            <a:ext cx="8381527" cy="27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E6BF3-7C6B-4B79-95DC-44FD6D42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systému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F10F26-3CFF-409C-86AB-83A86141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Vstup zdrojů dat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Zpětná vazba může reprezentovat stav systému (sekvenční systémy), výstup pak záleží na vstupu a stavu systému 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Stavem systému jsou hodnoty zdrojů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5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1E1358-FDFA-4CED-8166-5A729C4D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C615C-A8F4-4BF8-8719-A997FD06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A10942C5-7D15-4D5F-9F2D-83399094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75" y="1016300"/>
            <a:ext cx="8733942" cy="501767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7B6C202-FCA5-488A-AA5E-A9ACD692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505" y="4156979"/>
            <a:ext cx="5701496" cy="1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5CCB7-5062-497A-ADA2-DA1B391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systémů podle typů nosiče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48B3CA-BF87-41A2-BEB2-8843100D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Fyzické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s nosičem s fyzickými zdroji (např. obchodní firma)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Informační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– s nosičem s konceptuálními zdroji, tedy informacemi (zde se poprvé dostáváme k tomu, co je to informační systém) 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Informační systém obvykle modeluje (reprezentuje) nějaký fyzický systém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Informační systém 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komplex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informací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lidí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informačních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technologií</a:t>
            </a:r>
            <a:r>
              <a:rPr lang="cs-CZ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technických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prostředků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sloužící</a:t>
            </a:r>
            <a:r>
              <a:rPr lang="cs-CZ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sběru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přenosu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uchování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zpracování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účelem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tvorby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prezentace</a:t>
            </a:r>
            <a:r>
              <a:rPr lang="en-US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informací</a:t>
            </a:r>
            <a:r>
              <a:rPr lang="cs-CZ" altLang="cs-CZ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cs-CZ" altLang="cs-CZ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184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4297CD-D479-4F1A-980B-F1C9A0F0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systém - 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C52E65-0A0D-4AA5-8D71-4D16789C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altLang="cs-CZ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alt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Je nějakým způsobem organizován a začleněn do organizační struktury podniku, má určité ekonomické charakteristiky a musí být určitým způsobem řízen jak v době jeho budování tak v době jeho fungování.</a:t>
            </a:r>
          </a:p>
          <a:p>
            <a:endParaRPr lang="cs-CZ" alt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58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17320-EF94-4901-A441-9C9FB090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kapitoly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4AC687-29EF-437A-A1EC-F20F647F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účel a charakteristika informačního systému</a:t>
            </a:r>
          </a:p>
          <a:p>
            <a:endParaRPr lang="cs-CZ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cs-CZ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prvky a procesy informačního systému, jeho uživatelé a jejich oprávnění</a:t>
            </a:r>
          </a:p>
          <a:p>
            <a:endParaRPr lang="cs-CZ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cs-CZ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integrita a bezpečnost dat v informačních systémech</a:t>
            </a:r>
          </a:p>
          <a:p>
            <a:endParaRPr lang="cs-CZ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cs-CZ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bezpečné zálohování a archivace dat, transport dat z/do informačního systému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9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B4D1F-4972-4799-8880-60FE90D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úkol 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4305C8-4AB2-4394-9DD3-D9EB6E55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Sběr informací</a:t>
            </a:r>
          </a:p>
          <a:p>
            <a:endParaRPr lang="cs-CZ" alt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altLang="cs-CZ" sz="2400" dirty="0">
                <a:latin typeface="Arial" panose="020B0604020202020204" pitchFamily="34" charset="0"/>
                <a:cs typeface="Arial" panose="020B0604020202020204" pitchFamily="34" charset="0"/>
              </a:rPr>
              <a:t>Uchování a zpracování informací do požadovaného tvaru příp. rozsahu. </a:t>
            </a:r>
          </a:p>
          <a:p>
            <a:endParaRPr lang="cs-CZ" alt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alt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Předání informací řídícím úrovním včas.</a:t>
            </a:r>
          </a:p>
          <a:p>
            <a:endParaRPr lang="cs-CZ" altLang="cs-CZ" sz="24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416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EB4C5-D654-468A-BDEA-57FE5686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A203CB-E5B5-466E-9292-272FD8FF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38" y="1441174"/>
            <a:ext cx="7859210" cy="45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0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BFC762-973F-49DC-BB58-7268E64A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Obecné rozdělení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EE6F0A-916C-4F46-8168-52CA2149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Podnikové informační systémy </a:t>
            </a:r>
          </a:p>
          <a:p>
            <a:pPr lvl="1"/>
            <a:r>
              <a:rPr lang="cs-CZ" dirty="0"/>
              <a:t>Podniky provozují pro sebe, s vlastními daty. </a:t>
            </a:r>
          </a:p>
          <a:p>
            <a:r>
              <a:rPr lang="cs-CZ" b="1" dirty="0"/>
              <a:t>Veřejné informační systémy </a:t>
            </a:r>
          </a:p>
          <a:p>
            <a:pPr lvl="1"/>
            <a:r>
              <a:rPr lang="cs-CZ" dirty="0"/>
              <a:t>Přístup veřejnosti – o provoz se starají instituce. </a:t>
            </a:r>
          </a:p>
        </p:txBody>
      </p:sp>
    </p:spTree>
    <p:extLst>
      <p:ext uri="{BB962C8B-B14F-4D97-AF65-F5344CB8AC3E}">
        <p14:creationId xmlns:p14="http://schemas.microsoft.com/office/powerpoint/2010/main" val="257919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0EE481-7497-4DBA-A1C4-E6A1368C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48555"/>
            <a:ext cx="9906000" cy="1382156"/>
          </a:xfrm>
        </p:spPr>
        <p:txBody>
          <a:bodyPr/>
          <a:lstStyle/>
          <a:p>
            <a:r>
              <a:rPr lang="cs-CZ" dirty="0"/>
              <a:t>Účel informačních systémů</a:t>
            </a:r>
          </a:p>
        </p:txBody>
      </p:sp>
    </p:spTree>
    <p:extLst>
      <p:ext uri="{BB962C8B-B14F-4D97-AF65-F5344CB8AC3E}">
        <p14:creationId xmlns:p14="http://schemas.microsoft.com/office/powerpoint/2010/main" val="127576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B4D1F6-3DBB-430F-AE55-D4361047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Tvorba informačního systému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397110-481D-4AEA-8F74-D5152E73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Obyvatelé bytových domů sdílí chodby a schodiště, které je čas od času nutno přinejmenším zamést. Patrně není úplně fér to nechat na těch sousedech, kterým špína vadí nejdříve a nejvíc. Lepší by bylo se prostřídat. To ale zase vyžaduje intenzivnější komunikaci, než si mnozí sousedé přejí. Situaci pomůže zlepšit informační systém.</a:t>
            </a:r>
          </a:p>
          <a:p>
            <a:endParaRPr lang="cs-CZ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 má ten systém dělat? Měl by zajistit aspoň dvě věcí:</a:t>
            </a:r>
          </a:p>
          <a:p>
            <a:pPr lvl="1"/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Jednoduše ukázat, kdo je zrovna na řadě s úklidem.</a:t>
            </a:r>
          </a:p>
          <a:p>
            <a:pPr lvl="1"/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Jednoduše umožnit určit dalšího uklízejícího.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619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C98575-7E7D-4896-9EC0-5E13354D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0" i="0" dirty="0">
                <a:solidFill>
                  <a:srgbClr val="000000"/>
                </a:solidFill>
                <a:effectLst/>
              </a:rPr>
              <a:t>Hodnocení informačního systému</a:t>
            </a:r>
            <a:br>
              <a:rPr lang="cs-CZ" b="0" i="0" dirty="0">
                <a:solidFill>
                  <a:srgbClr val="000000"/>
                </a:solidFill>
                <a:effectLst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55651C-3AF7-45C3-9E1F-6EDF6A59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 tohleto je? K čemu to je?</a:t>
            </a: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Komu to slouží, kdo to používá?</a:t>
            </a:r>
          </a:p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Jaká data to uchovává, v jaké podobě?</a:t>
            </a: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 jaké to odpoví otázky? Co to umí určit či rozhodnout?</a:t>
            </a: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Jak se to používá, jaký je postup, návod?</a:t>
            </a: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 se může pokazit a proč?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328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EB3543-20FC-4DB8-A010-AFC0D391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DB7F77-7BB1-4AEF-A34F-1D4C28B1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1C03D2-6501-4609-A23A-4B700585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01" y="645288"/>
            <a:ext cx="5745271" cy="556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8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0DA01-81BD-420E-A376-FDA5BC9C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ukázka 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869ED-5E28-48AE-BE43-55F9AB15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B057C4-BA5D-44B4-8841-6F965992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11" y="1540774"/>
            <a:ext cx="9426459" cy="49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1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63D0C-5C56-40F5-AAB8-DFDE73D2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B10135-BA47-4920-83E0-ABD1FE51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softwarový systém pro ukládání dat a jejich následné zpracování. </a:t>
            </a:r>
          </a:p>
          <a:p>
            <a:endParaRPr lang="cs-CZ" dirty="0"/>
          </a:p>
          <a:p>
            <a:r>
              <a:rPr lang="cs-CZ" dirty="0"/>
              <a:t>Na internetu se databáze užívají při programování webových aplikací. </a:t>
            </a:r>
          </a:p>
          <a:p>
            <a:endParaRPr lang="cs-CZ" dirty="0"/>
          </a:p>
          <a:p>
            <a:r>
              <a:rPr lang="cs-CZ" dirty="0"/>
              <a:t>Informační systémy taktéž využívají databáze. </a:t>
            </a:r>
          </a:p>
        </p:txBody>
      </p:sp>
    </p:spTree>
    <p:extLst>
      <p:ext uri="{BB962C8B-B14F-4D97-AF65-F5344CB8AC3E}">
        <p14:creationId xmlns:p14="http://schemas.microsoft.com/office/powerpoint/2010/main" val="9783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C1B80-6AE0-4CE3-A9F6-A3A3A004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Systém řízení báze dat - </a:t>
            </a:r>
            <a:r>
              <a:rPr lang="cs-CZ" dirty="0" err="1"/>
              <a:t>sřbd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F8E6-0DBF-428A-BB1F-5EF68782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program, nebo soubor programů, který data organizuje.</a:t>
            </a:r>
          </a:p>
          <a:p>
            <a:r>
              <a:rPr lang="cs-CZ" dirty="0"/>
              <a:t>Úkoly :</a:t>
            </a:r>
          </a:p>
          <a:p>
            <a:pPr lvl="1"/>
            <a:r>
              <a:rPr lang="cs-CZ" dirty="0"/>
              <a:t>Definice dat</a:t>
            </a:r>
          </a:p>
          <a:p>
            <a:pPr lvl="1"/>
            <a:r>
              <a:rPr lang="cs-CZ" dirty="0"/>
              <a:t>Údržba dat</a:t>
            </a:r>
          </a:p>
          <a:p>
            <a:pPr lvl="1"/>
            <a:r>
              <a:rPr lang="cs-CZ" dirty="0"/>
              <a:t>Manipulace s daty</a:t>
            </a:r>
          </a:p>
          <a:p>
            <a:pPr lvl="1"/>
            <a:r>
              <a:rPr lang="cs-CZ" dirty="0"/>
              <a:t>Zobrazení dat</a:t>
            </a:r>
          </a:p>
          <a:p>
            <a:pPr lvl="1"/>
            <a:r>
              <a:rPr lang="cs-CZ" dirty="0"/>
              <a:t>Zajištění integrity dat</a:t>
            </a:r>
          </a:p>
        </p:txBody>
      </p:sp>
    </p:spTree>
    <p:extLst>
      <p:ext uri="{BB962C8B-B14F-4D97-AF65-F5344CB8AC3E}">
        <p14:creationId xmlns:p14="http://schemas.microsoft.com/office/powerpoint/2010/main" val="30389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9F0EA0-CDF3-4CC2-8774-176A9562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81163-257D-453D-A253-FA68374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Zvládnutí návrhu informačního systému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Zvládnutí souvisejících technologií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Databázová vrstva – relační databáze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Prezentační vrstva – webové technologie</a:t>
            </a:r>
          </a:p>
        </p:txBody>
      </p:sp>
    </p:spTree>
    <p:extLst>
      <p:ext uri="{BB962C8B-B14F-4D97-AF65-F5344CB8AC3E}">
        <p14:creationId xmlns:p14="http://schemas.microsoft.com/office/powerpoint/2010/main" val="1229244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800B52-56A0-4FEA-A887-94A5333F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62201"/>
            <a:ext cx="9906000" cy="1382156"/>
          </a:xfrm>
        </p:spPr>
        <p:txBody>
          <a:bodyPr/>
          <a:lstStyle/>
          <a:p>
            <a:r>
              <a:rPr lang="cs-CZ" dirty="0"/>
              <a:t>Fáze definování databáze normalizace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5207C7-7FE3-42D5-9F09-19A47582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7241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BDEC36-E960-4E6D-AE63-D194C7A6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Definování báze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71914A-7205-49CE-92E2-5E03DBED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Databázové modelování probíhá v těchto fázích</a:t>
            </a:r>
          </a:p>
          <a:p>
            <a:pPr lvl="1"/>
            <a:r>
              <a:rPr lang="cs-CZ" dirty="0"/>
              <a:t>Analýza uživatelských požadavků</a:t>
            </a:r>
          </a:p>
          <a:p>
            <a:pPr lvl="1"/>
            <a:r>
              <a:rPr lang="cs-CZ" dirty="0"/>
              <a:t>Fáze logického návrhu = ER model</a:t>
            </a:r>
          </a:p>
          <a:p>
            <a:pPr lvl="1"/>
            <a:r>
              <a:rPr lang="cs-CZ" dirty="0"/>
              <a:t>Fyzický model</a:t>
            </a:r>
          </a:p>
          <a:p>
            <a:pPr lvl="1"/>
            <a:r>
              <a:rPr lang="cs-CZ" dirty="0"/>
              <a:t>Fáze fyzické realizace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2970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167A9-43DA-4D2B-A1DF-29D6A416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uživatelských požadavků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E94AFA-C16B-4BA8-A111-342CA707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fázi je svět objektů popisován obvyklými vyjadřovacími prostředky </a:t>
            </a:r>
          </a:p>
          <a:p>
            <a:endParaRPr lang="cs-CZ" dirty="0"/>
          </a:p>
          <a:p>
            <a:r>
              <a:rPr lang="cs-CZ" dirty="0"/>
              <a:t>Různí uživatelé mohou mít různé nebo překrývající se požadavky na data. Tím jsou vymezeny jednotlivé uživatelské pohledy.  </a:t>
            </a:r>
          </a:p>
        </p:txBody>
      </p:sp>
    </p:spTree>
    <p:extLst>
      <p:ext uri="{BB962C8B-B14F-4D97-AF65-F5344CB8AC3E}">
        <p14:creationId xmlns:p14="http://schemas.microsoft.com/office/powerpoint/2010/main" val="413829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10FED-0DE3-46F0-B965-98DCE18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91E763-7943-4F2F-BBFD-F2FB9632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What client wants form consultants? | The Business of Trust">
            <a:extLst>
              <a:ext uri="{FF2B5EF4-FFF2-40B4-BE49-F238E27FC236}">
                <a16:creationId xmlns:a16="http://schemas.microsoft.com/office/drawing/2014/main" id="{A50148AD-6FD3-4307-9E0B-30466BCA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51" y="195243"/>
            <a:ext cx="8936297" cy="64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94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625AE7-87B5-4A55-9F14-A3C64B7D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Logický návrh báze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E40810-984D-45C8-A12D-2870A76B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Probíhá obvykle ve třech krocích </a:t>
            </a:r>
          </a:p>
          <a:p>
            <a:pPr marL="457200" indent="-457200">
              <a:buAutoNum type="arabicParenR"/>
            </a:pPr>
            <a:r>
              <a:rPr lang="cs-CZ" dirty="0"/>
              <a:t>Modelování v rámci jednotlivých uživatelských pohledů na data</a:t>
            </a:r>
          </a:p>
          <a:p>
            <a:pPr marL="457200" indent="-457200">
              <a:buAutoNum type="arabicParenR"/>
            </a:pPr>
            <a:r>
              <a:rPr lang="cs-CZ" dirty="0"/>
              <a:t>Výběr vhodného SŘBD (systém řízení báze dat) </a:t>
            </a:r>
          </a:p>
          <a:p>
            <a:pPr marL="457200" indent="-457200">
              <a:buAutoNum type="arabicParenR"/>
            </a:pPr>
            <a:r>
              <a:rPr lang="cs-CZ" dirty="0"/>
              <a:t>Transformace konceptuálního modelu na datový (ER na fyzický)</a:t>
            </a:r>
          </a:p>
        </p:txBody>
      </p:sp>
    </p:spTree>
    <p:extLst>
      <p:ext uri="{BB962C8B-B14F-4D97-AF65-F5344CB8AC3E}">
        <p14:creationId xmlns:p14="http://schemas.microsoft.com/office/powerpoint/2010/main" val="7411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C2BBE0-26A3-41E1-9862-E0000A30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První pohled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A41FE1-9CC8-409E-8B6D-0E8B5490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Produktem modelování je popis dat a jejich vzájemných vztahů. Popis báze dat bez ohledu na to, jakými programovacími prostředky bude dále zpracován.</a:t>
            </a:r>
          </a:p>
          <a:p>
            <a:r>
              <a:rPr lang="cs-CZ" dirty="0"/>
              <a:t>Produktem této integrace je konceptuální schéma. Definiční jazyk konceptuálního modelování (konceptuální model) používá speciálních pojmů a grafických symbolů. </a:t>
            </a:r>
          </a:p>
          <a:p>
            <a:r>
              <a:rPr lang="cs-CZ" dirty="0"/>
              <a:t>Konceptuální modelování popisuje svět objektů pomocí pojmů jako (entita, atribut, vztah)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6302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40750-929C-463A-91C8-CAB4570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Druhý pohled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EB2DF9-EBAB-4790-A510-482ACD50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výběru se řídíme mnoha různými hledisky. K nejpodstatnějším patří.</a:t>
            </a:r>
          </a:p>
          <a:p>
            <a:pPr lvl="1"/>
            <a:r>
              <a:rPr lang="cs-CZ" dirty="0"/>
              <a:t>Současný přístup k datům pro více uživatelů.</a:t>
            </a:r>
          </a:p>
          <a:p>
            <a:pPr lvl="1"/>
            <a:r>
              <a:rPr lang="cs-CZ" dirty="0"/>
              <a:t>Ochrana dat</a:t>
            </a:r>
          </a:p>
          <a:p>
            <a:pPr lvl="1"/>
            <a:r>
              <a:rPr lang="cs-CZ" dirty="0"/>
              <a:t>Nezávislost dat na aplikaci</a:t>
            </a:r>
          </a:p>
          <a:p>
            <a:pPr lvl="1"/>
            <a:r>
              <a:rPr lang="cs-CZ" dirty="0"/>
              <a:t>Vyhledávací mechanizmy </a:t>
            </a:r>
          </a:p>
          <a:p>
            <a:pPr lvl="1"/>
            <a:r>
              <a:rPr lang="cs-CZ" dirty="0"/>
              <a:t>A další … </a:t>
            </a:r>
          </a:p>
        </p:txBody>
      </p:sp>
    </p:spTree>
    <p:extLst>
      <p:ext uri="{BB962C8B-B14F-4D97-AF65-F5344CB8AC3E}">
        <p14:creationId xmlns:p14="http://schemas.microsoft.com/office/powerpoint/2010/main" val="90583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57AAD-CC91-478D-BCF9-CF501DFF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Třetí pohled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FE5D34-5C2D-44DF-BA39-790340B6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Konceptuální model je převeden do popisu v jazyce pro definování dat, který je již závislý na použitém SŘBD.</a:t>
            </a:r>
          </a:p>
          <a:p>
            <a:r>
              <a:rPr lang="cs-CZ" dirty="0"/>
              <a:t>Touto transformací vzniká datový model. </a:t>
            </a:r>
          </a:p>
          <a:p>
            <a:r>
              <a:rPr lang="cs-CZ" dirty="0"/>
              <a:t>Datový model pracuje s pojmy strukturovaných datových typů. </a:t>
            </a:r>
          </a:p>
          <a:p>
            <a:r>
              <a:rPr lang="cs-CZ" dirty="0"/>
              <a:t>Např položka, záznam, soubor. </a:t>
            </a:r>
          </a:p>
          <a:p>
            <a:r>
              <a:rPr lang="cs-CZ" dirty="0"/>
              <a:t>Data jsou strukturována aby je bylo možné zobrazit. </a:t>
            </a:r>
          </a:p>
        </p:txBody>
      </p:sp>
    </p:spTree>
    <p:extLst>
      <p:ext uri="{BB962C8B-B14F-4D97-AF65-F5344CB8AC3E}">
        <p14:creationId xmlns:p14="http://schemas.microsoft.com/office/powerpoint/2010/main" val="2462410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5B7B4D-35E6-474B-9BBE-98B07F53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E-r model, 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D2DDC-FB5F-4E4D-B952-6B4D8C43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E-R model je model , který se používá pro zakreslení konceptuálního schématu databáze.</a:t>
            </a:r>
          </a:p>
          <a:p>
            <a:r>
              <a:rPr lang="cs-CZ" dirty="0"/>
              <a:t>V tomto modelu se taktéž označuje kardinalita vztahů (typy vztahů)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138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08D56F-5293-4808-AAF3-AF006A3D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Členství ve vztahu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4F1D3-35E9-4902-B6F1-82F490A8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Povinné členství</a:t>
            </a:r>
          </a:p>
          <a:p>
            <a:pPr lvl="1"/>
            <a:r>
              <a:rPr lang="cs-CZ" dirty="0"/>
              <a:t>Student – číslo studenta </a:t>
            </a:r>
          </a:p>
          <a:p>
            <a:pPr lvl="1"/>
            <a:r>
              <a:rPr lang="cs-CZ" dirty="0"/>
              <a:t>BD2 – učitel předmětu</a:t>
            </a:r>
          </a:p>
          <a:p>
            <a:pPr lvl="1"/>
            <a:endParaRPr lang="cs-CZ" dirty="0"/>
          </a:p>
          <a:p>
            <a:r>
              <a:rPr lang="cs-CZ" dirty="0"/>
              <a:t>Nepovinné členství </a:t>
            </a:r>
          </a:p>
          <a:p>
            <a:pPr lvl="1"/>
            <a:r>
              <a:rPr lang="cs-CZ" dirty="0"/>
              <a:t>Pacient – návštěva</a:t>
            </a:r>
          </a:p>
          <a:p>
            <a:pPr lvl="1"/>
            <a:r>
              <a:rPr lang="cs-CZ" dirty="0"/>
              <a:t>Kniha – sekce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1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C01F9D-141C-424F-AEBD-C791278C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41311"/>
            <a:ext cx="9906000" cy="1382156"/>
          </a:xfrm>
        </p:spPr>
        <p:txBody>
          <a:bodyPr/>
          <a:lstStyle/>
          <a:p>
            <a:r>
              <a:rPr lang="it-IT" dirty="0"/>
              <a:t>Data, informace, znalosti, informační systém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9271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CA47DF-FBA7-4BA3-AEA7-33BDE745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C416AE-852F-4F07-9323-BFDE624C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Entita – objekt reálného světa, který je schopen nezávislé existence a je jednoznačně odlišitelný od ostatních objektů.  Je to něco, „čemu stojí za to dát jméno“.</a:t>
            </a:r>
          </a:p>
          <a:p>
            <a:r>
              <a:rPr lang="cs-CZ" dirty="0"/>
              <a:t>Instance entity – konkrétní výskyt (záznam)</a:t>
            </a:r>
          </a:p>
          <a:p>
            <a:r>
              <a:rPr lang="cs-CZ" dirty="0"/>
              <a:t>Atribut – nějaká podstatná vlastnost entity</a:t>
            </a:r>
          </a:p>
          <a:p>
            <a:r>
              <a:rPr lang="cs-CZ" dirty="0"/>
              <a:t>Doména – je množina homogenních dat atributu (datový typ)</a:t>
            </a:r>
          </a:p>
          <a:p>
            <a:r>
              <a:rPr lang="cs-CZ" dirty="0"/>
              <a:t>Identifikační klíč – Jeden nebo více atributů, které zajistí jednoznačnou rozlišitelnost entity. </a:t>
            </a:r>
          </a:p>
          <a:p>
            <a:r>
              <a:rPr lang="cs-CZ" dirty="0"/>
              <a:t>Cizí klíč – Jedná se o atribut nebo skupinu atributů, které slouží k propojení entit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0377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FB7134-1C0C-4003-AAD0-39CA1CCD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21803"/>
            <a:ext cx="9906000" cy="5212175"/>
          </a:xfrm>
        </p:spPr>
        <p:txBody>
          <a:bodyPr/>
          <a:lstStyle/>
          <a:p>
            <a:r>
              <a:rPr lang="cs-CZ" dirty="0"/>
              <a:t>Vztah – Je vazba mezi dvěma </a:t>
            </a:r>
            <a:r>
              <a:rPr lang="cs-CZ" dirty="0" err="1"/>
              <a:t>entitama</a:t>
            </a:r>
            <a:endParaRPr lang="cs-CZ" dirty="0"/>
          </a:p>
          <a:p>
            <a:r>
              <a:rPr lang="cs-CZ" dirty="0"/>
              <a:t>Záznam – Jedná se o jeden řádek atributu (výskyt entity) </a:t>
            </a:r>
          </a:p>
          <a:p>
            <a:r>
              <a:rPr lang="cs-CZ" dirty="0"/>
              <a:t>Primární klíč – Označení identifikačního klíče v relačním modelu</a:t>
            </a:r>
          </a:p>
          <a:p>
            <a:r>
              <a:rPr lang="cs-CZ" dirty="0"/>
              <a:t>Pole – Jedná se o konkrétní výskyt atributu (včetně pojmenování)</a:t>
            </a:r>
          </a:p>
          <a:p>
            <a:r>
              <a:rPr lang="cs-CZ" dirty="0"/>
              <a:t>Datový typ – Jedná se o doménu z konceptuálního modelu, řeší i omezení pro domény.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582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3AC6F-515D-41FB-82C2-01EA3854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 v názvu - informační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6982EA-C597-45EB-86D0-40A6DF4E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Informační</a:t>
            </a:r>
          </a:p>
          <a:p>
            <a:pPr lvl="1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Abychom název vůbec pochopili, bylo by dobré si ujasnit a definovat, co je to informace </a:t>
            </a:r>
          </a:p>
          <a:p>
            <a:pPr marL="0" indent="0">
              <a:buNone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Systém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Obdobně potom pojem systém. 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3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FF73C3-E66C-44A9-960D-634B2D05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4E4819-3C0B-4FA1-874E-F76041BC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17E3281-EAED-4A8D-B8BA-5D3AE3E8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59" y="824022"/>
            <a:ext cx="8775667" cy="48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0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CF0EE-06DB-49F4-8015-56A0A39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Hlediska pohledu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5C46DF-3860-4A08-868B-4D0500DA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Informace z hlediska kybernetiky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Zpráva o objektivní realitě, která funguje jako zpětná vazba systému 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Informace z hlediska přírodních věd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Energetická veličina, jejíž hodnota je úměrná zmenšení entropie systému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Informace z hlediska IT</a:t>
            </a:r>
          </a:p>
          <a:p>
            <a:pPr lvl="1"/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Jsou data spolu s jejich významem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1972F3-1E06-4E7F-A6A7-F5C6083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co dál ? Pamatujete na data ?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2B146B-E804-44B3-86F3-44345F83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Hodnota schopná přenosu, uchování, interpretace či zpracování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 hlediska IT jde o hodnoty různých datových typů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Hodnoty dat obvykle udávají stav nějakého systému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18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08C643-12CD-4C08-815A-D848199B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BA605F-5A60-427B-8AAF-301D5130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Informace jsou interpretovaná data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Mají sémantiku (význam)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Transformaci dat na informace neprovádí informační systém, ale uživatel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Pro informační systémy je nezbytné zajistit shodnou interpretaci dat u všech uživatelů informace.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Vzdělání, školení, zavedení konvencí.</a:t>
            </a:r>
          </a:p>
        </p:txBody>
      </p:sp>
    </p:spTree>
    <p:extLst>
      <p:ext uri="{BB962C8B-B14F-4D97-AF65-F5344CB8AC3E}">
        <p14:creationId xmlns:p14="http://schemas.microsoft.com/office/powerpoint/2010/main" val="336678093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RightStep">
      <a:dk1>
        <a:srgbClr val="000000"/>
      </a:dk1>
      <a:lt1>
        <a:srgbClr val="FFFFFF"/>
      </a:lt1>
      <a:dk2>
        <a:srgbClr val="1D2733"/>
      </a:dk2>
      <a:lt2>
        <a:srgbClr val="E8E2E4"/>
      </a:lt2>
      <a:accent1>
        <a:srgbClr val="46B388"/>
      </a:accent1>
      <a:accent2>
        <a:srgbClr val="3BAFB1"/>
      </a:accent2>
      <a:accent3>
        <a:srgbClr val="4D90C3"/>
      </a:accent3>
      <a:accent4>
        <a:srgbClr val="3B4CB1"/>
      </a:accent4>
      <a:accent5>
        <a:srgbClr val="6D4DC3"/>
      </a:accent5>
      <a:accent6>
        <a:srgbClr val="8C3BB1"/>
      </a:accent6>
      <a:hlink>
        <a:srgbClr val="7E882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1489</Words>
  <Application>Microsoft Office PowerPoint</Application>
  <PresentationFormat>Širokoúhlá obrazovka</PresentationFormat>
  <Paragraphs>199</Paragraphs>
  <Slides>41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6" baseType="lpstr">
      <vt:lpstr>Arial</vt:lpstr>
      <vt:lpstr>Calibri</vt:lpstr>
      <vt:lpstr>Univers Condensed Light</vt:lpstr>
      <vt:lpstr>Walbaum Display Light</vt:lpstr>
      <vt:lpstr>AngleLinesVTI</vt:lpstr>
      <vt:lpstr>Informační systémy</vt:lpstr>
      <vt:lpstr>Cíle kapitoly</vt:lpstr>
      <vt:lpstr>prakticky</vt:lpstr>
      <vt:lpstr>Data, informace, znalosti, informační systém</vt:lpstr>
      <vt:lpstr>Pojmy v názvu - informační systém</vt:lpstr>
      <vt:lpstr>Prezentace aplikace PowerPoint</vt:lpstr>
      <vt:lpstr>Hlediska pohledu</vt:lpstr>
      <vt:lpstr>A co dál ? Pamatujete na data ? </vt:lpstr>
      <vt:lpstr>Informace</vt:lpstr>
      <vt:lpstr>Příklad rozdílné interpretace dat</vt:lpstr>
      <vt:lpstr>Znalost</vt:lpstr>
      <vt:lpstr>Jak si nyní představíte takový systém ? </vt:lpstr>
      <vt:lpstr>Prezentace aplikace PowerPoint</vt:lpstr>
      <vt:lpstr>Systém</vt:lpstr>
      <vt:lpstr>Obecné schéma systému</vt:lpstr>
      <vt:lpstr>Stav systému</vt:lpstr>
      <vt:lpstr>Prezentace aplikace PowerPoint</vt:lpstr>
      <vt:lpstr>Dělení systémů podle typů nosiče</vt:lpstr>
      <vt:lpstr>Informační systém - IS</vt:lpstr>
      <vt:lpstr>Základní úkol IS</vt:lpstr>
      <vt:lpstr>Typy IS</vt:lpstr>
      <vt:lpstr>Obecné rozdělení</vt:lpstr>
      <vt:lpstr>Účel informačních systémů</vt:lpstr>
      <vt:lpstr>Tvorba informačního systému</vt:lpstr>
      <vt:lpstr>Hodnocení informačního systému </vt:lpstr>
      <vt:lpstr>Prezentace aplikace PowerPoint</vt:lpstr>
      <vt:lpstr>Další ukázka IS</vt:lpstr>
      <vt:lpstr>Databáze</vt:lpstr>
      <vt:lpstr>Systém řízení báze dat - sřbd</vt:lpstr>
      <vt:lpstr>Fáze definování databáze normalizace</vt:lpstr>
      <vt:lpstr>Definování báze dat</vt:lpstr>
      <vt:lpstr>Analýza uživatelských požadavků</vt:lpstr>
      <vt:lpstr>Prezentace aplikace PowerPoint</vt:lpstr>
      <vt:lpstr>Logický návrh báze dat</vt:lpstr>
      <vt:lpstr> První pohled</vt:lpstr>
      <vt:lpstr>Druhý pohled</vt:lpstr>
      <vt:lpstr>Třetí pohled</vt:lpstr>
      <vt:lpstr>E-r model, základní pojmy</vt:lpstr>
      <vt:lpstr>Členství ve vztahu</vt:lpstr>
      <vt:lpstr>Pojmy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Informační systémy</dc:title>
  <dc:creator>l8</dc:creator>
  <cp:lastModifiedBy>l8</cp:lastModifiedBy>
  <cp:revision>24</cp:revision>
  <dcterms:created xsi:type="dcterms:W3CDTF">2022-03-13T20:26:02Z</dcterms:created>
  <dcterms:modified xsi:type="dcterms:W3CDTF">2022-04-24T22:47:52Z</dcterms:modified>
</cp:coreProperties>
</file>