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69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80F16-C636-42F7-934A-2841F2A368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E7C70D-FB9E-47AE-9E51-0B2E3AAFA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1F179-6376-4CEF-8010-987A6C6C5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B6B3-0F3B-435B-9731-C3E2A6B5D82E}" type="datetimeFigureOut">
              <a:rPr lang="en-GB" smtClean="0"/>
              <a:t>08/09/2019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396EB-9A41-4183-9372-E435856DD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A2D38-B5B7-466E-AB5E-6364E8740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7F41-AC35-4629-B342-10FDA1E04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339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52649-DCEC-44C5-BBEE-4A22DDFBC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E3AB9D-15F8-4F51-99F2-A4AFE5F7E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49695-D6A6-4A78-82DB-759DBDBFE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B6B3-0F3B-435B-9731-C3E2A6B5D82E}" type="datetimeFigureOut">
              <a:rPr lang="en-GB" smtClean="0"/>
              <a:t>08/09/2019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00C5E-04FD-4AA7-9867-AFC2F67E5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039C5-83BA-4B5B-AF1B-E844E6936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7F41-AC35-4629-B342-10FDA1E04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50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2E0973-73E1-4E66-825B-77ED228969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2F0C1D-4752-4CF8-B377-41AEF1570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18A04-B370-4B99-9E30-DB6DB9664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B6B3-0F3B-435B-9731-C3E2A6B5D82E}" type="datetimeFigureOut">
              <a:rPr lang="en-GB" smtClean="0"/>
              <a:t>08/09/2019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C572D-E21B-4314-9729-FB0352D9D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F96AC-221D-4EB3-8783-8879AF417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7F41-AC35-4629-B342-10FDA1E04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257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9A10C-819F-48A7-96D2-30AEDC5B2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602D0-9D75-453F-8DF7-03CE49252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01EB3-6DC1-4AF1-846F-B74A18E5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B6B3-0F3B-435B-9731-C3E2A6B5D82E}" type="datetimeFigureOut">
              <a:rPr lang="en-GB" smtClean="0"/>
              <a:t>08/09/2019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0B77E-5F0C-4D09-984E-612E77DF8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9EA84-15DB-4393-B9E2-9A747ED2F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7F41-AC35-4629-B342-10FDA1E04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27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939F9-2444-443D-BBE5-DF5BECBB0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6FDDA-6EF6-411E-B65C-107C6877C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C63EB-6D91-487D-B6A0-0FFA169B9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B6B3-0F3B-435B-9731-C3E2A6B5D82E}" type="datetimeFigureOut">
              <a:rPr lang="en-GB" smtClean="0"/>
              <a:t>08/09/2019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24566-B031-44F7-8ABC-018B2FA93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13E9D-9955-4801-A2A4-4F09965FE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7F41-AC35-4629-B342-10FDA1E04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064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7CCC0-A2BC-46B9-B211-3DDF2EF8C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80737-1C31-4C70-BB3D-9BFEC6D47E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60A5D-EEBC-4044-9BD0-12BB19C70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EEA86-1DB3-4765-B040-F036AB633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B6B3-0F3B-435B-9731-C3E2A6B5D82E}" type="datetimeFigureOut">
              <a:rPr lang="en-GB" smtClean="0"/>
              <a:t>08/09/2019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14EF5-4FFF-46B7-BA59-2C638D0AF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D5814-260E-492C-A223-3E602F8A7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7F41-AC35-4629-B342-10FDA1E04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295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E20A2-87B2-443B-8C17-FA45B23D7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3270C-A72A-4189-859C-8DB7C213A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C9CA8-911C-4711-9B84-0888E9B1B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48923D-A249-4EA8-A819-08D6FA81D4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8623FF-42DC-4D0F-8471-540297873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57E153-A0AF-41B7-89AF-8C38834F8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B6B3-0F3B-435B-9731-C3E2A6B5D82E}" type="datetimeFigureOut">
              <a:rPr lang="en-GB" smtClean="0"/>
              <a:t>08/09/2019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C06A0A-D07F-41E1-9D5D-92744CCDD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BB4CA4-E47A-45D9-B492-14F614AE1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7F41-AC35-4629-B342-10FDA1E04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08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B8893-65A9-40DE-860A-41CF7721B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6FF843-A639-4395-8252-B4E794BD7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B6B3-0F3B-435B-9731-C3E2A6B5D82E}" type="datetimeFigureOut">
              <a:rPr lang="en-GB" smtClean="0"/>
              <a:t>08/09/2019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734BAE-AF11-490D-BE11-C13187537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375E9-206F-4225-B90B-104849D8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7F41-AC35-4629-B342-10FDA1E04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690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D5B3DD-9613-4B7D-88FA-3C9E0DD61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B6B3-0F3B-435B-9731-C3E2A6B5D82E}" type="datetimeFigureOut">
              <a:rPr lang="en-GB" smtClean="0"/>
              <a:t>08/09/2019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2186C8-AFB2-440D-9FA7-CF9AEF08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CFAF7-9606-494E-B224-6A9CCBEE2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7F41-AC35-4629-B342-10FDA1E04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179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CFCC3-6F97-4065-B2A4-EBF3D3624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D7C74-1A4F-4603-A0D9-B93926616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70D96-E81C-43A9-82F5-18BBD86AE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5224F-DD1C-407B-9887-CBBB375E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B6B3-0F3B-435B-9731-C3E2A6B5D82E}" type="datetimeFigureOut">
              <a:rPr lang="en-GB" smtClean="0"/>
              <a:t>08/09/2019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0969A1-8CB6-4D3B-8FD7-651D79038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5B651-6A08-4FBF-831A-BD36EAAE4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7F41-AC35-4629-B342-10FDA1E04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247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1287D-2E73-466E-8C6C-5A8E0C5FA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379EC5-F06E-4212-B48C-987F28002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2EE714-61D3-4865-8AA8-3CFA95EA0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CF5B5-CA79-42F3-85A7-B6B4E7F49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B6B3-0F3B-435B-9731-C3E2A6B5D82E}" type="datetimeFigureOut">
              <a:rPr lang="en-GB" smtClean="0"/>
              <a:t>08/09/2019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36C46-0C0D-4AA7-8CDD-C3DECFF87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F60C9-4FA6-4FE0-A801-367113D9D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7F41-AC35-4629-B342-10FDA1E04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091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35C9B4-1F91-40A6-842C-CB673B960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2E699-3394-4757-B444-F3C734832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9EA34-BEA7-497A-AE18-EA309E6F0C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0B6B3-0F3B-435B-9731-C3E2A6B5D82E}" type="datetimeFigureOut">
              <a:rPr lang="en-GB" smtClean="0"/>
              <a:t>08/09/2019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8484C-A60A-4627-AAA3-A9B08B6D0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06E9E-9659-4F4B-A3EC-FFB3F735E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A7F41-AC35-4629-B342-10FDA1E04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03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00507D6E-C978-42F2-A705-A2E4B33B0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2072" y="1350144"/>
            <a:ext cx="720000" cy="720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E1EF77E0-8348-445C-ADE3-50E2F8AAC2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96153" y="1350144"/>
            <a:ext cx="720000" cy="720000"/>
          </a:xfrm>
          <a:prstGeom prst="rect">
            <a:avLst/>
          </a:prstGeom>
        </p:spPr>
      </p:pic>
      <p:pic>
        <p:nvPicPr>
          <p:cNvPr id="71" name="Graphic 70">
            <a:extLst>
              <a:ext uri="{FF2B5EF4-FFF2-40B4-BE49-F238E27FC236}">
                <a16:creationId xmlns:a16="http://schemas.microsoft.com/office/drawing/2014/main" id="{BC0BCEF6-1CA9-457A-A50A-196057A41E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37622" y="3579450"/>
            <a:ext cx="720000" cy="720000"/>
          </a:xfrm>
          <a:prstGeom prst="rect">
            <a:avLst/>
          </a:prstGeom>
        </p:spPr>
      </p:pic>
      <p:pic>
        <p:nvPicPr>
          <p:cNvPr id="107" name="Graphic 106">
            <a:extLst>
              <a:ext uri="{FF2B5EF4-FFF2-40B4-BE49-F238E27FC236}">
                <a16:creationId xmlns:a16="http://schemas.microsoft.com/office/drawing/2014/main" id="{4123B64F-E558-42F6-8FDC-8231FB3744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04896" y="1350144"/>
            <a:ext cx="785453" cy="720000"/>
          </a:xfrm>
          <a:prstGeom prst="rect">
            <a:avLst/>
          </a:prstGeom>
        </p:spPr>
      </p:pic>
      <p:pic>
        <p:nvPicPr>
          <p:cNvPr id="113" name="Graphic 112">
            <a:extLst>
              <a:ext uri="{FF2B5EF4-FFF2-40B4-BE49-F238E27FC236}">
                <a16:creationId xmlns:a16="http://schemas.microsoft.com/office/drawing/2014/main" id="{A50D0BF8-476D-4F8A-84EA-813FFDD594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12072" y="2640923"/>
            <a:ext cx="720000" cy="720000"/>
          </a:xfrm>
          <a:prstGeom prst="rect">
            <a:avLst/>
          </a:prstGeom>
        </p:spPr>
      </p:pic>
      <p:pic>
        <p:nvPicPr>
          <p:cNvPr id="118" name="Graphic 117">
            <a:extLst>
              <a:ext uri="{FF2B5EF4-FFF2-40B4-BE49-F238E27FC236}">
                <a16:creationId xmlns:a16="http://schemas.microsoft.com/office/drawing/2014/main" id="{5BDB39C4-242D-4084-9462-214A14DDA48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37621" y="5286515"/>
            <a:ext cx="720000" cy="720000"/>
          </a:xfrm>
          <a:prstGeom prst="rect">
            <a:avLst/>
          </a:prstGeom>
        </p:spPr>
      </p:pic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57DA584B-D4AC-46A9-A5E4-09C854F7DD0D}"/>
              </a:ext>
            </a:extLst>
          </p:cNvPr>
          <p:cNvCxnSpPr>
            <a:stCxn id="15" idx="3"/>
            <a:endCxn id="5" idx="1"/>
          </p:cNvCxnSpPr>
          <p:nvPr/>
        </p:nvCxnSpPr>
        <p:spPr>
          <a:xfrm>
            <a:off x="2716153" y="1710144"/>
            <a:ext cx="1995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FC00015-0690-4D92-A175-DCB90884E4BF}"/>
              </a:ext>
            </a:extLst>
          </p:cNvPr>
          <p:cNvCxnSpPr>
            <a:cxnSpLocks/>
          </p:cNvCxnSpPr>
          <p:nvPr/>
        </p:nvCxnSpPr>
        <p:spPr>
          <a:xfrm>
            <a:off x="4878292" y="2070144"/>
            <a:ext cx="0" cy="570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9E67DDD4-33D6-402D-BC23-2FC811A5CD8E}"/>
              </a:ext>
            </a:extLst>
          </p:cNvPr>
          <p:cNvCxnSpPr>
            <a:cxnSpLocks/>
          </p:cNvCxnSpPr>
          <p:nvPr/>
        </p:nvCxnSpPr>
        <p:spPr>
          <a:xfrm>
            <a:off x="5223462" y="2070144"/>
            <a:ext cx="0" cy="57077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70F074F-2045-4B6C-97D0-5168DC02E213}"/>
              </a:ext>
            </a:extLst>
          </p:cNvPr>
          <p:cNvCxnSpPr>
            <a:cxnSpLocks/>
            <a:stCxn id="5" idx="3"/>
            <a:endCxn id="107" idx="1"/>
          </p:cNvCxnSpPr>
          <p:nvPr/>
        </p:nvCxnSpPr>
        <p:spPr>
          <a:xfrm>
            <a:off x="5432072" y="1710144"/>
            <a:ext cx="1572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5535E98F-4982-4B41-8F37-31F14177D5F0}"/>
              </a:ext>
            </a:extLst>
          </p:cNvPr>
          <p:cNvGrpSpPr/>
          <p:nvPr/>
        </p:nvGrpSpPr>
        <p:grpSpPr>
          <a:xfrm>
            <a:off x="8920580" y="3129450"/>
            <a:ext cx="1273678" cy="1620000"/>
            <a:chOff x="8747708" y="3035083"/>
            <a:chExt cx="1273678" cy="1620000"/>
          </a:xfrm>
        </p:grpSpPr>
        <p:pic>
          <p:nvPicPr>
            <p:cNvPr id="111" name="Graphic 110">
              <a:extLst>
                <a:ext uri="{FF2B5EF4-FFF2-40B4-BE49-F238E27FC236}">
                  <a16:creationId xmlns:a16="http://schemas.microsoft.com/office/drawing/2014/main" id="{1AA1AC31-A6CD-4958-8898-F04B30673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467708" y="4115083"/>
              <a:ext cx="540000" cy="540000"/>
            </a:xfrm>
            <a:prstGeom prst="rect">
              <a:avLst/>
            </a:prstGeom>
          </p:spPr>
        </p:pic>
        <p:pic>
          <p:nvPicPr>
            <p:cNvPr id="114" name="Graphic 113">
              <a:extLst>
                <a:ext uri="{FF2B5EF4-FFF2-40B4-BE49-F238E27FC236}">
                  <a16:creationId xmlns:a16="http://schemas.microsoft.com/office/drawing/2014/main" id="{1A4A5BD1-64AE-4C8A-9EC5-32412B7D5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81386" y="3035083"/>
              <a:ext cx="540000" cy="540000"/>
            </a:xfrm>
            <a:prstGeom prst="rect">
              <a:avLst/>
            </a:prstGeom>
          </p:spPr>
        </p:pic>
        <p:pic>
          <p:nvPicPr>
            <p:cNvPr id="129" name="Graphic 128">
              <a:extLst>
                <a:ext uri="{FF2B5EF4-FFF2-40B4-BE49-F238E27FC236}">
                  <a16:creationId xmlns:a16="http://schemas.microsoft.com/office/drawing/2014/main" id="{1E86A326-7BE8-4C04-9787-3C4E9077CB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747708" y="3575083"/>
              <a:ext cx="540000" cy="540000"/>
            </a:xfrm>
            <a:prstGeom prst="rect">
              <a:avLst/>
            </a:prstGeom>
          </p:spPr>
        </p:pic>
      </p:grp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8FE5D43-0344-4300-800C-FFEA54281510}"/>
              </a:ext>
            </a:extLst>
          </p:cNvPr>
          <p:cNvCxnSpPr>
            <a:cxnSpLocks/>
          </p:cNvCxnSpPr>
          <p:nvPr/>
        </p:nvCxnSpPr>
        <p:spPr>
          <a:xfrm>
            <a:off x="5515970" y="1978925"/>
            <a:ext cx="1678675" cy="169052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4BF10312-D54A-407B-9039-CE1FE43B3FC2}"/>
              </a:ext>
            </a:extLst>
          </p:cNvPr>
          <p:cNvGrpSpPr/>
          <p:nvPr/>
        </p:nvGrpSpPr>
        <p:grpSpPr>
          <a:xfrm>
            <a:off x="4425471" y="59365"/>
            <a:ext cx="1266478" cy="540000"/>
            <a:chOff x="5016872" y="59365"/>
            <a:chExt cx="1266478" cy="540000"/>
          </a:xfrm>
        </p:grpSpPr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F33D2077-8924-4098-8226-C55DD6779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016872" y="59365"/>
              <a:ext cx="540000" cy="540000"/>
            </a:xfrm>
            <a:prstGeom prst="rect">
              <a:avLst/>
            </a:prstGeom>
          </p:spPr>
        </p:pic>
        <p:pic>
          <p:nvPicPr>
            <p:cNvPr id="134" name="Graphic 133">
              <a:extLst>
                <a:ext uri="{FF2B5EF4-FFF2-40B4-BE49-F238E27FC236}">
                  <a16:creationId xmlns:a16="http://schemas.microsoft.com/office/drawing/2014/main" id="{92CBB2DE-6B21-4E3B-8642-0E42695CA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43350" y="59365"/>
              <a:ext cx="540000" cy="540000"/>
            </a:xfrm>
            <a:prstGeom prst="rect">
              <a:avLst/>
            </a:prstGeom>
          </p:spPr>
        </p:pic>
      </p:grp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56963F4-7907-40E3-A3E9-CB9204B32EE9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072072" y="720143"/>
            <a:ext cx="0" cy="63000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637B7131-AACC-4660-854C-8C8B2AFE88FD}"/>
              </a:ext>
            </a:extLst>
          </p:cNvPr>
          <p:cNvSpPr txBox="1"/>
          <p:nvPr/>
        </p:nvSpPr>
        <p:spPr>
          <a:xfrm>
            <a:off x="10792" y="1571644"/>
            <a:ext cx="1874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webstore* storage account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4D989E2-DA69-4D3E-B342-B1788FBD752C}"/>
              </a:ext>
            </a:extLst>
          </p:cNvPr>
          <p:cNvSpPr txBox="1"/>
          <p:nvPr/>
        </p:nvSpPr>
        <p:spPr>
          <a:xfrm>
            <a:off x="4548499" y="3429000"/>
            <a:ext cx="1047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Video Indexer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9BBBA01-9DB0-4D6B-B590-8F47A992C155}"/>
              </a:ext>
            </a:extLst>
          </p:cNvPr>
          <p:cNvSpPr txBox="1"/>
          <p:nvPr/>
        </p:nvSpPr>
        <p:spPr>
          <a:xfrm>
            <a:off x="6938297" y="4371590"/>
            <a:ext cx="918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App Service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D66C1AC-0A9D-4C9C-8238-AB8F651187C4}"/>
              </a:ext>
            </a:extLst>
          </p:cNvPr>
          <p:cNvSpPr txBox="1"/>
          <p:nvPr/>
        </p:nvSpPr>
        <p:spPr>
          <a:xfrm>
            <a:off x="6765006" y="2064417"/>
            <a:ext cx="1273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Cosmos DB </a:t>
            </a:r>
            <a:r>
              <a:rPr lang="en-GB" sz="1200" dirty="0" err="1"/>
              <a:t>cdb</a:t>
            </a:r>
            <a:r>
              <a:rPr lang="en-GB" sz="1200" dirty="0"/>
              <a:t>-*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460295A-4497-4E6F-A981-45CAD535462C}"/>
              </a:ext>
            </a:extLst>
          </p:cNvPr>
          <p:cNvSpPr txBox="1"/>
          <p:nvPr/>
        </p:nvSpPr>
        <p:spPr>
          <a:xfrm>
            <a:off x="10360580" y="3540593"/>
            <a:ext cx="17334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App Service components</a:t>
            </a:r>
            <a:br>
              <a:rPr lang="en-GB" sz="1200" dirty="0"/>
            </a:br>
            <a:r>
              <a:rPr lang="en-GB" sz="1200" dirty="0"/>
              <a:t>- Storage Account</a:t>
            </a:r>
            <a:br>
              <a:rPr lang="en-GB" sz="1200" dirty="0"/>
            </a:br>
            <a:r>
              <a:rPr lang="en-GB" sz="1200" dirty="0"/>
              <a:t>- App Service Plan</a:t>
            </a:r>
            <a:br>
              <a:rPr lang="en-GB" sz="1200" dirty="0"/>
            </a:br>
            <a:r>
              <a:rPr lang="en-GB" sz="1200" dirty="0"/>
              <a:t>- Application Insights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8E6CD54D-4FF2-4BD2-91D6-AAF8D447C864}"/>
              </a:ext>
            </a:extLst>
          </p:cNvPr>
          <p:cNvCxnSpPr>
            <a:stCxn id="118" idx="0"/>
            <a:endCxn id="71" idx="2"/>
          </p:cNvCxnSpPr>
          <p:nvPr/>
        </p:nvCxnSpPr>
        <p:spPr>
          <a:xfrm flipV="1">
            <a:off x="7397621" y="4299450"/>
            <a:ext cx="1" cy="987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6B38EE04-A8CF-4A6E-8990-DECC6D014EB8}"/>
              </a:ext>
            </a:extLst>
          </p:cNvPr>
          <p:cNvSpPr txBox="1"/>
          <p:nvPr/>
        </p:nvSpPr>
        <p:spPr>
          <a:xfrm>
            <a:off x="7160216" y="6138015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User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08AC13C-B364-4A3C-8010-77C1E808A020}"/>
              </a:ext>
            </a:extLst>
          </p:cNvPr>
          <p:cNvCxnSpPr>
            <a:cxnSpLocks/>
            <a:stCxn id="71" idx="3"/>
            <a:endCxn id="152" idx="1"/>
          </p:cNvCxnSpPr>
          <p:nvPr/>
        </p:nvCxnSpPr>
        <p:spPr>
          <a:xfrm flipV="1">
            <a:off x="7757622" y="3936613"/>
            <a:ext cx="959658" cy="283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F094B0F8-2436-47E5-8CCE-E6A9B4D5B4ED}"/>
              </a:ext>
            </a:extLst>
          </p:cNvPr>
          <p:cNvSpPr/>
          <p:nvPr/>
        </p:nvSpPr>
        <p:spPr>
          <a:xfrm>
            <a:off x="8717280" y="3091350"/>
            <a:ext cx="3376781" cy="1690526"/>
          </a:xfrm>
          <a:prstGeom prst="rect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75656E2-2B18-4B8D-821C-D4E4C3B64081}"/>
              </a:ext>
            </a:extLst>
          </p:cNvPr>
          <p:cNvSpPr txBox="1"/>
          <p:nvPr/>
        </p:nvSpPr>
        <p:spPr>
          <a:xfrm>
            <a:off x="7397614" y="4758237"/>
            <a:ext cx="905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Web-based</a:t>
            </a:r>
            <a:br>
              <a:rPr lang="en-GB" sz="1200" b="1" dirty="0"/>
            </a:br>
            <a:r>
              <a:rPr lang="en-GB" sz="1200" b="1" dirty="0"/>
              <a:t>Portal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82421C8-F9D5-4E9A-B3A6-0EA04AAAE18D}"/>
              </a:ext>
            </a:extLst>
          </p:cNvPr>
          <p:cNvSpPr txBox="1"/>
          <p:nvPr/>
        </p:nvSpPr>
        <p:spPr>
          <a:xfrm rot="2710020">
            <a:off x="5694172" y="2665701"/>
            <a:ext cx="1459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/>
              <a:t>Get Mini Player URL</a:t>
            </a:r>
            <a:br>
              <a:rPr lang="en-GB" sz="1200" b="1" dirty="0"/>
            </a:br>
            <a:r>
              <a:rPr lang="en-GB" sz="1200" b="1" dirty="0" err="1"/>
              <a:t>GetVideoPlayer</a:t>
            </a:r>
            <a:endParaRPr lang="en-GB" sz="1200" b="1" dirty="0"/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A0CEE10E-249C-4F26-83D3-B80D83140A26}"/>
              </a:ext>
            </a:extLst>
          </p:cNvPr>
          <p:cNvCxnSpPr>
            <a:stCxn id="15" idx="2"/>
            <a:endCxn id="71" idx="1"/>
          </p:cNvCxnSpPr>
          <p:nvPr/>
        </p:nvCxnSpPr>
        <p:spPr>
          <a:xfrm rot="16200000" flipH="1">
            <a:off x="3762234" y="664062"/>
            <a:ext cx="1869306" cy="46814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137B21A9-101C-4682-A0FF-DCA6914FF362}"/>
              </a:ext>
            </a:extLst>
          </p:cNvPr>
          <p:cNvSpPr txBox="1"/>
          <p:nvPr/>
        </p:nvSpPr>
        <p:spPr>
          <a:xfrm>
            <a:off x="2493935" y="3974713"/>
            <a:ext cx="1282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/>
              <a:t>Thumbnails URLs</a:t>
            </a:r>
            <a:br>
              <a:rPr lang="en-GB" sz="1200" b="1" dirty="0"/>
            </a:br>
            <a:r>
              <a:rPr lang="en-GB" sz="1200" b="1" dirty="0"/>
              <a:t>(</a:t>
            </a:r>
            <a:r>
              <a:rPr lang="en-GB" sz="1200" b="1" dirty="0" err="1"/>
              <a:t>img</a:t>
            </a:r>
            <a:r>
              <a:rPr lang="en-GB" sz="1200" b="1" dirty="0"/>
              <a:t> container)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DED867A-E647-477A-A11D-E4C5D4CB33C1}"/>
              </a:ext>
            </a:extLst>
          </p:cNvPr>
          <p:cNvSpPr txBox="1"/>
          <p:nvPr/>
        </p:nvSpPr>
        <p:spPr>
          <a:xfrm>
            <a:off x="2785067" y="1283651"/>
            <a:ext cx="16802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/>
              <a:t>Blob Storage Trigger</a:t>
            </a:r>
            <a:br>
              <a:rPr lang="en-GB" sz="1200" b="1" dirty="0"/>
            </a:br>
            <a:r>
              <a:rPr lang="en-GB" sz="1200" b="1" dirty="0"/>
              <a:t>(</a:t>
            </a:r>
            <a:r>
              <a:rPr lang="en-GB" sz="1200" b="1" dirty="0" err="1"/>
              <a:t>filedrop</a:t>
            </a:r>
            <a:r>
              <a:rPr lang="en-GB" sz="1200" b="1" dirty="0"/>
              <a:t> container)</a:t>
            </a:r>
            <a:br>
              <a:rPr lang="en-GB" sz="1200" b="1" dirty="0"/>
            </a:br>
            <a:r>
              <a:rPr lang="en-GB" sz="1200" b="1" dirty="0"/>
              <a:t>Call</a:t>
            </a:r>
            <a:br>
              <a:rPr lang="en-GB" sz="1200" b="1" dirty="0"/>
            </a:br>
            <a:r>
              <a:rPr lang="en-GB" sz="1200" b="1" dirty="0" err="1"/>
              <a:t>IndexNewUploadedFile</a:t>
            </a:r>
            <a:endParaRPr lang="en-GB" sz="1200" b="1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C6158DD7-E0A6-4C4B-B12A-9AFF70F60C8E}"/>
              </a:ext>
            </a:extLst>
          </p:cNvPr>
          <p:cNvSpPr/>
          <p:nvPr/>
        </p:nvSpPr>
        <p:spPr>
          <a:xfrm>
            <a:off x="4343400" y="33664"/>
            <a:ext cx="3302990" cy="686479"/>
          </a:xfrm>
          <a:prstGeom prst="rect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B70D816-B9DE-4A7B-AB45-FB73EA0C20BB}"/>
              </a:ext>
            </a:extLst>
          </p:cNvPr>
          <p:cNvSpPr txBox="1"/>
          <p:nvPr/>
        </p:nvSpPr>
        <p:spPr>
          <a:xfrm>
            <a:off x="5816530" y="87007"/>
            <a:ext cx="1829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Function App components</a:t>
            </a:r>
            <a:br>
              <a:rPr lang="en-GB" sz="1200" dirty="0"/>
            </a:br>
            <a:r>
              <a:rPr lang="en-GB" sz="1200" dirty="0"/>
              <a:t>- Storage Account</a:t>
            </a:r>
            <a:br>
              <a:rPr lang="en-GB" sz="1200" dirty="0"/>
            </a:br>
            <a:r>
              <a:rPr lang="en-GB" sz="1200" dirty="0"/>
              <a:t>- App Service Plan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3C25B44-A955-402C-9966-33015F58B70F}"/>
              </a:ext>
            </a:extLst>
          </p:cNvPr>
          <p:cNvCxnSpPr>
            <a:cxnSpLocks/>
            <a:stCxn id="71" idx="0"/>
            <a:endCxn id="107" idx="2"/>
          </p:cNvCxnSpPr>
          <p:nvPr/>
        </p:nvCxnSpPr>
        <p:spPr>
          <a:xfrm flipV="1">
            <a:off x="7397622" y="2070144"/>
            <a:ext cx="1" cy="150930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65000EC4-E958-429D-92F4-C2359313F722}"/>
              </a:ext>
            </a:extLst>
          </p:cNvPr>
          <p:cNvSpPr txBox="1"/>
          <p:nvPr/>
        </p:nvSpPr>
        <p:spPr>
          <a:xfrm>
            <a:off x="7424460" y="2560425"/>
            <a:ext cx="10873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Video Insights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26892F8-E724-4F61-8D89-9BBAF1634652}"/>
              </a:ext>
            </a:extLst>
          </p:cNvPr>
          <p:cNvSpPr txBox="1"/>
          <p:nvPr/>
        </p:nvSpPr>
        <p:spPr>
          <a:xfrm>
            <a:off x="5432072" y="1462703"/>
            <a:ext cx="1456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/>
              <a:t>HTTP Trigger</a:t>
            </a:r>
            <a:br>
              <a:rPr lang="en-GB" sz="1200" b="1" dirty="0"/>
            </a:br>
            <a:r>
              <a:rPr lang="en-GB" sz="1200" b="1" dirty="0" err="1"/>
              <a:t>OnIndexingFinished</a:t>
            </a:r>
            <a:endParaRPr lang="en-GB" sz="1200" b="1" dirty="0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75C8EC29-F4DA-40A5-B8E7-F2E0D4E99EDB}"/>
              </a:ext>
            </a:extLst>
          </p:cNvPr>
          <p:cNvSpPr/>
          <p:nvPr/>
        </p:nvSpPr>
        <p:spPr>
          <a:xfrm>
            <a:off x="4895875" y="2215919"/>
            <a:ext cx="313711" cy="313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C5135A7D-114F-4952-B36F-76DE9B5FEC93}"/>
              </a:ext>
            </a:extLst>
          </p:cNvPr>
          <p:cNvSpPr txBox="1"/>
          <p:nvPr/>
        </p:nvSpPr>
        <p:spPr>
          <a:xfrm>
            <a:off x="191271" y="6091848"/>
            <a:ext cx="4861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(1) Function App triggers </a:t>
            </a:r>
            <a:r>
              <a:rPr lang="en-GB" dirty="0" err="1"/>
              <a:t>VideoIndexer</a:t>
            </a:r>
            <a:r>
              <a:rPr lang="en-GB" dirty="0"/>
              <a:t> and</a:t>
            </a:r>
            <a:br>
              <a:rPr lang="en-GB" dirty="0"/>
            </a:br>
            <a:r>
              <a:rPr lang="en-GB" dirty="0" err="1"/>
              <a:t>VideoIndexer</a:t>
            </a:r>
            <a:r>
              <a:rPr lang="en-GB" dirty="0"/>
              <a:t> calls Function Endpoint on finishing.</a:t>
            </a:r>
          </a:p>
        </p:txBody>
      </p:sp>
    </p:spTree>
    <p:extLst>
      <p:ext uri="{BB962C8B-B14F-4D97-AF65-F5344CB8AC3E}">
        <p14:creationId xmlns:p14="http://schemas.microsoft.com/office/powerpoint/2010/main" val="3804676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2019-09-08T17:13:08Z</dcterms:created>
  <dcterms:modified xsi:type="dcterms:W3CDTF">2019-09-08T17:13:19Z</dcterms:modified>
</cp:coreProperties>
</file>