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5pPr>
    <a:lvl6pPr marL="0" marR="0" indent="2286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6pPr>
    <a:lvl7pPr marL="0" marR="0" indent="2743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7pPr>
    <a:lvl8pPr marL="0" marR="0" indent="3200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8pPr>
    <a:lvl9pPr marL="0" marR="0" indent="3657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50"/>
  </p:normalViewPr>
  <p:slideViewPr>
    <p:cSldViewPr snapToGrid="0" snapToObjects="1">
      <p:cViewPr varScale="1">
        <p:scale>
          <a:sx n="108" d="100"/>
          <a:sy n="108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263" y="6318060"/>
            <a:ext cx="2016001" cy="59193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066800" y="1143000"/>
            <a:ext cx="7469189" cy="1565921"/>
          </a:xfrm>
          <a:prstGeom prst="rect">
            <a:avLst/>
          </a:prstGeom>
        </p:spPr>
        <p:txBody>
          <a:bodyPr lIns="46037" tIns="46037" rIns="46037" bIns="46037" anchor="b"/>
          <a:lstStyle>
            <a:lvl1pPr>
              <a:defRPr sz="4000">
                <a:solidFill>
                  <a:srgbClr val="8B45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19671" y="3501008"/>
            <a:ext cx="6400801" cy="1752601"/>
          </a:xfrm>
          <a:prstGeom prst="rect">
            <a:avLst/>
          </a:prstGeom>
        </p:spPr>
        <p:txBody>
          <a:bodyPr lIns="46037" tIns="46037" rIns="46037" bIns="46037" anchor="ctr"/>
          <a:lstStyle>
            <a:lvl1pPr marL="0" indent="0" algn="ctr">
              <a:spcBef>
                <a:spcPts val="700"/>
              </a:spcBef>
              <a:buSzTx/>
              <a:buNone/>
              <a:defRPr sz="3200"/>
            </a:lvl1pPr>
            <a:lvl2pPr marL="783590" indent="-326390" algn="ctr">
              <a:spcBef>
                <a:spcPts val="700"/>
              </a:spcBef>
              <a:defRPr sz="3200"/>
            </a:lvl2pPr>
            <a:lvl3pPr marL="1219200" indent="-304800" algn="ctr">
              <a:spcBef>
                <a:spcPts val="700"/>
              </a:spcBef>
              <a:defRPr sz="3200"/>
            </a:lvl3pPr>
            <a:lvl4pPr marL="1737360" indent="-365760" algn="ctr">
              <a:spcBef>
                <a:spcPts val="700"/>
              </a:spcBef>
              <a:defRPr sz="3200"/>
            </a:lvl4pPr>
            <a:lvl5pPr marL="2194560" indent="-365760" algn="ctr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矩形 7"/>
          <p:cNvSpPr/>
          <p:nvPr/>
        </p:nvSpPr>
        <p:spPr>
          <a:xfrm>
            <a:off x="7620" y="6577283"/>
            <a:ext cx="3704296" cy="144001"/>
          </a:xfrm>
          <a:prstGeom prst="rect">
            <a:avLst/>
          </a:prstGeom>
          <a:solidFill>
            <a:srgbClr val="E46C0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solidFill>
                  <a:schemeClr val="accent3">
                    <a:lumOff val="44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18" name="矩形 8"/>
          <p:cNvSpPr/>
          <p:nvPr/>
        </p:nvSpPr>
        <p:spPr>
          <a:xfrm>
            <a:off x="5715498" y="6577283"/>
            <a:ext cx="3420001" cy="144001"/>
          </a:xfrm>
          <a:prstGeom prst="rect">
            <a:avLst/>
          </a:prstGeom>
          <a:solidFill>
            <a:srgbClr val="19415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solidFill>
                  <a:schemeClr val="accent3">
                    <a:lumOff val="44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0" name="图片 2" descr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3" y="37250"/>
            <a:ext cx="3115387" cy="123151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8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07340" y="319831"/>
            <a:ext cx="8529319" cy="381001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>
                <a:solidFill>
                  <a:schemeClr val="accent3">
                    <a:lumOff val="44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57200" y="274639"/>
            <a:ext cx="8229600" cy="82130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9F8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57471" y="1034950"/>
            <a:ext cx="8363172" cy="530193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Off val="44000"/>
              </a:schemeClr>
            </a:gs>
            <a:gs pos="50000">
              <a:srgbClr val="F3FAFF"/>
            </a:gs>
            <a:gs pos="100000">
              <a:schemeClr val="accent3">
                <a:lumOff val="44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0"/>
          <p:cNvSpPr/>
          <p:nvPr/>
        </p:nvSpPr>
        <p:spPr>
          <a:xfrm>
            <a:off x="7620" y="6577283"/>
            <a:ext cx="3704296" cy="144001"/>
          </a:xfrm>
          <a:prstGeom prst="rect">
            <a:avLst/>
          </a:prstGeom>
          <a:solidFill>
            <a:srgbClr val="E46C0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solidFill>
                  <a:schemeClr val="accent3">
                    <a:lumOff val="44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3" name="矩形 11"/>
          <p:cNvSpPr/>
          <p:nvPr/>
        </p:nvSpPr>
        <p:spPr>
          <a:xfrm>
            <a:off x="5715498" y="6577283"/>
            <a:ext cx="3420001" cy="144001"/>
          </a:xfrm>
          <a:prstGeom prst="rect">
            <a:avLst/>
          </a:prstGeom>
          <a:solidFill>
            <a:srgbClr val="19415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solidFill>
                  <a:schemeClr val="accent3">
                    <a:lumOff val="44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9364" y="6506962"/>
            <a:ext cx="256541" cy="27546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" name="图片 6" descr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4263" y="6318060"/>
            <a:ext cx="2016001" cy="59193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77809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2927" y="1196977"/>
            <a:ext cx="8255238" cy="518477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457200" marR="0" indent="-457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80000"/>
        <a:buFontTx/>
        <a:buChar char="●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Tx/>
        <a:buChar char="–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1234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60000"/>
        <a:buFontTx/>
        <a:buChar char="●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26060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0632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20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39776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am members: 何孟哲   刘 宇…"/>
          <p:cNvSpPr txBox="1">
            <a:spLocks noGrp="1"/>
          </p:cNvSpPr>
          <p:nvPr>
            <p:ph type="body" sz="quarter" idx="1"/>
          </p:nvPr>
        </p:nvSpPr>
        <p:spPr>
          <a:xfrm>
            <a:off x="4205605" y="2954655"/>
            <a:ext cx="4572000" cy="465455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rPr lang="en-US" sz="1800" dirty="0"/>
              <a:t>-EchoTrack: Acoustic Device-free Hand Tracking</a:t>
            </a:r>
            <a:endParaRPr lang="en-US" sz="1800" dirty="0"/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75564" y="6506962"/>
            <a:ext cx="1803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9" name="Advisor: 融亦鸣    吉鹏飞…"/>
          <p:cNvSpPr txBox="1"/>
          <p:nvPr/>
        </p:nvSpPr>
        <p:spPr>
          <a:xfrm>
            <a:off x="4972412" y="5326061"/>
            <a:ext cx="3540235" cy="43088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defRPr sz="2200" b="0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1155" y="1939290"/>
            <a:ext cx="5901690" cy="769620"/>
          </a:xfrm>
        </p:spPr>
        <p:txBody>
          <a:bodyPr/>
          <a:lstStyle/>
          <a:p>
            <a:r>
              <a:rPr kumimoji="1" lang="en-US" altLang="zh-CN" dirty="0"/>
              <a:t>EchoTrack</a:t>
            </a:r>
            <a:r>
              <a:rPr kumimoji="1" lang="zh-CN" altLang="en-US" dirty="0"/>
              <a:t>实现进度报告</a:t>
            </a:r>
            <a:endParaRPr kumimoji="1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75564" y="6492992"/>
            <a:ext cx="1803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82" name="Paper: DNA Origami as an In Vivo Drug Delivery Vehicle for Cancer Therapy…"/>
          <p:cNvSpPr txBox="1"/>
          <p:nvPr/>
        </p:nvSpPr>
        <p:spPr>
          <a:xfrm>
            <a:off x="319311" y="1076254"/>
            <a:ext cx="92396" cy="40011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spcBef>
                <a:spcPts val="700"/>
              </a:spcBef>
              <a:defRPr sz="2000" b="0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39370" y="627380"/>
            <a:ext cx="4179570" cy="43986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Initialization Stage</a:t>
            </a:r>
            <a:r>
              <a:rPr kumimoji="0" lang="en-US" altLang="zh-CN" sz="14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: </a:t>
            </a: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The system generates the predesigned two-channel chirp, then initializes the microphone and speakers so that the microphone has been turned on before the speaker works.</a:t>
            </a: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+mn-ea"/>
                <a:cs typeface="+mn-lt"/>
                <a:sym typeface="Times New Roman" panose="02020603050405020304"/>
              </a:rPr>
              <a:t>Sensing Stage</a:t>
            </a:r>
            <a:r>
              <a:rPr kumimoji="0" lang="en-US" altLang="zh-CN" sz="14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: 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The microphone continues to record the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sound while the speakers send the two-channel chirp peri-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odically. Then, the audio stream is partitioned into several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fragments including original chirp and its echo.</a:t>
            </a: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Position Estimation Stage: </a:t>
            </a: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This stage contains the following steps: noise reduction, multipath elimination, signal detection and coordinate calculation.</a:t>
            </a: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Trajectory Estimation Stage:</a:t>
            </a: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8940" y="2005330"/>
            <a:ext cx="4760595" cy="235140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84575" y="1575435"/>
            <a:ext cx="197548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Signal Generation</a:t>
            </a:r>
            <a:endParaRPr kumimoji="0" lang="en-US" altLang="zh-CN" sz="18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79065" y="931545"/>
            <a:ext cx="37858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Initialization Stage</a:t>
            </a:r>
            <a:endParaRPr kumimoji="0" lang="en-US" altLang="zh-CN" sz="36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3370" y="2521585"/>
            <a:ext cx="220154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solidFill>
                  <a:schemeClr val="bg1">
                    <a:lumMod val="10000"/>
                  </a:schemeClr>
                </a:solidFill>
                <a:sym typeface="Times New Roman" panose="02020603050405020304"/>
              </a:rPr>
              <a:t>commercial phone only can record the signal with frequency below 24kHz.</a:t>
            </a:r>
            <a:endParaRPr lang="zh-CN" altLang="en-US" sz="1600">
              <a:solidFill>
                <a:schemeClr val="bg1">
                  <a:lumMod val="10000"/>
                </a:schemeClr>
              </a:solidFill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Background noise and human conversation, music and FM radio have frequencies up to 14kHz</a:t>
            </a:r>
            <a:endParaRPr kumimoji="0" lang="en-US" altLang="zh-CN" sz="16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7275" y="5668010"/>
            <a:ext cx="254000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spc="0" normalizeH="0" baseline="0">
                <a:solidFill>
                  <a:schemeClr val="bg1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16kHz to 23kHz</a:t>
            </a:r>
            <a:endParaRPr kumimoji="0" lang="en-US" altLang="zh-CN" sz="2800" b="1" i="0" u="none" strike="noStrike" cap="none" spc="0" normalizeH="0" baseline="0">
              <a:solidFill>
                <a:schemeClr val="bg1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9925" y="2003425"/>
            <a:ext cx="5105400" cy="35890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6675" y="3314065"/>
            <a:ext cx="5246370" cy="32092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405" y="210185"/>
            <a:ext cx="5247640" cy="31038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2260" y="1163320"/>
            <a:ext cx="2709545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spc="0" normalizeH="0" baseline="0">
                <a:ln/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T = 20ms</a:t>
            </a:r>
            <a:endParaRPr kumimoji="0" lang="en-US" altLang="zh-CN" sz="2000" b="1" i="0" u="none" strike="noStrike" cap="none" spc="0" normalizeH="0" baseline="0">
              <a:ln/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/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每个声道发出的</a:t>
            </a:r>
            <a:r>
              <a:rPr kumimoji="0" lang="en-US" altLang="zh-CN" sz="2000" b="1" i="0" u="none" strike="noStrike" cap="none" spc="0" normalizeH="0" baseline="0">
                <a:ln/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FMCW</a:t>
            </a:r>
            <a:endParaRPr kumimoji="0" lang="en-US" altLang="zh-CN" sz="2000" b="1" i="0" u="none" strike="noStrike" cap="none" spc="0" normalizeH="0" baseline="0">
              <a:ln/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/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持续时间</a:t>
            </a:r>
            <a:r>
              <a:rPr kumimoji="0" lang="en-US" altLang="zh-CN" sz="2000" b="1" i="0" u="none" strike="noStrike" cap="none" spc="0" normalizeH="0" baseline="0">
                <a:ln/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 = 1ms</a:t>
            </a:r>
            <a:endParaRPr kumimoji="0" lang="en-US" altLang="zh-CN" sz="2000" b="1" i="0" u="none" strike="noStrike" cap="none" spc="0" normalizeH="0" baseline="0">
              <a:ln/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1" i="0" u="none" strike="noStrike" cap="none" spc="0" normalizeH="0" baseline="0">
              <a:ln/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/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重复</a:t>
            </a:r>
            <a:r>
              <a:rPr kumimoji="0" lang="en-US" altLang="zh-CN" sz="2000" b="1" i="0" u="none" strike="noStrike" cap="none" spc="0" normalizeH="0" baseline="0">
                <a:ln/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100</a:t>
            </a:r>
            <a:r>
              <a:rPr kumimoji="0" lang="zh-CN" altLang="en-US" sz="2000" b="1" i="0" u="none" strike="noStrike" cap="none" spc="0" normalizeH="0" baseline="0">
                <a:ln/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次</a:t>
            </a:r>
            <a:endParaRPr kumimoji="0" lang="zh-CN" altLang="en-US" sz="2000" b="1" i="0" u="none" strike="noStrike" cap="none" spc="0" normalizeH="0" baseline="0">
              <a:ln/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/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生成</a:t>
            </a:r>
            <a:r>
              <a:rPr kumimoji="0" lang="en-US" altLang="zh-CN" sz="2000" b="1" i="0" u="none" strike="noStrike" cap="none" spc="0" normalizeH="0" baseline="0">
                <a:ln/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2s</a:t>
            </a:r>
            <a:r>
              <a:rPr kumimoji="0" lang="zh-CN" altLang="en-US" sz="2000" b="1" i="0" u="none" strike="noStrike" cap="none" spc="0" normalizeH="0" baseline="0">
                <a:ln/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的音频</a:t>
            </a:r>
            <a:endParaRPr kumimoji="0" lang="zh-CN" altLang="en-US" sz="2000" b="1" i="0" u="none" strike="noStrike" cap="none" spc="0" normalizeH="0" baseline="0">
              <a:ln/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2260" y="3698240"/>
            <a:ext cx="3567430" cy="10134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Problem</a:t>
            </a:r>
            <a:endParaRPr kumimoji="0" lang="en-US" altLang="zh-CN" sz="2000" b="1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1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没有设置两个信号间的</a:t>
            </a: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delay Tc</a:t>
            </a:r>
            <a:endParaRPr kumimoji="0" lang="en-US" altLang="zh-CN" sz="2000" b="1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5" y="4832985"/>
            <a:ext cx="2049780" cy="1470660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89450" y="3340418"/>
          <a:ext cx="165100" cy="17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65100" imgH="177165" progId="Equation.KSEE3">
                  <p:embed/>
                </p:oleObj>
              </mc:Choice>
              <mc:Fallback>
                <p:oleObj name="" r:id="rId4" imgW="1651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89450" y="3340418"/>
                        <a:ext cx="165100" cy="17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10865" y="871855"/>
            <a:ext cx="29222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  <a:scene3d>
              <a:camera prst="orthographicFront"/>
              <a:lightRig rig="threePt" dir="t"/>
            </a:scene3d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Receive Signal</a:t>
            </a:r>
            <a:endParaRPr kumimoji="0" lang="en-US" altLang="zh-CN" sz="3600" b="1" i="0" u="none" strike="noStrike" cap="none" spc="0" normalizeH="0" baseline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2420" y="4225925"/>
            <a:ext cx="2279650" cy="22326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45" y="1515745"/>
            <a:ext cx="4530725" cy="27101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0" y="1967865"/>
            <a:ext cx="15303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spc="0" normalizeH="0" baseline="0">
              <a:ln>
                <a:noFill/>
              </a:ln>
              <a:solidFill>
                <a:srgbClr val="9933FF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4750" y="2470785"/>
            <a:ext cx="217170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5595" y="4728845"/>
            <a:ext cx="5717540" cy="10134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Problem</a:t>
            </a:r>
            <a:endParaRPr kumimoji="0" lang="en-US" altLang="zh-CN" sz="2000" b="1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生成的音频</a:t>
            </a: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强度太大会使扬声器有蜂鸣声</a:t>
            </a: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接受的音频是双声道声音（使用的手机有</a:t>
            </a: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4</a:t>
            </a: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个</a:t>
            </a: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mic</a:t>
            </a: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）</a:t>
            </a: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165" y="1754505"/>
            <a:ext cx="4013200" cy="23418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74215" y="991235"/>
            <a:ext cx="51955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  <a:scene3d>
              <a:camera prst="orthographicFront"/>
              <a:lightRig rig="threePt" dir="t"/>
            </a:scene3d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Filter out 16kHz to 23kHz</a:t>
            </a:r>
            <a:endParaRPr kumimoji="0" lang="en-US" altLang="zh-CN" sz="3600" b="1" i="0" u="none" strike="noStrike" cap="none" spc="0" normalizeH="0" baseline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5" y="1754505"/>
            <a:ext cx="4090670" cy="23475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2105" y="4246880"/>
            <a:ext cx="3647440" cy="10134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Problem</a:t>
            </a:r>
            <a:endParaRPr kumimoji="0" lang="en-US" altLang="zh-CN" sz="2000" b="1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没有看见回声信号</a:t>
            </a: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分辨不出来两个</a:t>
            </a: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speaker</a:t>
            </a: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的信号</a:t>
            </a: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990850" y="1050290"/>
            <a:ext cx="316166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  <a:scene3d>
              <a:camera prst="orthographicFront"/>
              <a:lightRig rig="threePt" dir="t"/>
            </a:scene3d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Problem</a:t>
            </a:r>
            <a:endParaRPr kumimoji="0" lang="en-US" altLang="zh-CN" sz="3600" b="1" i="0" u="none" strike="noStrike" cap="none" spc="0" normalizeH="0" baseline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983865" y="873125"/>
            <a:ext cx="31762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Follow-on work</a:t>
            </a:r>
            <a:endParaRPr kumimoji="0" lang="en-US" altLang="zh-CN" sz="3600" b="1" i="0" u="none" strike="noStrike" cap="none" spc="0" normalizeH="0" baseline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0800" y="2381250"/>
            <a:ext cx="5372735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1. </a:t>
            </a:r>
            <a:r>
              <a:rPr kumimoji="0" lang="zh-CN" altLang="en-US" sz="2400" b="1" i="0" u="none" strike="noStrike" cap="none" spc="0" normalizeH="0" baseline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重新生成有时间间隔的双声道</a:t>
            </a:r>
            <a:r>
              <a:rPr kumimoji="0" lang="en-US" altLang="zh-CN" sz="2400" b="1" i="0" u="none" strike="noStrike" cap="none" spc="0" normalizeH="0" baseline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FMCW</a:t>
            </a:r>
            <a:endParaRPr kumimoji="0" lang="en-US" altLang="zh-CN" sz="2400" b="1" i="0" u="none" strike="noStrike" cap="none" spc="0" normalizeH="0" baseline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2. </a:t>
            </a:r>
            <a:r>
              <a:rPr kumimoji="0" lang="zh-CN" altLang="en-US" sz="2400" b="1" i="0" u="none" strike="noStrike" cap="none" spc="0" normalizeH="0" baseline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更换不同的手机尝试接受声音</a:t>
            </a:r>
            <a:endParaRPr kumimoji="0" lang="zh-CN" altLang="en-US" sz="2400" b="1" i="0" u="none" strike="noStrike" cap="none" spc="0" normalizeH="0" baseline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3. </a:t>
            </a:r>
            <a:r>
              <a:rPr kumimoji="0" lang="zh-CN" altLang="en-US" sz="2400" b="1" i="0" u="none" strike="noStrike" cap="none" spc="0" normalizeH="0" baseline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找到峰值</a:t>
            </a:r>
            <a:endParaRPr kumimoji="0" lang="zh-CN" altLang="en-US" sz="2400" b="1" i="0" u="none" strike="noStrike" cap="none" spc="0" normalizeH="0" baseline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5210" y="1652905"/>
            <a:ext cx="2540000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实现距离测量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oaring">
  <a:themeElements>
    <a:clrScheme name="Soaring">
      <a:dk1>
        <a:srgbClr val="E6FFCC"/>
      </a:dk1>
      <a:lt1>
        <a:srgbClr val="9933FF"/>
      </a:lt1>
      <a:dk2>
        <a:srgbClr val="A7A7A7"/>
      </a:dk2>
      <a:lt2>
        <a:srgbClr val="535353"/>
      </a:lt2>
      <a:accent1>
        <a:srgbClr val="FF6633"/>
      </a:accent1>
      <a:accent2>
        <a:srgbClr val="CC6600"/>
      </a:accent2>
      <a:accent3>
        <a:srgbClr val="8F8F8F"/>
      </a:accent3>
      <a:accent4>
        <a:srgbClr val="822ADA"/>
      </a:accent4>
      <a:accent5>
        <a:srgbClr val="FFB8AD"/>
      </a:accent5>
      <a:accent6>
        <a:srgbClr val="B95C00"/>
      </a:accent6>
      <a:hlink>
        <a:srgbClr val="0000FF"/>
      </a:hlink>
      <a:folHlink>
        <a:srgbClr val="FF00FF"/>
      </a:folHlink>
    </a:clrScheme>
    <a:fontScheme name="Soaring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Soar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1" i="0" u="none" strike="noStrike" cap="none" spc="0" normalizeH="0" baseline="0">
            <a:ln>
              <a:noFill/>
            </a:ln>
            <a:solidFill>
              <a:srgbClr val="9933FF"/>
            </a:solidFill>
            <a:effectLst/>
            <a:uFillTx/>
            <a:latin typeface="+mn-lt"/>
            <a:ea typeface="+mn-ea"/>
            <a:cs typeface="+mn-cs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1" i="0" u="none" strike="noStrike" cap="none" spc="0" normalizeH="0" baseline="0">
            <a:ln>
              <a:noFill/>
            </a:ln>
            <a:solidFill>
              <a:srgbClr val="9933FF"/>
            </a:solidFill>
            <a:effectLst/>
            <a:uFillTx/>
            <a:latin typeface="+mn-lt"/>
            <a:ea typeface="+mn-ea"/>
            <a:cs typeface="+mn-cs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aring">
  <a:themeElements>
    <a:clrScheme name="Soarin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6633"/>
      </a:accent1>
      <a:accent2>
        <a:srgbClr val="CC6600"/>
      </a:accent2>
      <a:accent3>
        <a:srgbClr val="8F8F8F"/>
      </a:accent3>
      <a:accent4>
        <a:srgbClr val="822ADA"/>
      </a:accent4>
      <a:accent5>
        <a:srgbClr val="FFB8AD"/>
      </a:accent5>
      <a:accent6>
        <a:srgbClr val="B95C00"/>
      </a:accent6>
      <a:hlink>
        <a:srgbClr val="0000FF"/>
      </a:hlink>
      <a:folHlink>
        <a:srgbClr val="FF00FF"/>
      </a:folHlink>
    </a:clrScheme>
    <a:fontScheme name="Soaring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Soar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1" i="0" u="none" strike="noStrike" cap="none" spc="0" normalizeH="0" baseline="0">
            <a:ln>
              <a:noFill/>
            </a:ln>
            <a:solidFill>
              <a:srgbClr val="9933FF"/>
            </a:solidFill>
            <a:effectLst/>
            <a:uFillTx/>
            <a:latin typeface="+mn-lt"/>
            <a:ea typeface="+mn-ea"/>
            <a:cs typeface="+mn-cs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1" i="0" u="none" strike="noStrike" cap="none" spc="0" normalizeH="0" baseline="0">
            <a:ln>
              <a:noFill/>
            </a:ln>
            <a:solidFill>
              <a:srgbClr val="9933FF"/>
            </a:solidFill>
            <a:effectLst/>
            <a:uFillTx/>
            <a:latin typeface="+mn-lt"/>
            <a:ea typeface="+mn-ea"/>
            <a:cs typeface="+mn-cs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1118</Words>
  <Application>WPS 演示</Application>
  <PresentationFormat>全屏显示(4:3)</PresentationFormat>
  <Paragraphs>65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Calibri</vt:lpstr>
      <vt:lpstr>Arial</vt:lpstr>
      <vt:lpstr>微软雅黑</vt:lpstr>
      <vt:lpstr>Arial Unicode MS</vt:lpstr>
      <vt:lpstr>Times New Roman</vt:lpstr>
      <vt:lpstr>Soaring</vt:lpstr>
      <vt:lpstr>Equation.KSEE3</vt:lpstr>
      <vt:lpstr>EchoTrack实现进度报告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wangberlin</cp:lastModifiedBy>
  <cp:revision>9</cp:revision>
  <dcterms:created xsi:type="dcterms:W3CDTF">2019-09-23T01:47:00Z</dcterms:created>
  <dcterms:modified xsi:type="dcterms:W3CDTF">2019-09-23T05:37:25Z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2052-11.1.0.8980</vt:lpwstr>
  </property>
</Properties>
</file>