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7" r:id="rId2"/>
    <p:sldId id="268" r:id="rId3"/>
    <p:sldId id="278" r:id="rId4"/>
    <p:sldId id="273" r:id="rId5"/>
    <p:sldId id="285" r:id="rId6"/>
    <p:sldId id="269" r:id="rId7"/>
    <p:sldId id="276" r:id="rId8"/>
    <p:sldId id="282" r:id="rId9"/>
    <p:sldId id="283" r:id="rId10"/>
    <p:sldId id="280" r:id="rId11"/>
    <p:sldId id="281" r:id="rId12"/>
    <p:sldId id="284" r:id="rId13"/>
    <p:sldId id="275"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showGuides="1">
      <p:cViewPr varScale="1">
        <p:scale>
          <a:sx n="86" d="100"/>
          <a:sy n="86" d="100"/>
        </p:scale>
        <p:origin x="46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35125-7723-4F21-AE05-F7DEFEBE253D}"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F1576-BD26-4F1D-BE0D-899B9BE3DE3A}" type="slidenum">
              <a:rPr lang="zh-CN" altLang="en-US" smtClean="0"/>
              <a:t>‹#›</a:t>
            </a:fld>
            <a:endParaRPr lang="zh-CN" altLang="en-US"/>
          </a:p>
        </p:txBody>
      </p:sp>
    </p:spTree>
    <p:extLst>
      <p:ext uri="{BB962C8B-B14F-4D97-AF65-F5344CB8AC3E}">
        <p14:creationId xmlns:p14="http://schemas.microsoft.com/office/powerpoint/2010/main" val="235013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23/10/2019</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23/10/2019</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9144000" cy="2387600"/>
          </a:xfrm>
        </p:spPr>
        <p:txBody>
          <a:bodyPr>
            <a:normAutofit/>
          </a:bodyPr>
          <a:lstStyle/>
          <a:p>
            <a:r>
              <a:rPr lang="en-US" altLang="zh-CN" b="1" dirty="0"/>
              <a:t>Location and Tracking Base on Acoustic Signal</a:t>
            </a:r>
            <a:endParaRPr lang="zh-CN" altLang="zh-CN" b="1" dirty="0"/>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en-US" altLang="zh-CN" dirty="0"/>
              <a:t>11711613 </a:t>
            </a:r>
            <a:r>
              <a:rPr lang="zh-CN" altLang="en-US" dirty="0"/>
              <a:t>王天麒</a:t>
            </a:r>
            <a:endParaRPr lang="en-US" altLang="zh-CN" dirty="0"/>
          </a:p>
          <a:p>
            <a:r>
              <a:rPr lang="en-US" altLang="zh-CN" dirty="0"/>
              <a:t>11712319 </a:t>
            </a:r>
            <a:r>
              <a:rPr lang="zh-CN" altLang="en-US" dirty="0"/>
              <a:t>成为</a:t>
            </a:r>
            <a:endParaRPr lang="en-US" altLang="zh-CN" dirty="0"/>
          </a:p>
          <a:p>
            <a:r>
              <a:rPr lang="en-US" altLang="zh-CN" dirty="0"/>
              <a:t>11712421 </a:t>
            </a:r>
            <a:r>
              <a:rPr lang="zh-CN" altLang="en-US" dirty="0"/>
              <a:t>叶冠辉</a:t>
            </a:r>
            <a:endParaRPr lang="en-HK" altLang="zh-CN" dirty="0"/>
          </a:p>
        </p:txBody>
      </p:sp>
    </p:spTree>
    <p:extLst>
      <p:ext uri="{BB962C8B-B14F-4D97-AF65-F5344CB8AC3E}">
        <p14:creationId xmlns:p14="http://schemas.microsoft.com/office/powerpoint/2010/main" val="246309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2965E-A465-4828-9C27-6A5E839C94AB}"/>
              </a:ext>
            </a:extLst>
          </p:cNvPr>
          <p:cNvSpPr>
            <a:spLocks noGrp="1"/>
          </p:cNvSpPr>
          <p:nvPr>
            <p:ph type="title"/>
          </p:nvPr>
        </p:nvSpPr>
        <p:spPr/>
        <p:txBody>
          <a:bodyPr>
            <a:normAutofit/>
          </a:bodyPr>
          <a:lstStyle/>
          <a:p>
            <a:r>
              <a:rPr lang="en-US" altLang="zh-CN" sz="3600" b="1" dirty="0"/>
              <a:t>Low-Latency Acoustic Phase (LLAP)</a:t>
            </a:r>
            <a:endParaRPr lang="zh-CN" altLang="en-US" sz="3600" b="1" dirty="0"/>
          </a:p>
        </p:txBody>
      </p:sp>
      <p:sp>
        <p:nvSpPr>
          <p:cNvPr id="3" name="内容占位符 2">
            <a:extLst>
              <a:ext uri="{FF2B5EF4-FFF2-40B4-BE49-F238E27FC236}">
                <a16:creationId xmlns:a16="http://schemas.microsoft.com/office/drawing/2014/main" id="{DF73381E-9955-43CE-BF23-F9838B2E70F5}"/>
              </a:ext>
            </a:extLst>
          </p:cNvPr>
          <p:cNvSpPr>
            <a:spLocks noGrp="1"/>
          </p:cNvSpPr>
          <p:nvPr>
            <p:ph idx="1"/>
          </p:nvPr>
        </p:nvSpPr>
        <p:spPr/>
        <p:txBody>
          <a:bodyPr/>
          <a:lstStyle/>
          <a:p>
            <a:pPr marL="0" indent="0">
              <a:buNone/>
            </a:pPr>
            <a:r>
              <a:rPr lang="en-US" altLang="zh-CN" dirty="0"/>
              <a:t>      LLAP ﬁrst extracts the sound signal reﬂected by the moving hand/ﬁnger after removing the background sound signals that are relatively consistent over time. Second, LLAP measures the phase changes of the sound signals caused by hand/ﬁnger movements and then converts the phase changes into the distance of the movement. LLAP achieves a tracking accuracy of 3.5 mm and a latency of 15 </a:t>
            </a:r>
            <a:r>
              <a:rPr lang="en-US" altLang="zh-CN" dirty="0" err="1"/>
              <a:t>ms</a:t>
            </a:r>
            <a:r>
              <a:rPr lang="en-US" altLang="zh-CN" dirty="0"/>
              <a:t> on COTS mobile phones with limited computing power. For mobile devices with two or more microphones, LLAP is capable of 2-D gesture tracking that allows users to draw in the air with their hands/ﬁngers. [3]</a:t>
            </a:r>
            <a:endParaRPr lang="zh-CN" altLang="en-US" dirty="0"/>
          </a:p>
        </p:txBody>
      </p:sp>
    </p:spTree>
    <p:extLst>
      <p:ext uri="{BB962C8B-B14F-4D97-AF65-F5344CB8AC3E}">
        <p14:creationId xmlns:p14="http://schemas.microsoft.com/office/powerpoint/2010/main" val="268437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3518B-326E-4D61-80E2-DF037F5FD55C}"/>
              </a:ext>
            </a:extLst>
          </p:cNvPr>
          <p:cNvSpPr>
            <a:spLocks noGrp="1"/>
          </p:cNvSpPr>
          <p:nvPr>
            <p:ph type="title"/>
          </p:nvPr>
        </p:nvSpPr>
        <p:spPr/>
        <p:txBody>
          <a:bodyPr/>
          <a:lstStyle/>
          <a:p>
            <a:r>
              <a:rPr lang="en-US" altLang="zh-CN" b="1" dirty="0"/>
              <a:t>Low-Latency Acoustic Phase (LLAP)</a:t>
            </a:r>
            <a:endParaRPr lang="zh-CN" altLang="en-US" b="1" dirty="0"/>
          </a:p>
        </p:txBody>
      </p:sp>
      <p:pic>
        <p:nvPicPr>
          <p:cNvPr id="5" name="内容占位符 4">
            <a:extLst>
              <a:ext uri="{FF2B5EF4-FFF2-40B4-BE49-F238E27FC236}">
                <a16:creationId xmlns:a16="http://schemas.microsoft.com/office/drawing/2014/main" id="{86C7260D-F83E-41D8-B910-AAB3E2C22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021" y="1601911"/>
            <a:ext cx="4992831" cy="4351338"/>
          </a:xfrm>
        </p:spPr>
      </p:pic>
    </p:spTree>
    <p:extLst>
      <p:ext uri="{BB962C8B-B14F-4D97-AF65-F5344CB8AC3E}">
        <p14:creationId xmlns:p14="http://schemas.microsoft.com/office/powerpoint/2010/main" val="31294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E551F-DC39-4EF7-A095-3BC3BB6DD881}"/>
              </a:ext>
            </a:extLst>
          </p:cNvPr>
          <p:cNvSpPr>
            <a:spLocks noGrp="1"/>
          </p:cNvSpPr>
          <p:nvPr>
            <p:ph type="title"/>
          </p:nvPr>
        </p:nvSpPr>
        <p:spPr/>
        <p:txBody>
          <a:bodyPr/>
          <a:lstStyle/>
          <a:p>
            <a:r>
              <a:rPr lang="en-US" altLang="zh-CN" b="1" dirty="0"/>
              <a:t>3D tracking from 1D locations</a:t>
            </a:r>
            <a:endParaRPr lang="zh-CN" altLang="en-US" b="1" dirty="0"/>
          </a:p>
        </p:txBody>
      </p:sp>
      <p:sp>
        <p:nvSpPr>
          <p:cNvPr id="3" name="内容占位符 2">
            <a:extLst>
              <a:ext uri="{FF2B5EF4-FFF2-40B4-BE49-F238E27FC236}">
                <a16:creationId xmlns:a16="http://schemas.microsoft.com/office/drawing/2014/main" id="{C7F35889-8DA9-43DD-B32C-566C91218398}"/>
              </a:ext>
            </a:extLst>
          </p:cNvPr>
          <p:cNvSpPr>
            <a:spLocks noGrp="1"/>
          </p:cNvSpPr>
          <p:nvPr>
            <p:ph idx="1"/>
          </p:nvPr>
        </p:nvSpPr>
        <p:spPr/>
        <p:txBody>
          <a:bodyPr/>
          <a:lstStyle/>
          <a:p>
            <a:pPr marL="0" indent="0">
              <a:buNone/>
            </a:pPr>
            <a:r>
              <a:rPr lang="en-US" altLang="zh-CN" dirty="0"/>
              <a:t>      we place four microphones at four corners of </a:t>
            </a:r>
            <a:r>
              <a:rPr lang="en-US" altLang="zh-CN" dirty="0" err="1"/>
              <a:t>arec</a:t>
            </a:r>
            <a:r>
              <a:rPr lang="en-US" altLang="zh-CN" dirty="0"/>
              <a:t> tangle. We have two pairs of microphones in the vertical position and the other two pairs in the horizontal position. Thus, by computing the intersection of all the resulting1D positions, we can compute the 3D location. [6]</a:t>
            </a:r>
            <a:endParaRPr lang="zh-CN" altLang="en-US" dirty="0"/>
          </a:p>
        </p:txBody>
      </p:sp>
    </p:spTree>
    <p:extLst>
      <p:ext uri="{BB962C8B-B14F-4D97-AF65-F5344CB8AC3E}">
        <p14:creationId xmlns:p14="http://schemas.microsoft.com/office/powerpoint/2010/main" val="381253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b="1" dirty="0">
                <a:solidFill>
                  <a:schemeClr val="bg1"/>
                </a:solidFill>
              </a:rPr>
              <a:t>Difficulty</a:t>
            </a:r>
            <a:endParaRPr lang="en-HK" sz="4000" b="1"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pPr lvl="0"/>
            <a:r>
              <a:rPr lang="en-US" altLang="zh-CN" dirty="0"/>
              <a:t>Signal processing during long time. Because we aim to implement a real-time distance measurement application, too long a delay is not allowed.</a:t>
            </a:r>
            <a:endParaRPr lang="zh-CN" altLang="zh-CN" dirty="0"/>
          </a:p>
          <a:p>
            <a:pPr lvl="0"/>
            <a:r>
              <a:rPr lang="en-US" altLang="zh-CN" dirty="0"/>
              <a:t>Measurement accuracy cannot ensure. We are consider using OFDM [2] to improve Measurement accuracy.</a:t>
            </a:r>
            <a:endParaRPr lang="zh-CN" altLang="zh-CN" dirty="0"/>
          </a:p>
          <a:p>
            <a:pPr lvl="0"/>
            <a:r>
              <a:rPr lang="en-US" altLang="zh-CN" dirty="0"/>
              <a:t>For different smart phone the distance between speakers and microphone is also different. So portability also is a big question here. </a:t>
            </a:r>
            <a:endParaRPr lang="zh-CN" altLang="zh-CN" dirty="0"/>
          </a:p>
          <a:p>
            <a:pPr lvl="0"/>
            <a:r>
              <a:rPr lang="en-US" altLang="zh-CN" dirty="0"/>
              <a:t>The measurement processing part may be a difficult task to move into a smart phone.</a:t>
            </a:r>
            <a:endParaRPr lang="zh-CN" altLang="zh-CN" dirty="0"/>
          </a:p>
        </p:txBody>
      </p:sp>
    </p:spTree>
    <p:extLst>
      <p:ext uri="{BB962C8B-B14F-4D97-AF65-F5344CB8AC3E}">
        <p14:creationId xmlns:p14="http://schemas.microsoft.com/office/powerpoint/2010/main" val="404172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b="1" dirty="0">
                <a:solidFill>
                  <a:schemeClr val="bg1"/>
                </a:solidFill>
              </a:rPr>
              <a:t>References</a:t>
            </a:r>
            <a:endParaRPr lang="en-HK" sz="4000" b="1"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normAutofit fontScale="92500" lnSpcReduction="10000"/>
          </a:bodyPr>
          <a:lstStyle/>
          <a:p>
            <a:r>
              <a:rPr lang="en-HK" sz="2000" dirty="0"/>
              <a:t>[1]</a:t>
            </a:r>
            <a:r>
              <a:rPr lang="en-US" sz="2000" dirty="0"/>
              <a:t> CHEN H, LI F, WANG Y. </a:t>
            </a:r>
            <a:r>
              <a:rPr lang="en-US" sz="2000" dirty="0" err="1"/>
              <a:t>Echotrack</a:t>
            </a:r>
            <a:r>
              <a:rPr lang="en-US" sz="2000" dirty="0"/>
              <a:t>: Acoustic device-free hand tracking on smart phones[C]//IEEE INFOCOM 2017-IEEE Conference on Computer Communications. [</a:t>
            </a:r>
            <a:r>
              <a:rPr lang="en-US" sz="2000" dirty="0" err="1"/>
              <a:t>S.l.</a:t>
            </a:r>
            <a:r>
              <a:rPr lang="en-US" sz="2000" dirty="0"/>
              <a:t>]: IEEE, 2017: 1-9. </a:t>
            </a:r>
          </a:p>
          <a:p>
            <a:r>
              <a:rPr lang="en-US" sz="2000" dirty="0"/>
              <a:t>[2]</a:t>
            </a:r>
            <a:r>
              <a:rPr lang="en-US" altLang="zh-CN" sz="2000" dirty="0"/>
              <a:t> NANDAKUMAR R, IYER V, TAN D, et al. </a:t>
            </a:r>
            <a:r>
              <a:rPr lang="en-US" altLang="zh-CN" sz="2000" dirty="0" err="1"/>
              <a:t>Fingerio</a:t>
            </a:r>
            <a:r>
              <a:rPr lang="en-US" altLang="zh-CN" sz="2000" dirty="0"/>
              <a:t>: Using active sonar for fine-grained finger tracking[C]//Proceedings of the 2016 CHI Conference on Human Factors in Computing Systems. [</a:t>
            </a:r>
            <a:r>
              <a:rPr lang="en-US" altLang="zh-CN" sz="2000" dirty="0" err="1"/>
              <a:t>S.l.</a:t>
            </a:r>
            <a:r>
              <a:rPr lang="en-US" altLang="zh-CN" sz="2000" dirty="0"/>
              <a:t>]: ACM, 2016: 1515-1525. </a:t>
            </a:r>
          </a:p>
          <a:p>
            <a:r>
              <a:rPr lang="en-US" sz="2000" dirty="0"/>
              <a:t>[3] WANG W, LIU A X, SUN K. Device-free gesture tracking using acoustic signals[C]//Proceedings of the 22nd Annual International Conference on Mobile Computing and Networking. [</a:t>
            </a:r>
            <a:r>
              <a:rPr lang="en-US" sz="2000" dirty="0" err="1"/>
              <a:t>S.l.</a:t>
            </a:r>
            <a:r>
              <a:rPr lang="en-US" sz="2000" dirty="0"/>
              <a:t>]: ACM, 2016: 82-94</a:t>
            </a:r>
          </a:p>
          <a:p>
            <a:r>
              <a:rPr lang="en-US" sz="2000" dirty="0"/>
              <a:t>[4] YUN S, CHEN Y C, QIU L. Turning a mobile device into a mouse in the air [C]//Proceedings of the 13th Annual International Conference on Mobile Systems, Applications, and Services. [</a:t>
            </a:r>
            <a:r>
              <a:rPr lang="en-US" sz="2000" dirty="0" err="1"/>
              <a:t>S.l.</a:t>
            </a:r>
            <a:r>
              <a:rPr lang="en-US" sz="2000" dirty="0"/>
              <a:t>]: ACM, 2015: 15-29.</a:t>
            </a:r>
          </a:p>
          <a:p>
            <a:r>
              <a:rPr lang="en-US" sz="2000" dirty="0"/>
              <a:t>[5] G. Woo, P. </a:t>
            </a:r>
            <a:r>
              <a:rPr lang="en-US" sz="2000" dirty="0" err="1"/>
              <a:t>Kheradpour</a:t>
            </a:r>
            <a:r>
              <a:rPr lang="en-US" sz="2000" dirty="0"/>
              <a:t>, D. Shen, and D. </a:t>
            </a:r>
            <a:r>
              <a:rPr lang="en-US" sz="2000" dirty="0" err="1"/>
              <a:t>Katabi</a:t>
            </a:r>
            <a:r>
              <a:rPr lang="en-US" sz="2000" dirty="0"/>
              <a:t>. Beyond the bits: Cooperative packet recovery using physical layer information. In Proc. of ACM </a:t>
            </a:r>
            <a:r>
              <a:rPr lang="en-US" sz="2000" dirty="0" err="1"/>
              <a:t>MobiCom</a:t>
            </a:r>
            <a:r>
              <a:rPr lang="en-US" sz="2000" dirty="0"/>
              <a:t>, 2007.</a:t>
            </a:r>
          </a:p>
          <a:p>
            <a:r>
              <a:rPr lang="en-US" sz="2000" dirty="0"/>
              <a:t>[6]</a:t>
            </a:r>
            <a:r>
              <a:rPr lang="en-US" altLang="zh-CN" sz="2000" dirty="0"/>
              <a:t> Wang A , </a:t>
            </a:r>
            <a:r>
              <a:rPr lang="en-US" altLang="zh-CN" sz="2000" dirty="0" err="1"/>
              <a:t>Gollakota</a:t>
            </a:r>
            <a:r>
              <a:rPr lang="en-US" altLang="zh-CN" sz="2000" dirty="0"/>
              <a:t> S . </a:t>
            </a:r>
            <a:r>
              <a:rPr lang="en-US" altLang="zh-CN" sz="2000" dirty="0" err="1"/>
              <a:t>MilliSonic</a:t>
            </a:r>
            <a:r>
              <a:rPr lang="en-US" altLang="zh-CN" sz="2000" dirty="0"/>
              <a:t>: Pushing the Limits of Acoustic Motion Tracking[J]. 2019.</a:t>
            </a:r>
          </a:p>
          <a:p>
            <a:r>
              <a:rPr lang="en-US" altLang="zh-CN" sz="2000" dirty="0"/>
              <a:t>[7] MAO W, HE J, QIU L. Cat: high-precision acoustic motion tracking [C]//Proceedings of the 22nd Annual International Conference on Mobile Computing and Networking. [</a:t>
            </a:r>
            <a:r>
              <a:rPr lang="en-US" altLang="zh-CN" sz="2000" dirty="0" err="1"/>
              <a:t>S.l.</a:t>
            </a:r>
            <a:r>
              <a:rPr lang="en-US" altLang="zh-CN" sz="2000" dirty="0"/>
              <a:t>]: ACM, 2016: 69-81.</a:t>
            </a:r>
          </a:p>
          <a:p>
            <a:endParaRPr lang="en-HK" sz="2000" dirty="0"/>
          </a:p>
        </p:txBody>
      </p:sp>
    </p:spTree>
    <p:extLst>
      <p:ext uri="{BB962C8B-B14F-4D97-AF65-F5344CB8AC3E}">
        <p14:creationId xmlns:p14="http://schemas.microsoft.com/office/powerpoint/2010/main" val="20211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51EAF46-8A33-4E73-B0B9-DA5690A47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6" name="图片 5">
            <a:extLst>
              <a:ext uri="{FF2B5EF4-FFF2-40B4-BE49-F238E27FC236}">
                <a16:creationId xmlns:a16="http://schemas.microsoft.com/office/drawing/2014/main" id="{0AC9A4CC-599B-4DE7-A388-CA5706A2D696}"/>
              </a:ext>
            </a:extLst>
          </p:cNvPr>
          <p:cNvPicPr>
            <a:picLocks noChangeAspect="1"/>
          </p:cNvPicPr>
          <p:nvPr/>
        </p:nvPicPr>
        <p:blipFill rotWithShape="1">
          <a:blip r:embed="rId3">
            <a:extLst>
              <a:ext uri="{28A0092B-C50C-407E-A947-70E740481C1C}">
                <a14:useLocalDpi xmlns:a14="http://schemas.microsoft.com/office/drawing/2010/main" val="0"/>
              </a:ext>
            </a:extLst>
          </a:blip>
          <a:srcRect t="-453" r="70041" b="453"/>
          <a:stretch/>
        </p:blipFill>
        <p:spPr>
          <a:xfrm>
            <a:off x="4183168" y="2449448"/>
            <a:ext cx="2350797" cy="1959103"/>
          </a:xfrm>
          <a:prstGeom prst="rect">
            <a:avLst/>
          </a:prstGeom>
        </p:spPr>
      </p:pic>
    </p:spTree>
    <p:extLst>
      <p:ext uri="{BB962C8B-B14F-4D97-AF65-F5344CB8AC3E}">
        <p14:creationId xmlns:p14="http://schemas.microsoft.com/office/powerpoint/2010/main" val="4181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sz="4000" b="1" dirty="0">
                <a:solidFill>
                  <a:schemeClr val="bg1"/>
                </a:solidFill>
              </a:rPr>
              <a:t>Work</a:t>
            </a:r>
            <a:endParaRPr lang="en-HK" sz="4000" b="1"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pPr marL="0" indent="0">
              <a:buNone/>
            </a:pPr>
            <a:r>
              <a:rPr lang="en-US" altLang="zh-CN" dirty="0"/>
              <a:t>     We are objecting to implement a device-free hand tracking and location with Commercial-Off-The-Shelf mobile device(smart phone) and develop a simple distance and location measurement application in mobile phone.</a:t>
            </a:r>
            <a:endParaRPr lang="en-HK" dirty="0"/>
          </a:p>
        </p:txBody>
      </p:sp>
      <p:pic>
        <p:nvPicPr>
          <p:cNvPr id="5" name="图片 4">
            <a:extLst>
              <a:ext uri="{FF2B5EF4-FFF2-40B4-BE49-F238E27FC236}">
                <a16:creationId xmlns:a16="http://schemas.microsoft.com/office/drawing/2014/main" id="{AC39DB07-5D32-40E9-8D4D-D027987A8FE5}"/>
              </a:ext>
            </a:extLst>
          </p:cNvPr>
          <p:cNvPicPr>
            <a:picLocks noChangeAspect="1"/>
          </p:cNvPicPr>
          <p:nvPr/>
        </p:nvPicPr>
        <p:blipFill>
          <a:blip r:embed="rId3"/>
          <a:stretch>
            <a:fillRect/>
          </a:stretch>
        </p:blipFill>
        <p:spPr>
          <a:xfrm>
            <a:off x="643417" y="3425905"/>
            <a:ext cx="10905165" cy="2751058"/>
          </a:xfrm>
          <a:prstGeom prst="rect">
            <a:avLst/>
          </a:prstGeom>
        </p:spPr>
      </p:pic>
    </p:spTree>
    <p:extLst>
      <p:ext uri="{BB962C8B-B14F-4D97-AF65-F5344CB8AC3E}">
        <p14:creationId xmlns:p14="http://schemas.microsoft.com/office/powerpoint/2010/main" val="329798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9DF7C8C-879A-41B9-AFB5-09CE7E71BEE5}"/>
              </a:ext>
            </a:extLst>
          </p:cNvPr>
          <p:cNvSpPr>
            <a:spLocks noGrp="1"/>
          </p:cNvSpPr>
          <p:nvPr>
            <p:ph type="title"/>
          </p:nvPr>
        </p:nvSpPr>
        <p:spPr>
          <a:xfrm>
            <a:off x="437734" y="298770"/>
            <a:ext cx="7173686" cy="758281"/>
          </a:xfrm>
        </p:spPr>
        <p:txBody>
          <a:bodyPr>
            <a:normAutofit/>
          </a:bodyPr>
          <a:lstStyle/>
          <a:p>
            <a:r>
              <a:rPr lang="en-US" altLang="zh-CN" sz="2400" dirty="0">
                <a:solidFill>
                  <a:schemeClr val="accent1">
                    <a:lumMod val="75000"/>
                  </a:schemeClr>
                </a:solidFill>
                <a:latin typeface="Arial" panose="020B0604020202020204" pitchFamily="34" charset="0"/>
                <a:cs typeface="Arial" panose="020B0604020202020204" pitchFamily="34" charset="0"/>
              </a:rPr>
              <a:t>Signal Generation</a:t>
            </a:r>
            <a:endParaRPr lang="zh-CN" altLang="en-US" sz="2400" dirty="0">
              <a:solidFill>
                <a:schemeClr val="accent1">
                  <a:lumMod val="75000"/>
                </a:schemeClr>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7C351B2B-FE49-4FB0-9022-6DA91CCC8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59" y="1809750"/>
            <a:ext cx="6276975" cy="3238500"/>
          </a:xfrm>
          <a:prstGeom prst="rect">
            <a:avLst/>
          </a:prstGeom>
        </p:spPr>
      </p:pic>
      <p:pic>
        <p:nvPicPr>
          <p:cNvPr id="6" name="图片 5">
            <a:extLst>
              <a:ext uri="{FF2B5EF4-FFF2-40B4-BE49-F238E27FC236}">
                <a16:creationId xmlns:a16="http://schemas.microsoft.com/office/drawing/2014/main" id="{32EA5FC4-D26D-4480-ACBD-A4322D1D76E7}"/>
              </a:ext>
            </a:extLst>
          </p:cNvPr>
          <p:cNvPicPr/>
          <p:nvPr/>
        </p:nvPicPr>
        <p:blipFill>
          <a:blip r:embed="rId3"/>
          <a:stretch>
            <a:fillRect/>
          </a:stretch>
        </p:blipFill>
        <p:spPr>
          <a:xfrm>
            <a:off x="8033416" y="3227181"/>
            <a:ext cx="2481580" cy="2072640"/>
          </a:xfrm>
          <a:prstGeom prst="rect">
            <a:avLst/>
          </a:prstGeom>
        </p:spPr>
      </p:pic>
      <p:pic>
        <p:nvPicPr>
          <p:cNvPr id="7" name="图片 6">
            <a:extLst>
              <a:ext uri="{FF2B5EF4-FFF2-40B4-BE49-F238E27FC236}">
                <a16:creationId xmlns:a16="http://schemas.microsoft.com/office/drawing/2014/main" id="{DA534BB5-C570-42AE-A8F0-94724363A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6996" y="677910"/>
            <a:ext cx="3316394" cy="2228338"/>
          </a:xfrm>
          <a:prstGeom prst="rect">
            <a:avLst/>
          </a:prstGeom>
        </p:spPr>
      </p:pic>
      <p:sp>
        <p:nvSpPr>
          <p:cNvPr id="8" name="文本框 7">
            <a:extLst>
              <a:ext uri="{FF2B5EF4-FFF2-40B4-BE49-F238E27FC236}">
                <a16:creationId xmlns:a16="http://schemas.microsoft.com/office/drawing/2014/main" id="{0C578598-5F32-4778-8136-9F3DF51C2151}"/>
              </a:ext>
            </a:extLst>
          </p:cNvPr>
          <p:cNvSpPr txBox="1"/>
          <p:nvPr/>
        </p:nvSpPr>
        <p:spPr>
          <a:xfrm>
            <a:off x="6528874" y="4745764"/>
            <a:ext cx="771720" cy="369332"/>
          </a:xfrm>
          <a:prstGeom prst="rect">
            <a:avLst/>
          </a:prstGeom>
          <a:noFill/>
        </p:spPr>
        <p:txBody>
          <a:bodyPr wrap="square" rtlCol="0">
            <a:spAutoFit/>
          </a:bodyPr>
          <a:lstStyle/>
          <a:p>
            <a:r>
              <a:rPr lang="en-US" altLang="zh-CN" dirty="0"/>
              <a:t>[1]</a:t>
            </a:r>
            <a:endParaRPr lang="zh-CN" altLang="en-US" dirty="0"/>
          </a:p>
        </p:txBody>
      </p:sp>
    </p:spTree>
    <p:extLst>
      <p:ext uri="{BB962C8B-B14F-4D97-AF65-F5344CB8AC3E}">
        <p14:creationId xmlns:p14="http://schemas.microsoft.com/office/powerpoint/2010/main" val="129276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接点 23">
            <a:extLst>
              <a:ext uri="{FF2B5EF4-FFF2-40B4-BE49-F238E27FC236}">
                <a16:creationId xmlns:a16="http://schemas.microsoft.com/office/drawing/2014/main" id="{2D48C279-4DA4-405E-91B3-C74990561A2D}"/>
              </a:ext>
            </a:extLst>
          </p:cNvPr>
          <p:cNvSpPr/>
          <p:nvPr/>
        </p:nvSpPr>
        <p:spPr>
          <a:xfrm flipH="1">
            <a:off x="5756363" y="1424897"/>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FEBE4C30-B870-4B4E-8F1A-4A88001CF1E9}"/>
              </a:ext>
            </a:extLst>
          </p:cNvPr>
          <p:cNvSpPr/>
          <p:nvPr/>
        </p:nvSpPr>
        <p:spPr>
          <a:xfrm flipH="1">
            <a:off x="5752004" y="2354521"/>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8378F6F5-7DAD-4D0A-A6BB-84C21033C11F}"/>
              </a:ext>
            </a:extLst>
          </p:cNvPr>
          <p:cNvSpPr/>
          <p:nvPr/>
        </p:nvSpPr>
        <p:spPr>
          <a:xfrm flipH="1">
            <a:off x="5752004" y="4734152"/>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00769ADC-574B-4BC9-9199-FDFD28163423}"/>
              </a:ext>
            </a:extLst>
          </p:cNvPr>
          <p:cNvPicPr>
            <a:picLocks noChangeAspect="1"/>
          </p:cNvPicPr>
          <p:nvPr/>
        </p:nvPicPr>
        <p:blipFill>
          <a:blip r:embed="rId2"/>
          <a:stretch>
            <a:fillRect/>
          </a:stretch>
        </p:blipFill>
        <p:spPr>
          <a:xfrm>
            <a:off x="437734" y="1109639"/>
            <a:ext cx="4618120" cy="4412362"/>
          </a:xfrm>
          <a:prstGeom prst="rect">
            <a:avLst/>
          </a:prstGeom>
        </p:spPr>
      </p:pic>
      <p:pic>
        <p:nvPicPr>
          <p:cNvPr id="28" name="图片 27">
            <a:extLst>
              <a:ext uri="{FF2B5EF4-FFF2-40B4-BE49-F238E27FC236}">
                <a16:creationId xmlns:a16="http://schemas.microsoft.com/office/drawing/2014/main" id="{215E5660-32EA-4CE9-89C4-185F15497E55}"/>
              </a:ext>
            </a:extLst>
          </p:cNvPr>
          <p:cNvPicPr>
            <a:picLocks noChangeAspect="1"/>
          </p:cNvPicPr>
          <p:nvPr/>
        </p:nvPicPr>
        <p:blipFill>
          <a:blip r:embed="rId3"/>
          <a:stretch>
            <a:fillRect/>
          </a:stretch>
        </p:blipFill>
        <p:spPr>
          <a:xfrm>
            <a:off x="6096000" y="1255583"/>
            <a:ext cx="5166808" cy="769687"/>
          </a:xfrm>
          <a:prstGeom prst="rect">
            <a:avLst/>
          </a:prstGeom>
        </p:spPr>
      </p:pic>
      <p:pic>
        <p:nvPicPr>
          <p:cNvPr id="29" name="图片 28">
            <a:extLst>
              <a:ext uri="{FF2B5EF4-FFF2-40B4-BE49-F238E27FC236}">
                <a16:creationId xmlns:a16="http://schemas.microsoft.com/office/drawing/2014/main" id="{E0CE8033-C111-42A6-845B-2736ADEDCE36}"/>
              </a:ext>
            </a:extLst>
          </p:cNvPr>
          <p:cNvPicPr>
            <a:picLocks noChangeAspect="1"/>
          </p:cNvPicPr>
          <p:nvPr/>
        </p:nvPicPr>
        <p:blipFill>
          <a:blip r:embed="rId4"/>
          <a:stretch>
            <a:fillRect/>
          </a:stretch>
        </p:blipFill>
        <p:spPr>
          <a:xfrm>
            <a:off x="6256403" y="2306126"/>
            <a:ext cx="3741744" cy="236240"/>
          </a:xfrm>
          <a:prstGeom prst="rect">
            <a:avLst/>
          </a:prstGeom>
        </p:spPr>
      </p:pic>
      <p:sp>
        <p:nvSpPr>
          <p:cNvPr id="30" name="流程图: 接点 29">
            <a:extLst>
              <a:ext uri="{FF2B5EF4-FFF2-40B4-BE49-F238E27FC236}">
                <a16:creationId xmlns:a16="http://schemas.microsoft.com/office/drawing/2014/main" id="{CA829C93-C155-49A1-A9F3-3EA1EBE78A95}"/>
              </a:ext>
            </a:extLst>
          </p:cNvPr>
          <p:cNvSpPr/>
          <p:nvPr/>
        </p:nvSpPr>
        <p:spPr>
          <a:xfrm flipH="1">
            <a:off x="5756355" y="2898807"/>
            <a:ext cx="139337" cy="142650"/>
          </a:xfrm>
          <a:prstGeom prst="flowChartConnecto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C1811F97-26EB-4F27-8304-66815C74D89C}"/>
              </a:ext>
            </a:extLst>
          </p:cNvPr>
          <p:cNvPicPr>
            <a:picLocks noChangeAspect="1"/>
          </p:cNvPicPr>
          <p:nvPr/>
        </p:nvPicPr>
        <p:blipFill>
          <a:blip r:embed="rId5"/>
          <a:stretch>
            <a:fillRect/>
          </a:stretch>
        </p:blipFill>
        <p:spPr>
          <a:xfrm>
            <a:off x="6285887" y="2867822"/>
            <a:ext cx="1745131" cy="251482"/>
          </a:xfrm>
          <a:prstGeom prst="rect">
            <a:avLst/>
          </a:prstGeom>
        </p:spPr>
      </p:pic>
      <p:pic>
        <p:nvPicPr>
          <p:cNvPr id="32" name="图片 31">
            <a:extLst>
              <a:ext uri="{FF2B5EF4-FFF2-40B4-BE49-F238E27FC236}">
                <a16:creationId xmlns:a16="http://schemas.microsoft.com/office/drawing/2014/main" id="{3F988B97-0289-4033-BDB5-E6D6FA6689A4}"/>
              </a:ext>
            </a:extLst>
          </p:cNvPr>
          <p:cNvPicPr>
            <a:picLocks noChangeAspect="1"/>
          </p:cNvPicPr>
          <p:nvPr/>
        </p:nvPicPr>
        <p:blipFill>
          <a:blip r:embed="rId6"/>
          <a:stretch>
            <a:fillRect/>
          </a:stretch>
        </p:blipFill>
        <p:spPr>
          <a:xfrm>
            <a:off x="6221567" y="3101886"/>
            <a:ext cx="2928941" cy="454370"/>
          </a:xfrm>
          <a:prstGeom prst="rect">
            <a:avLst/>
          </a:prstGeom>
        </p:spPr>
      </p:pic>
      <p:pic>
        <p:nvPicPr>
          <p:cNvPr id="33" name="图片 32">
            <a:extLst>
              <a:ext uri="{FF2B5EF4-FFF2-40B4-BE49-F238E27FC236}">
                <a16:creationId xmlns:a16="http://schemas.microsoft.com/office/drawing/2014/main" id="{FABB6564-6A4B-4577-906C-F0FDD18D74B0}"/>
              </a:ext>
            </a:extLst>
          </p:cNvPr>
          <p:cNvPicPr>
            <a:picLocks noChangeAspect="1"/>
          </p:cNvPicPr>
          <p:nvPr/>
        </p:nvPicPr>
        <p:blipFill>
          <a:blip r:embed="rId7"/>
          <a:stretch>
            <a:fillRect/>
          </a:stretch>
        </p:blipFill>
        <p:spPr>
          <a:xfrm>
            <a:off x="6285887" y="3584085"/>
            <a:ext cx="4526672" cy="213378"/>
          </a:xfrm>
          <a:prstGeom prst="rect">
            <a:avLst/>
          </a:prstGeom>
        </p:spPr>
      </p:pic>
      <p:pic>
        <p:nvPicPr>
          <p:cNvPr id="34" name="图片 33">
            <a:extLst>
              <a:ext uri="{FF2B5EF4-FFF2-40B4-BE49-F238E27FC236}">
                <a16:creationId xmlns:a16="http://schemas.microsoft.com/office/drawing/2014/main" id="{DEF02A0A-518C-4F6E-B669-DD171AE2E78A}"/>
              </a:ext>
            </a:extLst>
          </p:cNvPr>
          <p:cNvPicPr>
            <a:picLocks noChangeAspect="1"/>
          </p:cNvPicPr>
          <p:nvPr/>
        </p:nvPicPr>
        <p:blipFill>
          <a:blip r:embed="rId8"/>
          <a:stretch>
            <a:fillRect/>
          </a:stretch>
        </p:blipFill>
        <p:spPr>
          <a:xfrm>
            <a:off x="10762934" y="3510542"/>
            <a:ext cx="662313" cy="272664"/>
          </a:xfrm>
          <a:prstGeom prst="rect">
            <a:avLst/>
          </a:prstGeom>
        </p:spPr>
      </p:pic>
      <p:pic>
        <p:nvPicPr>
          <p:cNvPr id="35" name="图片 34">
            <a:extLst>
              <a:ext uri="{FF2B5EF4-FFF2-40B4-BE49-F238E27FC236}">
                <a16:creationId xmlns:a16="http://schemas.microsoft.com/office/drawing/2014/main" id="{08DA13EA-2CC9-46CC-A1F7-67D21C9EF6E1}"/>
              </a:ext>
            </a:extLst>
          </p:cNvPr>
          <p:cNvPicPr>
            <a:picLocks noChangeAspect="1"/>
          </p:cNvPicPr>
          <p:nvPr/>
        </p:nvPicPr>
        <p:blipFill>
          <a:blip r:embed="rId9"/>
          <a:stretch>
            <a:fillRect/>
          </a:stretch>
        </p:blipFill>
        <p:spPr>
          <a:xfrm>
            <a:off x="6256403" y="4255115"/>
            <a:ext cx="4160881" cy="259102"/>
          </a:xfrm>
          <a:prstGeom prst="rect">
            <a:avLst/>
          </a:prstGeom>
        </p:spPr>
      </p:pic>
      <p:pic>
        <p:nvPicPr>
          <p:cNvPr id="36" name="图片 35">
            <a:extLst>
              <a:ext uri="{FF2B5EF4-FFF2-40B4-BE49-F238E27FC236}">
                <a16:creationId xmlns:a16="http://schemas.microsoft.com/office/drawing/2014/main" id="{26BFE3E5-E310-4C73-B0B1-BC6338165F07}"/>
              </a:ext>
            </a:extLst>
          </p:cNvPr>
          <p:cNvPicPr>
            <a:picLocks noChangeAspect="1"/>
          </p:cNvPicPr>
          <p:nvPr/>
        </p:nvPicPr>
        <p:blipFill>
          <a:blip r:embed="rId10"/>
          <a:stretch>
            <a:fillRect/>
          </a:stretch>
        </p:blipFill>
        <p:spPr>
          <a:xfrm>
            <a:off x="6268759" y="3882777"/>
            <a:ext cx="3612193" cy="259102"/>
          </a:xfrm>
          <a:prstGeom prst="rect">
            <a:avLst/>
          </a:prstGeom>
        </p:spPr>
      </p:pic>
      <p:pic>
        <p:nvPicPr>
          <p:cNvPr id="37" name="图片 36">
            <a:extLst>
              <a:ext uri="{FF2B5EF4-FFF2-40B4-BE49-F238E27FC236}">
                <a16:creationId xmlns:a16="http://schemas.microsoft.com/office/drawing/2014/main" id="{A7EA3801-FF1A-4BDC-8767-41D44548A93A}"/>
              </a:ext>
            </a:extLst>
          </p:cNvPr>
          <p:cNvPicPr>
            <a:picLocks noChangeAspect="1"/>
          </p:cNvPicPr>
          <p:nvPr/>
        </p:nvPicPr>
        <p:blipFill>
          <a:blip r:embed="rId11"/>
          <a:stretch>
            <a:fillRect/>
          </a:stretch>
        </p:blipFill>
        <p:spPr>
          <a:xfrm>
            <a:off x="6221567" y="4656874"/>
            <a:ext cx="1318374" cy="297206"/>
          </a:xfrm>
          <a:prstGeom prst="rect">
            <a:avLst/>
          </a:prstGeom>
        </p:spPr>
      </p:pic>
      <p:pic>
        <p:nvPicPr>
          <p:cNvPr id="38" name="图片 37">
            <a:extLst>
              <a:ext uri="{FF2B5EF4-FFF2-40B4-BE49-F238E27FC236}">
                <a16:creationId xmlns:a16="http://schemas.microsoft.com/office/drawing/2014/main" id="{B5E0EA7C-B2F5-4F6D-926B-AE0597988BFD}"/>
              </a:ext>
            </a:extLst>
          </p:cNvPr>
          <p:cNvPicPr>
            <a:picLocks noChangeAspect="1"/>
          </p:cNvPicPr>
          <p:nvPr/>
        </p:nvPicPr>
        <p:blipFill>
          <a:blip r:embed="rId12"/>
          <a:stretch>
            <a:fillRect/>
          </a:stretch>
        </p:blipFill>
        <p:spPr>
          <a:xfrm>
            <a:off x="6221567" y="5020852"/>
            <a:ext cx="1546994" cy="236240"/>
          </a:xfrm>
          <a:prstGeom prst="rect">
            <a:avLst/>
          </a:prstGeom>
        </p:spPr>
      </p:pic>
      <p:pic>
        <p:nvPicPr>
          <p:cNvPr id="39" name="图片 38">
            <a:extLst>
              <a:ext uri="{FF2B5EF4-FFF2-40B4-BE49-F238E27FC236}">
                <a16:creationId xmlns:a16="http://schemas.microsoft.com/office/drawing/2014/main" id="{AE2B4F83-B265-43A8-8BA5-09286ED2CCCB}"/>
              </a:ext>
            </a:extLst>
          </p:cNvPr>
          <p:cNvPicPr>
            <a:picLocks noChangeAspect="1"/>
          </p:cNvPicPr>
          <p:nvPr/>
        </p:nvPicPr>
        <p:blipFill>
          <a:blip r:embed="rId13"/>
          <a:stretch>
            <a:fillRect/>
          </a:stretch>
        </p:blipFill>
        <p:spPr>
          <a:xfrm>
            <a:off x="7712164" y="5020224"/>
            <a:ext cx="3810330" cy="236240"/>
          </a:xfrm>
          <a:prstGeom prst="rect">
            <a:avLst/>
          </a:prstGeom>
        </p:spPr>
      </p:pic>
      <p:pic>
        <p:nvPicPr>
          <p:cNvPr id="40" name="图片 39">
            <a:extLst>
              <a:ext uri="{FF2B5EF4-FFF2-40B4-BE49-F238E27FC236}">
                <a16:creationId xmlns:a16="http://schemas.microsoft.com/office/drawing/2014/main" id="{3733335E-4E71-45C2-9A00-C16F38BFAE23}"/>
              </a:ext>
            </a:extLst>
          </p:cNvPr>
          <p:cNvPicPr>
            <a:picLocks noChangeAspect="1"/>
          </p:cNvPicPr>
          <p:nvPr/>
        </p:nvPicPr>
        <p:blipFill>
          <a:blip r:embed="rId14"/>
          <a:stretch>
            <a:fillRect/>
          </a:stretch>
        </p:blipFill>
        <p:spPr>
          <a:xfrm>
            <a:off x="6211769" y="5259915"/>
            <a:ext cx="1303133" cy="236240"/>
          </a:xfrm>
          <a:prstGeom prst="rect">
            <a:avLst/>
          </a:prstGeom>
        </p:spPr>
      </p:pic>
      <p:pic>
        <p:nvPicPr>
          <p:cNvPr id="41" name="图片 40">
            <a:extLst>
              <a:ext uri="{FF2B5EF4-FFF2-40B4-BE49-F238E27FC236}">
                <a16:creationId xmlns:a16="http://schemas.microsoft.com/office/drawing/2014/main" id="{35A8553F-4976-42C1-8BE4-55E83505EF2B}"/>
              </a:ext>
            </a:extLst>
          </p:cNvPr>
          <p:cNvPicPr>
            <a:picLocks noChangeAspect="1"/>
          </p:cNvPicPr>
          <p:nvPr/>
        </p:nvPicPr>
        <p:blipFill>
          <a:blip r:embed="rId15"/>
          <a:stretch>
            <a:fillRect/>
          </a:stretch>
        </p:blipFill>
        <p:spPr>
          <a:xfrm>
            <a:off x="7488776" y="5312024"/>
            <a:ext cx="4057069" cy="192840"/>
          </a:xfrm>
          <a:prstGeom prst="rect">
            <a:avLst/>
          </a:prstGeom>
        </p:spPr>
      </p:pic>
      <p:pic>
        <p:nvPicPr>
          <p:cNvPr id="42" name="图片 41">
            <a:extLst>
              <a:ext uri="{FF2B5EF4-FFF2-40B4-BE49-F238E27FC236}">
                <a16:creationId xmlns:a16="http://schemas.microsoft.com/office/drawing/2014/main" id="{AF55546D-CC8E-460F-81DD-3BFA634DB1CB}"/>
              </a:ext>
            </a:extLst>
          </p:cNvPr>
          <p:cNvPicPr>
            <a:picLocks noChangeAspect="1"/>
          </p:cNvPicPr>
          <p:nvPr/>
        </p:nvPicPr>
        <p:blipFill>
          <a:blip r:embed="rId16"/>
          <a:stretch>
            <a:fillRect/>
          </a:stretch>
        </p:blipFill>
        <p:spPr>
          <a:xfrm>
            <a:off x="6236931" y="5568035"/>
            <a:ext cx="937341" cy="198137"/>
          </a:xfrm>
          <a:prstGeom prst="rect">
            <a:avLst/>
          </a:prstGeom>
        </p:spPr>
      </p:pic>
      <p:pic>
        <p:nvPicPr>
          <p:cNvPr id="43" name="图片 42">
            <a:extLst>
              <a:ext uri="{FF2B5EF4-FFF2-40B4-BE49-F238E27FC236}">
                <a16:creationId xmlns:a16="http://schemas.microsoft.com/office/drawing/2014/main" id="{CEB66C17-8B30-40D2-B87C-C20BF54E04CB}"/>
              </a:ext>
            </a:extLst>
          </p:cNvPr>
          <p:cNvPicPr>
            <a:picLocks noChangeAspect="1"/>
          </p:cNvPicPr>
          <p:nvPr/>
        </p:nvPicPr>
        <p:blipFill>
          <a:blip r:embed="rId17"/>
          <a:stretch>
            <a:fillRect/>
          </a:stretch>
        </p:blipFill>
        <p:spPr>
          <a:xfrm>
            <a:off x="7174724" y="5540279"/>
            <a:ext cx="1204064" cy="236240"/>
          </a:xfrm>
          <a:prstGeom prst="rect">
            <a:avLst/>
          </a:prstGeom>
        </p:spPr>
      </p:pic>
      <p:sp>
        <p:nvSpPr>
          <p:cNvPr id="2" name="文本框 1">
            <a:extLst>
              <a:ext uri="{FF2B5EF4-FFF2-40B4-BE49-F238E27FC236}">
                <a16:creationId xmlns:a16="http://schemas.microsoft.com/office/drawing/2014/main" id="{FC14DA97-783B-4C2C-BAF1-9F7AD6F9E7D7}"/>
              </a:ext>
            </a:extLst>
          </p:cNvPr>
          <p:cNvSpPr txBox="1"/>
          <p:nvPr/>
        </p:nvSpPr>
        <p:spPr>
          <a:xfrm>
            <a:off x="8284957" y="5473733"/>
            <a:ext cx="771720" cy="369332"/>
          </a:xfrm>
          <a:prstGeom prst="rect">
            <a:avLst/>
          </a:prstGeom>
          <a:noFill/>
        </p:spPr>
        <p:txBody>
          <a:bodyPr wrap="square" rtlCol="0">
            <a:spAutoFit/>
          </a:bodyPr>
          <a:lstStyle/>
          <a:p>
            <a:r>
              <a:rPr lang="en-US" altLang="zh-CN" dirty="0"/>
              <a:t>[1]</a:t>
            </a:r>
            <a:endParaRPr lang="zh-CN" altLang="en-US" dirty="0"/>
          </a:p>
        </p:txBody>
      </p:sp>
    </p:spTree>
    <p:extLst>
      <p:ext uri="{BB962C8B-B14F-4D97-AF65-F5344CB8AC3E}">
        <p14:creationId xmlns:p14="http://schemas.microsoft.com/office/powerpoint/2010/main" val="358219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D0B9A-C8C3-4ADD-AA3A-09E97D9B585A}"/>
              </a:ext>
            </a:extLst>
          </p:cNvPr>
          <p:cNvSpPr>
            <a:spLocks noGrp="1"/>
          </p:cNvSpPr>
          <p:nvPr>
            <p:ph type="title"/>
          </p:nvPr>
        </p:nvSpPr>
        <p:spPr/>
        <p:txBody>
          <a:bodyPr/>
          <a:lstStyle/>
          <a:p>
            <a:r>
              <a:rPr lang="en-US" altLang="zh-CN" b="1" dirty="0" err="1"/>
              <a:t>Dechirp</a:t>
            </a:r>
            <a:endParaRPr lang="zh-CN" altLang="en-US" b="1" dirty="0"/>
          </a:p>
        </p:txBody>
      </p:sp>
      <p:sp>
        <p:nvSpPr>
          <p:cNvPr id="3" name="内容占位符 2">
            <a:extLst>
              <a:ext uri="{FF2B5EF4-FFF2-40B4-BE49-F238E27FC236}">
                <a16:creationId xmlns:a16="http://schemas.microsoft.com/office/drawing/2014/main" id="{1814D595-7EB2-495D-B86A-EA954401BEEA}"/>
              </a:ext>
            </a:extLst>
          </p:cNvPr>
          <p:cNvSpPr>
            <a:spLocks noGrp="1"/>
          </p:cNvSpPr>
          <p:nvPr>
            <p:ph idx="1"/>
          </p:nvPr>
        </p:nvSpPr>
        <p:spPr>
          <a:xfrm>
            <a:off x="838200" y="1825625"/>
            <a:ext cx="6320882" cy="4351338"/>
          </a:xfrm>
        </p:spPr>
        <p:txBody>
          <a:bodyPr>
            <a:normAutofit/>
          </a:bodyPr>
          <a:lstStyle/>
          <a:p>
            <a:pPr marL="0" indent="0">
              <a:buNone/>
            </a:pPr>
            <a:r>
              <a:rPr lang="en-US" altLang="zh-CN" sz="1800" dirty="0"/>
              <a:t>     By mixing (i.e., multiplying) the received signals with the pseudo transmitted signals and applying a similar procedure, we have:</a:t>
            </a:r>
            <a:endParaRPr lang="zh-CN" altLang="en-US" sz="1800" dirty="0"/>
          </a:p>
        </p:txBody>
      </p:sp>
      <p:pic>
        <p:nvPicPr>
          <p:cNvPr id="5" name="图片 4">
            <a:extLst>
              <a:ext uri="{FF2B5EF4-FFF2-40B4-BE49-F238E27FC236}">
                <a16:creationId xmlns:a16="http://schemas.microsoft.com/office/drawing/2014/main" id="{81787F42-03F6-4439-A1A7-9EBEC81B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383" y="2432094"/>
            <a:ext cx="3378958" cy="605548"/>
          </a:xfrm>
          <a:prstGeom prst="rect">
            <a:avLst/>
          </a:prstGeom>
        </p:spPr>
      </p:pic>
      <p:sp>
        <p:nvSpPr>
          <p:cNvPr id="7" name="文本框 6">
            <a:extLst>
              <a:ext uri="{FF2B5EF4-FFF2-40B4-BE49-F238E27FC236}">
                <a16:creationId xmlns:a16="http://schemas.microsoft.com/office/drawing/2014/main" id="{BDD58766-0FE5-48F0-9BBA-6279C89B24F1}"/>
              </a:ext>
            </a:extLst>
          </p:cNvPr>
          <p:cNvSpPr txBox="1"/>
          <p:nvPr/>
        </p:nvSpPr>
        <p:spPr>
          <a:xfrm>
            <a:off x="1003176" y="2931110"/>
            <a:ext cx="5805997" cy="3693319"/>
          </a:xfrm>
          <a:prstGeom prst="rect">
            <a:avLst/>
          </a:prstGeom>
          <a:noFill/>
        </p:spPr>
        <p:txBody>
          <a:bodyPr wrap="square" rtlCol="0">
            <a:spAutoFit/>
          </a:bodyPr>
          <a:lstStyle/>
          <a:p>
            <a:r>
              <a:rPr lang="en-US" altLang="zh-CN" dirty="0"/>
              <a:t>where Rn is the distance between the transmitter and receiver during the n-</a:t>
            </a:r>
            <a:r>
              <a:rPr lang="en-US" altLang="zh-CN" dirty="0" err="1"/>
              <a:t>thinterval</a:t>
            </a:r>
            <a:r>
              <a:rPr lang="en-US" altLang="zh-CN" dirty="0"/>
              <a:t>, </a:t>
            </a:r>
            <a:r>
              <a:rPr lang="en-US" altLang="zh-CN" dirty="0" err="1"/>
              <a:t>fnp</a:t>
            </a:r>
            <a:r>
              <a:rPr lang="en-US" altLang="zh-CN" dirty="0"/>
              <a:t>  is the peak frequency of the mixed signals, c is the propagation speed of the audio signal, T is the chirp duration, and B is the bandwidth of the chirp signal, which is equal to </a:t>
            </a:r>
            <a:r>
              <a:rPr lang="en-US" altLang="zh-CN" dirty="0" err="1"/>
              <a:t>fmax</a:t>
            </a:r>
            <a:r>
              <a:rPr lang="en-US" altLang="zh-CN" dirty="0"/>
              <a:t> −</a:t>
            </a:r>
            <a:r>
              <a:rPr lang="en-US" altLang="zh-CN" dirty="0" err="1"/>
              <a:t>fmin</a:t>
            </a:r>
            <a:r>
              <a:rPr lang="en-US" altLang="zh-CN" dirty="0"/>
              <a:t>. Considering the above equations for two intervals, we can derive</a:t>
            </a:r>
          </a:p>
          <a:p>
            <a:endParaRPr lang="en-US" altLang="zh-CN" dirty="0"/>
          </a:p>
          <a:p>
            <a:endParaRPr lang="en-US" altLang="zh-CN" dirty="0"/>
          </a:p>
          <a:p>
            <a:r>
              <a:rPr lang="en-US" altLang="zh-CN" dirty="0"/>
              <a:t>If the distance between the transmitter and the receiver in the ﬁrst interval(denoted as R1)is known, Rn can be determined based on:</a:t>
            </a:r>
          </a:p>
          <a:p>
            <a:endParaRPr lang="en-US" altLang="zh-CN" dirty="0"/>
          </a:p>
          <a:p>
            <a:endParaRPr lang="zh-CN" altLang="en-US" dirty="0"/>
          </a:p>
        </p:txBody>
      </p:sp>
      <p:pic>
        <p:nvPicPr>
          <p:cNvPr id="9" name="图片 8">
            <a:extLst>
              <a:ext uri="{FF2B5EF4-FFF2-40B4-BE49-F238E27FC236}">
                <a16:creationId xmlns:a16="http://schemas.microsoft.com/office/drawing/2014/main" id="{1C498B60-A139-4A2F-9B8F-C15879972BE5}"/>
              </a:ext>
            </a:extLst>
          </p:cNvPr>
          <p:cNvPicPr>
            <a:picLocks noChangeAspect="1"/>
          </p:cNvPicPr>
          <p:nvPr/>
        </p:nvPicPr>
        <p:blipFill rotWithShape="1">
          <a:blip r:embed="rId3">
            <a:extLst>
              <a:ext uri="{28A0092B-C50C-407E-A947-70E740481C1C}">
                <a14:useLocalDpi xmlns:a14="http://schemas.microsoft.com/office/drawing/2010/main" val="0"/>
              </a:ext>
            </a:extLst>
          </a:blip>
          <a:srcRect t="11279" b="8664"/>
          <a:stretch/>
        </p:blipFill>
        <p:spPr>
          <a:xfrm>
            <a:off x="2092483" y="4669654"/>
            <a:ext cx="3017782" cy="530775"/>
          </a:xfrm>
          <a:prstGeom prst="rect">
            <a:avLst/>
          </a:prstGeom>
        </p:spPr>
      </p:pic>
      <p:pic>
        <p:nvPicPr>
          <p:cNvPr id="11" name="图片 10">
            <a:extLst>
              <a:ext uri="{FF2B5EF4-FFF2-40B4-BE49-F238E27FC236}">
                <a16:creationId xmlns:a16="http://schemas.microsoft.com/office/drawing/2014/main" id="{987A463B-3899-47BC-BBE6-BA74296BB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173" y="6024157"/>
            <a:ext cx="2781541" cy="640135"/>
          </a:xfrm>
          <a:prstGeom prst="rect">
            <a:avLst/>
          </a:prstGeom>
        </p:spPr>
      </p:pic>
      <p:pic>
        <p:nvPicPr>
          <p:cNvPr id="13" name="图片 12">
            <a:extLst>
              <a:ext uri="{FF2B5EF4-FFF2-40B4-BE49-F238E27FC236}">
                <a16:creationId xmlns:a16="http://schemas.microsoft.com/office/drawing/2014/main" id="{CCEF8B75-800A-422A-9F85-F6608F7239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0566" y="216401"/>
            <a:ext cx="3903234" cy="2948573"/>
          </a:xfrm>
          <a:prstGeom prst="rect">
            <a:avLst/>
          </a:prstGeom>
        </p:spPr>
      </p:pic>
      <p:pic>
        <p:nvPicPr>
          <p:cNvPr id="15" name="图片 14">
            <a:extLst>
              <a:ext uri="{FF2B5EF4-FFF2-40B4-BE49-F238E27FC236}">
                <a16:creationId xmlns:a16="http://schemas.microsoft.com/office/drawing/2014/main" id="{4179105F-DB77-4A4B-BD50-FDF409A5E1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0566" y="3544252"/>
            <a:ext cx="3797257" cy="2781577"/>
          </a:xfrm>
          <a:prstGeom prst="rect">
            <a:avLst/>
          </a:prstGeom>
        </p:spPr>
      </p:pic>
    </p:spTree>
    <p:extLst>
      <p:ext uri="{BB962C8B-B14F-4D97-AF65-F5344CB8AC3E}">
        <p14:creationId xmlns:p14="http://schemas.microsoft.com/office/powerpoint/2010/main" val="223678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7D6A9710-386A-4D30-9B4E-B97FA1A9D140}"/>
              </a:ext>
            </a:extLst>
          </p:cNvPr>
          <p:cNvSpPr>
            <a:spLocks noGrp="1"/>
          </p:cNvSpPr>
          <p:nvPr>
            <p:ph type="title"/>
          </p:nvPr>
        </p:nvSpPr>
        <p:spPr>
          <a:xfrm>
            <a:off x="298268" y="199662"/>
            <a:ext cx="7173686" cy="758281"/>
          </a:xfrm>
        </p:spPr>
        <p:txBody>
          <a:bodyPr>
            <a:normAutofit/>
          </a:bodyPr>
          <a:lstStyle/>
          <a:p>
            <a:r>
              <a:rPr lang="en-US" altLang="zh-CN" sz="2400" dirty="0">
                <a:solidFill>
                  <a:schemeClr val="accent1">
                    <a:lumMod val="75000"/>
                  </a:schemeClr>
                </a:solidFill>
                <a:latin typeface="Arial" panose="020B0604020202020204" pitchFamily="34" charset="0"/>
                <a:cs typeface="Arial" panose="020B0604020202020204" pitchFamily="34" charset="0"/>
              </a:rPr>
              <a:t>Distance Extract </a:t>
            </a:r>
            <a:endParaRPr lang="zh-CN" altLang="en-US" sz="2400" dirty="0">
              <a:solidFill>
                <a:schemeClr val="accent1">
                  <a:lumMod val="75000"/>
                </a:schemeClr>
              </a:solidFill>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200244CE-A047-4A43-9671-CB3DE360FB78}"/>
              </a:ext>
            </a:extLst>
          </p:cNvPr>
          <p:cNvPicPr>
            <a:picLocks noChangeAspect="1"/>
          </p:cNvPicPr>
          <p:nvPr/>
        </p:nvPicPr>
        <p:blipFill>
          <a:blip r:embed="rId2"/>
          <a:stretch>
            <a:fillRect/>
          </a:stretch>
        </p:blipFill>
        <p:spPr>
          <a:xfrm>
            <a:off x="529680" y="4499622"/>
            <a:ext cx="4675867" cy="1179586"/>
          </a:xfrm>
          <a:prstGeom prst="rect">
            <a:avLst/>
          </a:prstGeom>
        </p:spPr>
      </p:pic>
      <p:pic>
        <p:nvPicPr>
          <p:cNvPr id="13" name="内容占位符 6">
            <a:extLst>
              <a:ext uri="{FF2B5EF4-FFF2-40B4-BE49-F238E27FC236}">
                <a16:creationId xmlns:a16="http://schemas.microsoft.com/office/drawing/2014/main" id="{15E36F99-55DE-4E63-9446-1516C96F3C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5084" y="4620794"/>
            <a:ext cx="5391150" cy="1238250"/>
          </a:xfrm>
        </p:spPr>
      </p:pic>
      <p:sp>
        <p:nvSpPr>
          <p:cNvPr id="14" name="对话气泡: 椭圆形 13">
            <a:extLst>
              <a:ext uri="{FF2B5EF4-FFF2-40B4-BE49-F238E27FC236}">
                <a16:creationId xmlns:a16="http://schemas.microsoft.com/office/drawing/2014/main" id="{7F2357C6-E4F9-4E15-B01A-EB6F0A1E2D53}"/>
              </a:ext>
            </a:extLst>
          </p:cNvPr>
          <p:cNvSpPr/>
          <p:nvPr/>
        </p:nvSpPr>
        <p:spPr>
          <a:xfrm>
            <a:off x="6386652" y="1184417"/>
            <a:ext cx="4829582" cy="2928596"/>
          </a:xfrm>
          <a:prstGeom prst="wedgeEllipseCallout">
            <a:avLst>
              <a:gd name="adj1" fmla="val -86568"/>
              <a:gd name="adj2" fmla="val 789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3FD37A9E-C6DC-43B2-B051-295F6C354B42}"/>
              </a:ext>
            </a:extLst>
          </p:cNvPr>
          <p:cNvPicPr>
            <a:picLocks noChangeAspect="1"/>
          </p:cNvPicPr>
          <p:nvPr/>
        </p:nvPicPr>
        <p:blipFill>
          <a:blip r:embed="rId4"/>
          <a:stretch>
            <a:fillRect/>
          </a:stretch>
        </p:blipFill>
        <p:spPr>
          <a:xfrm>
            <a:off x="7200583" y="1711443"/>
            <a:ext cx="3201719" cy="1852772"/>
          </a:xfrm>
          <a:prstGeom prst="rect">
            <a:avLst/>
          </a:prstGeom>
        </p:spPr>
      </p:pic>
      <p:sp>
        <p:nvSpPr>
          <p:cNvPr id="16" name="对话气泡: 椭圆形 15">
            <a:extLst>
              <a:ext uri="{FF2B5EF4-FFF2-40B4-BE49-F238E27FC236}">
                <a16:creationId xmlns:a16="http://schemas.microsoft.com/office/drawing/2014/main" id="{D8F0C23A-C2C3-456A-BE0D-9FCA9F0DE43F}"/>
              </a:ext>
            </a:extLst>
          </p:cNvPr>
          <p:cNvSpPr/>
          <p:nvPr/>
        </p:nvSpPr>
        <p:spPr>
          <a:xfrm>
            <a:off x="1480456" y="1291487"/>
            <a:ext cx="3775847" cy="2714456"/>
          </a:xfrm>
          <a:prstGeom prst="wedgeEllipseCallout">
            <a:avLst>
              <a:gd name="adj1" fmla="val -5219"/>
              <a:gd name="adj2" fmla="val 854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FF5CA2E0-C7FD-4480-AFF7-AED8856BC536}"/>
              </a:ext>
            </a:extLst>
          </p:cNvPr>
          <p:cNvPicPr>
            <a:picLocks noChangeAspect="1"/>
          </p:cNvPicPr>
          <p:nvPr/>
        </p:nvPicPr>
        <p:blipFill>
          <a:blip r:embed="rId5"/>
          <a:stretch>
            <a:fillRect/>
          </a:stretch>
        </p:blipFill>
        <p:spPr>
          <a:xfrm>
            <a:off x="2388786" y="1764769"/>
            <a:ext cx="1928027" cy="1928027"/>
          </a:xfrm>
          <a:prstGeom prst="rect">
            <a:avLst/>
          </a:prstGeom>
        </p:spPr>
      </p:pic>
    </p:spTree>
    <p:extLst>
      <p:ext uri="{BB962C8B-B14F-4D97-AF65-F5344CB8AC3E}">
        <p14:creationId xmlns:p14="http://schemas.microsoft.com/office/powerpoint/2010/main" val="343063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3E10044-6B30-4B77-9370-66F310BB3B54}"/>
              </a:ext>
            </a:extLst>
          </p:cNvPr>
          <p:cNvSpPr>
            <a:spLocks noGrp="1"/>
          </p:cNvSpPr>
          <p:nvPr>
            <p:ph type="title"/>
          </p:nvPr>
        </p:nvSpPr>
        <p:spPr>
          <a:xfrm>
            <a:off x="437734" y="298770"/>
            <a:ext cx="7173686" cy="758281"/>
          </a:xfrm>
        </p:spPr>
        <p:txBody>
          <a:bodyPr>
            <a:normAutofit/>
          </a:bodyPr>
          <a:lstStyle/>
          <a:p>
            <a:r>
              <a:rPr lang="en-US" altLang="zh-CN" sz="2400" dirty="0">
                <a:solidFill>
                  <a:schemeClr val="accent1">
                    <a:lumMod val="75000"/>
                  </a:schemeClr>
                </a:solidFill>
                <a:latin typeface="Arial" panose="020B0604020202020204" pitchFamily="34" charset="0"/>
                <a:cs typeface="Arial" panose="020B0604020202020204" pitchFamily="34" charset="0"/>
              </a:rPr>
              <a:t>Coordinates Calculation</a:t>
            </a:r>
            <a:endParaRPr lang="zh-CN" altLang="en-US" sz="2400" dirty="0">
              <a:solidFill>
                <a:schemeClr val="accent1">
                  <a:lumMod val="75000"/>
                </a:schemeClr>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B34E228B-F4B4-4E1D-B8E7-7AE25D7B990B}"/>
              </a:ext>
            </a:extLst>
          </p:cNvPr>
          <p:cNvPicPr>
            <a:picLocks noChangeAspect="1"/>
          </p:cNvPicPr>
          <p:nvPr/>
        </p:nvPicPr>
        <p:blipFill>
          <a:blip r:embed="rId2"/>
          <a:stretch>
            <a:fillRect/>
          </a:stretch>
        </p:blipFill>
        <p:spPr>
          <a:xfrm>
            <a:off x="1391639" y="1057051"/>
            <a:ext cx="5265876" cy="5593565"/>
          </a:xfrm>
          <a:prstGeom prst="rect">
            <a:avLst/>
          </a:prstGeom>
        </p:spPr>
      </p:pic>
      <p:pic>
        <p:nvPicPr>
          <p:cNvPr id="6" name="图片 5">
            <a:extLst>
              <a:ext uri="{FF2B5EF4-FFF2-40B4-BE49-F238E27FC236}">
                <a16:creationId xmlns:a16="http://schemas.microsoft.com/office/drawing/2014/main" id="{28969016-E2BB-40A5-AC3C-8C6EE2A36040}"/>
              </a:ext>
            </a:extLst>
          </p:cNvPr>
          <p:cNvPicPr>
            <a:picLocks noChangeAspect="1"/>
          </p:cNvPicPr>
          <p:nvPr/>
        </p:nvPicPr>
        <p:blipFill>
          <a:blip r:embed="rId3"/>
          <a:stretch>
            <a:fillRect/>
          </a:stretch>
        </p:blipFill>
        <p:spPr>
          <a:xfrm>
            <a:off x="7529305" y="2700793"/>
            <a:ext cx="3764307" cy="1990949"/>
          </a:xfrm>
          <a:prstGeom prst="rect">
            <a:avLst/>
          </a:prstGeom>
        </p:spPr>
      </p:pic>
    </p:spTree>
    <p:extLst>
      <p:ext uri="{BB962C8B-B14F-4D97-AF65-F5344CB8AC3E}">
        <p14:creationId xmlns:p14="http://schemas.microsoft.com/office/powerpoint/2010/main" val="170288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8FF6B-918C-4901-BF38-0CA62E3C916D}"/>
              </a:ext>
            </a:extLst>
          </p:cNvPr>
          <p:cNvSpPr>
            <a:spLocks noGrp="1"/>
          </p:cNvSpPr>
          <p:nvPr>
            <p:ph type="title"/>
          </p:nvPr>
        </p:nvSpPr>
        <p:spPr/>
        <p:txBody>
          <a:bodyPr/>
          <a:lstStyle/>
          <a:p>
            <a:r>
              <a:rPr lang="en-US" altLang="zh-CN" b="1" dirty="0"/>
              <a:t> Doppler shift</a:t>
            </a:r>
            <a:endParaRPr lang="zh-CN" altLang="en-US" b="1" dirty="0"/>
          </a:p>
        </p:txBody>
      </p:sp>
      <p:pic>
        <p:nvPicPr>
          <p:cNvPr id="4" name="图片 3">
            <a:extLst>
              <a:ext uri="{FF2B5EF4-FFF2-40B4-BE49-F238E27FC236}">
                <a16:creationId xmlns:a16="http://schemas.microsoft.com/office/drawing/2014/main" id="{8C9A5A07-F61A-4762-B051-EFDBCE5EB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20" y="1529333"/>
            <a:ext cx="4414892" cy="3969243"/>
          </a:xfrm>
          <a:prstGeom prst="rect">
            <a:avLst/>
          </a:prstGeom>
        </p:spPr>
      </p:pic>
      <p:pic>
        <p:nvPicPr>
          <p:cNvPr id="9" name="图片 8">
            <a:extLst>
              <a:ext uri="{FF2B5EF4-FFF2-40B4-BE49-F238E27FC236}">
                <a16:creationId xmlns:a16="http://schemas.microsoft.com/office/drawing/2014/main" id="{A9B3A2B2-4479-4FA6-93ED-6DCE7729F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295" y="1690688"/>
            <a:ext cx="5248275" cy="1457325"/>
          </a:xfrm>
          <a:prstGeom prst="rect">
            <a:avLst/>
          </a:prstGeom>
        </p:spPr>
      </p:pic>
      <p:pic>
        <p:nvPicPr>
          <p:cNvPr id="11" name="图片 10">
            <a:extLst>
              <a:ext uri="{FF2B5EF4-FFF2-40B4-BE49-F238E27FC236}">
                <a16:creationId xmlns:a16="http://schemas.microsoft.com/office/drawing/2014/main" id="{6351058B-FBA1-4A46-A85D-DCF423AA0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365" y="3429000"/>
            <a:ext cx="4371975" cy="1562100"/>
          </a:xfrm>
          <a:prstGeom prst="rect">
            <a:avLst/>
          </a:prstGeom>
        </p:spPr>
      </p:pic>
    </p:spTree>
    <p:extLst>
      <p:ext uri="{BB962C8B-B14F-4D97-AF65-F5344CB8AC3E}">
        <p14:creationId xmlns:p14="http://schemas.microsoft.com/office/powerpoint/2010/main" val="261776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D4072-5B89-42AE-AE1D-2B7637A1779C}"/>
              </a:ext>
            </a:extLst>
          </p:cNvPr>
          <p:cNvSpPr>
            <a:spLocks noGrp="1"/>
          </p:cNvSpPr>
          <p:nvPr>
            <p:ph type="title"/>
          </p:nvPr>
        </p:nvSpPr>
        <p:spPr/>
        <p:txBody>
          <a:bodyPr/>
          <a:lstStyle/>
          <a:p>
            <a:r>
              <a:rPr lang="en-US" altLang="zh-CN" b="1" dirty="0"/>
              <a:t>Doppler shift</a:t>
            </a:r>
            <a:endParaRPr lang="zh-CN" altLang="en-US" b="1" dirty="0"/>
          </a:p>
        </p:txBody>
      </p:sp>
      <p:sp>
        <p:nvSpPr>
          <p:cNvPr id="3" name="内容占位符 2">
            <a:extLst>
              <a:ext uri="{FF2B5EF4-FFF2-40B4-BE49-F238E27FC236}">
                <a16:creationId xmlns:a16="http://schemas.microsoft.com/office/drawing/2014/main" id="{EB97B8C2-3282-4D4D-9B3C-93FC117F1E6B}"/>
              </a:ext>
            </a:extLst>
          </p:cNvPr>
          <p:cNvSpPr>
            <a:spLocks noGrp="1"/>
          </p:cNvSpPr>
          <p:nvPr>
            <p:ph idx="1"/>
          </p:nvPr>
        </p:nvSpPr>
        <p:spPr>
          <a:xfrm>
            <a:off x="727967" y="1690688"/>
            <a:ext cx="5637321" cy="4351338"/>
          </a:xfrm>
        </p:spPr>
        <p:txBody>
          <a:bodyPr>
            <a:normAutofit fontScale="77500" lnSpcReduction="20000"/>
          </a:bodyPr>
          <a:lstStyle/>
          <a:p>
            <a:pPr marL="0" indent="0">
              <a:lnSpc>
                <a:spcPct val="110000"/>
              </a:lnSpc>
              <a:buNone/>
            </a:pPr>
            <a:r>
              <a:rPr lang="en-US" altLang="zh-CN" dirty="0"/>
              <a:t>      One approach is to apply Maximal Ratio Combining (MRC) technique used in the receiver antenna diversity, which averages the received signal weighted by the inverse of the noise variance. It is known to be optimal when the noise follows a Gaussian distribution [5]. However, we ﬁnd some frequencies may incur signiﬁcantly higher noise than others, and it is important to remove such outliers before combining them using a weighted average. In our system, the Doppler sampling interval is 40 </a:t>
            </a:r>
            <a:r>
              <a:rPr lang="en-US" altLang="zh-CN" dirty="0" err="1"/>
              <a:t>ms.</a:t>
            </a:r>
            <a:r>
              <a:rPr lang="en-US" altLang="zh-CN" dirty="0"/>
              <a:t> [4]</a:t>
            </a:r>
            <a:endParaRPr lang="zh-CN" altLang="en-US" dirty="0"/>
          </a:p>
        </p:txBody>
      </p:sp>
      <p:pic>
        <p:nvPicPr>
          <p:cNvPr id="14" name="图片 13">
            <a:extLst>
              <a:ext uri="{FF2B5EF4-FFF2-40B4-BE49-F238E27FC236}">
                <a16:creationId xmlns:a16="http://schemas.microsoft.com/office/drawing/2014/main" id="{7D5E3D99-0469-452F-B695-E35AF689B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149" y="1316207"/>
            <a:ext cx="3968833" cy="4418768"/>
          </a:xfrm>
          <a:prstGeom prst="rect">
            <a:avLst/>
          </a:prstGeom>
        </p:spPr>
      </p:pic>
    </p:spTree>
    <p:extLst>
      <p:ext uri="{BB962C8B-B14F-4D97-AF65-F5344CB8AC3E}">
        <p14:creationId xmlns:p14="http://schemas.microsoft.com/office/powerpoint/2010/main" val="41257229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854</Words>
  <Application>Microsoft Office PowerPoint</Application>
  <PresentationFormat>宽屏</PresentationFormat>
  <Paragraphs>38</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Calibri</vt:lpstr>
      <vt:lpstr>Calibri Light</vt:lpstr>
      <vt:lpstr>Office 主题​​</vt:lpstr>
      <vt:lpstr>Location and Tracking Base on Acoustic Signal</vt:lpstr>
      <vt:lpstr>Work</vt:lpstr>
      <vt:lpstr>Signal Generation</vt:lpstr>
      <vt:lpstr>PowerPoint 演示文稿</vt:lpstr>
      <vt:lpstr>Dechirp</vt:lpstr>
      <vt:lpstr>Distance Extract </vt:lpstr>
      <vt:lpstr>Coordinates Calculation</vt:lpstr>
      <vt:lpstr> Doppler shift</vt:lpstr>
      <vt:lpstr>Doppler shift</vt:lpstr>
      <vt:lpstr>Low-Latency Acoustic Phase (LLAP)</vt:lpstr>
      <vt:lpstr>Low-Latency Acoustic Phase (LLAP)</vt:lpstr>
      <vt:lpstr>3D tracking from 1D locations</vt:lpstr>
      <vt:lpstr>Difficulty</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冠辉 叶</cp:lastModifiedBy>
  <cp:revision>28</cp:revision>
  <dcterms:created xsi:type="dcterms:W3CDTF">2019-10-15T12:38:53Z</dcterms:created>
  <dcterms:modified xsi:type="dcterms:W3CDTF">2019-10-23T14:59:51Z</dcterms:modified>
</cp:coreProperties>
</file>