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37.jpg" ContentType="image/jpeg"/>
  <Override PartName="/ppt/media/image3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7" r:id="rId2"/>
    <p:sldId id="290" r:id="rId3"/>
    <p:sldId id="289" r:id="rId4"/>
    <p:sldId id="282" r:id="rId5"/>
    <p:sldId id="283" r:id="rId6"/>
    <p:sldId id="280" r:id="rId7"/>
    <p:sldId id="281" r:id="rId8"/>
    <p:sldId id="284" r:id="rId9"/>
    <p:sldId id="288" r:id="rId10"/>
    <p:sldId id="295" r:id="rId11"/>
    <p:sldId id="278" r:id="rId12"/>
    <p:sldId id="293" r:id="rId13"/>
    <p:sldId id="273" r:id="rId14"/>
    <p:sldId id="285" r:id="rId15"/>
    <p:sldId id="269" r:id="rId16"/>
    <p:sldId id="276" r:id="rId17"/>
    <p:sldId id="291" r:id="rId18"/>
    <p:sldId id="286" r:id="rId19"/>
    <p:sldId id="287"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冠辉 叶" initials="冠辉" lastIdx="1" clrIdx="0">
    <p:extLst>
      <p:ext uri="{19B8F6BF-5375-455C-9EA6-DF929625EA0E}">
        <p15:presenceInfo xmlns:p15="http://schemas.microsoft.com/office/powerpoint/2012/main" userId="e06861eb1a5d9a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showGuides="1">
      <p:cViewPr varScale="1">
        <p:scale>
          <a:sx n="86" d="100"/>
          <a:sy n="86" d="100"/>
        </p:scale>
        <p:origin x="46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35125-7723-4F21-AE05-F7DEFEBE253D}" type="datetimeFigureOut">
              <a:rPr lang="zh-CN" altLang="en-US" smtClean="0"/>
              <a:t>2019/10/24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F1576-BD26-4F1D-BE0D-899B9BE3DE3A}" type="slidenum">
              <a:rPr lang="zh-CN" altLang="en-US" smtClean="0"/>
              <a:t>‹#›</a:t>
            </a:fld>
            <a:endParaRPr lang="zh-CN" altLang="en-US"/>
          </a:p>
        </p:txBody>
      </p:sp>
    </p:spTree>
    <p:extLst>
      <p:ext uri="{BB962C8B-B14F-4D97-AF65-F5344CB8AC3E}">
        <p14:creationId xmlns:p14="http://schemas.microsoft.com/office/powerpoint/2010/main" val="235013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24/10/2019</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41952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24/10/2019</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49506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24/10/2019</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12368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24/10/2019</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6381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24/10/2019</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74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24/10/2019</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7281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24/10/2019</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9966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24/10/2019</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8465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24/10/2019</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75998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24/10/2019</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6179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4000" y="1122363"/>
            <a:ext cx="9144000" cy="2387600"/>
          </a:xfrm>
        </p:spPr>
        <p:txBody>
          <a:bodyPr>
            <a:normAutofit/>
          </a:bodyPr>
          <a:lstStyle/>
          <a:p>
            <a:r>
              <a:rPr lang="en-US" altLang="zh-CN" b="1" dirty="0"/>
              <a:t>Location and Tracking Based on Acoustic Signal</a:t>
            </a:r>
            <a:endParaRPr lang="zh-CN" altLang="zh-CN" b="1" dirty="0"/>
          </a:p>
        </p:txBody>
      </p:sp>
      <p:sp>
        <p:nvSpPr>
          <p:cNvPr id="9" name="副标题 2">
            <a:extLst>
              <a:ext uri="{FF2B5EF4-FFF2-40B4-BE49-F238E27FC236}">
                <a16:creationId xmlns:a16="http://schemas.microsoft.com/office/drawing/2014/main" id="{928150A0-F3F0-4714-9696-D3830B149432}"/>
              </a:ext>
            </a:extLst>
          </p:cNvPr>
          <p:cNvSpPr>
            <a:spLocks noGrp="1"/>
          </p:cNvSpPr>
          <p:nvPr>
            <p:ph type="subTitle" idx="1"/>
          </p:nvPr>
        </p:nvSpPr>
        <p:spPr>
          <a:xfrm>
            <a:off x="1524000" y="3602038"/>
            <a:ext cx="9144000" cy="1655762"/>
          </a:xfrm>
        </p:spPr>
        <p:txBody>
          <a:bodyPr/>
          <a:lstStyle/>
          <a:p>
            <a:r>
              <a:rPr lang="en-US" altLang="zh-CN" dirty="0"/>
              <a:t>11711613 </a:t>
            </a:r>
            <a:r>
              <a:rPr lang="zh-CN" altLang="en-US" dirty="0"/>
              <a:t>王天麒</a:t>
            </a:r>
            <a:endParaRPr lang="en-US" altLang="zh-CN" dirty="0"/>
          </a:p>
          <a:p>
            <a:r>
              <a:rPr lang="en-US" altLang="zh-CN" dirty="0"/>
              <a:t>11712319 </a:t>
            </a:r>
            <a:r>
              <a:rPr lang="zh-CN" altLang="en-US" dirty="0"/>
              <a:t>成为</a:t>
            </a:r>
            <a:endParaRPr lang="en-US" altLang="zh-CN" dirty="0"/>
          </a:p>
          <a:p>
            <a:r>
              <a:rPr lang="en-US" altLang="zh-CN" dirty="0"/>
              <a:t>11712421 </a:t>
            </a:r>
            <a:r>
              <a:rPr lang="zh-CN" altLang="en-US" dirty="0"/>
              <a:t>叶冠辉</a:t>
            </a:r>
            <a:endParaRPr lang="en-HK" altLang="zh-CN" dirty="0"/>
          </a:p>
        </p:txBody>
      </p:sp>
    </p:spTree>
    <p:extLst>
      <p:ext uri="{BB962C8B-B14F-4D97-AF65-F5344CB8AC3E}">
        <p14:creationId xmlns:p14="http://schemas.microsoft.com/office/powerpoint/2010/main" val="246309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E849D-4FCC-4235-9E18-ACE7EED132B8}"/>
              </a:ext>
            </a:extLst>
          </p:cNvPr>
          <p:cNvSpPr>
            <a:spLocks noGrp="1"/>
          </p:cNvSpPr>
          <p:nvPr>
            <p:ph type="title"/>
          </p:nvPr>
        </p:nvSpPr>
        <p:spPr>
          <a:xfrm>
            <a:off x="688731" y="259617"/>
            <a:ext cx="10515600" cy="1325563"/>
          </a:xfrm>
        </p:spPr>
        <p:txBody>
          <a:bodyPr/>
          <a:lstStyle/>
          <a:p>
            <a:r>
              <a:rPr lang="en-US" altLang="zh-CN" b="1" dirty="0">
                <a:latin typeface="Times New Roman" panose="02020603050405020304" pitchFamily="18" charset="0"/>
                <a:cs typeface="Times New Roman" panose="02020603050405020304" pitchFamily="18" charset="0"/>
              </a:rPr>
              <a:t>Work</a:t>
            </a:r>
            <a:endParaRPr lang="zh-CN" altLang="en-US" b="1" dirty="0">
              <a:latin typeface="Times New Roman" panose="02020603050405020304" pitchFamily="18" charset="0"/>
              <a:cs typeface="Times New Roman" panose="02020603050405020304" pitchFamily="18" charset="0"/>
            </a:endParaRPr>
          </a:p>
        </p:txBody>
      </p:sp>
      <p:sp>
        <p:nvSpPr>
          <p:cNvPr id="6" name="内容占位符 2">
            <a:extLst>
              <a:ext uri="{FF2B5EF4-FFF2-40B4-BE49-F238E27FC236}">
                <a16:creationId xmlns:a16="http://schemas.microsoft.com/office/drawing/2014/main" id="{42C95989-7238-4C2C-9072-2ED286D6BC6B}"/>
              </a:ext>
            </a:extLst>
          </p:cNvPr>
          <p:cNvSpPr>
            <a:spLocks noGrp="1"/>
          </p:cNvSpPr>
          <p:nvPr>
            <p:ph idx="1"/>
          </p:nvPr>
        </p:nvSpPr>
        <p:spPr>
          <a:xfrm>
            <a:off x="1286607" y="1477108"/>
            <a:ext cx="4278923" cy="4274772"/>
          </a:xfrm>
        </p:spPr>
        <p:txBody>
          <a:bodyPr>
            <a:normAutofit lnSpcReduction="10000"/>
          </a:bodyPr>
          <a:lstStyle/>
          <a:p>
            <a:pPr marL="0" indent="0">
              <a:buNone/>
            </a:pPr>
            <a:r>
              <a:rPr lang="en-US" dirty="0"/>
              <a:t>       In our current approach, we applying our experiment on a relatively open and quiet indoor environment. We </a:t>
            </a:r>
            <a:r>
              <a:rPr lang="en-US" altLang="zh-CN" dirty="0"/>
              <a:t>transmit the chirp and record signal simultaneously.  Since the signal we generate is suitable for echo detection with in 6m, we set our target(hand) near the device to ensure we can receive an clearly reflection.</a:t>
            </a:r>
            <a:endParaRPr lang="en-HK" dirty="0"/>
          </a:p>
        </p:txBody>
      </p:sp>
      <p:pic>
        <p:nvPicPr>
          <p:cNvPr id="11" name="图片 10">
            <a:extLst>
              <a:ext uri="{FF2B5EF4-FFF2-40B4-BE49-F238E27FC236}">
                <a16:creationId xmlns:a16="http://schemas.microsoft.com/office/drawing/2014/main" id="{A68942B5-D1D3-4415-9110-ABF38715776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8439" y="2117156"/>
            <a:ext cx="4073684" cy="2994676"/>
          </a:xfrm>
          <a:prstGeom prst="rect">
            <a:avLst/>
          </a:prstGeom>
          <a:noFill/>
          <a:ln>
            <a:noFill/>
          </a:ln>
        </p:spPr>
      </p:pic>
    </p:spTree>
    <p:extLst>
      <p:ext uri="{BB962C8B-B14F-4D97-AF65-F5344CB8AC3E}">
        <p14:creationId xmlns:p14="http://schemas.microsoft.com/office/powerpoint/2010/main" val="220672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2EA5FC4-D26D-4480-ACBD-A4322D1D76E7}"/>
              </a:ext>
            </a:extLst>
          </p:cNvPr>
          <p:cNvPicPr/>
          <p:nvPr/>
        </p:nvPicPr>
        <p:blipFill>
          <a:blip r:embed="rId2"/>
          <a:stretch>
            <a:fillRect/>
          </a:stretch>
        </p:blipFill>
        <p:spPr>
          <a:xfrm>
            <a:off x="8033416" y="3616288"/>
            <a:ext cx="2481580" cy="2072640"/>
          </a:xfrm>
          <a:prstGeom prst="rect">
            <a:avLst/>
          </a:prstGeom>
        </p:spPr>
      </p:pic>
      <p:pic>
        <p:nvPicPr>
          <p:cNvPr id="7" name="图片 6">
            <a:extLst>
              <a:ext uri="{FF2B5EF4-FFF2-40B4-BE49-F238E27FC236}">
                <a16:creationId xmlns:a16="http://schemas.microsoft.com/office/drawing/2014/main" id="{DA534BB5-C570-42AE-A8F0-94724363A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996" y="677910"/>
            <a:ext cx="3316394" cy="2228338"/>
          </a:xfrm>
          <a:prstGeom prst="rect">
            <a:avLst/>
          </a:prstGeom>
        </p:spPr>
      </p:pic>
      <p:sp>
        <p:nvSpPr>
          <p:cNvPr id="3" name="标题 2">
            <a:extLst>
              <a:ext uri="{FF2B5EF4-FFF2-40B4-BE49-F238E27FC236}">
                <a16:creationId xmlns:a16="http://schemas.microsoft.com/office/drawing/2014/main" id="{37246D61-C61D-4067-827B-786BDAB2A709}"/>
              </a:ext>
            </a:extLst>
          </p:cNvPr>
          <p:cNvSpPr>
            <a:spLocks noGrp="1"/>
          </p:cNvSpPr>
          <p:nvPr>
            <p:ph type="title"/>
          </p:nvPr>
        </p:nvSpPr>
        <p:spPr>
          <a:xfrm>
            <a:off x="458821" y="163254"/>
            <a:ext cx="10515600" cy="1325563"/>
          </a:xfrm>
        </p:spPr>
        <p:txBody>
          <a:bodyPr/>
          <a:lstStyle/>
          <a:p>
            <a:r>
              <a:rPr lang="en-US" altLang="zh-CN" b="1" dirty="0">
                <a:latin typeface="Times New Roman" panose="02020603050405020304" pitchFamily="18" charset="0"/>
                <a:cs typeface="Times New Roman" panose="02020603050405020304" pitchFamily="18" charset="0"/>
              </a:rPr>
              <a:t>Signal generation</a:t>
            </a:r>
            <a:endParaRPr lang="zh-CN" altLang="en-US"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57D170BC-323B-4E98-A81B-AEFEE67E0091}"/>
              </a:ext>
            </a:extLst>
          </p:cNvPr>
          <p:cNvSpPr txBox="1"/>
          <p:nvPr/>
        </p:nvSpPr>
        <p:spPr>
          <a:xfrm>
            <a:off x="8703280" y="2964469"/>
            <a:ext cx="1141851" cy="369332"/>
          </a:xfrm>
          <a:prstGeom prst="rect">
            <a:avLst/>
          </a:prstGeom>
          <a:noFill/>
        </p:spPr>
        <p:txBody>
          <a:bodyPr wrap="none" rtlCol="0">
            <a:spAutoFit/>
          </a:bodyPr>
          <a:lstStyle/>
          <a:p>
            <a:r>
              <a:rPr lang="en-US" altLang="zh-CN" dirty="0"/>
              <a:t>Figure4[1]</a:t>
            </a:r>
            <a:endParaRPr lang="zh-CN" altLang="en-US" dirty="0"/>
          </a:p>
        </p:txBody>
      </p:sp>
      <p:sp>
        <p:nvSpPr>
          <p:cNvPr id="11" name="文本框 10">
            <a:extLst>
              <a:ext uri="{FF2B5EF4-FFF2-40B4-BE49-F238E27FC236}">
                <a16:creationId xmlns:a16="http://schemas.microsoft.com/office/drawing/2014/main" id="{356B7F21-1FB9-4304-B4F3-D7B5B3AE733E}"/>
              </a:ext>
            </a:extLst>
          </p:cNvPr>
          <p:cNvSpPr txBox="1"/>
          <p:nvPr/>
        </p:nvSpPr>
        <p:spPr>
          <a:xfrm>
            <a:off x="573932" y="1352145"/>
            <a:ext cx="4931923" cy="461665"/>
          </a:xfrm>
          <a:prstGeom prst="rect">
            <a:avLst/>
          </a:prstGeom>
          <a:noFill/>
        </p:spPr>
        <p:txBody>
          <a:bodyPr wrap="square" rtlCol="0">
            <a:spAutoFit/>
          </a:bodyPr>
          <a:lstStyle/>
          <a:p>
            <a:r>
              <a:rPr lang="en-US" altLang="zh-CN" sz="2400" dirty="0"/>
              <a:t>TDMA and FDMA</a:t>
            </a:r>
            <a:endParaRPr lang="zh-CN" altLang="en-US" sz="2400" dirty="0"/>
          </a:p>
        </p:txBody>
      </p:sp>
      <p:pic>
        <p:nvPicPr>
          <p:cNvPr id="19" name="图片 18">
            <a:extLst>
              <a:ext uri="{FF2B5EF4-FFF2-40B4-BE49-F238E27FC236}">
                <a16:creationId xmlns:a16="http://schemas.microsoft.com/office/drawing/2014/main" id="{4CB6E404-5EDA-4639-BD03-42AE09DE95BC}"/>
              </a:ext>
            </a:extLst>
          </p:cNvPr>
          <p:cNvPicPr>
            <a:picLocks noChangeAspect="1"/>
          </p:cNvPicPr>
          <p:nvPr/>
        </p:nvPicPr>
        <p:blipFill>
          <a:blip r:embed="rId4"/>
          <a:stretch>
            <a:fillRect/>
          </a:stretch>
        </p:blipFill>
        <p:spPr>
          <a:xfrm>
            <a:off x="2051997" y="2199986"/>
            <a:ext cx="1493649" cy="259102"/>
          </a:xfrm>
          <a:prstGeom prst="rect">
            <a:avLst/>
          </a:prstGeom>
        </p:spPr>
      </p:pic>
      <p:pic>
        <p:nvPicPr>
          <p:cNvPr id="20" name="图片 19">
            <a:extLst>
              <a:ext uri="{FF2B5EF4-FFF2-40B4-BE49-F238E27FC236}">
                <a16:creationId xmlns:a16="http://schemas.microsoft.com/office/drawing/2014/main" id="{6386F217-A4BC-43D7-9354-2D844CAA9308}"/>
              </a:ext>
            </a:extLst>
          </p:cNvPr>
          <p:cNvPicPr>
            <a:picLocks noChangeAspect="1"/>
          </p:cNvPicPr>
          <p:nvPr/>
        </p:nvPicPr>
        <p:blipFill>
          <a:blip r:embed="rId5"/>
          <a:stretch>
            <a:fillRect/>
          </a:stretch>
        </p:blipFill>
        <p:spPr>
          <a:xfrm>
            <a:off x="1314015" y="3429000"/>
            <a:ext cx="3246401" cy="731583"/>
          </a:xfrm>
          <a:prstGeom prst="rect">
            <a:avLst/>
          </a:prstGeom>
        </p:spPr>
      </p:pic>
      <p:sp>
        <p:nvSpPr>
          <p:cNvPr id="21" name="流程图: 接点 20">
            <a:extLst>
              <a:ext uri="{FF2B5EF4-FFF2-40B4-BE49-F238E27FC236}">
                <a16:creationId xmlns:a16="http://schemas.microsoft.com/office/drawing/2014/main" id="{3BEE9791-17CF-46C2-A765-86A8832CC17D}"/>
              </a:ext>
            </a:extLst>
          </p:cNvPr>
          <p:cNvSpPr/>
          <p:nvPr/>
        </p:nvSpPr>
        <p:spPr>
          <a:xfrm flipH="1">
            <a:off x="756659" y="2269660"/>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1282EF6E-69FA-488C-B2E4-FE7EAFE06305}"/>
              </a:ext>
            </a:extLst>
          </p:cNvPr>
          <p:cNvSpPr/>
          <p:nvPr/>
        </p:nvSpPr>
        <p:spPr>
          <a:xfrm flipH="1">
            <a:off x="752300" y="3784951"/>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D7A6C028-157D-4C36-A671-27F4F4A45789}"/>
              </a:ext>
            </a:extLst>
          </p:cNvPr>
          <p:cNvPicPr>
            <a:picLocks noChangeAspect="1"/>
          </p:cNvPicPr>
          <p:nvPr/>
        </p:nvPicPr>
        <p:blipFill>
          <a:blip r:embed="rId6"/>
          <a:stretch>
            <a:fillRect/>
          </a:stretch>
        </p:blipFill>
        <p:spPr>
          <a:xfrm>
            <a:off x="1819167" y="5269696"/>
            <a:ext cx="1585097" cy="281964"/>
          </a:xfrm>
          <a:prstGeom prst="rect">
            <a:avLst/>
          </a:prstGeom>
        </p:spPr>
      </p:pic>
      <p:pic>
        <p:nvPicPr>
          <p:cNvPr id="24" name="图片 23">
            <a:extLst>
              <a:ext uri="{FF2B5EF4-FFF2-40B4-BE49-F238E27FC236}">
                <a16:creationId xmlns:a16="http://schemas.microsoft.com/office/drawing/2014/main" id="{1CC0E470-0030-4ADC-8912-E83B90BBC6C2}"/>
              </a:ext>
            </a:extLst>
          </p:cNvPr>
          <p:cNvPicPr>
            <a:picLocks noChangeAspect="1"/>
          </p:cNvPicPr>
          <p:nvPr/>
        </p:nvPicPr>
        <p:blipFill>
          <a:blip r:embed="rId7"/>
          <a:stretch>
            <a:fillRect/>
          </a:stretch>
        </p:blipFill>
        <p:spPr>
          <a:xfrm>
            <a:off x="3545646" y="5278517"/>
            <a:ext cx="1928027" cy="251482"/>
          </a:xfrm>
          <a:prstGeom prst="rect">
            <a:avLst/>
          </a:prstGeom>
        </p:spPr>
      </p:pic>
      <p:sp>
        <p:nvSpPr>
          <p:cNvPr id="25" name="流程图: 接点 24">
            <a:extLst>
              <a:ext uri="{FF2B5EF4-FFF2-40B4-BE49-F238E27FC236}">
                <a16:creationId xmlns:a16="http://schemas.microsoft.com/office/drawing/2014/main" id="{C7F02C28-6611-4FEE-A337-6F21C63BA426}"/>
              </a:ext>
            </a:extLst>
          </p:cNvPr>
          <p:cNvSpPr/>
          <p:nvPr/>
        </p:nvSpPr>
        <p:spPr>
          <a:xfrm flipH="1">
            <a:off x="752300" y="5396031"/>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2760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63CD0-9018-47FA-B908-0A673980BEF0}"/>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Noise Reduction</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D47ED11-3307-48E3-ADC3-068BB4B8AD0B}"/>
              </a:ext>
            </a:extLst>
          </p:cNvPr>
          <p:cNvSpPr>
            <a:spLocks noGrp="1"/>
          </p:cNvSpPr>
          <p:nvPr>
            <p:ph idx="1"/>
          </p:nvPr>
        </p:nvSpPr>
        <p:spPr>
          <a:xfrm>
            <a:off x="721468" y="1436519"/>
            <a:ext cx="10515600" cy="1325563"/>
          </a:xfrm>
        </p:spPr>
        <p:txBody>
          <a:bodyPr/>
          <a:lstStyle/>
          <a:p>
            <a:pPr marL="0" indent="0">
              <a:buNone/>
            </a:pPr>
            <a:r>
              <a:rPr lang="en-US" altLang="zh-CN" dirty="0"/>
              <a:t>      chirp’s </a:t>
            </a:r>
            <a:r>
              <a:rPr lang="en-US" altLang="zh-CN" dirty="0" err="1"/>
              <a:t>echos</a:t>
            </a:r>
            <a:r>
              <a:rPr lang="en-US" altLang="zh-CN" dirty="0"/>
              <a:t> are hiding in environment noise, so the sound should process though band-pass filter which reserve 16kHz to 23kHz. After that the most of noise has been eliminate.</a:t>
            </a:r>
            <a:endParaRPr lang="zh-CN" altLang="en-US" dirty="0"/>
          </a:p>
        </p:txBody>
      </p:sp>
      <p:pic>
        <p:nvPicPr>
          <p:cNvPr id="4" name="图片 3">
            <a:extLst>
              <a:ext uri="{FF2B5EF4-FFF2-40B4-BE49-F238E27FC236}">
                <a16:creationId xmlns:a16="http://schemas.microsoft.com/office/drawing/2014/main" id="{02C9566A-154C-4C9C-91CA-540357486664}"/>
              </a:ext>
            </a:extLst>
          </p:cNvPr>
          <p:cNvPicPr/>
          <p:nvPr/>
        </p:nvPicPr>
        <p:blipFill>
          <a:blip r:embed="rId2"/>
          <a:stretch>
            <a:fillRect/>
          </a:stretch>
        </p:blipFill>
        <p:spPr>
          <a:xfrm>
            <a:off x="1128408" y="2830749"/>
            <a:ext cx="4357991" cy="2590732"/>
          </a:xfrm>
          <a:prstGeom prst="rect">
            <a:avLst/>
          </a:prstGeom>
        </p:spPr>
      </p:pic>
      <p:pic>
        <p:nvPicPr>
          <p:cNvPr id="5" name="图片 4">
            <a:extLst>
              <a:ext uri="{FF2B5EF4-FFF2-40B4-BE49-F238E27FC236}">
                <a16:creationId xmlns:a16="http://schemas.microsoft.com/office/drawing/2014/main" id="{D9E99F4C-66AB-4320-9761-1DD95F5A68E0}"/>
              </a:ext>
            </a:extLst>
          </p:cNvPr>
          <p:cNvPicPr/>
          <p:nvPr/>
        </p:nvPicPr>
        <p:blipFill>
          <a:blip r:embed="rId3"/>
          <a:stretch>
            <a:fillRect/>
          </a:stretch>
        </p:blipFill>
        <p:spPr>
          <a:xfrm>
            <a:off x="5885235" y="2830749"/>
            <a:ext cx="4533088" cy="2590732"/>
          </a:xfrm>
          <a:prstGeom prst="rect">
            <a:avLst/>
          </a:prstGeom>
        </p:spPr>
      </p:pic>
      <p:sp>
        <p:nvSpPr>
          <p:cNvPr id="6" name="文本框 5">
            <a:extLst>
              <a:ext uri="{FF2B5EF4-FFF2-40B4-BE49-F238E27FC236}">
                <a16:creationId xmlns:a16="http://schemas.microsoft.com/office/drawing/2014/main" id="{5F8F35A7-1410-435F-9A16-9661A9B4FBAB}"/>
              </a:ext>
            </a:extLst>
          </p:cNvPr>
          <p:cNvSpPr txBox="1"/>
          <p:nvPr/>
        </p:nvSpPr>
        <p:spPr>
          <a:xfrm>
            <a:off x="2415702" y="5490148"/>
            <a:ext cx="1507144" cy="369332"/>
          </a:xfrm>
          <a:prstGeom prst="rect">
            <a:avLst/>
          </a:prstGeom>
          <a:noFill/>
        </p:spPr>
        <p:txBody>
          <a:bodyPr wrap="none" rtlCol="0">
            <a:spAutoFit/>
          </a:bodyPr>
          <a:lstStyle/>
          <a:p>
            <a:r>
              <a:rPr lang="en-US" altLang="zh-CN" dirty="0"/>
              <a:t>Original signal</a:t>
            </a:r>
            <a:endParaRPr lang="zh-CN" altLang="en-US" dirty="0"/>
          </a:p>
        </p:txBody>
      </p:sp>
      <p:sp>
        <p:nvSpPr>
          <p:cNvPr id="7" name="文本框 6">
            <a:extLst>
              <a:ext uri="{FF2B5EF4-FFF2-40B4-BE49-F238E27FC236}">
                <a16:creationId xmlns:a16="http://schemas.microsoft.com/office/drawing/2014/main" id="{CCBE2173-ABAD-4544-8A48-CA6728B315DA}"/>
              </a:ext>
            </a:extLst>
          </p:cNvPr>
          <p:cNvSpPr txBox="1"/>
          <p:nvPr/>
        </p:nvSpPr>
        <p:spPr>
          <a:xfrm>
            <a:off x="6683547" y="5490148"/>
            <a:ext cx="3171218" cy="369332"/>
          </a:xfrm>
          <a:prstGeom prst="rect">
            <a:avLst/>
          </a:prstGeom>
          <a:noFill/>
        </p:spPr>
        <p:txBody>
          <a:bodyPr wrap="square" rtlCol="0">
            <a:spAutoFit/>
          </a:bodyPr>
          <a:lstStyle/>
          <a:p>
            <a:r>
              <a:rPr lang="en-US" altLang="zh-CN" dirty="0"/>
              <a:t>Signal though band-pass filter.</a:t>
            </a:r>
            <a:endParaRPr lang="zh-CN" altLang="en-US" dirty="0"/>
          </a:p>
        </p:txBody>
      </p:sp>
    </p:spTree>
    <p:extLst>
      <p:ext uri="{BB962C8B-B14F-4D97-AF65-F5344CB8AC3E}">
        <p14:creationId xmlns:p14="http://schemas.microsoft.com/office/powerpoint/2010/main" val="125535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接点 23">
            <a:extLst>
              <a:ext uri="{FF2B5EF4-FFF2-40B4-BE49-F238E27FC236}">
                <a16:creationId xmlns:a16="http://schemas.microsoft.com/office/drawing/2014/main" id="{2D48C279-4DA4-405E-91B3-C74990561A2D}"/>
              </a:ext>
            </a:extLst>
          </p:cNvPr>
          <p:cNvSpPr/>
          <p:nvPr/>
        </p:nvSpPr>
        <p:spPr>
          <a:xfrm flipH="1">
            <a:off x="5756363" y="1424897"/>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FEBE4C30-B870-4B4E-8F1A-4A88001CF1E9}"/>
              </a:ext>
            </a:extLst>
          </p:cNvPr>
          <p:cNvSpPr/>
          <p:nvPr/>
        </p:nvSpPr>
        <p:spPr>
          <a:xfrm flipH="1">
            <a:off x="5752004" y="2354521"/>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8378F6F5-7DAD-4D0A-A6BB-84C21033C11F}"/>
              </a:ext>
            </a:extLst>
          </p:cNvPr>
          <p:cNvSpPr/>
          <p:nvPr/>
        </p:nvSpPr>
        <p:spPr>
          <a:xfrm flipH="1">
            <a:off x="5752004" y="4734152"/>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00769ADC-574B-4BC9-9199-FDFD28163423}"/>
              </a:ext>
            </a:extLst>
          </p:cNvPr>
          <p:cNvPicPr>
            <a:picLocks noChangeAspect="1"/>
          </p:cNvPicPr>
          <p:nvPr/>
        </p:nvPicPr>
        <p:blipFill>
          <a:blip r:embed="rId2"/>
          <a:stretch>
            <a:fillRect/>
          </a:stretch>
        </p:blipFill>
        <p:spPr>
          <a:xfrm>
            <a:off x="437734" y="1109639"/>
            <a:ext cx="4618120" cy="4412362"/>
          </a:xfrm>
          <a:prstGeom prst="rect">
            <a:avLst/>
          </a:prstGeom>
        </p:spPr>
      </p:pic>
      <p:pic>
        <p:nvPicPr>
          <p:cNvPr id="28" name="图片 27">
            <a:extLst>
              <a:ext uri="{FF2B5EF4-FFF2-40B4-BE49-F238E27FC236}">
                <a16:creationId xmlns:a16="http://schemas.microsoft.com/office/drawing/2014/main" id="{215E5660-32EA-4CE9-89C4-185F15497E55}"/>
              </a:ext>
            </a:extLst>
          </p:cNvPr>
          <p:cNvPicPr>
            <a:picLocks noChangeAspect="1"/>
          </p:cNvPicPr>
          <p:nvPr/>
        </p:nvPicPr>
        <p:blipFill>
          <a:blip r:embed="rId3"/>
          <a:stretch>
            <a:fillRect/>
          </a:stretch>
        </p:blipFill>
        <p:spPr>
          <a:xfrm>
            <a:off x="6096000" y="1255583"/>
            <a:ext cx="5166808" cy="769687"/>
          </a:xfrm>
          <a:prstGeom prst="rect">
            <a:avLst/>
          </a:prstGeom>
        </p:spPr>
      </p:pic>
      <p:pic>
        <p:nvPicPr>
          <p:cNvPr id="29" name="图片 28">
            <a:extLst>
              <a:ext uri="{FF2B5EF4-FFF2-40B4-BE49-F238E27FC236}">
                <a16:creationId xmlns:a16="http://schemas.microsoft.com/office/drawing/2014/main" id="{E0CE8033-C111-42A6-845B-2736ADEDCE36}"/>
              </a:ext>
            </a:extLst>
          </p:cNvPr>
          <p:cNvPicPr>
            <a:picLocks noChangeAspect="1"/>
          </p:cNvPicPr>
          <p:nvPr/>
        </p:nvPicPr>
        <p:blipFill>
          <a:blip r:embed="rId4"/>
          <a:stretch>
            <a:fillRect/>
          </a:stretch>
        </p:blipFill>
        <p:spPr>
          <a:xfrm>
            <a:off x="6256403" y="2306126"/>
            <a:ext cx="3741744" cy="236240"/>
          </a:xfrm>
          <a:prstGeom prst="rect">
            <a:avLst/>
          </a:prstGeom>
        </p:spPr>
      </p:pic>
      <p:sp>
        <p:nvSpPr>
          <p:cNvPr id="30" name="流程图: 接点 29">
            <a:extLst>
              <a:ext uri="{FF2B5EF4-FFF2-40B4-BE49-F238E27FC236}">
                <a16:creationId xmlns:a16="http://schemas.microsoft.com/office/drawing/2014/main" id="{CA829C93-C155-49A1-A9F3-3EA1EBE78A95}"/>
              </a:ext>
            </a:extLst>
          </p:cNvPr>
          <p:cNvSpPr/>
          <p:nvPr/>
        </p:nvSpPr>
        <p:spPr>
          <a:xfrm flipH="1">
            <a:off x="5756355" y="2898807"/>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C1811F97-26EB-4F27-8304-66815C74D89C}"/>
              </a:ext>
            </a:extLst>
          </p:cNvPr>
          <p:cNvPicPr>
            <a:picLocks noChangeAspect="1"/>
          </p:cNvPicPr>
          <p:nvPr/>
        </p:nvPicPr>
        <p:blipFill>
          <a:blip r:embed="rId5"/>
          <a:stretch>
            <a:fillRect/>
          </a:stretch>
        </p:blipFill>
        <p:spPr>
          <a:xfrm>
            <a:off x="6285887" y="2867822"/>
            <a:ext cx="1745131" cy="251482"/>
          </a:xfrm>
          <a:prstGeom prst="rect">
            <a:avLst/>
          </a:prstGeom>
        </p:spPr>
      </p:pic>
      <p:pic>
        <p:nvPicPr>
          <p:cNvPr id="32" name="图片 31">
            <a:extLst>
              <a:ext uri="{FF2B5EF4-FFF2-40B4-BE49-F238E27FC236}">
                <a16:creationId xmlns:a16="http://schemas.microsoft.com/office/drawing/2014/main" id="{3F988B97-0289-4033-BDB5-E6D6FA6689A4}"/>
              </a:ext>
            </a:extLst>
          </p:cNvPr>
          <p:cNvPicPr>
            <a:picLocks noChangeAspect="1"/>
          </p:cNvPicPr>
          <p:nvPr/>
        </p:nvPicPr>
        <p:blipFill>
          <a:blip r:embed="rId6"/>
          <a:stretch>
            <a:fillRect/>
          </a:stretch>
        </p:blipFill>
        <p:spPr>
          <a:xfrm>
            <a:off x="6221567" y="3101886"/>
            <a:ext cx="2928941" cy="454370"/>
          </a:xfrm>
          <a:prstGeom prst="rect">
            <a:avLst/>
          </a:prstGeom>
        </p:spPr>
      </p:pic>
      <p:pic>
        <p:nvPicPr>
          <p:cNvPr id="33" name="图片 32">
            <a:extLst>
              <a:ext uri="{FF2B5EF4-FFF2-40B4-BE49-F238E27FC236}">
                <a16:creationId xmlns:a16="http://schemas.microsoft.com/office/drawing/2014/main" id="{FABB6564-6A4B-4577-906C-F0FDD18D74B0}"/>
              </a:ext>
            </a:extLst>
          </p:cNvPr>
          <p:cNvPicPr>
            <a:picLocks noChangeAspect="1"/>
          </p:cNvPicPr>
          <p:nvPr/>
        </p:nvPicPr>
        <p:blipFill>
          <a:blip r:embed="rId7"/>
          <a:stretch>
            <a:fillRect/>
          </a:stretch>
        </p:blipFill>
        <p:spPr>
          <a:xfrm>
            <a:off x="6285887" y="3584085"/>
            <a:ext cx="4526672" cy="213378"/>
          </a:xfrm>
          <a:prstGeom prst="rect">
            <a:avLst/>
          </a:prstGeom>
        </p:spPr>
      </p:pic>
      <p:pic>
        <p:nvPicPr>
          <p:cNvPr id="34" name="图片 33">
            <a:extLst>
              <a:ext uri="{FF2B5EF4-FFF2-40B4-BE49-F238E27FC236}">
                <a16:creationId xmlns:a16="http://schemas.microsoft.com/office/drawing/2014/main" id="{DEF02A0A-518C-4F6E-B669-DD171AE2E78A}"/>
              </a:ext>
            </a:extLst>
          </p:cNvPr>
          <p:cNvPicPr>
            <a:picLocks noChangeAspect="1"/>
          </p:cNvPicPr>
          <p:nvPr/>
        </p:nvPicPr>
        <p:blipFill>
          <a:blip r:embed="rId8"/>
          <a:stretch>
            <a:fillRect/>
          </a:stretch>
        </p:blipFill>
        <p:spPr>
          <a:xfrm>
            <a:off x="10762934" y="3510542"/>
            <a:ext cx="662313" cy="272664"/>
          </a:xfrm>
          <a:prstGeom prst="rect">
            <a:avLst/>
          </a:prstGeom>
        </p:spPr>
      </p:pic>
      <p:pic>
        <p:nvPicPr>
          <p:cNvPr id="35" name="图片 34">
            <a:extLst>
              <a:ext uri="{FF2B5EF4-FFF2-40B4-BE49-F238E27FC236}">
                <a16:creationId xmlns:a16="http://schemas.microsoft.com/office/drawing/2014/main" id="{08DA13EA-2CC9-46CC-A1F7-67D21C9EF6E1}"/>
              </a:ext>
            </a:extLst>
          </p:cNvPr>
          <p:cNvPicPr>
            <a:picLocks noChangeAspect="1"/>
          </p:cNvPicPr>
          <p:nvPr/>
        </p:nvPicPr>
        <p:blipFill>
          <a:blip r:embed="rId9"/>
          <a:stretch>
            <a:fillRect/>
          </a:stretch>
        </p:blipFill>
        <p:spPr>
          <a:xfrm>
            <a:off x="6256403" y="4255115"/>
            <a:ext cx="4160881" cy="259102"/>
          </a:xfrm>
          <a:prstGeom prst="rect">
            <a:avLst/>
          </a:prstGeom>
        </p:spPr>
      </p:pic>
      <p:pic>
        <p:nvPicPr>
          <p:cNvPr id="36" name="图片 35">
            <a:extLst>
              <a:ext uri="{FF2B5EF4-FFF2-40B4-BE49-F238E27FC236}">
                <a16:creationId xmlns:a16="http://schemas.microsoft.com/office/drawing/2014/main" id="{26BFE3E5-E310-4C73-B0B1-BC6338165F07}"/>
              </a:ext>
            </a:extLst>
          </p:cNvPr>
          <p:cNvPicPr>
            <a:picLocks noChangeAspect="1"/>
          </p:cNvPicPr>
          <p:nvPr/>
        </p:nvPicPr>
        <p:blipFill>
          <a:blip r:embed="rId10"/>
          <a:stretch>
            <a:fillRect/>
          </a:stretch>
        </p:blipFill>
        <p:spPr>
          <a:xfrm>
            <a:off x="6268759" y="3882777"/>
            <a:ext cx="3612193" cy="259102"/>
          </a:xfrm>
          <a:prstGeom prst="rect">
            <a:avLst/>
          </a:prstGeom>
        </p:spPr>
      </p:pic>
      <p:pic>
        <p:nvPicPr>
          <p:cNvPr id="37" name="图片 36">
            <a:extLst>
              <a:ext uri="{FF2B5EF4-FFF2-40B4-BE49-F238E27FC236}">
                <a16:creationId xmlns:a16="http://schemas.microsoft.com/office/drawing/2014/main" id="{A7EA3801-FF1A-4BDC-8767-41D44548A93A}"/>
              </a:ext>
            </a:extLst>
          </p:cNvPr>
          <p:cNvPicPr>
            <a:picLocks noChangeAspect="1"/>
          </p:cNvPicPr>
          <p:nvPr/>
        </p:nvPicPr>
        <p:blipFill>
          <a:blip r:embed="rId11"/>
          <a:stretch>
            <a:fillRect/>
          </a:stretch>
        </p:blipFill>
        <p:spPr>
          <a:xfrm>
            <a:off x="6221567" y="4656874"/>
            <a:ext cx="1318374" cy="297206"/>
          </a:xfrm>
          <a:prstGeom prst="rect">
            <a:avLst/>
          </a:prstGeom>
        </p:spPr>
      </p:pic>
      <p:pic>
        <p:nvPicPr>
          <p:cNvPr id="38" name="图片 37">
            <a:extLst>
              <a:ext uri="{FF2B5EF4-FFF2-40B4-BE49-F238E27FC236}">
                <a16:creationId xmlns:a16="http://schemas.microsoft.com/office/drawing/2014/main" id="{B5E0EA7C-B2F5-4F6D-926B-AE0597988BFD}"/>
              </a:ext>
            </a:extLst>
          </p:cNvPr>
          <p:cNvPicPr>
            <a:picLocks noChangeAspect="1"/>
          </p:cNvPicPr>
          <p:nvPr/>
        </p:nvPicPr>
        <p:blipFill>
          <a:blip r:embed="rId12"/>
          <a:stretch>
            <a:fillRect/>
          </a:stretch>
        </p:blipFill>
        <p:spPr>
          <a:xfrm>
            <a:off x="6221567" y="5020852"/>
            <a:ext cx="1546994" cy="236240"/>
          </a:xfrm>
          <a:prstGeom prst="rect">
            <a:avLst/>
          </a:prstGeom>
        </p:spPr>
      </p:pic>
      <p:pic>
        <p:nvPicPr>
          <p:cNvPr id="39" name="图片 38">
            <a:extLst>
              <a:ext uri="{FF2B5EF4-FFF2-40B4-BE49-F238E27FC236}">
                <a16:creationId xmlns:a16="http://schemas.microsoft.com/office/drawing/2014/main" id="{AE2B4F83-B265-43A8-8BA5-09286ED2CCCB}"/>
              </a:ext>
            </a:extLst>
          </p:cNvPr>
          <p:cNvPicPr>
            <a:picLocks noChangeAspect="1"/>
          </p:cNvPicPr>
          <p:nvPr/>
        </p:nvPicPr>
        <p:blipFill>
          <a:blip r:embed="rId13"/>
          <a:stretch>
            <a:fillRect/>
          </a:stretch>
        </p:blipFill>
        <p:spPr>
          <a:xfrm>
            <a:off x="7712164" y="5020224"/>
            <a:ext cx="3810330" cy="236240"/>
          </a:xfrm>
          <a:prstGeom prst="rect">
            <a:avLst/>
          </a:prstGeom>
        </p:spPr>
      </p:pic>
      <p:pic>
        <p:nvPicPr>
          <p:cNvPr id="40" name="图片 39">
            <a:extLst>
              <a:ext uri="{FF2B5EF4-FFF2-40B4-BE49-F238E27FC236}">
                <a16:creationId xmlns:a16="http://schemas.microsoft.com/office/drawing/2014/main" id="{3733335E-4E71-45C2-9A00-C16F38BFAE23}"/>
              </a:ext>
            </a:extLst>
          </p:cNvPr>
          <p:cNvPicPr>
            <a:picLocks noChangeAspect="1"/>
          </p:cNvPicPr>
          <p:nvPr/>
        </p:nvPicPr>
        <p:blipFill>
          <a:blip r:embed="rId14"/>
          <a:stretch>
            <a:fillRect/>
          </a:stretch>
        </p:blipFill>
        <p:spPr>
          <a:xfrm>
            <a:off x="6211769" y="5259915"/>
            <a:ext cx="1303133" cy="236240"/>
          </a:xfrm>
          <a:prstGeom prst="rect">
            <a:avLst/>
          </a:prstGeom>
        </p:spPr>
      </p:pic>
      <p:pic>
        <p:nvPicPr>
          <p:cNvPr id="41" name="图片 40">
            <a:extLst>
              <a:ext uri="{FF2B5EF4-FFF2-40B4-BE49-F238E27FC236}">
                <a16:creationId xmlns:a16="http://schemas.microsoft.com/office/drawing/2014/main" id="{35A8553F-4976-42C1-8BE4-55E83505EF2B}"/>
              </a:ext>
            </a:extLst>
          </p:cNvPr>
          <p:cNvPicPr>
            <a:picLocks noChangeAspect="1"/>
          </p:cNvPicPr>
          <p:nvPr/>
        </p:nvPicPr>
        <p:blipFill>
          <a:blip r:embed="rId15"/>
          <a:stretch>
            <a:fillRect/>
          </a:stretch>
        </p:blipFill>
        <p:spPr>
          <a:xfrm>
            <a:off x="7488776" y="5312024"/>
            <a:ext cx="4057069" cy="192840"/>
          </a:xfrm>
          <a:prstGeom prst="rect">
            <a:avLst/>
          </a:prstGeom>
        </p:spPr>
      </p:pic>
      <p:pic>
        <p:nvPicPr>
          <p:cNvPr id="42" name="图片 41">
            <a:extLst>
              <a:ext uri="{FF2B5EF4-FFF2-40B4-BE49-F238E27FC236}">
                <a16:creationId xmlns:a16="http://schemas.microsoft.com/office/drawing/2014/main" id="{AF55546D-CC8E-460F-81DD-3BFA634DB1CB}"/>
              </a:ext>
            </a:extLst>
          </p:cNvPr>
          <p:cNvPicPr>
            <a:picLocks noChangeAspect="1"/>
          </p:cNvPicPr>
          <p:nvPr/>
        </p:nvPicPr>
        <p:blipFill>
          <a:blip r:embed="rId16"/>
          <a:stretch>
            <a:fillRect/>
          </a:stretch>
        </p:blipFill>
        <p:spPr>
          <a:xfrm>
            <a:off x="6236931" y="5568035"/>
            <a:ext cx="937341" cy="198137"/>
          </a:xfrm>
          <a:prstGeom prst="rect">
            <a:avLst/>
          </a:prstGeom>
        </p:spPr>
      </p:pic>
      <p:pic>
        <p:nvPicPr>
          <p:cNvPr id="43" name="图片 42">
            <a:extLst>
              <a:ext uri="{FF2B5EF4-FFF2-40B4-BE49-F238E27FC236}">
                <a16:creationId xmlns:a16="http://schemas.microsoft.com/office/drawing/2014/main" id="{CEB66C17-8B30-40D2-B87C-C20BF54E04CB}"/>
              </a:ext>
            </a:extLst>
          </p:cNvPr>
          <p:cNvPicPr>
            <a:picLocks noChangeAspect="1"/>
          </p:cNvPicPr>
          <p:nvPr/>
        </p:nvPicPr>
        <p:blipFill>
          <a:blip r:embed="rId17"/>
          <a:stretch>
            <a:fillRect/>
          </a:stretch>
        </p:blipFill>
        <p:spPr>
          <a:xfrm>
            <a:off x="7174724" y="5540279"/>
            <a:ext cx="1204064" cy="236240"/>
          </a:xfrm>
          <a:prstGeom prst="rect">
            <a:avLst/>
          </a:prstGeom>
        </p:spPr>
      </p:pic>
      <p:sp>
        <p:nvSpPr>
          <p:cNvPr id="2" name="文本框 1">
            <a:extLst>
              <a:ext uri="{FF2B5EF4-FFF2-40B4-BE49-F238E27FC236}">
                <a16:creationId xmlns:a16="http://schemas.microsoft.com/office/drawing/2014/main" id="{FC14DA97-783B-4C2C-BAF1-9F7AD6F9E7D7}"/>
              </a:ext>
            </a:extLst>
          </p:cNvPr>
          <p:cNvSpPr txBox="1"/>
          <p:nvPr/>
        </p:nvSpPr>
        <p:spPr>
          <a:xfrm>
            <a:off x="8284957" y="5473733"/>
            <a:ext cx="771720"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CCD98D0B-5E76-48DD-86C5-32D75AC5ED17}"/>
              </a:ext>
            </a:extLst>
          </p:cNvPr>
          <p:cNvSpPr txBox="1"/>
          <p:nvPr/>
        </p:nvSpPr>
        <p:spPr>
          <a:xfrm>
            <a:off x="2149418" y="5522001"/>
            <a:ext cx="1194751" cy="369332"/>
          </a:xfrm>
          <a:prstGeom prst="rect">
            <a:avLst/>
          </a:prstGeom>
          <a:noFill/>
        </p:spPr>
        <p:txBody>
          <a:bodyPr wrap="none" rtlCol="0">
            <a:spAutoFit/>
          </a:bodyPr>
          <a:lstStyle/>
          <a:p>
            <a:r>
              <a:rPr lang="en-US" altLang="zh-CN" dirty="0"/>
              <a:t>Figure6 [1]</a:t>
            </a:r>
            <a:endParaRPr lang="zh-CN" altLang="en-US" dirty="0"/>
          </a:p>
        </p:txBody>
      </p:sp>
      <p:sp>
        <p:nvSpPr>
          <p:cNvPr id="6" name="文本框 5">
            <a:extLst>
              <a:ext uri="{FF2B5EF4-FFF2-40B4-BE49-F238E27FC236}">
                <a16:creationId xmlns:a16="http://schemas.microsoft.com/office/drawing/2014/main" id="{6F3893AA-2176-4CFA-85CF-D52F7E65C333}"/>
              </a:ext>
            </a:extLst>
          </p:cNvPr>
          <p:cNvSpPr txBox="1"/>
          <p:nvPr/>
        </p:nvSpPr>
        <p:spPr>
          <a:xfrm>
            <a:off x="729575" y="262647"/>
            <a:ext cx="5661498"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Match ﬁlter</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19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D0B9A-C8C3-4ADD-AA3A-09E97D9B585A}"/>
              </a:ext>
            </a:extLst>
          </p:cNvPr>
          <p:cNvSpPr>
            <a:spLocks noGrp="1"/>
          </p:cNvSpPr>
          <p:nvPr>
            <p:ph type="title"/>
          </p:nvPr>
        </p:nvSpPr>
        <p:spPr>
          <a:xfrm>
            <a:off x="838200" y="365125"/>
            <a:ext cx="10515600" cy="1325563"/>
          </a:xfrm>
        </p:spPr>
        <p:txBody>
          <a:bodyPr/>
          <a:lstStyle/>
          <a:p>
            <a:r>
              <a:rPr lang="en-US" altLang="zh-CN" b="1" dirty="0" err="1">
                <a:latin typeface="Times New Roman" panose="02020603050405020304" pitchFamily="18" charset="0"/>
                <a:cs typeface="Times New Roman" panose="02020603050405020304" pitchFamily="18" charset="0"/>
              </a:rPr>
              <a:t>Dechirp</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14D595-7EB2-495D-B86A-EA954401BEEA}"/>
              </a:ext>
            </a:extLst>
          </p:cNvPr>
          <p:cNvSpPr>
            <a:spLocks noGrp="1"/>
          </p:cNvSpPr>
          <p:nvPr>
            <p:ph idx="1"/>
          </p:nvPr>
        </p:nvSpPr>
        <p:spPr>
          <a:xfrm>
            <a:off x="867527" y="1298795"/>
            <a:ext cx="6320882" cy="4351338"/>
          </a:xfrm>
        </p:spPr>
        <p:txBody>
          <a:bodyPr>
            <a:normAutofit/>
          </a:bodyPr>
          <a:lstStyle/>
          <a:p>
            <a:pPr marL="0" indent="0">
              <a:buNone/>
            </a:pPr>
            <a:r>
              <a:rPr lang="en-US" altLang="zh-CN" sz="2000" dirty="0"/>
              <a:t>mixing the received signals with the pseudo transmitted signals and applying a similar procedure:</a:t>
            </a:r>
            <a:endParaRPr lang="zh-CN" altLang="en-US" sz="2000" dirty="0"/>
          </a:p>
        </p:txBody>
      </p:sp>
      <p:pic>
        <p:nvPicPr>
          <p:cNvPr id="5" name="图片 4">
            <a:extLst>
              <a:ext uri="{FF2B5EF4-FFF2-40B4-BE49-F238E27FC236}">
                <a16:creationId xmlns:a16="http://schemas.microsoft.com/office/drawing/2014/main" id="{81787F42-03F6-4439-A1A7-9EBEC81BD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710" y="1905264"/>
            <a:ext cx="3378958" cy="605548"/>
          </a:xfrm>
          <a:prstGeom prst="rect">
            <a:avLst/>
          </a:prstGeom>
        </p:spPr>
      </p:pic>
      <p:sp>
        <p:nvSpPr>
          <p:cNvPr id="7" name="文本框 6">
            <a:extLst>
              <a:ext uri="{FF2B5EF4-FFF2-40B4-BE49-F238E27FC236}">
                <a16:creationId xmlns:a16="http://schemas.microsoft.com/office/drawing/2014/main" id="{BDD58766-0FE5-48F0-9BBA-6279C89B24F1}"/>
              </a:ext>
            </a:extLst>
          </p:cNvPr>
          <p:cNvSpPr txBox="1"/>
          <p:nvPr/>
        </p:nvSpPr>
        <p:spPr>
          <a:xfrm>
            <a:off x="1032503" y="2404280"/>
            <a:ext cx="5805997"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Rn: the distance between the transmitter and receiver during the n-</a:t>
            </a:r>
            <a:r>
              <a:rPr lang="en-US" altLang="zh-CN" sz="2000" dirty="0" err="1"/>
              <a:t>th</a:t>
            </a:r>
            <a:r>
              <a:rPr lang="en-US" altLang="zh-CN" sz="2000" dirty="0"/>
              <a:t> interval</a:t>
            </a:r>
          </a:p>
          <a:p>
            <a:pPr marL="285750" indent="-285750">
              <a:buFont typeface="Arial" panose="020B0604020202020204" pitchFamily="34" charset="0"/>
              <a:buChar char="•"/>
            </a:pPr>
            <a:r>
              <a:rPr lang="en-US" altLang="zh-CN" sz="2000" dirty="0" err="1"/>
              <a:t>fnp</a:t>
            </a:r>
            <a:r>
              <a:rPr lang="en-US" altLang="zh-CN" sz="2000" dirty="0"/>
              <a:t> : the peak frequency of the mixed signals</a:t>
            </a:r>
          </a:p>
          <a:p>
            <a:pPr marL="285750" indent="-285750">
              <a:buFont typeface="Arial" panose="020B0604020202020204" pitchFamily="34" charset="0"/>
              <a:buChar char="•"/>
            </a:pPr>
            <a:r>
              <a:rPr lang="en-US" altLang="zh-CN" sz="2000" dirty="0"/>
              <a:t>c : the propagation speed of the audio signal</a:t>
            </a:r>
          </a:p>
          <a:p>
            <a:pPr marL="285750" indent="-285750">
              <a:buFont typeface="Arial" panose="020B0604020202020204" pitchFamily="34" charset="0"/>
              <a:buChar char="•"/>
            </a:pPr>
            <a:r>
              <a:rPr lang="en-US" altLang="zh-CN" sz="2000" dirty="0"/>
              <a:t>T : the chirp duration</a:t>
            </a:r>
          </a:p>
          <a:p>
            <a:pPr marL="285750" indent="-285750">
              <a:buFont typeface="Arial" panose="020B0604020202020204" pitchFamily="34" charset="0"/>
              <a:buChar char="•"/>
            </a:pPr>
            <a:r>
              <a:rPr lang="en-US" altLang="zh-CN" sz="2000" dirty="0"/>
              <a:t>B : the bandwidth of the chirp signal</a:t>
            </a:r>
          </a:p>
          <a:p>
            <a:r>
              <a:rPr lang="en-US" altLang="zh-CN" sz="2000" dirty="0"/>
              <a:t>Considering the above equations for two intervals, we can derive</a:t>
            </a:r>
          </a:p>
          <a:p>
            <a:endParaRPr lang="en-US" altLang="zh-CN" sz="2000" dirty="0"/>
          </a:p>
          <a:p>
            <a:endParaRPr lang="en-US" altLang="zh-CN" sz="2000" dirty="0"/>
          </a:p>
          <a:p>
            <a:r>
              <a:rPr lang="en-US" altLang="zh-CN" sz="2000" dirty="0"/>
              <a:t>If R1 is known, Rn can be determined based on:</a:t>
            </a:r>
          </a:p>
          <a:p>
            <a:endParaRPr lang="en-US" altLang="zh-CN" dirty="0"/>
          </a:p>
          <a:p>
            <a:endParaRPr lang="zh-CN" altLang="en-US" dirty="0"/>
          </a:p>
        </p:txBody>
      </p:sp>
      <p:pic>
        <p:nvPicPr>
          <p:cNvPr id="9" name="图片 8">
            <a:extLst>
              <a:ext uri="{FF2B5EF4-FFF2-40B4-BE49-F238E27FC236}">
                <a16:creationId xmlns:a16="http://schemas.microsoft.com/office/drawing/2014/main" id="{1C498B60-A139-4A2F-9B8F-C15879972BE5}"/>
              </a:ext>
            </a:extLst>
          </p:cNvPr>
          <p:cNvPicPr>
            <a:picLocks noChangeAspect="1"/>
          </p:cNvPicPr>
          <p:nvPr/>
        </p:nvPicPr>
        <p:blipFill rotWithShape="1">
          <a:blip r:embed="rId3">
            <a:extLst>
              <a:ext uri="{28A0092B-C50C-407E-A947-70E740481C1C}">
                <a14:useLocalDpi xmlns:a14="http://schemas.microsoft.com/office/drawing/2010/main" val="0"/>
              </a:ext>
            </a:extLst>
          </a:blip>
          <a:srcRect t="11279" b="8664"/>
          <a:stretch/>
        </p:blipFill>
        <p:spPr>
          <a:xfrm>
            <a:off x="2486782" y="4806136"/>
            <a:ext cx="3017782" cy="530775"/>
          </a:xfrm>
          <a:prstGeom prst="rect">
            <a:avLst/>
          </a:prstGeom>
        </p:spPr>
      </p:pic>
      <p:pic>
        <p:nvPicPr>
          <p:cNvPr id="11" name="图片 10">
            <a:extLst>
              <a:ext uri="{FF2B5EF4-FFF2-40B4-BE49-F238E27FC236}">
                <a16:creationId xmlns:a16="http://schemas.microsoft.com/office/drawing/2014/main" id="{987A463B-3899-47BC-BBE6-BA74296BB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87" y="5943193"/>
            <a:ext cx="2781541" cy="640135"/>
          </a:xfrm>
          <a:prstGeom prst="rect">
            <a:avLst/>
          </a:prstGeom>
        </p:spPr>
      </p:pic>
      <p:sp>
        <p:nvSpPr>
          <p:cNvPr id="16" name="文本框 15">
            <a:extLst>
              <a:ext uri="{FF2B5EF4-FFF2-40B4-BE49-F238E27FC236}">
                <a16:creationId xmlns:a16="http://schemas.microsoft.com/office/drawing/2014/main" id="{B773B4EA-12F8-49F5-82C5-58C0D81FC8DE}"/>
              </a:ext>
            </a:extLst>
          </p:cNvPr>
          <p:cNvSpPr txBox="1"/>
          <p:nvPr/>
        </p:nvSpPr>
        <p:spPr>
          <a:xfrm>
            <a:off x="6091758" y="5472932"/>
            <a:ext cx="541538" cy="369332"/>
          </a:xfrm>
          <a:prstGeom prst="rect">
            <a:avLst/>
          </a:prstGeom>
          <a:noFill/>
        </p:spPr>
        <p:txBody>
          <a:bodyPr wrap="square" rtlCol="0">
            <a:spAutoFit/>
          </a:bodyPr>
          <a:lstStyle/>
          <a:p>
            <a:r>
              <a:rPr lang="en-US" altLang="zh-CN" dirty="0"/>
              <a:t>[7]</a:t>
            </a:r>
            <a:endParaRPr lang="zh-CN" altLang="en-US" dirty="0"/>
          </a:p>
        </p:txBody>
      </p:sp>
      <p:pic>
        <p:nvPicPr>
          <p:cNvPr id="18" name="图片 17">
            <a:extLst>
              <a:ext uri="{FF2B5EF4-FFF2-40B4-BE49-F238E27FC236}">
                <a16:creationId xmlns:a16="http://schemas.microsoft.com/office/drawing/2014/main" id="{4763A3F0-5E02-4F1D-89C8-B141B2A92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4289" y="743862"/>
            <a:ext cx="3580184" cy="2685138"/>
          </a:xfrm>
          <a:prstGeom prst="rect">
            <a:avLst/>
          </a:prstGeom>
        </p:spPr>
      </p:pic>
      <p:pic>
        <p:nvPicPr>
          <p:cNvPr id="20" name="图片 19">
            <a:extLst>
              <a:ext uri="{FF2B5EF4-FFF2-40B4-BE49-F238E27FC236}">
                <a16:creationId xmlns:a16="http://schemas.microsoft.com/office/drawing/2014/main" id="{089E02C0-566E-4631-8225-8E8DE9F133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929" y="4103097"/>
            <a:ext cx="3806520" cy="2039650"/>
          </a:xfrm>
          <a:prstGeom prst="rect">
            <a:avLst/>
          </a:prstGeom>
        </p:spPr>
      </p:pic>
      <p:sp>
        <p:nvSpPr>
          <p:cNvPr id="21" name="文本框 20">
            <a:extLst>
              <a:ext uri="{FF2B5EF4-FFF2-40B4-BE49-F238E27FC236}">
                <a16:creationId xmlns:a16="http://schemas.microsoft.com/office/drawing/2014/main" id="{287C5EF2-26B6-4924-8DAD-2A1E41DC72C3}"/>
              </a:ext>
            </a:extLst>
          </p:cNvPr>
          <p:cNvSpPr txBox="1"/>
          <p:nvPr/>
        </p:nvSpPr>
        <p:spPr>
          <a:xfrm>
            <a:off x="7744289" y="3442883"/>
            <a:ext cx="3553730" cy="646331"/>
          </a:xfrm>
          <a:prstGeom prst="rect">
            <a:avLst/>
          </a:prstGeom>
          <a:noFill/>
        </p:spPr>
        <p:txBody>
          <a:bodyPr wrap="none" rtlCol="0">
            <a:spAutoFit/>
          </a:bodyPr>
          <a:lstStyle/>
          <a:p>
            <a:r>
              <a:rPr lang="en-US" altLang="zh-CN" dirty="0"/>
              <a:t>original chirp and </a:t>
            </a:r>
            <a:r>
              <a:rPr lang="en-US" altLang="zh-CN" dirty="0" err="1"/>
              <a:t>recived</a:t>
            </a:r>
            <a:r>
              <a:rPr lang="en-US" altLang="zh-CN" dirty="0"/>
              <a:t> chirp with</a:t>
            </a:r>
          </a:p>
          <a:p>
            <a:r>
              <a:rPr lang="en-US" altLang="zh-CN" dirty="0"/>
              <a:t> time domain latency and echo</a:t>
            </a:r>
            <a:endParaRPr lang="zh-CN" altLang="en-US" dirty="0"/>
          </a:p>
        </p:txBody>
      </p:sp>
      <p:sp>
        <p:nvSpPr>
          <p:cNvPr id="22" name="文本框 21">
            <a:extLst>
              <a:ext uri="{FF2B5EF4-FFF2-40B4-BE49-F238E27FC236}">
                <a16:creationId xmlns:a16="http://schemas.microsoft.com/office/drawing/2014/main" id="{41649980-1CA1-4167-A8D8-85DB8178B76E}"/>
              </a:ext>
            </a:extLst>
          </p:cNvPr>
          <p:cNvSpPr txBox="1"/>
          <p:nvPr/>
        </p:nvSpPr>
        <p:spPr>
          <a:xfrm>
            <a:off x="8082753" y="6132056"/>
            <a:ext cx="3406696" cy="369332"/>
          </a:xfrm>
          <a:prstGeom prst="rect">
            <a:avLst/>
          </a:prstGeom>
          <a:noFill/>
        </p:spPr>
        <p:txBody>
          <a:bodyPr wrap="square" rtlCol="0">
            <a:spAutoFit/>
          </a:bodyPr>
          <a:lstStyle/>
          <a:p>
            <a:r>
              <a:rPr lang="en-US" altLang="zh-CN" dirty="0"/>
              <a:t>frequency domain after </a:t>
            </a:r>
            <a:r>
              <a:rPr lang="en-US" altLang="zh-CN" dirty="0" err="1"/>
              <a:t>dechirp</a:t>
            </a:r>
            <a:endParaRPr lang="zh-CN" altLang="en-US" dirty="0"/>
          </a:p>
        </p:txBody>
      </p:sp>
    </p:spTree>
    <p:extLst>
      <p:ext uri="{BB962C8B-B14F-4D97-AF65-F5344CB8AC3E}">
        <p14:creationId xmlns:p14="http://schemas.microsoft.com/office/powerpoint/2010/main" val="223678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00244CE-A047-4A43-9671-CB3DE360FB78}"/>
              </a:ext>
            </a:extLst>
          </p:cNvPr>
          <p:cNvPicPr>
            <a:picLocks noChangeAspect="1"/>
          </p:cNvPicPr>
          <p:nvPr/>
        </p:nvPicPr>
        <p:blipFill>
          <a:blip r:embed="rId2"/>
          <a:stretch>
            <a:fillRect/>
          </a:stretch>
        </p:blipFill>
        <p:spPr>
          <a:xfrm>
            <a:off x="529680" y="4499622"/>
            <a:ext cx="4675867" cy="1179586"/>
          </a:xfrm>
          <a:prstGeom prst="rect">
            <a:avLst/>
          </a:prstGeom>
        </p:spPr>
      </p:pic>
      <p:pic>
        <p:nvPicPr>
          <p:cNvPr id="13" name="内容占位符 6">
            <a:extLst>
              <a:ext uri="{FF2B5EF4-FFF2-40B4-BE49-F238E27FC236}">
                <a16:creationId xmlns:a16="http://schemas.microsoft.com/office/drawing/2014/main" id="{15E36F99-55DE-4E63-9446-1516C96F3C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5084" y="4620794"/>
            <a:ext cx="5391150" cy="1238250"/>
          </a:xfrm>
        </p:spPr>
      </p:pic>
      <p:sp>
        <p:nvSpPr>
          <p:cNvPr id="14" name="对话气泡: 椭圆形 13">
            <a:extLst>
              <a:ext uri="{FF2B5EF4-FFF2-40B4-BE49-F238E27FC236}">
                <a16:creationId xmlns:a16="http://schemas.microsoft.com/office/drawing/2014/main" id="{7F2357C6-E4F9-4E15-B01A-EB6F0A1E2D53}"/>
              </a:ext>
            </a:extLst>
          </p:cNvPr>
          <p:cNvSpPr/>
          <p:nvPr/>
        </p:nvSpPr>
        <p:spPr>
          <a:xfrm>
            <a:off x="6386652" y="1184417"/>
            <a:ext cx="4829582" cy="2928596"/>
          </a:xfrm>
          <a:prstGeom prst="wedgeEllipseCallout">
            <a:avLst>
              <a:gd name="adj1" fmla="val -86568"/>
              <a:gd name="adj2" fmla="val 789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3FD37A9E-C6DC-43B2-B051-295F6C354B42}"/>
              </a:ext>
            </a:extLst>
          </p:cNvPr>
          <p:cNvPicPr>
            <a:picLocks noChangeAspect="1"/>
          </p:cNvPicPr>
          <p:nvPr/>
        </p:nvPicPr>
        <p:blipFill>
          <a:blip r:embed="rId4"/>
          <a:stretch>
            <a:fillRect/>
          </a:stretch>
        </p:blipFill>
        <p:spPr>
          <a:xfrm>
            <a:off x="7200583" y="1711443"/>
            <a:ext cx="3201719" cy="1852772"/>
          </a:xfrm>
          <a:prstGeom prst="rect">
            <a:avLst/>
          </a:prstGeom>
        </p:spPr>
      </p:pic>
      <p:sp>
        <p:nvSpPr>
          <p:cNvPr id="16" name="对话气泡: 椭圆形 15">
            <a:extLst>
              <a:ext uri="{FF2B5EF4-FFF2-40B4-BE49-F238E27FC236}">
                <a16:creationId xmlns:a16="http://schemas.microsoft.com/office/drawing/2014/main" id="{D8F0C23A-C2C3-456A-BE0D-9FCA9F0DE43F}"/>
              </a:ext>
            </a:extLst>
          </p:cNvPr>
          <p:cNvSpPr/>
          <p:nvPr/>
        </p:nvSpPr>
        <p:spPr>
          <a:xfrm>
            <a:off x="1480456" y="1291487"/>
            <a:ext cx="3775847" cy="2714456"/>
          </a:xfrm>
          <a:prstGeom prst="wedgeEllipseCallout">
            <a:avLst>
              <a:gd name="adj1" fmla="val -5219"/>
              <a:gd name="adj2" fmla="val 854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FF5CA2E0-C7FD-4480-AFF7-AED8856BC536}"/>
              </a:ext>
            </a:extLst>
          </p:cNvPr>
          <p:cNvPicPr>
            <a:picLocks noChangeAspect="1"/>
          </p:cNvPicPr>
          <p:nvPr/>
        </p:nvPicPr>
        <p:blipFill>
          <a:blip r:embed="rId5"/>
          <a:stretch>
            <a:fillRect/>
          </a:stretch>
        </p:blipFill>
        <p:spPr>
          <a:xfrm>
            <a:off x="2388786" y="1764769"/>
            <a:ext cx="1928027" cy="1928027"/>
          </a:xfrm>
          <a:prstGeom prst="rect">
            <a:avLst/>
          </a:prstGeom>
        </p:spPr>
      </p:pic>
      <p:sp>
        <p:nvSpPr>
          <p:cNvPr id="9" name="标题 1">
            <a:extLst>
              <a:ext uri="{FF2B5EF4-FFF2-40B4-BE49-F238E27FC236}">
                <a16:creationId xmlns:a16="http://schemas.microsoft.com/office/drawing/2014/main" id="{277F1D81-F08A-4B75-80D8-4779BC2475D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b="1" dirty="0"/>
          </a:p>
        </p:txBody>
      </p:sp>
      <p:sp>
        <p:nvSpPr>
          <p:cNvPr id="3" name="标题 2">
            <a:extLst>
              <a:ext uri="{FF2B5EF4-FFF2-40B4-BE49-F238E27FC236}">
                <a16:creationId xmlns:a16="http://schemas.microsoft.com/office/drawing/2014/main" id="{D8A2F5CB-879C-4A2A-A8D9-548868CD10C6}"/>
              </a:ext>
            </a:extLst>
          </p:cNvPr>
          <p:cNvSpPr>
            <a:spLocks noGrp="1"/>
          </p:cNvSpPr>
          <p:nvPr>
            <p:ph type="title"/>
          </p:nvPr>
        </p:nvSpPr>
        <p:spPr>
          <a:xfrm>
            <a:off x="547549" y="219060"/>
            <a:ext cx="10515600" cy="1325563"/>
          </a:xfrm>
        </p:spPr>
        <p:txBody>
          <a:bodyPr/>
          <a:lstStyle/>
          <a:p>
            <a:r>
              <a:rPr lang="en-US" altLang="zh-CN" b="1" dirty="0">
                <a:latin typeface="Times New Roman" panose="02020603050405020304" pitchFamily="18" charset="0"/>
                <a:cs typeface="Times New Roman" panose="02020603050405020304" pitchFamily="18" charset="0"/>
              </a:rPr>
              <a:t>Distance Extract </a:t>
            </a:r>
            <a:br>
              <a:rPr lang="zh-CN" altLang="en-US" b="1"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63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34E228B-F4B4-4E1D-B8E7-7AE25D7B990B}"/>
              </a:ext>
            </a:extLst>
          </p:cNvPr>
          <p:cNvPicPr>
            <a:picLocks noChangeAspect="1"/>
          </p:cNvPicPr>
          <p:nvPr/>
        </p:nvPicPr>
        <p:blipFill>
          <a:blip r:embed="rId2"/>
          <a:stretch>
            <a:fillRect/>
          </a:stretch>
        </p:blipFill>
        <p:spPr>
          <a:xfrm>
            <a:off x="1391639" y="1057051"/>
            <a:ext cx="5265876" cy="5593565"/>
          </a:xfrm>
          <a:prstGeom prst="rect">
            <a:avLst/>
          </a:prstGeom>
        </p:spPr>
      </p:pic>
      <p:pic>
        <p:nvPicPr>
          <p:cNvPr id="6" name="图片 5">
            <a:extLst>
              <a:ext uri="{FF2B5EF4-FFF2-40B4-BE49-F238E27FC236}">
                <a16:creationId xmlns:a16="http://schemas.microsoft.com/office/drawing/2014/main" id="{28969016-E2BB-40A5-AC3C-8C6EE2A36040}"/>
              </a:ext>
            </a:extLst>
          </p:cNvPr>
          <p:cNvPicPr>
            <a:picLocks noChangeAspect="1"/>
          </p:cNvPicPr>
          <p:nvPr/>
        </p:nvPicPr>
        <p:blipFill>
          <a:blip r:embed="rId3"/>
          <a:stretch>
            <a:fillRect/>
          </a:stretch>
        </p:blipFill>
        <p:spPr>
          <a:xfrm>
            <a:off x="7529305" y="2700793"/>
            <a:ext cx="3764307" cy="1990949"/>
          </a:xfrm>
          <a:prstGeom prst="rect">
            <a:avLst/>
          </a:prstGeom>
        </p:spPr>
      </p:pic>
      <p:sp>
        <p:nvSpPr>
          <p:cNvPr id="8" name="文本框 7">
            <a:extLst>
              <a:ext uri="{FF2B5EF4-FFF2-40B4-BE49-F238E27FC236}">
                <a16:creationId xmlns:a16="http://schemas.microsoft.com/office/drawing/2014/main" id="{5B5864B0-F3D8-4009-8046-E1BBBE01E291}"/>
              </a:ext>
            </a:extLst>
          </p:cNvPr>
          <p:cNvSpPr txBox="1"/>
          <p:nvPr/>
        </p:nvSpPr>
        <p:spPr>
          <a:xfrm>
            <a:off x="798990" y="246419"/>
            <a:ext cx="7910004"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Coordinates Calculation</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88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FF566-6059-456B-B49E-A44D2C7E86B4}"/>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Progress</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8C3588E-393F-465F-9E6B-D43517D1AF89}"/>
              </a:ext>
            </a:extLst>
          </p:cNvPr>
          <p:cNvSpPr>
            <a:spLocks noGrp="1"/>
          </p:cNvSpPr>
          <p:nvPr>
            <p:ph idx="1"/>
          </p:nvPr>
        </p:nvSpPr>
        <p:spPr/>
        <p:txBody>
          <a:bodyPr/>
          <a:lstStyle/>
          <a:p>
            <a:pPr marL="0" indent="0">
              <a:buNone/>
            </a:pPr>
            <a:r>
              <a:rPr lang="en-US" altLang="zh-CN" dirty="0"/>
              <a:t>     Now, we make our approach on </a:t>
            </a:r>
            <a:r>
              <a:rPr lang="en-US" altLang="zh-CN" dirty="0" err="1"/>
              <a:t>dechirp</a:t>
            </a:r>
            <a:r>
              <a:rPr lang="en-US" altLang="zh-CN" dirty="0"/>
              <a:t> method to distinguish the receive signal and echo signal. We are able to line up the receive signal periodically with the transmit signal to do efficient and stable echo track. Also, for each window, we are able to estimate the frequency difference between the direct received sound and echo sound.</a:t>
            </a:r>
          </a:p>
          <a:p>
            <a:pPr marL="0" indent="0">
              <a:buNone/>
            </a:pPr>
            <a:endParaRPr lang="zh-CN" altLang="en-US" dirty="0"/>
          </a:p>
        </p:txBody>
      </p:sp>
    </p:spTree>
    <p:extLst>
      <p:ext uri="{BB962C8B-B14F-4D97-AF65-F5344CB8AC3E}">
        <p14:creationId xmlns:p14="http://schemas.microsoft.com/office/powerpoint/2010/main" val="91918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9F2B5-556D-4B31-A1EF-2D9D01895F85}"/>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Challenge</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239D917-E9CA-435C-8870-13B2C1CA9906}"/>
              </a:ext>
            </a:extLst>
          </p:cNvPr>
          <p:cNvSpPr>
            <a:spLocks noGrp="1"/>
          </p:cNvSpPr>
          <p:nvPr>
            <p:ph idx="1"/>
          </p:nvPr>
        </p:nvSpPr>
        <p:spPr/>
        <p:txBody>
          <a:bodyPr/>
          <a:lstStyle/>
          <a:p>
            <a:pPr lvl="0"/>
            <a:r>
              <a:rPr lang="en-US" altLang="zh-CN" dirty="0"/>
              <a:t>Signal processing during long time. Because we aim to implement a real-time distance measurement application, too long a delay is not allowed.</a:t>
            </a:r>
            <a:endParaRPr lang="zh-CN" altLang="zh-CN" dirty="0"/>
          </a:p>
          <a:p>
            <a:pPr lvl="0"/>
            <a:r>
              <a:rPr lang="en-US" altLang="zh-CN" dirty="0"/>
              <a:t>Measurement accuracy cannot ensure. We are consider using OFDM [2] to improve Measurement accuracy.</a:t>
            </a:r>
            <a:endParaRPr lang="zh-CN" altLang="zh-CN" dirty="0"/>
          </a:p>
          <a:p>
            <a:pPr lvl="0"/>
            <a:r>
              <a:rPr lang="en-US" altLang="zh-CN" dirty="0"/>
              <a:t>For different smart phone the distance between speakers and microphone is also different. So portability also is a big question here. </a:t>
            </a:r>
            <a:endParaRPr lang="zh-CN" altLang="zh-CN" dirty="0"/>
          </a:p>
          <a:p>
            <a:pPr lvl="0"/>
            <a:r>
              <a:rPr lang="en-US" altLang="zh-CN" dirty="0"/>
              <a:t>The measurement processing part may be a difficult task to move into a smart phone.</a:t>
            </a:r>
            <a:endParaRPr lang="zh-CN" altLang="zh-CN" dirty="0"/>
          </a:p>
          <a:p>
            <a:endParaRPr lang="zh-CN" altLang="en-US" dirty="0"/>
          </a:p>
        </p:txBody>
      </p:sp>
    </p:spTree>
    <p:extLst>
      <p:ext uri="{BB962C8B-B14F-4D97-AF65-F5344CB8AC3E}">
        <p14:creationId xmlns:p14="http://schemas.microsoft.com/office/powerpoint/2010/main" val="352355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18716-A4FD-4E88-BC81-B9CA41B3243A}"/>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References</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6785D35-7B05-4430-BB3B-3F7E42ADB8F6}"/>
              </a:ext>
            </a:extLst>
          </p:cNvPr>
          <p:cNvSpPr>
            <a:spLocks noGrp="1"/>
          </p:cNvSpPr>
          <p:nvPr>
            <p:ph idx="1"/>
          </p:nvPr>
        </p:nvSpPr>
        <p:spPr/>
        <p:txBody>
          <a:bodyPr>
            <a:normAutofit fontScale="70000" lnSpcReduction="20000"/>
          </a:bodyPr>
          <a:lstStyle/>
          <a:p>
            <a:r>
              <a:rPr lang="en-HK" altLang="zh-CN" dirty="0"/>
              <a:t>[1]</a:t>
            </a:r>
            <a:r>
              <a:rPr lang="en-US" altLang="zh-CN" dirty="0"/>
              <a:t> CHEN H, LI F, WANG Y. </a:t>
            </a:r>
            <a:r>
              <a:rPr lang="en-US" altLang="zh-CN" dirty="0" err="1"/>
              <a:t>Echotrack</a:t>
            </a:r>
            <a:r>
              <a:rPr lang="en-US" altLang="zh-CN" dirty="0"/>
              <a:t>: Acoustic device-free hand tracking on smart phones[C]//IEEE INFOCOM 2017-IEEE Conference on Computer Communications. [</a:t>
            </a:r>
            <a:r>
              <a:rPr lang="en-US" altLang="zh-CN" dirty="0" err="1"/>
              <a:t>S.l.</a:t>
            </a:r>
            <a:r>
              <a:rPr lang="en-US" altLang="zh-CN" dirty="0"/>
              <a:t>]: IEEE, 2017: 1-9. </a:t>
            </a:r>
          </a:p>
          <a:p>
            <a:r>
              <a:rPr lang="en-US" altLang="zh-CN" dirty="0"/>
              <a:t>[2] NANDAKUMAR R, IYER V, TAN D, et al. </a:t>
            </a:r>
            <a:r>
              <a:rPr lang="en-US" altLang="zh-CN" dirty="0" err="1"/>
              <a:t>Fingerio</a:t>
            </a:r>
            <a:r>
              <a:rPr lang="en-US" altLang="zh-CN" dirty="0"/>
              <a:t>: Using active sonar for fine-grained finger tracking[C]//Proceedings of the 2016 CHI Conference on Human Factors in Computing Systems. [</a:t>
            </a:r>
            <a:r>
              <a:rPr lang="en-US" altLang="zh-CN" dirty="0" err="1"/>
              <a:t>S.l.</a:t>
            </a:r>
            <a:r>
              <a:rPr lang="en-US" altLang="zh-CN" dirty="0"/>
              <a:t>]: ACM, 2016: 1515-1525. </a:t>
            </a:r>
          </a:p>
          <a:p>
            <a:r>
              <a:rPr lang="en-US" altLang="zh-CN" dirty="0"/>
              <a:t>[3] WANG W, LIU A X, SUN K. Device-free gesture tracking using acoustic signals[C]//Proceedings of the 22nd Annual International Conference on Mobile Computing and Networking. [</a:t>
            </a:r>
            <a:r>
              <a:rPr lang="en-US" altLang="zh-CN" dirty="0" err="1"/>
              <a:t>S.l.</a:t>
            </a:r>
            <a:r>
              <a:rPr lang="en-US" altLang="zh-CN" dirty="0"/>
              <a:t>]: ACM, 2016: 82-94</a:t>
            </a:r>
          </a:p>
          <a:p>
            <a:r>
              <a:rPr lang="en-US" altLang="zh-CN" dirty="0"/>
              <a:t>[4] YUN S, CHEN Y C, QIU L. Turning a mobile device into a mouse in the air [C]//Proceedings of the 13th Annual International Conference on Mobile Systems, Applications, and Services. [</a:t>
            </a:r>
            <a:r>
              <a:rPr lang="en-US" altLang="zh-CN" dirty="0" err="1"/>
              <a:t>S.l.</a:t>
            </a:r>
            <a:r>
              <a:rPr lang="en-US" altLang="zh-CN" dirty="0"/>
              <a:t>]: ACM, 2015: 15-29.</a:t>
            </a:r>
          </a:p>
          <a:p>
            <a:r>
              <a:rPr lang="en-US" altLang="zh-CN" dirty="0"/>
              <a:t>[5] G. Woo, P. </a:t>
            </a:r>
            <a:r>
              <a:rPr lang="en-US" altLang="zh-CN" dirty="0" err="1"/>
              <a:t>Kheradpour</a:t>
            </a:r>
            <a:r>
              <a:rPr lang="en-US" altLang="zh-CN" dirty="0"/>
              <a:t>, D. Shen, and D. </a:t>
            </a:r>
            <a:r>
              <a:rPr lang="en-US" altLang="zh-CN" dirty="0" err="1"/>
              <a:t>Katabi</a:t>
            </a:r>
            <a:r>
              <a:rPr lang="en-US" altLang="zh-CN" dirty="0"/>
              <a:t>. Beyond the bits: Cooperative packet recovery using physical layer information. In Proc. of ACM </a:t>
            </a:r>
            <a:r>
              <a:rPr lang="en-US" altLang="zh-CN" dirty="0" err="1"/>
              <a:t>MobiCom</a:t>
            </a:r>
            <a:r>
              <a:rPr lang="en-US" altLang="zh-CN" dirty="0"/>
              <a:t>, 2007.</a:t>
            </a:r>
          </a:p>
          <a:p>
            <a:r>
              <a:rPr lang="en-US" altLang="zh-CN" dirty="0"/>
              <a:t>[6] Wang A , </a:t>
            </a:r>
            <a:r>
              <a:rPr lang="en-US" altLang="zh-CN" dirty="0" err="1"/>
              <a:t>Gollakota</a:t>
            </a:r>
            <a:r>
              <a:rPr lang="en-US" altLang="zh-CN" dirty="0"/>
              <a:t> S . </a:t>
            </a:r>
            <a:r>
              <a:rPr lang="en-US" altLang="zh-CN" dirty="0" err="1"/>
              <a:t>MilliSonic</a:t>
            </a:r>
            <a:r>
              <a:rPr lang="en-US" altLang="zh-CN" dirty="0"/>
              <a:t>: Pushing the Limits of Acoustic Motion Tracking[J]. 2019.</a:t>
            </a:r>
          </a:p>
          <a:p>
            <a:r>
              <a:rPr lang="en-US" altLang="zh-CN" dirty="0"/>
              <a:t>[7] MAO W, HE J, QIU L. Cat: high-precision acoustic motion tracking [C]//Proceedings of the 22nd Annual International Conference on Mobile Computing and Networking. [</a:t>
            </a:r>
            <a:r>
              <a:rPr lang="en-US" altLang="zh-CN" dirty="0" err="1"/>
              <a:t>S.l.</a:t>
            </a:r>
            <a:r>
              <a:rPr lang="en-US" altLang="zh-CN" dirty="0"/>
              <a:t>]: ACM, 2016: 69-81.</a:t>
            </a:r>
          </a:p>
          <a:p>
            <a:endParaRPr lang="zh-CN" altLang="en-US" dirty="0"/>
          </a:p>
        </p:txBody>
      </p:sp>
    </p:spTree>
    <p:extLst>
      <p:ext uri="{BB962C8B-B14F-4D97-AF65-F5344CB8AC3E}">
        <p14:creationId xmlns:p14="http://schemas.microsoft.com/office/powerpoint/2010/main" val="77513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62A81-A6F6-4259-8D68-B0D2ABD818A5}"/>
              </a:ext>
            </a:extLst>
          </p:cNvPr>
          <p:cNvSpPr>
            <a:spLocks noGrp="1"/>
          </p:cNvSpPr>
          <p:nvPr>
            <p:ph type="title"/>
          </p:nvPr>
        </p:nvSpPr>
        <p:spPr/>
        <p:txBody>
          <a:bodyPr/>
          <a:lstStyle/>
          <a:p>
            <a:r>
              <a:rPr lang="en-US" altLang="zh-CN" b="1" dirty="0">
                <a:latin typeface="Times New Roman" panose="02020603050405020304" pitchFamily="18" charset="0"/>
                <a:ea typeface="Adobe Gothic Std B" panose="020B0800000000000000" pitchFamily="34" charset="-128"/>
                <a:cs typeface="Times New Roman" panose="02020603050405020304" pitchFamily="18" charset="0"/>
              </a:rPr>
              <a:t>Abstract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D1EFF17-DEB0-4C9A-97AB-C8647B9CA69E}"/>
              </a:ext>
            </a:extLst>
          </p:cNvPr>
          <p:cNvSpPr>
            <a:spLocks noGrp="1"/>
          </p:cNvSpPr>
          <p:nvPr>
            <p:ph idx="1"/>
          </p:nvPr>
        </p:nvSpPr>
        <p:spPr/>
        <p:txBody>
          <a:bodyPr/>
          <a:lstStyle/>
          <a:p>
            <a:r>
              <a:rPr lang="en-US" altLang="zh-CN" dirty="0"/>
              <a:t>Traditional tracking systems: </a:t>
            </a:r>
            <a:r>
              <a:rPr lang="en-US" altLang="zh-CN" b="1" dirty="0"/>
              <a:t>energy-intensive</a:t>
            </a:r>
            <a:r>
              <a:rPr lang="en-US" altLang="zh-CN" dirty="0"/>
              <a:t> and facing the risk of </a:t>
            </a:r>
            <a:r>
              <a:rPr lang="en-US" altLang="zh-CN" b="1" dirty="0"/>
              <a:t>privacy leakage</a:t>
            </a:r>
          </a:p>
          <a:p>
            <a:r>
              <a:rPr lang="en-US" altLang="zh-CN" dirty="0"/>
              <a:t>Microphones and speakers are </a:t>
            </a:r>
            <a:r>
              <a:rPr lang="en-US" altLang="zh-CN" b="1" dirty="0"/>
              <a:t>cheap</a:t>
            </a:r>
            <a:r>
              <a:rPr lang="en-US" altLang="zh-CN" dirty="0"/>
              <a:t>, </a:t>
            </a:r>
            <a:r>
              <a:rPr lang="en-US" altLang="zh-CN" b="1" dirty="0"/>
              <a:t>energy saving </a:t>
            </a:r>
            <a:r>
              <a:rPr lang="en-US" altLang="zh-CN" dirty="0"/>
              <a:t>and have already been </a:t>
            </a:r>
            <a:r>
              <a:rPr lang="en-US" altLang="zh-CN" b="1" dirty="0"/>
              <a:t>widely deployed </a:t>
            </a:r>
            <a:r>
              <a:rPr lang="en-US" altLang="zh-CN" dirty="0"/>
              <a:t>(e.g., on smartphones)</a:t>
            </a:r>
          </a:p>
          <a:p>
            <a:r>
              <a:rPr lang="en-US" altLang="zh-CN" dirty="0"/>
              <a:t>With one microphone and two speakers on the smartphone, the speakers send </a:t>
            </a:r>
            <a:r>
              <a:rPr lang="en-US" altLang="zh-CN" b="1" dirty="0"/>
              <a:t>ultrasonic signals with different frequencies </a:t>
            </a:r>
            <a:r>
              <a:rPr lang="en-US" altLang="zh-CN" dirty="0"/>
              <a:t>and the microphones receive the signals reflected by the hand.</a:t>
            </a:r>
          </a:p>
          <a:p>
            <a:pPr marL="0" indent="0">
              <a:buNone/>
            </a:pPr>
            <a:endParaRPr lang="zh-CN" altLang="en-US" dirty="0"/>
          </a:p>
        </p:txBody>
      </p:sp>
    </p:spTree>
    <p:extLst>
      <p:ext uri="{BB962C8B-B14F-4D97-AF65-F5344CB8AC3E}">
        <p14:creationId xmlns:p14="http://schemas.microsoft.com/office/powerpoint/2010/main" val="724559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51EAF46-8A33-4E73-B0B9-DA5690A47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6" name="图片 5">
            <a:extLst>
              <a:ext uri="{FF2B5EF4-FFF2-40B4-BE49-F238E27FC236}">
                <a16:creationId xmlns:a16="http://schemas.microsoft.com/office/drawing/2014/main" id="{0AC9A4CC-599B-4DE7-A388-CA5706A2D696}"/>
              </a:ext>
            </a:extLst>
          </p:cNvPr>
          <p:cNvPicPr>
            <a:picLocks noChangeAspect="1"/>
          </p:cNvPicPr>
          <p:nvPr/>
        </p:nvPicPr>
        <p:blipFill rotWithShape="1">
          <a:blip r:embed="rId3">
            <a:extLst>
              <a:ext uri="{28A0092B-C50C-407E-A947-70E740481C1C}">
                <a14:useLocalDpi xmlns:a14="http://schemas.microsoft.com/office/drawing/2010/main" val="0"/>
              </a:ext>
            </a:extLst>
          </a:blip>
          <a:srcRect t="-453" r="70041" b="453"/>
          <a:stretch/>
        </p:blipFill>
        <p:spPr>
          <a:xfrm>
            <a:off x="4183168" y="2449448"/>
            <a:ext cx="2350797" cy="1959103"/>
          </a:xfrm>
          <a:prstGeom prst="rect">
            <a:avLst/>
          </a:prstGeom>
        </p:spPr>
      </p:pic>
    </p:spTree>
    <p:extLst>
      <p:ext uri="{BB962C8B-B14F-4D97-AF65-F5344CB8AC3E}">
        <p14:creationId xmlns:p14="http://schemas.microsoft.com/office/powerpoint/2010/main" val="4181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21657-1F08-41E5-96B1-370113C0C3AF}"/>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Related Work</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29B9EDB-80BB-4150-9741-1E604AA496A0}"/>
              </a:ext>
            </a:extLst>
          </p:cNvPr>
          <p:cNvSpPr>
            <a:spLocks noGrp="1"/>
          </p:cNvSpPr>
          <p:nvPr>
            <p:ph idx="1"/>
          </p:nvPr>
        </p:nvSpPr>
        <p:spPr>
          <a:xfrm>
            <a:off x="838200" y="1417063"/>
            <a:ext cx="10515600" cy="4351338"/>
          </a:xfrm>
        </p:spPr>
        <p:txBody>
          <a:bodyPr/>
          <a:lstStyle/>
          <a:p>
            <a:pPr marL="0" indent="0">
              <a:buNone/>
            </a:pPr>
            <a:endParaRPr lang="en-US" altLang="zh-CN" dirty="0"/>
          </a:p>
          <a:p>
            <a:r>
              <a:rPr lang="en-US" altLang="zh-CN" dirty="0" err="1"/>
              <a:t>EchoTrack</a:t>
            </a:r>
            <a:r>
              <a:rPr lang="en-US" altLang="zh-CN" dirty="0"/>
              <a:t>[1]: FMCW signal </a:t>
            </a:r>
          </a:p>
          <a:p>
            <a:r>
              <a:rPr lang="en-US" altLang="zh-CN" dirty="0" err="1"/>
              <a:t>FingerIO</a:t>
            </a:r>
            <a:r>
              <a:rPr lang="en-US" altLang="zh-CN" dirty="0"/>
              <a:t>[2]: OFDM </a:t>
            </a:r>
          </a:p>
          <a:p>
            <a:r>
              <a:rPr lang="en-US" altLang="zh-CN" dirty="0"/>
              <a:t>Low-Latency Acoustic Phase (LLAP)[3]</a:t>
            </a:r>
          </a:p>
          <a:p>
            <a:r>
              <a:rPr lang="en-US" altLang="zh-CN" dirty="0"/>
              <a:t>CAT[4]: Doppler shift</a:t>
            </a:r>
            <a:endParaRPr lang="zh-CN" altLang="en-US" dirty="0"/>
          </a:p>
        </p:txBody>
      </p:sp>
    </p:spTree>
    <p:extLst>
      <p:ext uri="{BB962C8B-B14F-4D97-AF65-F5344CB8AC3E}">
        <p14:creationId xmlns:p14="http://schemas.microsoft.com/office/powerpoint/2010/main" val="159075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8FF6B-918C-4901-BF38-0CA62E3C916D}"/>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 Doppler shift</a:t>
            </a:r>
            <a:endParaRPr lang="zh-CN" altLang="en-US"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C9A5A07-F61A-4762-B051-EFDBCE5EB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20" y="1529333"/>
            <a:ext cx="4414892" cy="3969243"/>
          </a:xfrm>
          <a:prstGeom prst="rect">
            <a:avLst/>
          </a:prstGeom>
        </p:spPr>
      </p:pic>
      <p:pic>
        <p:nvPicPr>
          <p:cNvPr id="9" name="图片 8">
            <a:extLst>
              <a:ext uri="{FF2B5EF4-FFF2-40B4-BE49-F238E27FC236}">
                <a16:creationId xmlns:a16="http://schemas.microsoft.com/office/drawing/2014/main" id="{A9B3A2B2-4479-4FA6-93ED-6DCE7729F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295" y="1690688"/>
            <a:ext cx="5248275" cy="1457325"/>
          </a:xfrm>
          <a:prstGeom prst="rect">
            <a:avLst/>
          </a:prstGeom>
        </p:spPr>
      </p:pic>
      <p:pic>
        <p:nvPicPr>
          <p:cNvPr id="11" name="图片 10">
            <a:extLst>
              <a:ext uri="{FF2B5EF4-FFF2-40B4-BE49-F238E27FC236}">
                <a16:creationId xmlns:a16="http://schemas.microsoft.com/office/drawing/2014/main" id="{6351058B-FBA1-4A46-A85D-DCF423AA0D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365" y="3429000"/>
            <a:ext cx="4371975" cy="1562100"/>
          </a:xfrm>
          <a:prstGeom prst="rect">
            <a:avLst/>
          </a:prstGeom>
        </p:spPr>
      </p:pic>
      <p:sp>
        <p:nvSpPr>
          <p:cNvPr id="12" name="文本框 11">
            <a:extLst>
              <a:ext uri="{FF2B5EF4-FFF2-40B4-BE49-F238E27FC236}">
                <a16:creationId xmlns:a16="http://schemas.microsoft.com/office/drawing/2014/main" id="{7C9FF08C-5537-400C-931D-49700BBBDA2C}"/>
              </a:ext>
            </a:extLst>
          </p:cNvPr>
          <p:cNvSpPr txBox="1"/>
          <p:nvPr/>
        </p:nvSpPr>
        <p:spPr>
          <a:xfrm>
            <a:off x="2169268" y="5498576"/>
            <a:ext cx="1141851" cy="369332"/>
          </a:xfrm>
          <a:prstGeom prst="rect">
            <a:avLst/>
          </a:prstGeom>
          <a:noFill/>
        </p:spPr>
        <p:txBody>
          <a:bodyPr wrap="none" rtlCol="0">
            <a:spAutoFit/>
          </a:bodyPr>
          <a:lstStyle/>
          <a:p>
            <a:r>
              <a:rPr lang="en-US" altLang="zh-CN" dirty="0"/>
              <a:t>Figure1[4]</a:t>
            </a:r>
            <a:endParaRPr lang="zh-CN" altLang="en-US" dirty="0"/>
          </a:p>
        </p:txBody>
      </p:sp>
    </p:spTree>
    <p:extLst>
      <p:ext uri="{BB962C8B-B14F-4D97-AF65-F5344CB8AC3E}">
        <p14:creationId xmlns:p14="http://schemas.microsoft.com/office/powerpoint/2010/main" val="261776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D4072-5B89-42AE-AE1D-2B7637A1779C}"/>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Doppler shift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B97B8C2-3282-4D4D-9B3C-93FC117F1E6B}"/>
              </a:ext>
            </a:extLst>
          </p:cNvPr>
          <p:cNvSpPr>
            <a:spLocks noGrp="1"/>
          </p:cNvSpPr>
          <p:nvPr>
            <p:ph idx="1"/>
          </p:nvPr>
        </p:nvSpPr>
        <p:spPr>
          <a:xfrm>
            <a:off x="727967" y="1690688"/>
            <a:ext cx="5637321" cy="4351338"/>
          </a:xfrm>
        </p:spPr>
        <p:txBody>
          <a:bodyPr>
            <a:normAutofit fontScale="92500" lnSpcReduction="10000"/>
          </a:bodyPr>
          <a:lstStyle/>
          <a:p>
            <a:pPr>
              <a:lnSpc>
                <a:spcPct val="110000"/>
              </a:lnSpc>
            </a:pPr>
            <a:r>
              <a:rPr lang="en-US" altLang="zh-CN" dirty="0"/>
              <a:t>Maximal Ratio Combining (MRC): </a:t>
            </a:r>
            <a:r>
              <a:rPr lang="en-US" altLang="zh-CN" b="1" dirty="0"/>
              <a:t>averages the received signal weighted </a:t>
            </a:r>
            <a:r>
              <a:rPr lang="en-US" altLang="zh-CN" dirty="0"/>
              <a:t>by the inverse of the noise variance.</a:t>
            </a:r>
          </a:p>
          <a:p>
            <a:pPr>
              <a:lnSpc>
                <a:spcPct val="110000"/>
              </a:lnSpc>
            </a:pPr>
            <a:r>
              <a:rPr lang="en-US" altLang="zh-CN" dirty="0"/>
              <a:t>Some frequencies may incur signiﬁcantly higher noise than others, and it is important to </a:t>
            </a:r>
            <a:r>
              <a:rPr lang="en-US" altLang="zh-CN" b="1" dirty="0"/>
              <a:t>remove such outliers</a:t>
            </a:r>
            <a:r>
              <a:rPr lang="en-US" altLang="zh-CN" dirty="0"/>
              <a:t> before combining them using a weighted average.</a:t>
            </a:r>
          </a:p>
          <a:p>
            <a:pPr>
              <a:lnSpc>
                <a:spcPct val="110000"/>
              </a:lnSpc>
            </a:pPr>
            <a:r>
              <a:rPr lang="en-US" altLang="zh-CN" dirty="0"/>
              <a:t>In the system, the Doppler sampling interval is 40 </a:t>
            </a:r>
            <a:r>
              <a:rPr lang="en-US" altLang="zh-CN" dirty="0" err="1"/>
              <a:t>ms.</a:t>
            </a:r>
            <a:r>
              <a:rPr lang="en-US" altLang="zh-CN" dirty="0"/>
              <a:t> [4]</a:t>
            </a:r>
          </a:p>
          <a:p>
            <a:pPr>
              <a:lnSpc>
                <a:spcPct val="110000"/>
              </a:lnSpc>
            </a:pPr>
            <a:endParaRPr lang="en-US" altLang="zh-CN" dirty="0"/>
          </a:p>
        </p:txBody>
      </p:sp>
      <p:pic>
        <p:nvPicPr>
          <p:cNvPr id="14" name="图片 13">
            <a:extLst>
              <a:ext uri="{FF2B5EF4-FFF2-40B4-BE49-F238E27FC236}">
                <a16:creationId xmlns:a16="http://schemas.microsoft.com/office/drawing/2014/main" id="{7D5E3D99-0469-452F-B695-E35AF689B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149" y="1316207"/>
            <a:ext cx="3968833" cy="4418768"/>
          </a:xfrm>
          <a:prstGeom prst="rect">
            <a:avLst/>
          </a:prstGeom>
        </p:spPr>
      </p:pic>
      <p:sp>
        <p:nvSpPr>
          <p:cNvPr id="15" name="文本框 14">
            <a:extLst>
              <a:ext uri="{FF2B5EF4-FFF2-40B4-BE49-F238E27FC236}">
                <a16:creationId xmlns:a16="http://schemas.microsoft.com/office/drawing/2014/main" id="{A8665A1F-9B38-49CE-B947-8E48D760150C}"/>
              </a:ext>
            </a:extLst>
          </p:cNvPr>
          <p:cNvSpPr txBox="1"/>
          <p:nvPr/>
        </p:nvSpPr>
        <p:spPr>
          <a:xfrm>
            <a:off x="8735438" y="5846323"/>
            <a:ext cx="1194751" cy="369332"/>
          </a:xfrm>
          <a:prstGeom prst="rect">
            <a:avLst/>
          </a:prstGeom>
          <a:noFill/>
        </p:spPr>
        <p:txBody>
          <a:bodyPr wrap="none" rtlCol="0">
            <a:spAutoFit/>
          </a:bodyPr>
          <a:lstStyle/>
          <a:p>
            <a:r>
              <a:rPr lang="en-US" altLang="zh-CN" dirty="0"/>
              <a:t>Figure2 [4]</a:t>
            </a:r>
            <a:endParaRPr lang="zh-CN" altLang="en-US" dirty="0"/>
          </a:p>
        </p:txBody>
      </p:sp>
    </p:spTree>
    <p:extLst>
      <p:ext uri="{BB962C8B-B14F-4D97-AF65-F5344CB8AC3E}">
        <p14:creationId xmlns:p14="http://schemas.microsoft.com/office/powerpoint/2010/main" val="412572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2965E-A465-4828-9C27-6A5E839C94AB}"/>
              </a:ext>
            </a:extLst>
          </p:cNvPr>
          <p:cNvSpPr>
            <a:spLocks noGrp="1"/>
          </p:cNvSpPr>
          <p:nvPr>
            <p:ph type="title"/>
          </p:nvPr>
        </p:nvSpPr>
        <p:spPr/>
        <p:txBody>
          <a:bodyPr>
            <a:normAutofit/>
          </a:bodyPr>
          <a:lstStyle/>
          <a:p>
            <a:r>
              <a:rPr lang="en-US" altLang="zh-CN" b="1" dirty="0">
                <a:latin typeface="Times New Roman" panose="02020603050405020304" pitchFamily="18" charset="0"/>
                <a:cs typeface="Times New Roman" panose="02020603050405020304" pitchFamily="18" charset="0"/>
              </a:rPr>
              <a:t>Low-Latency Acoustic Phase (LLAP)</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F73381E-9955-43CE-BF23-F9838B2E70F5}"/>
              </a:ext>
            </a:extLst>
          </p:cNvPr>
          <p:cNvSpPr>
            <a:spLocks noGrp="1"/>
          </p:cNvSpPr>
          <p:nvPr>
            <p:ph idx="1"/>
          </p:nvPr>
        </p:nvSpPr>
        <p:spPr/>
        <p:txBody>
          <a:bodyPr>
            <a:normAutofit/>
          </a:bodyPr>
          <a:lstStyle/>
          <a:p>
            <a:pPr marL="0" indent="0">
              <a:buNone/>
            </a:pPr>
            <a:r>
              <a:rPr lang="en-US" altLang="zh-CN" dirty="0"/>
              <a:t>     For mobile devices with two or more microphones, LLAP is capable of 2-D gesture tracking that allows users to draw in the air with their hands/ﬁngers. [3]</a:t>
            </a:r>
          </a:p>
          <a:p>
            <a:r>
              <a:rPr lang="en-US" altLang="zh-CN" b="1" dirty="0"/>
              <a:t>extracts the sound signal </a:t>
            </a:r>
            <a:r>
              <a:rPr lang="en-US" altLang="zh-CN" dirty="0"/>
              <a:t>by the moving hand/ﬁnger after removing the background sound signals </a:t>
            </a:r>
          </a:p>
          <a:p>
            <a:r>
              <a:rPr lang="en-US" altLang="zh-CN" b="1" dirty="0"/>
              <a:t>measures the phase changes </a:t>
            </a:r>
            <a:r>
              <a:rPr lang="en-US" altLang="zh-CN" dirty="0"/>
              <a:t>of the sound signals </a:t>
            </a:r>
          </a:p>
          <a:p>
            <a:r>
              <a:rPr lang="en-US" altLang="zh-CN" dirty="0"/>
              <a:t>converts the phase changes into </a:t>
            </a:r>
            <a:r>
              <a:rPr lang="en-US" altLang="zh-CN" b="1" dirty="0"/>
              <a:t>the</a:t>
            </a:r>
            <a:r>
              <a:rPr lang="en-US" altLang="zh-CN" dirty="0"/>
              <a:t> </a:t>
            </a:r>
            <a:r>
              <a:rPr lang="en-US" altLang="zh-CN" b="1" dirty="0"/>
              <a:t>distance of the movement</a:t>
            </a:r>
          </a:p>
        </p:txBody>
      </p:sp>
    </p:spTree>
    <p:extLst>
      <p:ext uri="{BB962C8B-B14F-4D97-AF65-F5344CB8AC3E}">
        <p14:creationId xmlns:p14="http://schemas.microsoft.com/office/powerpoint/2010/main" val="268437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3518B-326E-4D61-80E2-DF037F5FD55C}"/>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Low-Latency Acoustic Phase (LLAP)</a:t>
            </a:r>
            <a:endParaRPr lang="zh-CN" altLang="en-US" b="1"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86C7260D-F83E-41D8-B910-AAB3E2C22F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7736" b="6258"/>
          <a:stretch/>
        </p:blipFill>
        <p:spPr>
          <a:xfrm>
            <a:off x="2479633" y="4775666"/>
            <a:ext cx="4992831" cy="1566768"/>
          </a:xfrm>
        </p:spPr>
      </p:pic>
      <p:sp>
        <p:nvSpPr>
          <p:cNvPr id="7" name="文本框 6">
            <a:extLst>
              <a:ext uri="{FF2B5EF4-FFF2-40B4-BE49-F238E27FC236}">
                <a16:creationId xmlns:a16="http://schemas.microsoft.com/office/drawing/2014/main" id="{5F9E8125-480B-41C3-BC44-6A1C80E22807}"/>
              </a:ext>
            </a:extLst>
          </p:cNvPr>
          <p:cNvSpPr txBox="1"/>
          <p:nvPr/>
        </p:nvSpPr>
        <p:spPr>
          <a:xfrm>
            <a:off x="7619079" y="5374384"/>
            <a:ext cx="1741251" cy="369332"/>
          </a:xfrm>
          <a:prstGeom prst="rect">
            <a:avLst/>
          </a:prstGeom>
          <a:noFill/>
        </p:spPr>
        <p:txBody>
          <a:bodyPr wrap="square" rtlCol="0">
            <a:spAutoFit/>
          </a:bodyPr>
          <a:lstStyle/>
          <a:p>
            <a:r>
              <a:rPr lang="en-US" altLang="zh-CN" dirty="0"/>
              <a:t>Figure3 [4]</a:t>
            </a:r>
            <a:endParaRPr lang="zh-CN" altLang="en-US" dirty="0"/>
          </a:p>
        </p:txBody>
      </p:sp>
      <p:sp>
        <p:nvSpPr>
          <p:cNvPr id="8" name="文本框 7">
            <a:extLst>
              <a:ext uri="{FF2B5EF4-FFF2-40B4-BE49-F238E27FC236}">
                <a16:creationId xmlns:a16="http://schemas.microsoft.com/office/drawing/2014/main" id="{25833E6C-648C-47D0-A099-BC5116DCE8B7}"/>
              </a:ext>
            </a:extLst>
          </p:cNvPr>
          <p:cNvSpPr txBox="1"/>
          <p:nvPr/>
        </p:nvSpPr>
        <p:spPr>
          <a:xfrm>
            <a:off x="838200" y="1566153"/>
            <a:ext cx="10883630"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As the received sound waves are transmitted by the same device, there is </a:t>
            </a:r>
            <a:r>
              <a:rPr lang="en-US" altLang="zh-CN" sz="2400" b="1" dirty="0"/>
              <a:t>no Carrier Frequency Offset (CFO)</a:t>
            </a:r>
            <a:r>
              <a:rPr lang="en-US" altLang="zh-CN" sz="2400" dirty="0"/>
              <a:t> between the sender and receiver.</a:t>
            </a:r>
          </a:p>
          <a:p>
            <a:pPr marL="285750" indent="-285750">
              <a:buFont typeface="Arial" panose="020B0604020202020204" pitchFamily="34" charset="0"/>
              <a:buChar char="•"/>
            </a:pPr>
            <a:r>
              <a:rPr lang="en-US" altLang="zh-CN" sz="2400" dirty="0"/>
              <a:t>use the traditional coherent detector structure as shown in Figure 3 to down </a:t>
            </a:r>
            <a:r>
              <a:rPr lang="en-US" altLang="zh-CN" sz="2400" b="1" dirty="0"/>
              <a:t>convert the received sound signal to a baseband signal</a:t>
            </a:r>
            <a:r>
              <a:rPr lang="en-US" altLang="zh-CN" sz="2400" dirty="0"/>
              <a:t>:</a:t>
            </a:r>
          </a:p>
          <a:p>
            <a:pPr marL="342900" indent="-342900">
              <a:buFont typeface="+mj-lt"/>
              <a:buAutoNum type="arabicPeriod"/>
            </a:pPr>
            <a:r>
              <a:rPr lang="en-US" altLang="zh-CN" sz="2400" dirty="0"/>
              <a:t>The received signal is split into two identical copies</a:t>
            </a:r>
          </a:p>
          <a:p>
            <a:pPr marL="342900" indent="-342900">
              <a:buFont typeface="+mj-lt"/>
              <a:buAutoNum type="arabicPeriod"/>
            </a:pPr>
            <a:r>
              <a:rPr lang="en-US" altLang="zh-CN" sz="2400" dirty="0"/>
              <a:t>multiplied with the transmitted signal cos2πft and its phase shifted version −sin2πft</a:t>
            </a:r>
          </a:p>
          <a:p>
            <a:pPr marL="342900" indent="-342900">
              <a:buFont typeface="+mj-lt"/>
              <a:buAutoNum type="arabicPeriod"/>
            </a:pPr>
            <a:r>
              <a:rPr lang="en-US" altLang="zh-CN" sz="2400" dirty="0"/>
              <a:t>use a Cascaded Integrator Comb (CIC) ﬁlter to remove high frequency components and decimate the signal to </a:t>
            </a:r>
            <a:r>
              <a:rPr lang="en-US" altLang="zh-CN" sz="2400" b="1" dirty="0"/>
              <a:t>get the corresponding In-phase and Quadrature signals</a:t>
            </a:r>
            <a:r>
              <a:rPr lang="en-US" altLang="zh-CN" sz="2400" dirty="0"/>
              <a:t>.</a:t>
            </a:r>
          </a:p>
        </p:txBody>
      </p:sp>
    </p:spTree>
    <p:extLst>
      <p:ext uri="{BB962C8B-B14F-4D97-AF65-F5344CB8AC3E}">
        <p14:creationId xmlns:p14="http://schemas.microsoft.com/office/powerpoint/2010/main" val="31294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E551F-DC39-4EF7-A095-3BC3BB6DD881}"/>
              </a:ext>
            </a:extLst>
          </p:cNvPr>
          <p:cNvSpPr>
            <a:spLocks noGrp="1"/>
          </p:cNvSpPr>
          <p:nvPr>
            <p:ph type="title"/>
          </p:nvPr>
        </p:nvSpPr>
        <p:spPr/>
        <p:txBody>
          <a:bodyPr>
            <a:normAutofit/>
          </a:bodyPr>
          <a:lstStyle/>
          <a:p>
            <a:r>
              <a:rPr lang="en-US" altLang="zh-CN" b="1" dirty="0">
                <a:latin typeface="Times New Roman" panose="02020603050405020304" pitchFamily="18" charset="0"/>
                <a:cs typeface="Times New Roman" panose="02020603050405020304" pitchFamily="18" charset="0"/>
              </a:rPr>
              <a:t>3D tracking from 1D locations</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7F35889-8DA9-43DD-B32C-566C91218398}"/>
              </a:ext>
            </a:extLst>
          </p:cNvPr>
          <p:cNvSpPr>
            <a:spLocks noGrp="1"/>
          </p:cNvSpPr>
          <p:nvPr>
            <p:ph idx="1"/>
          </p:nvPr>
        </p:nvSpPr>
        <p:spPr/>
        <p:txBody>
          <a:bodyPr/>
          <a:lstStyle/>
          <a:p>
            <a:pPr marL="0" indent="0">
              <a:buNone/>
            </a:pPr>
            <a:r>
              <a:rPr lang="en-US" altLang="zh-CN" dirty="0"/>
              <a:t>      we place four microphones at four corners of a rectangle. We have two pairs of microphones in the vertical position and the other two pairs in the horizontal position. Thus, by computing the intersection of all the resulting 1D positions, we can compute the 3D location. [6]</a:t>
            </a:r>
            <a:endParaRPr lang="zh-CN" altLang="en-US" dirty="0"/>
          </a:p>
        </p:txBody>
      </p:sp>
    </p:spTree>
    <p:extLst>
      <p:ext uri="{BB962C8B-B14F-4D97-AF65-F5344CB8AC3E}">
        <p14:creationId xmlns:p14="http://schemas.microsoft.com/office/powerpoint/2010/main" val="381253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E849D-4FCC-4235-9E18-ACE7EED132B8}"/>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Work</a:t>
            </a:r>
            <a:endParaRPr lang="zh-CN" altLang="en-US" b="1" dirty="0">
              <a:latin typeface="Times New Roman" panose="02020603050405020304" pitchFamily="18" charset="0"/>
              <a:cs typeface="Times New Roman" panose="02020603050405020304" pitchFamily="18" charset="0"/>
            </a:endParaRPr>
          </a:p>
        </p:txBody>
      </p:sp>
      <p:sp>
        <p:nvSpPr>
          <p:cNvPr id="6" name="内容占位符 2">
            <a:extLst>
              <a:ext uri="{FF2B5EF4-FFF2-40B4-BE49-F238E27FC236}">
                <a16:creationId xmlns:a16="http://schemas.microsoft.com/office/drawing/2014/main" id="{42C95989-7238-4C2C-9072-2ED286D6BC6B}"/>
              </a:ext>
            </a:extLst>
          </p:cNvPr>
          <p:cNvSpPr>
            <a:spLocks noGrp="1"/>
          </p:cNvSpPr>
          <p:nvPr>
            <p:ph idx="1"/>
          </p:nvPr>
        </p:nvSpPr>
        <p:spPr>
          <a:xfrm>
            <a:off x="838200" y="1825625"/>
            <a:ext cx="10515600" cy="4351338"/>
          </a:xfrm>
        </p:spPr>
        <p:txBody>
          <a:bodyPr/>
          <a:lstStyle/>
          <a:p>
            <a:pPr marL="0" indent="0">
              <a:buNone/>
            </a:pPr>
            <a:r>
              <a:rPr lang="en-US" altLang="zh-CN" dirty="0"/>
              <a:t>     We are objecting to implement a device-free hand tracking and location with Commercial-Off-The-Shelf mobile device(smart phone) and develop a simple distance and location measurement application in mobile phone.</a:t>
            </a:r>
            <a:endParaRPr lang="en-HK" dirty="0"/>
          </a:p>
        </p:txBody>
      </p:sp>
      <p:pic>
        <p:nvPicPr>
          <p:cNvPr id="10" name="图片 9">
            <a:extLst>
              <a:ext uri="{FF2B5EF4-FFF2-40B4-BE49-F238E27FC236}">
                <a16:creationId xmlns:a16="http://schemas.microsoft.com/office/drawing/2014/main" id="{E5296924-0E0B-43A3-8D6E-D58BFBA36867}"/>
              </a:ext>
            </a:extLst>
          </p:cNvPr>
          <p:cNvPicPr>
            <a:picLocks noChangeAspect="1"/>
          </p:cNvPicPr>
          <p:nvPr/>
        </p:nvPicPr>
        <p:blipFill rotWithShape="1">
          <a:blip r:embed="rId2">
            <a:extLst>
              <a:ext uri="{28A0092B-C50C-407E-A947-70E740481C1C}">
                <a14:useLocalDpi xmlns:a14="http://schemas.microsoft.com/office/drawing/2010/main" val="0"/>
              </a:ext>
            </a:extLst>
          </a:blip>
          <a:srcRect t="54326" b="11072"/>
          <a:stretch/>
        </p:blipFill>
        <p:spPr>
          <a:xfrm>
            <a:off x="0" y="4001294"/>
            <a:ext cx="12192000" cy="1206230"/>
          </a:xfrm>
          <a:prstGeom prst="rect">
            <a:avLst/>
          </a:prstGeom>
        </p:spPr>
      </p:pic>
    </p:spTree>
    <p:extLst>
      <p:ext uri="{BB962C8B-B14F-4D97-AF65-F5344CB8AC3E}">
        <p14:creationId xmlns:p14="http://schemas.microsoft.com/office/powerpoint/2010/main" val="12620505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1115</Words>
  <Application>Microsoft Office PowerPoint</Application>
  <PresentationFormat>宽屏</PresentationFormat>
  <Paragraphs>81</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Arial</vt:lpstr>
      <vt:lpstr>Calibri</vt:lpstr>
      <vt:lpstr>Calibri Light</vt:lpstr>
      <vt:lpstr>Times New Roman</vt:lpstr>
      <vt:lpstr>Office 主题​​</vt:lpstr>
      <vt:lpstr>Location and Tracking Based on Acoustic Signal</vt:lpstr>
      <vt:lpstr>Abstract</vt:lpstr>
      <vt:lpstr>Related Work</vt:lpstr>
      <vt:lpstr> Doppler shift</vt:lpstr>
      <vt:lpstr>Doppler shift</vt:lpstr>
      <vt:lpstr>Low-Latency Acoustic Phase (LLAP)</vt:lpstr>
      <vt:lpstr>Low-Latency Acoustic Phase (LLAP)</vt:lpstr>
      <vt:lpstr>3D tracking from 1D locations</vt:lpstr>
      <vt:lpstr>Work</vt:lpstr>
      <vt:lpstr>Work</vt:lpstr>
      <vt:lpstr>Signal generation</vt:lpstr>
      <vt:lpstr>Noise Reduction</vt:lpstr>
      <vt:lpstr>PowerPoint 演示文稿</vt:lpstr>
      <vt:lpstr>Dechirp</vt:lpstr>
      <vt:lpstr>Distance Extract  </vt:lpstr>
      <vt:lpstr>PowerPoint 演示文稿</vt:lpstr>
      <vt:lpstr>Progress</vt:lpstr>
      <vt:lpstr>Challenge</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活力朝气模板</dc:title>
  <dc:creator>SUSTech heyStudio</dc:creator>
  <cp:lastModifiedBy>冠辉 叶</cp:lastModifiedBy>
  <cp:revision>49</cp:revision>
  <dcterms:created xsi:type="dcterms:W3CDTF">2019-10-15T12:38:53Z</dcterms:created>
  <dcterms:modified xsi:type="dcterms:W3CDTF">2019-10-24T04:47:43Z</dcterms:modified>
</cp:coreProperties>
</file>