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59" r:id="rId4"/>
    <p:sldId id="269" r:id="rId5"/>
    <p:sldId id="267" r:id="rId6"/>
    <p:sldId id="266" r:id="rId7"/>
    <p:sldId id="262"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1pPr>
    <a:lvl2pPr marL="0" marR="0" indent="457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2pPr>
    <a:lvl3pPr marL="0" marR="0" indent="914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3pPr>
    <a:lvl4pPr marL="0" marR="0" indent="1371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4pPr>
    <a:lvl5pPr marL="0" marR="0" indent="18288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5pPr>
    <a:lvl6pPr marL="0" marR="0" indent="22860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6pPr>
    <a:lvl7pPr marL="0" marR="0" indent="27432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7pPr>
    <a:lvl8pPr marL="0" marR="0" indent="32004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8pPr>
    <a:lvl9pPr marL="0" marR="0" indent="365760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50"/>
  </p:normalViewPr>
  <p:slideViewPr>
    <p:cSldViewPr snapToGrid="0" snapToObjects="1">
      <p:cViewPr>
        <p:scale>
          <a:sx n="100" d="100"/>
          <a:sy n="100" d="100"/>
        </p:scale>
        <p:origin x="787" y="-71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panose="02020603050405020304"/>
      </a:defRPr>
    </a:lvl1pPr>
    <a:lvl2pPr indent="228600" latinLnBrk="0">
      <a:spcBef>
        <a:spcPts val="400"/>
      </a:spcBef>
      <a:defRPr sz="1200">
        <a:latin typeface="+mn-lt"/>
        <a:ea typeface="+mn-ea"/>
        <a:cs typeface="+mn-cs"/>
        <a:sym typeface="Times New Roman" panose="02020603050405020304"/>
      </a:defRPr>
    </a:lvl2pPr>
    <a:lvl3pPr indent="457200" latinLnBrk="0">
      <a:spcBef>
        <a:spcPts val="400"/>
      </a:spcBef>
      <a:defRPr sz="1200">
        <a:latin typeface="+mn-lt"/>
        <a:ea typeface="+mn-ea"/>
        <a:cs typeface="+mn-cs"/>
        <a:sym typeface="Times New Roman" panose="02020603050405020304"/>
      </a:defRPr>
    </a:lvl3pPr>
    <a:lvl4pPr indent="685800" latinLnBrk="0">
      <a:spcBef>
        <a:spcPts val="400"/>
      </a:spcBef>
      <a:defRPr sz="1200">
        <a:latin typeface="+mn-lt"/>
        <a:ea typeface="+mn-ea"/>
        <a:cs typeface="+mn-cs"/>
        <a:sym typeface="Times New Roman" panose="02020603050405020304"/>
      </a:defRPr>
    </a:lvl4pPr>
    <a:lvl5pPr indent="914400" latinLnBrk="0">
      <a:spcBef>
        <a:spcPts val="400"/>
      </a:spcBef>
      <a:defRPr sz="1200">
        <a:latin typeface="+mn-lt"/>
        <a:ea typeface="+mn-ea"/>
        <a:cs typeface="+mn-cs"/>
        <a:sym typeface="Times New Roman" panose="02020603050405020304"/>
      </a:defRPr>
    </a:lvl5pPr>
    <a:lvl6pPr indent="1143000" latinLnBrk="0">
      <a:spcBef>
        <a:spcPts val="400"/>
      </a:spcBef>
      <a:defRPr sz="1200">
        <a:latin typeface="+mn-lt"/>
        <a:ea typeface="+mn-ea"/>
        <a:cs typeface="+mn-cs"/>
        <a:sym typeface="Times New Roman" panose="02020603050405020304"/>
      </a:defRPr>
    </a:lvl6pPr>
    <a:lvl7pPr indent="1371600" latinLnBrk="0">
      <a:spcBef>
        <a:spcPts val="400"/>
      </a:spcBef>
      <a:defRPr sz="1200">
        <a:latin typeface="+mn-lt"/>
        <a:ea typeface="+mn-ea"/>
        <a:cs typeface="+mn-cs"/>
        <a:sym typeface="Times New Roman" panose="02020603050405020304"/>
      </a:defRPr>
    </a:lvl7pPr>
    <a:lvl8pPr indent="1600200" latinLnBrk="0">
      <a:spcBef>
        <a:spcPts val="400"/>
      </a:spcBef>
      <a:defRPr sz="1200">
        <a:latin typeface="+mn-lt"/>
        <a:ea typeface="+mn-ea"/>
        <a:cs typeface="+mn-cs"/>
        <a:sym typeface="Times New Roman" panose="02020603050405020304"/>
      </a:defRPr>
    </a:lvl8pPr>
    <a:lvl9pPr indent="1828800" latinLnBrk="0">
      <a:spcBef>
        <a:spcPts val="400"/>
      </a:spcBef>
      <a:defRPr sz="1200">
        <a:latin typeface="+mn-lt"/>
        <a:ea typeface="+mn-ea"/>
        <a:cs typeface="+mn-cs"/>
        <a:sym typeface="Times New Roman" panose="020206030504050203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标题幻灯片">
    <p:spTree>
      <p:nvGrpSpPr>
        <p:cNvPr id="1" name=""/>
        <p:cNvGrpSpPr/>
        <p:nvPr/>
      </p:nvGrpSpPr>
      <p:grpSpPr>
        <a:xfrm>
          <a:off x="0" y="0"/>
          <a:ext cx="0" cy="0"/>
          <a:chOff x="0" y="0"/>
          <a:chExt cx="0" cy="0"/>
        </a:xfrm>
      </p:grpSpPr>
      <p:pic>
        <p:nvPicPr>
          <p:cNvPr id="14" name="图片 3" descr="图片 3"/>
          <p:cNvPicPr>
            <a:picLocks noChangeAspect="1"/>
          </p:cNvPicPr>
          <p:nvPr/>
        </p:nvPicPr>
        <p:blipFill>
          <a:blip r:embed="rId2"/>
          <a:stretch>
            <a:fillRect/>
          </a:stretch>
        </p:blipFill>
        <p:spPr>
          <a:xfrm>
            <a:off x="3704263" y="6318060"/>
            <a:ext cx="2016001" cy="591933"/>
          </a:xfrm>
          <a:prstGeom prst="rect">
            <a:avLst/>
          </a:prstGeom>
          <a:ln w="12700">
            <a:miter lim="400000"/>
            <a:headEnd/>
            <a:tailEnd/>
          </a:ln>
        </p:spPr>
      </p:pic>
      <p:sp>
        <p:nvSpPr>
          <p:cNvPr id="15" name="Title Text"/>
          <p:cNvSpPr txBox="1">
            <a:spLocks noGrp="1"/>
          </p:cNvSpPr>
          <p:nvPr>
            <p:ph type="title" hasCustomPrompt="1"/>
          </p:nvPr>
        </p:nvSpPr>
        <p:spPr>
          <a:xfrm>
            <a:off x="1066800" y="1143000"/>
            <a:ext cx="7469189" cy="1565921"/>
          </a:xfrm>
          <a:prstGeom prst="rect">
            <a:avLst/>
          </a:prstGeom>
        </p:spPr>
        <p:txBody>
          <a:bodyPr lIns="46037" tIns="46037" rIns="46037" bIns="46037" anchor="b"/>
          <a:lstStyle>
            <a:lvl1pPr>
              <a:defRPr sz="4000">
                <a:solidFill>
                  <a:srgbClr val="8B4500"/>
                </a:solidFill>
              </a:defRPr>
            </a:lvl1pPr>
          </a:lstStyle>
          <a:p>
            <a:r>
              <a:t>Title Text</a:t>
            </a:r>
          </a:p>
        </p:txBody>
      </p:sp>
      <p:sp>
        <p:nvSpPr>
          <p:cNvPr id="16" name="Body Level One…"/>
          <p:cNvSpPr txBox="1">
            <a:spLocks noGrp="1"/>
          </p:cNvSpPr>
          <p:nvPr>
            <p:ph type="body" sz="quarter" idx="1" hasCustomPrompt="1"/>
          </p:nvPr>
        </p:nvSpPr>
        <p:spPr>
          <a:xfrm>
            <a:off x="1619671" y="3501008"/>
            <a:ext cx="6400801" cy="1752601"/>
          </a:xfrm>
          <a:prstGeom prst="rect">
            <a:avLst/>
          </a:prstGeom>
        </p:spPr>
        <p:txBody>
          <a:bodyPr lIns="46037" tIns="46037" rIns="46037" bIns="46037" anchor="ctr"/>
          <a:lstStyle>
            <a:lvl1pPr marL="0" indent="0" algn="ctr">
              <a:spcBef>
                <a:spcPts val="700"/>
              </a:spcBef>
              <a:buSzTx/>
              <a:buNone/>
              <a:defRPr sz="3200"/>
            </a:lvl1pPr>
            <a:lvl2pPr marL="783590" indent="-326390" algn="ctr">
              <a:spcBef>
                <a:spcPts val="700"/>
              </a:spcBef>
              <a:defRPr sz="3200"/>
            </a:lvl2pPr>
            <a:lvl3pPr marL="1219200" indent="-304800" algn="ctr">
              <a:spcBef>
                <a:spcPts val="700"/>
              </a:spcBef>
              <a:defRPr sz="3200"/>
            </a:lvl3pPr>
            <a:lvl4pPr marL="1737360" indent="-365760" algn="ctr">
              <a:spcBef>
                <a:spcPts val="700"/>
              </a:spcBef>
              <a:defRPr sz="3200"/>
            </a:lvl4pPr>
            <a:lvl5pPr marL="2194560" indent="-365760" algn="ctr">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17" name="矩形 7"/>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8" name="矩形 8"/>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0" name="图片 2" descr="图片 2"/>
          <p:cNvPicPr>
            <a:picLocks noChangeAspect="1"/>
          </p:cNvPicPr>
          <p:nvPr/>
        </p:nvPicPr>
        <p:blipFill>
          <a:blip r:embed="rId3"/>
          <a:stretch>
            <a:fillRect/>
          </a:stretch>
        </p:blipFill>
        <p:spPr>
          <a:xfrm>
            <a:off x="16453" y="37250"/>
            <a:ext cx="3115387" cy="1231511"/>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28" name="Title Text"/>
          <p:cNvSpPr txBox="1">
            <a:spLocks noGrp="1"/>
          </p:cNvSpPr>
          <p:nvPr>
            <p:ph type="title" hasCustomPrompt="1"/>
          </p:nvPr>
        </p:nvSpPr>
        <p:spPr>
          <a:prstGeom prst="rect">
            <a:avLst/>
          </a:prstGeom>
        </p:spPr>
        <p:txBody>
          <a:bodyPr/>
          <a:lstStyle/>
          <a:p>
            <a:r>
              <a:t>Title Text</a:t>
            </a:r>
          </a:p>
        </p:txBody>
      </p:sp>
      <p:sp>
        <p:nvSpPr>
          <p:cNvPr id="29"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文本与内容">
    <p:spTree>
      <p:nvGrpSpPr>
        <p:cNvPr id="1" name=""/>
        <p:cNvGrpSpPr/>
        <p:nvPr/>
      </p:nvGrpSpPr>
      <p:grpSpPr>
        <a:xfrm>
          <a:off x="0" y="0"/>
          <a:ext cx="0" cy="0"/>
          <a:chOff x="0" y="0"/>
          <a:chExt cx="0" cy="0"/>
        </a:xfrm>
      </p:grpSpPr>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58" name="Title Text"/>
          <p:cNvSpPr txBox="1">
            <a:spLocks noGrp="1"/>
          </p:cNvSpPr>
          <p:nvPr>
            <p:ph type="title" hasCustomPrompt="1"/>
          </p:nvPr>
        </p:nvSpPr>
        <p:spPr>
          <a:xfrm>
            <a:off x="307340" y="319831"/>
            <a:ext cx="8529319" cy="381001"/>
          </a:xfrm>
          <a:prstGeom prst="rect">
            <a:avLst/>
          </a:prstGeom>
        </p:spPr>
        <p:txBody>
          <a:bodyPr lIns="0" tIns="0" rIns="0" bIns="0"/>
          <a:lstStyle>
            <a:lvl1pPr>
              <a:defRPr sz="2800" b="1">
                <a:solidFill>
                  <a:schemeClr val="accent3">
                    <a:lumOff val="44000"/>
                  </a:schemeClr>
                </a:solidFill>
                <a:latin typeface="Arial" panose="020B0604020202020204"/>
                <a:ea typeface="Arial" panose="020B0604020202020204"/>
                <a:cs typeface="Arial" panose="020B0604020202020204"/>
                <a:sym typeface="Arial" panose="020B0604020202020204"/>
              </a:defRPr>
            </a:lvl1p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6" name="Title Text"/>
          <p:cNvSpPr txBox="1">
            <a:spLocks noGrp="1"/>
          </p:cNvSpPr>
          <p:nvPr>
            <p:ph type="title" hasCustomPrompt="1"/>
          </p:nvPr>
        </p:nvSpPr>
        <p:spPr>
          <a:xfrm>
            <a:off x="457200" y="274639"/>
            <a:ext cx="8229600" cy="821304"/>
          </a:xfrm>
          <a:prstGeom prst="rect">
            <a:avLst/>
          </a:prstGeom>
        </p:spPr>
        <p:txBody>
          <a:bodyPr/>
          <a:lstStyle>
            <a:lvl1pPr>
              <a:defRPr sz="2800">
                <a:solidFill>
                  <a:srgbClr val="009F83"/>
                </a:solidFill>
                <a:latin typeface="Arial" panose="020B0604020202020204"/>
                <a:ea typeface="Arial" panose="020B0604020202020204"/>
                <a:cs typeface="Arial" panose="020B0604020202020204"/>
                <a:sym typeface="Arial" panose="020B0604020202020204"/>
              </a:defRPr>
            </a:lvl1pPr>
          </a:lstStyle>
          <a:p>
            <a:r>
              <a:t>Title Text</a:t>
            </a:r>
          </a:p>
        </p:txBody>
      </p:sp>
      <p:sp>
        <p:nvSpPr>
          <p:cNvPr id="67" name="Body Level One…"/>
          <p:cNvSpPr txBox="1">
            <a:spLocks noGrp="1"/>
          </p:cNvSpPr>
          <p:nvPr>
            <p:ph type="body" idx="1" hasCustomPrompt="1"/>
          </p:nvPr>
        </p:nvSpPr>
        <p:spPr>
          <a:xfrm>
            <a:off x="457471" y="1034950"/>
            <a:ext cx="8363172" cy="5301938"/>
          </a:xfrm>
          <a:prstGeom prst="rect">
            <a:avLst/>
          </a:prstGeom>
        </p:spPr>
        <p:txBody>
          <a:bodyPr/>
          <a:lstStyle>
            <a:lvl1pPr marL="342900" indent="-342900">
              <a:spcBef>
                <a:spcPts val="700"/>
              </a:spcBef>
              <a:defRPr sz="3200"/>
            </a:lvl1pPr>
            <a:lvl2pPr marL="783590" indent="-326390">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Off val="44000"/>
              </a:schemeClr>
            </a:gs>
            <a:gs pos="50000">
              <a:srgbClr val="F3FAFF"/>
            </a:gs>
            <a:gs pos="100000">
              <a:schemeClr val="accent3">
                <a:lumOff val="44000"/>
              </a:schemeClr>
            </a:gs>
          </a:gsLst>
          <a:lin ang="5400000" scaled="0"/>
        </a:gradFill>
        <a:effectLst/>
      </p:bgPr>
    </p:bg>
    <p:spTree>
      <p:nvGrpSpPr>
        <p:cNvPr id="1" name=""/>
        <p:cNvGrpSpPr/>
        <p:nvPr/>
      </p:nvGrpSpPr>
      <p:grpSpPr>
        <a:xfrm>
          <a:off x="0" y="0"/>
          <a:ext cx="0" cy="0"/>
          <a:chOff x="0" y="0"/>
          <a:chExt cx="0" cy="0"/>
        </a:xfrm>
      </p:grpSpPr>
      <p:sp>
        <p:nvSpPr>
          <p:cNvPr id="2" name="矩形 10"/>
          <p:cNvSpPr/>
          <p:nvPr/>
        </p:nvSpPr>
        <p:spPr>
          <a:xfrm>
            <a:off x="7620" y="6577283"/>
            <a:ext cx="3704296" cy="144001"/>
          </a:xfrm>
          <a:prstGeom prst="rect">
            <a:avLst/>
          </a:prstGeom>
          <a:solidFill>
            <a:srgbClr val="E46C0A"/>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3" name="矩形 11"/>
          <p:cNvSpPr/>
          <p:nvPr/>
        </p:nvSpPr>
        <p:spPr>
          <a:xfrm>
            <a:off x="5715498" y="6577283"/>
            <a:ext cx="3420001" cy="144001"/>
          </a:xfrm>
          <a:prstGeom prst="rect">
            <a:avLst/>
          </a:prstGeom>
          <a:solidFill>
            <a:srgbClr val="194150"/>
          </a:solidFill>
          <a:ln w="12700">
            <a:miter lim="400000"/>
          </a:ln>
        </p:spPr>
        <p:txBody>
          <a:bodyPr lIns="45719" rIns="45719" anchor="ctr"/>
          <a:lstStyle/>
          <a:p>
            <a:pPr>
              <a:defRPr sz="1800" b="0">
                <a:solidFill>
                  <a:schemeClr val="accent3">
                    <a:lumOff val="44000"/>
                  </a:schemeClr>
                </a:solidFill>
                <a:latin typeface="Calibri" panose="020F0502020204030204"/>
                <a:ea typeface="Calibri" panose="020F0502020204030204"/>
                <a:cs typeface="Calibri" panose="020F0502020204030204"/>
                <a:sym typeface="Calibri" panose="020F0502020204030204"/>
              </a:defRPr>
            </a:pPr>
            <a:endParaRPr/>
          </a:p>
        </p:txBody>
      </p:sp>
      <p:sp>
        <p:nvSpPr>
          <p:cNvPr id="4" name="Slide Number"/>
          <p:cNvSpPr txBox="1">
            <a:spLocks noGrp="1"/>
          </p:cNvSpPr>
          <p:nvPr>
            <p:ph type="sldNum" sz="quarter" idx="2"/>
          </p:nvPr>
        </p:nvSpPr>
        <p:spPr>
          <a:xfrm>
            <a:off x="8599364" y="6506962"/>
            <a:ext cx="256541" cy="275467"/>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fld id="{86CB4B4D-7CA3-9044-876B-883B54F8677D}" type="slidenum">
              <a:rPr/>
              <a:t>‹#›</a:t>
            </a:fld>
            <a:endParaRPr/>
          </a:p>
        </p:txBody>
      </p:sp>
      <p:pic>
        <p:nvPicPr>
          <p:cNvPr id="5" name="图片 6" descr="图片 6"/>
          <p:cNvPicPr>
            <a:picLocks noChangeAspect="1"/>
          </p:cNvPicPr>
          <p:nvPr/>
        </p:nvPicPr>
        <p:blipFill>
          <a:blip r:embed="rId8"/>
          <a:stretch>
            <a:fillRect/>
          </a:stretch>
        </p:blipFill>
        <p:spPr>
          <a:xfrm>
            <a:off x="3704263" y="6318060"/>
            <a:ext cx="2016001" cy="591933"/>
          </a:xfrm>
          <a:prstGeom prst="rect">
            <a:avLst/>
          </a:prstGeom>
          <a:ln w="12700">
            <a:miter lim="400000"/>
            <a:headEnd/>
            <a:tailEnd/>
          </a:ln>
        </p:spPr>
      </p:pic>
      <p:sp>
        <p:nvSpPr>
          <p:cNvPr id="6" name="Title Text"/>
          <p:cNvSpPr txBox="1">
            <a:spLocks noGrp="1"/>
          </p:cNvSpPr>
          <p:nvPr>
            <p:ph type="title"/>
          </p:nvPr>
        </p:nvSpPr>
        <p:spPr>
          <a:xfrm>
            <a:off x="457200" y="274639"/>
            <a:ext cx="8229600" cy="778097"/>
          </a:xfrm>
          <a:prstGeom prst="rect">
            <a:avLst/>
          </a:prstGeom>
          <a:ln w="12700">
            <a:miter lim="400000"/>
          </a:ln>
        </p:spPr>
        <p:txBody>
          <a:bodyPr lIns="45719" rIns="45719">
            <a:normAutofit/>
          </a:bodyPr>
          <a:lstStyle/>
          <a:p>
            <a:r>
              <a:t>Title Text</a:t>
            </a:r>
          </a:p>
        </p:txBody>
      </p:sp>
      <p:sp>
        <p:nvSpPr>
          <p:cNvPr id="7" name="Body Level One…"/>
          <p:cNvSpPr txBox="1">
            <a:spLocks noGrp="1"/>
          </p:cNvSpPr>
          <p:nvPr>
            <p:ph type="body" idx="1"/>
          </p:nvPr>
        </p:nvSpPr>
        <p:spPr>
          <a:xfrm>
            <a:off x="452927" y="1196977"/>
            <a:ext cx="8255238" cy="5184776"/>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transition spd="med"/>
  <p:txStyles>
    <p:titleStyle>
      <a:lvl1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1pPr>
      <a:lvl2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2pPr>
      <a:lvl3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3pPr>
      <a:lvl4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4pPr>
      <a:lvl5pPr marL="0" marR="0" indent="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5pPr>
      <a:lvl6pPr marL="0" marR="0" indent="4572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6pPr>
      <a:lvl7pPr marL="0" marR="0" indent="9144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7pPr>
      <a:lvl8pPr marL="0" marR="0" indent="13716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8pPr>
      <a:lvl9pPr marL="0" marR="0" indent="1828800" algn="ctr" defTabSz="914400" rtl="0" latinLnBrk="0">
        <a:lnSpc>
          <a:spcPct val="100000"/>
        </a:lnSpc>
        <a:spcBef>
          <a:spcPts val="0"/>
        </a:spcBef>
        <a:spcAft>
          <a:spcPts val="0"/>
        </a:spcAft>
        <a:buClrTx/>
        <a:buSzTx/>
        <a:buFontTx/>
        <a:buNone/>
        <a:defRPr sz="3200" b="0" i="0" u="none" strike="noStrike" cap="none" spc="0" baseline="0">
          <a:ln>
            <a:noFill/>
          </a:ln>
          <a:solidFill>
            <a:schemeClr val="accent2"/>
          </a:solidFill>
          <a:effectLst>
            <a:outerShdw blurRad="38100" dist="38100" dir="2700000" rotWithShape="0">
              <a:srgbClr val="C0C0C0"/>
            </a:outerShdw>
          </a:effectLst>
          <a:uFillTx/>
          <a:latin typeface="Calibri" panose="020F0502020204030204"/>
          <a:ea typeface="Calibri" panose="020F0502020204030204"/>
          <a:cs typeface="Calibri" panose="020F0502020204030204"/>
          <a:sym typeface="Calibri" panose="020F0502020204030204"/>
        </a:defRPr>
      </a:lvl9pPr>
    </p:titleStyle>
    <p:bodyStyle>
      <a:lvl1pPr marL="457200" marR="0" indent="-457200" algn="l" defTabSz="914400" rtl="0" latinLnBrk="0">
        <a:lnSpc>
          <a:spcPct val="100000"/>
        </a:lnSpc>
        <a:spcBef>
          <a:spcPts val="600"/>
        </a:spcBef>
        <a:spcAft>
          <a:spcPts val="0"/>
        </a:spcAft>
        <a:buClrTx/>
        <a:buSzPct val="8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1pPr>
      <a:lvl2pPr marL="790575" marR="0" indent="-333375" algn="l" defTabSz="914400" rtl="0" latinLnBrk="0">
        <a:lnSpc>
          <a:spcPct val="100000"/>
        </a:lnSpc>
        <a:spcBef>
          <a:spcPts val="600"/>
        </a:spcBef>
        <a:spcAft>
          <a:spcPts val="0"/>
        </a:spcAft>
        <a:buClrTx/>
        <a:buSzPct val="9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2pPr>
      <a:lvl3pPr marL="1234440" marR="0" indent="-320040" algn="l" defTabSz="914400" rtl="0" latinLnBrk="0">
        <a:lnSpc>
          <a:spcPct val="100000"/>
        </a:lnSpc>
        <a:spcBef>
          <a:spcPts val="600"/>
        </a:spcBef>
        <a:spcAft>
          <a:spcPts val="0"/>
        </a:spcAft>
        <a:buClrTx/>
        <a:buSzPct val="6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3pPr>
      <a:lvl4pPr marL="17272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4pPr>
      <a:lvl5pPr marL="2184400" marR="0" indent="-35560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5pPr>
      <a:lvl6pPr marL="26060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6pPr>
      <a:lvl7pPr marL="30632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7pPr>
      <a:lvl8pPr marL="35204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8pPr>
      <a:lvl9pPr marL="3977640" marR="0" indent="-320040" algn="l" defTabSz="914400" rtl="0" latinLnBrk="0">
        <a:lnSpc>
          <a:spcPct val="100000"/>
        </a:lnSpc>
        <a:spcBef>
          <a:spcPts val="600"/>
        </a:spcBef>
        <a:spcAft>
          <a:spcPts val="0"/>
        </a:spcAft>
        <a:buClrTx/>
        <a:buSzPct val="100000"/>
        <a:buFontTx/>
        <a:buChar char="•"/>
        <a:defRPr sz="2800" b="0" i="0" u="none" strike="noStrike" cap="none" spc="0" baseline="0">
          <a:ln>
            <a:noFill/>
          </a:ln>
          <a:solidFill>
            <a:srgbClr val="002060"/>
          </a:solidFill>
          <a:uFillTx/>
          <a:latin typeface="Calibri" panose="020F0502020204030204"/>
          <a:ea typeface="Calibri" panose="020F0502020204030204"/>
          <a:cs typeface="Calibri" panose="020F0502020204030204"/>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1"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xfrm>
            <a:off x="8675564" y="6506962"/>
            <a:ext cx="180341" cy="275467"/>
          </a:xfrm>
          <a:prstGeom prst="rect">
            <a:avLst/>
          </a:prstGeom>
        </p:spPr>
        <p:txBody>
          <a:bodyPr/>
          <a:lstStyle/>
          <a:p>
            <a:fld id="{86CB4B4D-7CA3-9044-876B-883B54F8677D}" type="slidenum">
              <a:rPr/>
              <a:t>1</a:t>
            </a:fld>
            <a:endParaRPr/>
          </a:p>
        </p:txBody>
      </p:sp>
      <p:sp>
        <p:nvSpPr>
          <p:cNvPr id="79" name="Advisor: 融亦鸣    吉鹏飞…"/>
          <p:cNvSpPr txBox="1"/>
          <p:nvPr/>
        </p:nvSpPr>
        <p:spPr>
          <a:xfrm>
            <a:off x="4972412" y="5326061"/>
            <a:ext cx="3540235" cy="430887"/>
          </a:xfrm>
          <a:prstGeom prst="rect">
            <a:avLst/>
          </a:prstGeom>
          <a:ln w="12700">
            <a:miter lim="400000"/>
          </a:ln>
        </p:spPr>
        <p:txBody>
          <a:bodyPr lIns="45719" rIns="45719">
            <a:spAutoFit/>
          </a:bodyPr>
          <a:lstStyle/>
          <a:p>
            <a:pPr>
              <a:spcBef>
                <a:spcPts val="700"/>
              </a:spcBef>
              <a:defRPr sz="2200" b="0">
                <a:solidFill>
                  <a:srgbClr val="002060"/>
                </a:solidFill>
                <a:latin typeface="Calibri" panose="020F0502020204030204"/>
                <a:ea typeface="Calibri" panose="020F0502020204030204"/>
                <a:cs typeface="Calibri" panose="020F0502020204030204"/>
                <a:sym typeface="Calibri" panose="020F0502020204030204"/>
              </a:defRPr>
            </a:pPr>
            <a:endParaRPr dirty="0"/>
          </a:p>
        </p:txBody>
      </p:sp>
      <p:sp>
        <p:nvSpPr>
          <p:cNvPr id="2" name="标题 1"/>
          <p:cNvSpPr>
            <a:spLocks noGrp="1"/>
          </p:cNvSpPr>
          <p:nvPr>
            <p:ph type="title"/>
          </p:nvPr>
        </p:nvSpPr>
        <p:spPr>
          <a:xfrm>
            <a:off x="1787409" y="2708827"/>
            <a:ext cx="5901690" cy="769620"/>
          </a:xfrm>
        </p:spPr>
        <p:txBody>
          <a:bodyPr/>
          <a:lstStyle/>
          <a:p>
            <a:r>
              <a:rPr kumimoji="1" lang="en-US" altLang="zh-CN" dirty="0" err="1">
                <a:latin typeface="Arial" panose="020B0604020202020204" pitchFamily="34" charset="0"/>
                <a:cs typeface="Arial" panose="020B0604020202020204" pitchFamily="34" charset="0"/>
              </a:rPr>
              <a:t>EchoTrack</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进度报告</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6023" y="1856624"/>
            <a:ext cx="7696085" cy="3046988"/>
          </a:xfrm>
          <a:prstGeom prst="rect">
            <a:avLst/>
          </a:prstGeom>
          <a:noFill/>
        </p:spPr>
        <p:txBody>
          <a:bodyPr wrap="square" rtlCol="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400" dirty="0" err="1">
                <a:solidFill>
                  <a:schemeClr val="bg1">
                    <a:lumMod val="10000"/>
                  </a:schemeClr>
                </a:solidFill>
                <a:sym typeface="Times New Roman" panose="02020603050405020304"/>
              </a:rPr>
              <a:t>OutLine</a:t>
            </a:r>
            <a:endParaRPr lang="en-US" altLang="zh-CN" sz="2400" dirty="0">
              <a:solidFill>
                <a:schemeClr val="bg1">
                  <a:lumMod val="10000"/>
                </a:schemeClr>
              </a:solidFill>
              <a:sym typeface="Times New Roman" panose="02020603050405020304"/>
            </a:endParaRPr>
          </a:p>
          <a:p>
            <a:pPr algn="l"/>
            <a:endParaRPr lang="en-US" altLang="zh-CN" sz="24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In this week, we make our approach on </a:t>
            </a:r>
            <a:r>
              <a:rPr lang="en-US" altLang="zh-CN" sz="1800" dirty="0" err="1">
                <a:ln/>
                <a:solidFill>
                  <a:schemeClr val="tx2"/>
                </a:solidFill>
                <a:effectLst>
                  <a:outerShdw blurRad="38100" dist="19050" dir="2700000" algn="tl" rotWithShape="0">
                    <a:schemeClr val="dk1">
                      <a:alpha val="40000"/>
                    </a:schemeClr>
                  </a:outerShdw>
                </a:effectLst>
              </a:rPr>
              <a:t>dechirp</a:t>
            </a:r>
            <a:r>
              <a:rPr lang="en-US" altLang="zh-CN" sz="1800" dirty="0">
                <a:ln/>
                <a:solidFill>
                  <a:schemeClr val="tx2"/>
                </a:solidFill>
                <a:effectLst>
                  <a:outerShdw blurRad="38100" dist="19050" dir="2700000" algn="tl" rotWithShape="0">
                    <a:schemeClr val="dk1">
                      <a:alpha val="40000"/>
                    </a:schemeClr>
                  </a:outerShdw>
                </a:effectLst>
              </a:rPr>
              <a:t> method to distinguish the receive signal and echo signal. We manage to line up the receive signal periodically with the transmit signal in order to do efficient and stable echo track. Also, for each window, we are able to estimate the frequency difference between the direct received sound and echo sound.</a:t>
            </a:r>
          </a:p>
          <a:p>
            <a:pPr algn="l"/>
            <a:endParaRPr lang="en-US" altLang="zh-CN" sz="1800" dirty="0">
              <a:ln/>
              <a:solidFill>
                <a:schemeClr val="tx2"/>
              </a:solidFill>
              <a:effectLst>
                <a:outerShdw blurRad="38100" dist="19050" dir="2700000" algn="tl" rotWithShape="0">
                  <a:schemeClr val="dk1">
                    <a:alpha val="40000"/>
                  </a:schemeClr>
                </a:outerShdw>
              </a:effectLst>
            </a:endParaRPr>
          </a:p>
          <a:p>
            <a:pPr algn="l"/>
            <a:r>
              <a:rPr lang="en-US" altLang="zh-CN" sz="1800" dirty="0">
                <a:ln/>
                <a:solidFill>
                  <a:schemeClr val="tx2"/>
                </a:solidFill>
                <a:effectLst>
                  <a:outerShdw blurRad="38100" dist="19050" dir="2700000" algn="tl" rotWithShape="0">
                    <a:schemeClr val="dk1">
                      <a:alpha val="40000"/>
                    </a:schemeClr>
                  </a:outerShdw>
                </a:effectLst>
              </a:rPr>
              <a:t>However there are still some problems in the time consumption in the algorithm since the line up will automatically takes around 30s to run.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对话气泡: 椭圆形 5">
            <a:extLst>
              <a:ext uri="{FF2B5EF4-FFF2-40B4-BE49-F238E27FC236}">
                <a16:creationId xmlns:a16="http://schemas.microsoft.com/office/drawing/2014/main" id="{66EC9951-B3FE-4FF1-88E2-362F098E3824}"/>
              </a:ext>
            </a:extLst>
          </p:cNvPr>
          <p:cNvSpPr/>
          <p:nvPr/>
        </p:nvSpPr>
        <p:spPr>
          <a:xfrm>
            <a:off x="5246259" y="136707"/>
            <a:ext cx="3722254" cy="4775199"/>
          </a:xfrm>
          <a:prstGeom prst="wedgeEllipseCallout">
            <a:avLst>
              <a:gd name="adj1" fmla="val -51748"/>
              <a:gd name="adj2" fmla="val -28351"/>
            </a:avLst>
          </a:prstGeom>
          <a:solidFill>
            <a:schemeClr val="accent3">
              <a:lumOff val="44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3600" b="1" i="0" u="none" strike="noStrike" cap="none" spc="0" normalizeH="0" baseline="0">
              <a:ln>
                <a:noFill/>
              </a:ln>
              <a:solidFill>
                <a:srgbClr val="9933FF"/>
              </a:solidFill>
              <a:effectLst/>
              <a:uFillTx/>
              <a:latin typeface="+mn-lt"/>
              <a:ea typeface="+mn-ea"/>
              <a:cs typeface="+mn-cs"/>
              <a:sym typeface="Times New Roman" panose="02020603050405020304"/>
            </a:endParaRPr>
          </a:p>
        </p:txBody>
      </p:sp>
      <p:sp>
        <p:nvSpPr>
          <p:cNvPr id="3" name="文本框 2"/>
          <p:cNvSpPr txBox="1"/>
          <p:nvPr/>
        </p:nvSpPr>
        <p:spPr>
          <a:xfrm>
            <a:off x="575654" y="1851740"/>
            <a:ext cx="3456939" cy="409342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Initially we try to line up the signal with exact start point to do windowed analysis. </a:t>
            </a: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algn="l"/>
            <a:r>
              <a:rPr lang="en-US" altLang="zh-CN" sz="2000" dirty="0">
                <a:solidFill>
                  <a:schemeClr val="tx2"/>
                </a:solidFill>
              </a:rPr>
              <a:t>We extract a sliding window length 20ms and step length 2ms. In each window we apply </a:t>
            </a:r>
            <a:r>
              <a:rPr lang="en-US" altLang="zh-CN" sz="2000" dirty="0" err="1">
                <a:solidFill>
                  <a:schemeClr val="tx2"/>
                </a:solidFill>
              </a:rPr>
              <a:t>dechirp</a:t>
            </a:r>
            <a:r>
              <a:rPr lang="en-US" altLang="zh-CN" sz="2000" dirty="0">
                <a:solidFill>
                  <a:schemeClr val="tx2"/>
                </a:solidFill>
              </a:rPr>
              <a:t> of windowed signal with original chirp of length 20ms to check if we get the first highest peak. No tice we ignore the peaks below 2*10</a:t>
            </a:r>
            <a:r>
              <a:rPr lang="en-US" altLang="zh-CN" sz="2000" baseline="30000" dirty="0">
                <a:solidFill>
                  <a:schemeClr val="tx2"/>
                </a:solidFill>
              </a:rPr>
              <a:t>6</a:t>
            </a:r>
          </a:p>
          <a:p>
            <a:pPr algn="l"/>
            <a:r>
              <a:rPr lang="en-US" altLang="zh-CN" sz="2000" dirty="0">
                <a:solidFill>
                  <a:schemeClr val="tx2"/>
                </a:solidFill>
              </a:rPr>
              <a:t>due to the gain of the filter.</a:t>
            </a: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7" name="图片 6">
            <a:extLst>
              <a:ext uri="{FF2B5EF4-FFF2-40B4-BE49-F238E27FC236}">
                <a16:creationId xmlns:a16="http://schemas.microsoft.com/office/drawing/2014/main" id="{DF3B2EFF-0D6E-4C0D-8E5F-ABB99E724379}"/>
              </a:ext>
            </a:extLst>
          </p:cNvPr>
          <p:cNvPicPr>
            <a:picLocks noChangeAspect="1"/>
          </p:cNvPicPr>
          <p:nvPr/>
        </p:nvPicPr>
        <p:blipFill>
          <a:blip r:embed="rId2"/>
          <a:stretch>
            <a:fillRect/>
          </a:stretch>
        </p:blipFill>
        <p:spPr>
          <a:xfrm>
            <a:off x="3132578" y="101553"/>
            <a:ext cx="1977379" cy="1565425"/>
          </a:xfrm>
          <a:prstGeom prst="rect">
            <a:avLst/>
          </a:prstGeom>
        </p:spPr>
      </p:pic>
      <p:pic>
        <p:nvPicPr>
          <p:cNvPr id="8" name="图片 7">
            <a:extLst>
              <a:ext uri="{FF2B5EF4-FFF2-40B4-BE49-F238E27FC236}">
                <a16:creationId xmlns:a16="http://schemas.microsoft.com/office/drawing/2014/main" id="{C6953094-9B9F-4A22-B77B-CD0E7E10F521}"/>
              </a:ext>
            </a:extLst>
          </p:cNvPr>
          <p:cNvPicPr>
            <a:picLocks noChangeAspect="1"/>
          </p:cNvPicPr>
          <p:nvPr/>
        </p:nvPicPr>
        <p:blipFill>
          <a:blip r:embed="rId3"/>
          <a:stretch>
            <a:fillRect/>
          </a:stretch>
        </p:blipFill>
        <p:spPr>
          <a:xfrm>
            <a:off x="5518863" y="1115843"/>
            <a:ext cx="3329575" cy="2816926"/>
          </a:xfrm>
          <a:prstGeom prst="rect">
            <a:avLst/>
          </a:prstGeom>
        </p:spPr>
      </p:pic>
      <p:pic>
        <p:nvPicPr>
          <p:cNvPr id="9" name="图片 8">
            <a:extLst>
              <a:ext uri="{FF2B5EF4-FFF2-40B4-BE49-F238E27FC236}">
                <a16:creationId xmlns:a16="http://schemas.microsoft.com/office/drawing/2014/main" id="{EA3ABC3D-8061-4F9D-AAF9-425D3C883B45}"/>
              </a:ext>
            </a:extLst>
          </p:cNvPr>
          <p:cNvPicPr>
            <a:picLocks noChangeAspect="1"/>
          </p:cNvPicPr>
          <p:nvPr/>
        </p:nvPicPr>
        <p:blipFill>
          <a:blip r:embed="rId4"/>
          <a:stretch>
            <a:fillRect/>
          </a:stretch>
        </p:blipFill>
        <p:spPr>
          <a:xfrm>
            <a:off x="5073596" y="5637390"/>
            <a:ext cx="3448731" cy="351570"/>
          </a:xfrm>
          <a:prstGeom prst="rect">
            <a:avLst/>
          </a:prstGeom>
        </p:spPr>
      </p:pic>
      <p:pic>
        <p:nvPicPr>
          <p:cNvPr id="10" name="图片 9">
            <a:extLst>
              <a:ext uri="{FF2B5EF4-FFF2-40B4-BE49-F238E27FC236}">
                <a16:creationId xmlns:a16="http://schemas.microsoft.com/office/drawing/2014/main" id="{FD0A73ED-DC62-46E6-8322-79F0DC3944A9}"/>
              </a:ext>
            </a:extLst>
          </p:cNvPr>
          <p:cNvPicPr>
            <a:picLocks noChangeAspect="1"/>
          </p:cNvPicPr>
          <p:nvPr/>
        </p:nvPicPr>
        <p:blipFill>
          <a:blip r:embed="rId5"/>
          <a:stretch>
            <a:fillRect/>
          </a:stretch>
        </p:blipFill>
        <p:spPr>
          <a:xfrm>
            <a:off x="4761349" y="4968514"/>
            <a:ext cx="4692073" cy="45192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80736" y="1491522"/>
            <a:ext cx="6582527" cy="347787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After we finish Line up, we try to calculate window by window to </a:t>
            </a:r>
            <a:r>
              <a:rPr lang="en-US" altLang="zh-CN" sz="2000" dirty="0" err="1">
                <a:solidFill>
                  <a:schemeClr val="tx2"/>
                </a:solidFill>
              </a:rPr>
              <a:t>dechirp</a:t>
            </a:r>
            <a:r>
              <a:rPr lang="en-US" altLang="zh-CN" sz="2000" dirty="0">
                <a:solidFill>
                  <a:schemeClr val="tx2"/>
                </a:solidFill>
              </a:rPr>
              <a:t> the original signal finding the echo distant.</a:t>
            </a: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In this approach, we basically aware that our original emitted signal is composite of 20ms up chirp, 20ms down chirp and 20ms blank, so according to the paper we set the window size on 66ms with 10% overlap between windows.</a:t>
            </a: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lang="en-US" altLang="zh-CN" sz="2000" dirty="0">
                <a:solidFill>
                  <a:schemeClr val="tx2"/>
                </a:solidFill>
              </a:rPr>
              <a:t>Finally, we detect the highest 2 peaks on frequency domain and calculate their frequency difference.</a:t>
            </a: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spTree>
    <p:extLst>
      <p:ext uri="{BB962C8B-B14F-4D97-AF65-F5344CB8AC3E}">
        <p14:creationId xmlns:p14="http://schemas.microsoft.com/office/powerpoint/2010/main" val="17352024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53146" y="5287746"/>
            <a:ext cx="5618250" cy="101566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4" name="图片 3">
            <a:extLst>
              <a:ext uri="{FF2B5EF4-FFF2-40B4-BE49-F238E27FC236}">
                <a16:creationId xmlns:a16="http://schemas.microsoft.com/office/drawing/2014/main" id="{AAFB9DE8-976C-4A1D-A759-9C2891039E75}"/>
              </a:ext>
            </a:extLst>
          </p:cNvPr>
          <p:cNvPicPr>
            <a:picLocks noChangeAspect="1"/>
          </p:cNvPicPr>
          <p:nvPr/>
        </p:nvPicPr>
        <p:blipFill>
          <a:blip r:embed="rId2"/>
          <a:stretch>
            <a:fillRect/>
          </a:stretch>
        </p:blipFill>
        <p:spPr>
          <a:xfrm>
            <a:off x="0" y="1135602"/>
            <a:ext cx="9144000" cy="5257355"/>
          </a:xfrm>
          <a:prstGeom prst="rect">
            <a:avLst/>
          </a:prstGeom>
        </p:spPr>
      </p:pic>
      <p:sp>
        <p:nvSpPr>
          <p:cNvPr id="5" name="椭圆 4">
            <a:extLst>
              <a:ext uri="{FF2B5EF4-FFF2-40B4-BE49-F238E27FC236}">
                <a16:creationId xmlns:a16="http://schemas.microsoft.com/office/drawing/2014/main" id="{7412F584-6FE0-4E1B-BE12-D96BB05B5E74}"/>
              </a:ext>
            </a:extLst>
          </p:cNvPr>
          <p:cNvSpPr/>
          <p:nvPr/>
        </p:nvSpPr>
        <p:spPr>
          <a:xfrm>
            <a:off x="4767997" y="5342994"/>
            <a:ext cx="401411" cy="379404"/>
          </a:xfrm>
          <a:prstGeom prst="ellipse">
            <a:avLst/>
          </a:prstGeom>
          <a:no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3600" b="1" i="0" u="none" strike="noStrike" cap="none" spc="0" normalizeH="0" baseline="0">
              <a:ln>
                <a:noFill/>
              </a:ln>
              <a:solidFill>
                <a:srgbClr val="9933FF"/>
              </a:solidFill>
              <a:effectLst/>
              <a:uFillTx/>
              <a:latin typeface="+mn-lt"/>
              <a:ea typeface="+mn-ea"/>
              <a:cs typeface="+mn-cs"/>
              <a:sym typeface="Times New Roman" panose="02020603050405020304"/>
            </a:endParaRPr>
          </a:p>
        </p:txBody>
      </p:sp>
      <p:sp>
        <p:nvSpPr>
          <p:cNvPr id="6" name="椭圆 5">
            <a:extLst>
              <a:ext uri="{FF2B5EF4-FFF2-40B4-BE49-F238E27FC236}">
                <a16:creationId xmlns:a16="http://schemas.microsoft.com/office/drawing/2014/main" id="{CDC21344-BE9D-4810-8F74-63CE85BCDC3F}"/>
              </a:ext>
            </a:extLst>
          </p:cNvPr>
          <p:cNvSpPr/>
          <p:nvPr/>
        </p:nvSpPr>
        <p:spPr>
          <a:xfrm>
            <a:off x="4767997" y="4160370"/>
            <a:ext cx="401411" cy="379404"/>
          </a:xfrm>
          <a:prstGeom prst="ellipse">
            <a:avLst/>
          </a:prstGeom>
          <a:no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3600" b="1" i="0" u="none" strike="noStrike" cap="none" spc="0" normalizeH="0" baseline="0">
              <a:ln>
                <a:noFill/>
              </a:ln>
              <a:solidFill>
                <a:srgbClr val="9933FF"/>
              </a:solidFill>
              <a:effectLst/>
              <a:uFillTx/>
              <a:latin typeface="+mn-lt"/>
              <a:ea typeface="+mn-ea"/>
              <a:cs typeface="+mn-cs"/>
              <a:sym typeface="Times New Roman" panose="02020603050405020304"/>
            </a:endParaRPr>
          </a:p>
        </p:txBody>
      </p:sp>
    </p:spTree>
    <p:extLst>
      <p:ext uri="{BB962C8B-B14F-4D97-AF65-F5344CB8AC3E}">
        <p14:creationId xmlns:p14="http://schemas.microsoft.com/office/powerpoint/2010/main" val="8591340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0806" y="1655747"/>
            <a:ext cx="3897514" cy="317009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lvl="1" indent="0" algn="l"/>
            <a:r>
              <a:rPr lang="en-US" altLang="zh-CN" sz="2000" dirty="0">
                <a:solidFill>
                  <a:schemeClr val="tx2"/>
                </a:solidFill>
              </a:rPr>
              <a:t>In this part, we can clearly observed that there are some echo peaks beside the main peak. According to our detecting program we can give out the</a:t>
            </a:r>
          </a:p>
          <a:p>
            <a:pPr lvl="1" indent="0" algn="l"/>
            <a:r>
              <a:rPr lang="en-US" altLang="zh-CN" sz="2000" dirty="0">
                <a:solidFill>
                  <a:schemeClr val="tx2"/>
                </a:solidFill>
              </a:rPr>
              <a:t>frequency difference between those  2 peaks is about 100hz.</a:t>
            </a:r>
          </a:p>
          <a:p>
            <a:pPr marL="0" marR="0" indent="0" algn="l" defTabSz="914400" rtl="0" fontAlgn="auto" latinLnBrk="0" hangingPunct="0">
              <a:lnSpc>
                <a:spcPct val="100000"/>
              </a:lnSpc>
              <a:spcBef>
                <a:spcPts val="0"/>
              </a:spcBef>
              <a:spcAft>
                <a:spcPts val="0"/>
              </a:spcAft>
              <a:buClrTx/>
              <a:buSzTx/>
              <a:buFontTx/>
              <a:buNone/>
            </a:pPr>
            <a:endParaRPr lang="en-US" altLang="zh-CN" sz="2000" dirty="0">
              <a:solidFill>
                <a:schemeClr val="tx2"/>
              </a:solidFill>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tx2"/>
              </a:solidFill>
              <a:effectLst/>
              <a:uFillTx/>
              <a:latin typeface="+mn-lt"/>
              <a:ea typeface="+mn-ea"/>
              <a:cs typeface="+mn-cs"/>
              <a:sym typeface="Times New Roman" panose="02020603050405020304"/>
            </a:endParaRPr>
          </a:p>
        </p:txBody>
      </p:sp>
      <p:pic>
        <p:nvPicPr>
          <p:cNvPr id="4" name="图片 3">
            <a:extLst>
              <a:ext uri="{FF2B5EF4-FFF2-40B4-BE49-F238E27FC236}">
                <a16:creationId xmlns:a16="http://schemas.microsoft.com/office/drawing/2014/main" id="{9D719845-E748-4603-A781-33FD69706359}"/>
              </a:ext>
            </a:extLst>
          </p:cNvPr>
          <p:cNvPicPr>
            <a:picLocks noChangeAspect="1"/>
          </p:cNvPicPr>
          <p:nvPr/>
        </p:nvPicPr>
        <p:blipFill>
          <a:blip r:embed="rId2"/>
          <a:stretch>
            <a:fillRect/>
          </a:stretch>
        </p:blipFill>
        <p:spPr>
          <a:xfrm>
            <a:off x="5048779" y="2791005"/>
            <a:ext cx="2836122" cy="617119"/>
          </a:xfrm>
          <a:prstGeom prst="rect">
            <a:avLst/>
          </a:prstGeom>
        </p:spPr>
      </p:pic>
      <p:pic>
        <p:nvPicPr>
          <p:cNvPr id="8" name="图片 7">
            <a:extLst>
              <a:ext uri="{FF2B5EF4-FFF2-40B4-BE49-F238E27FC236}">
                <a16:creationId xmlns:a16="http://schemas.microsoft.com/office/drawing/2014/main" id="{0C284E95-C09C-4211-84B5-C893E98E5ADA}"/>
              </a:ext>
            </a:extLst>
          </p:cNvPr>
          <p:cNvPicPr>
            <a:picLocks noChangeAspect="1"/>
          </p:cNvPicPr>
          <p:nvPr/>
        </p:nvPicPr>
        <p:blipFill>
          <a:blip r:embed="rId3"/>
          <a:stretch>
            <a:fillRect/>
          </a:stretch>
        </p:blipFill>
        <p:spPr>
          <a:xfrm>
            <a:off x="4200437" y="1655747"/>
            <a:ext cx="4943563" cy="475343"/>
          </a:xfrm>
          <a:prstGeom prst="rect">
            <a:avLst/>
          </a:prstGeom>
        </p:spPr>
      </p:pic>
      <p:sp>
        <p:nvSpPr>
          <p:cNvPr id="9" name="矩形: 圆角 8">
            <a:extLst>
              <a:ext uri="{FF2B5EF4-FFF2-40B4-BE49-F238E27FC236}">
                <a16:creationId xmlns:a16="http://schemas.microsoft.com/office/drawing/2014/main" id="{5EE66A22-F8A9-466C-8CAF-5616A7ACB22C}"/>
              </a:ext>
            </a:extLst>
          </p:cNvPr>
          <p:cNvSpPr/>
          <p:nvPr/>
        </p:nvSpPr>
        <p:spPr>
          <a:xfrm>
            <a:off x="665480" y="4064358"/>
            <a:ext cx="7665720" cy="2202019"/>
          </a:xfrm>
          <a:prstGeom prst="roundRect">
            <a:avLst/>
          </a:prstGeom>
          <a:solidFill>
            <a:schemeClr val="accent3">
              <a:lumOff val="44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2000" b="1" i="0" u="none" strike="noStrike" cap="none" spc="0" normalizeH="0" baseline="0" dirty="0">
                <a:ln>
                  <a:noFill/>
                </a:ln>
                <a:solidFill>
                  <a:schemeClr val="bg1">
                    <a:lumMod val="25000"/>
                  </a:schemeClr>
                </a:solidFill>
                <a:effectLst/>
                <a:uFillTx/>
                <a:latin typeface="+mn-lt"/>
                <a:ea typeface="+mn-ea"/>
                <a:cs typeface="+mn-cs"/>
                <a:sym typeface="Times New Roman" panose="02020603050405020304"/>
              </a:rPr>
              <a:t>Notice:</a:t>
            </a:r>
          </a:p>
          <a:p>
            <a:pPr marL="0" marR="0" indent="0" algn="ctr" defTabSz="914400" rtl="0" fontAlgn="auto" latinLnBrk="0" hangingPunct="0">
              <a:lnSpc>
                <a:spcPct val="100000"/>
              </a:lnSpc>
              <a:spcBef>
                <a:spcPts val="0"/>
              </a:spcBef>
              <a:spcAft>
                <a:spcPts val="0"/>
              </a:spcAft>
              <a:buClrTx/>
              <a:buSzTx/>
              <a:buFontTx/>
              <a:buNone/>
            </a:pPr>
            <a:endParaRPr kumimoji="0" lang="en-US" altLang="zh-CN" sz="2000" b="1" i="0" u="none" strike="noStrike" cap="none" spc="0" normalizeH="0" baseline="0" dirty="0">
              <a:ln>
                <a:noFill/>
              </a:ln>
              <a:solidFill>
                <a:schemeClr val="bg1">
                  <a:lumMod val="25000"/>
                </a:schemeClr>
              </a:solidFill>
              <a:effectLst/>
              <a:uFillTx/>
              <a:latin typeface="+mn-lt"/>
              <a:ea typeface="+mn-ea"/>
              <a:cs typeface="+mn-cs"/>
              <a:sym typeface="Times New Roman" panose="02020603050405020304"/>
            </a:endParaRPr>
          </a:p>
          <a:p>
            <a:pPr marL="0" marR="0" indent="0" algn="ctr" defTabSz="914400" rtl="0" fontAlgn="auto" latinLnBrk="0" hangingPunct="0">
              <a:lnSpc>
                <a:spcPts val="2500"/>
              </a:lnSpc>
              <a:spcBef>
                <a:spcPts val="0"/>
              </a:spcBef>
              <a:spcAft>
                <a:spcPts val="0"/>
              </a:spcAft>
              <a:buClrTx/>
              <a:buSzTx/>
              <a:buFontTx/>
              <a:buNone/>
            </a:pPr>
            <a:r>
              <a:rPr lang="en-US" altLang="zh-CN" sz="2000" dirty="0">
                <a:solidFill>
                  <a:schemeClr val="bg1">
                    <a:lumMod val="25000"/>
                  </a:schemeClr>
                </a:solidFill>
              </a:rPr>
              <a:t>Our chirp is of 20ms and in frequency range (16000,23000)Hz,</a:t>
            </a:r>
          </a:p>
          <a:p>
            <a:pPr marL="0" marR="0" indent="0" algn="ctr" defTabSz="914400" rtl="0" fontAlgn="auto" latinLnBrk="0" hangingPunct="0">
              <a:lnSpc>
                <a:spcPts val="2500"/>
              </a:lnSpc>
              <a:spcBef>
                <a:spcPts val="0"/>
              </a:spcBef>
              <a:spcAft>
                <a:spcPts val="0"/>
              </a:spcAft>
              <a:buClrTx/>
              <a:buSzTx/>
              <a:buFontTx/>
              <a:buNone/>
            </a:pPr>
            <a:r>
              <a:rPr lang="en-US" altLang="zh-CN" sz="2000" dirty="0">
                <a:solidFill>
                  <a:schemeClr val="bg1">
                    <a:lumMod val="25000"/>
                  </a:schemeClr>
                </a:solidFill>
              </a:rPr>
              <a:t>Which means the frequency raising rate is 7000/0.02 = 350000 Hz/s</a:t>
            </a:r>
          </a:p>
          <a:p>
            <a:pPr marL="0" marR="0" indent="0" algn="ctr" defTabSz="914400" rtl="0" fontAlgn="auto" latinLnBrk="0" hangingPunct="0">
              <a:lnSpc>
                <a:spcPts val="2500"/>
              </a:lnSpc>
              <a:spcBef>
                <a:spcPts val="0"/>
              </a:spcBef>
              <a:spcAft>
                <a:spcPts val="0"/>
              </a:spcAft>
              <a:buClrTx/>
              <a:buSzTx/>
              <a:buFontTx/>
              <a:buNone/>
            </a:pPr>
            <a:r>
              <a:rPr lang="en-US" altLang="zh-CN" sz="2000" dirty="0">
                <a:solidFill>
                  <a:schemeClr val="bg1">
                    <a:lumMod val="25000"/>
                  </a:schemeClr>
                </a:solidFill>
              </a:rPr>
              <a:t>In 100Hz the sound is able to transmit:</a:t>
            </a:r>
          </a:p>
          <a:p>
            <a:pPr marL="0" marR="0" indent="0" algn="ctr" defTabSz="914400" rtl="0" fontAlgn="auto" latinLnBrk="0" hangingPunct="0">
              <a:lnSpc>
                <a:spcPts val="2500"/>
              </a:lnSpc>
              <a:spcBef>
                <a:spcPts val="0"/>
              </a:spcBef>
              <a:spcAft>
                <a:spcPts val="0"/>
              </a:spcAft>
              <a:buClrTx/>
              <a:buSzTx/>
              <a:buFontTx/>
              <a:buNone/>
            </a:pPr>
            <a:r>
              <a:rPr lang="en-US" altLang="zh-CN" sz="2000" dirty="0">
                <a:solidFill>
                  <a:schemeClr val="bg1">
                    <a:lumMod val="25000"/>
                  </a:schemeClr>
                </a:solidFill>
              </a:rPr>
              <a:t>340m/s * 100Hz / 350000Hz/s = 10cm  </a:t>
            </a:r>
            <a:endParaRPr lang="en-US" altLang="zh-CN" dirty="0"/>
          </a:p>
        </p:txBody>
      </p:sp>
    </p:spTree>
    <p:extLst>
      <p:ext uri="{BB962C8B-B14F-4D97-AF65-F5344CB8AC3E}">
        <p14:creationId xmlns:p14="http://schemas.microsoft.com/office/powerpoint/2010/main" val="15260094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6420" y="873125"/>
            <a:ext cx="3311161" cy="64632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9" tIns="45719" rIns="45719" bIns="45719" numCol="1" spcCol="38100" rtlCol="0" anchor="t" forceAA="0">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3600" b="1" i="0" u="none" strike="noStrike" cap="none" spc="0" normalizeH="0" baseline="0" dirty="0">
                <a:ln/>
                <a:solidFill>
                  <a:schemeClr val="accent1"/>
                </a:solidFill>
                <a:effectLst>
                  <a:outerShdw blurRad="38100" dist="25400" dir="5400000" algn="ctr" rotWithShape="0">
                    <a:srgbClr val="6E747A">
                      <a:alpha val="43000"/>
                    </a:srgbClr>
                  </a:outerShdw>
                </a:effectLst>
                <a:uFillTx/>
                <a:latin typeface="+mn-lt"/>
                <a:ea typeface="+mn-ea"/>
                <a:cs typeface="+mn-cs"/>
                <a:sym typeface="Times New Roman" panose="02020603050405020304"/>
              </a:rPr>
              <a:t>Following Work</a:t>
            </a:r>
          </a:p>
        </p:txBody>
      </p:sp>
      <p:sp>
        <p:nvSpPr>
          <p:cNvPr id="5" name="文本框 4"/>
          <p:cNvSpPr txBox="1"/>
          <p:nvPr/>
        </p:nvSpPr>
        <p:spPr>
          <a:xfrm>
            <a:off x="1320800" y="2381250"/>
            <a:ext cx="6206836" cy="26776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In this week, we approximately reach an acceptable result on distance checking. The following work is to</a:t>
            </a:r>
          </a:p>
          <a:p>
            <a:pPr marL="0" marR="0" indent="0" algn="l" defTabSz="914400" rtl="0" fontAlgn="auto" latinLnBrk="0" hangingPunct="0">
              <a:lnSpc>
                <a:spcPct val="100000"/>
              </a:lnSpc>
              <a:spcBef>
                <a:spcPts val="0"/>
              </a:spcBef>
              <a:spcAft>
                <a:spcPts val="0"/>
              </a:spcAft>
              <a:buClrTx/>
              <a:buSzTx/>
              <a:buFontTx/>
              <a:buNone/>
            </a:pPr>
            <a:endPar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① </a:t>
            </a: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try to reduce the initial calculating time</a:t>
            </a:r>
          </a:p>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② </a:t>
            </a:r>
            <a:r>
              <a:rPr lang="en-US" altLang="zh-CN" sz="2400" dirty="0">
                <a:ln/>
                <a:solidFill>
                  <a:schemeClr val="tx2"/>
                </a:solidFill>
                <a:effectLst>
                  <a:outerShdw blurRad="38100" dist="19050" dir="2700000" algn="tl" rotWithShape="0">
                    <a:schemeClr val="dk1">
                      <a:alpha val="40000"/>
                    </a:schemeClr>
                  </a:outerShdw>
                </a:effectLst>
              </a:rPr>
              <a:t>make an precise conclusion on exact distant</a:t>
            </a:r>
          </a:p>
          <a:p>
            <a:pPr marL="0" marR="0" indent="0" algn="l" defTabSz="914400" rtl="0" fontAlgn="auto" latinLnBrk="0" hangingPunct="0">
              <a:lnSpc>
                <a:spcPct val="100000"/>
              </a:lnSpc>
              <a:spcBef>
                <a:spcPts val="0"/>
              </a:spcBef>
              <a:spcAft>
                <a:spcPts val="0"/>
              </a:spcAft>
              <a:buClrTx/>
              <a:buSzTx/>
              <a:buFontTx/>
              <a:buNone/>
            </a:pPr>
            <a:r>
              <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③ </a:t>
            </a:r>
            <a:r>
              <a:rPr kumimoji="0" lang="en-US" altLang="zh-CN"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rPr>
              <a:t>try to capture the moving trend</a:t>
            </a:r>
            <a:endParaRPr kumimoji="0" lang="zh-CN" altLang="en-US" sz="2400" b="1" i="0" u="none" strike="noStrike" cap="none" spc="0" normalizeH="0" baseline="0" dirty="0">
              <a:ln/>
              <a:solidFill>
                <a:schemeClr val="tx2"/>
              </a:solidFill>
              <a:effectLst>
                <a:outerShdw blurRad="38100" dist="19050" dir="2700000" algn="tl" rotWithShape="0">
                  <a:schemeClr val="dk1">
                    <a:alpha val="40000"/>
                  </a:schemeClr>
                </a:outerShdw>
              </a:effectLst>
              <a:uFillTx/>
              <a:latin typeface="+mn-lt"/>
              <a:ea typeface="+mn-ea"/>
              <a:cs typeface="+mn-cs"/>
              <a:sym typeface="Times New Roman" panose="02020603050405020304"/>
            </a:endParaRPr>
          </a:p>
        </p:txBody>
      </p:sp>
    </p:spTree>
  </p:cSld>
  <p:clrMapOvr>
    <a:masterClrMapping/>
  </p:clrMapOvr>
  <p:transition spd="med"/>
</p:sld>
</file>

<file path=ppt/theme/theme1.xml><?xml version="1.0" encoding="utf-8"?>
<a:theme xmlns:a="http://schemas.openxmlformats.org/drawingml/2006/main" name="Soaring">
  <a:themeElements>
    <a:clrScheme name="Soaring">
      <a:dk1>
        <a:srgbClr val="E6FFCC"/>
      </a:dk1>
      <a:lt1>
        <a:srgbClr val="9933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aring">
  <a:themeElements>
    <a:clrScheme name="Soaring">
      <a:dk1>
        <a:srgbClr val="000000"/>
      </a:dk1>
      <a:lt1>
        <a:srgbClr val="FFFFFF"/>
      </a:lt1>
      <a:dk2>
        <a:srgbClr val="A7A7A7"/>
      </a:dk2>
      <a:lt2>
        <a:srgbClr val="535353"/>
      </a:lt2>
      <a:accent1>
        <a:srgbClr val="FF6633"/>
      </a:accent1>
      <a:accent2>
        <a:srgbClr val="CC6600"/>
      </a:accent2>
      <a:accent3>
        <a:srgbClr val="8F8F8F"/>
      </a:accent3>
      <a:accent4>
        <a:srgbClr val="822ADA"/>
      </a:accent4>
      <a:accent5>
        <a:srgbClr val="FFB8AD"/>
      </a:accent5>
      <a:accent6>
        <a:srgbClr val="B95C00"/>
      </a:accent6>
      <a:hlink>
        <a:srgbClr val="0000FF"/>
      </a:hlink>
      <a:folHlink>
        <a:srgbClr val="FF00FF"/>
      </a:folHlink>
    </a:clrScheme>
    <a:fontScheme name="Soaring">
      <a:majorFont>
        <a:latin typeface="Helvetica"/>
        <a:ea typeface="Helvetica"/>
        <a:cs typeface="Helvetica"/>
      </a:majorFont>
      <a:minorFont>
        <a:latin typeface="Times New Roman"/>
        <a:ea typeface="Times New Roman"/>
        <a:cs typeface="Times New Roman"/>
      </a:minorFont>
    </a:fontScheme>
    <a:fmtScheme name="Soar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defRPr kumimoji="0" sz="3600" b="1" i="0" u="none" strike="noStrike" cap="none" spc="0" normalizeH="0" baseline="0">
            <a:ln>
              <a:noFill/>
            </a:ln>
            <a:solidFill>
              <a:srgbClr val="9933FF"/>
            </a:solidFill>
            <a:effectLst/>
            <a:uFillTx/>
            <a:latin typeface="+mn-lt"/>
            <a:ea typeface="+mn-ea"/>
            <a:cs typeface="+mn-cs"/>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383</Words>
  <Application>Microsoft Office PowerPoint</Application>
  <PresentationFormat>全屏显示(4:3)</PresentationFormat>
  <Paragraphs>32</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Calibri</vt:lpstr>
      <vt:lpstr>Times New Roman</vt:lpstr>
      <vt:lpstr>Soaring</vt:lpstr>
      <vt:lpstr>EchoTrack 进度报告</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AirohpuE</cp:lastModifiedBy>
  <cp:revision>39</cp:revision>
  <dcterms:created xsi:type="dcterms:W3CDTF">2019-09-23T01:47:00Z</dcterms:created>
  <dcterms:modified xsi:type="dcterms:W3CDTF">2019-10-21T09:27:37Z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ies>
</file>