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8" r:id="rId5"/>
    <p:sldId id="266" r:id="rId6"/>
    <p:sldId id="267" r:id="rId7"/>
    <p:sldId id="262" r:id="rId8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1" i="0" u="none" strike="noStrike" cap="none" spc="0" normalizeH="0" baseline="0">
        <a:ln>
          <a:noFill/>
        </a:ln>
        <a:solidFill>
          <a:srgbClr val="9933FF"/>
        </a:solidFill>
        <a:effectLst/>
        <a:uFillTx/>
        <a:latin typeface="+mn-lt"/>
        <a:ea typeface="+mn-ea"/>
        <a:cs typeface="+mn-cs"/>
        <a:sym typeface="Times New Roman" panose="02020603050405020304"/>
      </a:defRPr>
    </a:lvl1pPr>
    <a:lvl2pPr marL="0" marR="0" indent="4572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1" i="0" u="none" strike="noStrike" cap="none" spc="0" normalizeH="0" baseline="0">
        <a:ln>
          <a:noFill/>
        </a:ln>
        <a:solidFill>
          <a:srgbClr val="9933FF"/>
        </a:solidFill>
        <a:effectLst/>
        <a:uFillTx/>
        <a:latin typeface="+mn-lt"/>
        <a:ea typeface="+mn-ea"/>
        <a:cs typeface="+mn-cs"/>
        <a:sym typeface="Times New Roman" panose="02020603050405020304"/>
      </a:defRPr>
    </a:lvl2pPr>
    <a:lvl3pPr marL="0" marR="0" indent="9144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1" i="0" u="none" strike="noStrike" cap="none" spc="0" normalizeH="0" baseline="0">
        <a:ln>
          <a:noFill/>
        </a:ln>
        <a:solidFill>
          <a:srgbClr val="9933FF"/>
        </a:solidFill>
        <a:effectLst/>
        <a:uFillTx/>
        <a:latin typeface="+mn-lt"/>
        <a:ea typeface="+mn-ea"/>
        <a:cs typeface="+mn-cs"/>
        <a:sym typeface="Times New Roman" panose="02020603050405020304"/>
      </a:defRPr>
    </a:lvl3pPr>
    <a:lvl4pPr marL="0" marR="0" indent="13716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1" i="0" u="none" strike="noStrike" cap="none" spc="0" normalizeH="0" baseline="0">
        <a:ln>
          <a:noFill/>
        </a:ln>
        <a:solidFill>
          <a:srgbClr val="9933FF"/>
        </a:solidFill>
        <a:effectLst/>
        <a:uFillTx/>
        <a:latin typeface="+mn-lt"/>
        <a:ea typeface="+mn-ea"/>
        <a:cs typeface="+mn-cs"/>
        <a:sym typeface="Times New Roman" panose="02020603050405020304"/>
      </a:defRPr>
    </a:lvl4pPr>
    <a:lvl5pPr marL="0" marR="0" indent="18288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1" i="0" u="none" strike="noStrike" cap="none" spc="0" normalizeH="0" baseline="0">
        <a:ln>
          <a:noFill/>
        </a:ln>
        <a:solidFill>
          <a:srgbClr val="9933FF"/>
        </a:solidFill>
        <a:effectLst/>
        <a:uFillTx/>
        <a:latin typeface="+mn-lt"/>
        <a:ea typeface="+mn-ea"/>
        <a:cs typeface="+mn-cs"/>
        <a:sym typeface="Times New Roman" panose="02020603050405020304"/>
      </a:defRPr>
    </a:lvl5pPr>
    <a:lvl6pPr marL="0" marR="0" indent="22860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1" i="0" u="none" strike="noStrike" cap="none" spc="0" normalizeH="0" baseline="0">
        <a:ln>
          <a:noFill/>
        </a:ln>
        <a:solidFill>
          <a:srgbClr val="9933FF"/>
        </a:solidFill>
        <a:effectLst/>
        <a:uFillTx/>
        <a:latin typeface="+mn-lt"/>
        <a:ea typeface="+mn-ea"/>
        <a:cs typeface="+mn-cs"/>
        <a:sym typeface="Times New Roman" panose="02020603050405020304"/>
      </a:defRPr>
    </a:lvl6pPr>
    <a:lvl7pPr marL="0" marR="0" indent="27432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1" i="0" u="none" strike="noStrike" cap="none" spc="0" normalizeH="0" baseline="0">
        <a:ln>
          <a:noFill/>
        </a:ln>
        <a:solidFill>
          <a:srgbClr val="9933FF"/>
        </a:solidFill>
        <a:effectLst/>
        <a:uFillTx/>
        <a:latin typeface="+mn-lt"/>
        <a:ea typeface="+mn-ea"/>
        <a:cs typeface="+mn-cs"/>
        <a:sym typeface="Times New Roman" panose="02020603050405020304"/>
      </a:defRPr>
    </a:lvl7pPr>
    <a:lvl8pPr marL="0" marR="0" indent="32004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1" i="0" u="none" strike="noStrike" cap="none" spc="0" normalizeH="0" baseline="0">
        <a:ln>
          <a:noFill/>
        </a:ln>
        <a:solidFill>
          <a:srgbClr val="9933FF"/>
        </a:solidFill>
        <a:effectLst/>
        <a:uFillTx/>
        <a:latin typeface="+mn-lt"/>
        <a:ea typeface="+mn-ea"/>
        <a:cs typeface="+mn-cs"/>
        <a:sym typeface="Times New Roman" panose="02020603050405020304"/>
      </a:defRPr>
    </a:lvl8pPr>
    <a:lvl9pPr marL="0" marR="0" indent="36576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1" i="0" u="none" strike="noStrike" cap="none" spc="0" normalizeH="0" baseline="0">
        <a:ln>
          <a:noFill/>
        </a:ln>
        <a:solidFill>
          <a:srgbClr val="9933FF"/>
        </a:solidFill>
        <a:effectLst/>
        <a:uFillTx/>
        <a:latin typeface="+mn-lt"/>
        <a:ea typeface="+mn-ea"/>
        <a:cs typeface="+mn-cs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/>
    <p:restoredTop sz="94650"/>
  </p:normalViewPr>
  <p:slideViewPr>
    <p:cSldViewPr snapToGrid="0" snapToObjects="1">
      <p:cViewPr varScale="1">
        <p:scale>
          <a:sx n="83" d="100"/>
          <a:sy n="83" d="100"/>
        </p:scale>
        <p:origin x="1291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Times New Roman" panose="02020603050405020304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Times New Roman" panose="02020603050405020304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Times New Roman" panose="02020603050405020304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Times New Roman" panose="02020603050405020304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Times New Roman" panose="02020603050405020304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Times New Roman" panose="02020603050405020304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Times New Roman" panose="02020603050405020304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Times New Roman" panose="02020603050405020304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Times New Roman" panose="020206030504050203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263" y="6318060"/>
            <a:ext cx="2016001" cy="59193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1066800" y="1143000"/>
            <a:ext cx="7469189" cy="1565921"/>
          </a:xfrm>
          <a:prstGeom prst="rect">
            <a:avLst/>
          </a:prstGeom>
        </p:spPr>
        <p:txBody>
          <a:bodyPr lIns="46037" tIns="46037" rIns="46037" bIns="46037" anchor="b"/>
          <a:lstStyle>
            <a:lvl1pPr>
              <a:defRPr sz="4000">
                <a:solidFill>
                  <a:srgbClr val="8B45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619671" y="3501008"/>
            <a:ext cx="6400801" cy="1752601"/>
          </a:xfrm>
          <a:prstGeom prst="rect">
            <a:avLst/>
          </a:prstGeom>
        </p:spPr>
        <p:txBody>
          <a:bodyPr lIns="46037" tIns="46037" rIns="46037" bIns="46037" anchor="ctr"/>
          <a:lstStyle>
            <a:lvl1pPr marL="0" indent="0" algn="ctr">
              <a:spcBef>
                <a:spcPts val="700"/>
              </a:spcBef>
              <a:buSzTx/>
              <a:buNone/>
              <a:defRPr sz="3200"/>
            </a:lvl1pPr>
            <a:lvl2pPr marL="783590" indent="-326390" algn="ctr">
              <a:spcBef>
                <a:spcPts val="700"/>
              </a:spcBef>
              <a:defRPr sz="3200"/>
            </a:lvl2pPr>
            <a:lvl3pPr marL="1219200" indent="-304800" algn="ctr">
              <a:spcBef>
                <a:spcPts val="700"/>
              </a:spcBef>
              <a:defRPr sz="3200"/>
            </a:lvl3pPr>
            <a:lvl4pPr marL="1737360" indent="-365760" algn="ctr">
              <a:spcBef>
                <a:spcPts val="700"/>
              </a:spcBef>
              <a:defRPr sz="3200"/>
            </a:lvl4pPr>
            <a:lvl5pPr marL="2194560" indent="-365760" algn="ctr">
              <a:spcBef>
                <a:spcPts val="7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矩形 7"/>
          <p:cNvSpPr/>
          <p:nvPr/>
        </p:nvSpPr>
        <p:spPr>
          <a:xfrm>
            <a:off x="7620" y="6577283"/>
            <a:ext cx="3704296" cy="144001"/>
          </a:xfrm>
          <a:prstGeom prst="rect">
            <a:avLst/>
          </a:prstGeom>
          <a:solidFill>
            <a:srgbClr val="E46C0A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 b="0">
                <a:solidFill>
                  <a:schemeClr val="accent3">
                    <a:lumOff val="44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8" name="矩形 8"/>
          <p:cNvSpPr/>
          <p:nvPr/>
        </p:nvSpPr>
        <p:spPr>
          <a:xfrm>
            <a:off x="5715498" y="6577283"/>
            <a:ext cx="3420001" cy="144001"/>
          </a:xfrm>
          <a:prstGeom prst="rect">
            <a:avLst/>
          </a:prstGeom>
          <a:solidFill>
            <a:srgbClr val="19415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 b="0">
                <a:solidFill>
                  <a:schemeClr val="accent3">
                    <a:lumOff val="44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20" name="图片 2" descr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3" y="37250"/>
            <a:ext cx="3115387" cy="123151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8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8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307340" y="319831"/>
            <a:ext cx="8529319" cy="381001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 b="1">
                <a:solidFill>
                  <a:schemeClr val="accent3">
                    <a:lumOff val="44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457200" y="274639"/>
            <a:ext cx="8229600" cy="821304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9F8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457471" y="1034950"/>
            <a:ext cx="8363172" cy="5301938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 marL="1219200" indent="-304800"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Off val="44000"/>
              </a:schemeClr>
            </a:gs>
            <a:gs pos="50000">
              <a:srgbClr val="F3FAFF"/>
            </a:gs>
            <a:gs pos="100000">
              <a:schemeClr val="accent3">
                <a:lumOff val="44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0"/>
          <p:cNvSpPr/>
          <p:nvPr/>
        </p:nvSpPr>
        <p:spPr>
          <a:xfrm>
            <a:off x="7620" y="6577283"/>
            <a:ext cx="3704296" cy="144001"/>
          </a:xfrm>
          <a:prstGeom prst="rect">
            <a:avLst/>
          </a:prstGeom>
          <a:solidFill>
            <a:srgbClr val="E46C0A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 b="0">
                <a:solidFill>
                  <a:schemeClr val="accent3">
                    <a:lumOff val="44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3" name="矩形 11"/>
          <p:cNvSpPr/>
          <p:nvPr/>
        </p:nvSpPr>
        <p:spPr>
          <a:xfrm>
            <a:off x="5715498" y="6577283"/>
            <a:ext cx="3420001" cy="144001"/>
          </a:xfrm>
          <a:prstGeom prst="rect">
            <a:avLst/>
          </a:prstGeom>
          <a:solidFill>
            <a:srgbClr val="19415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 b="0">
                <a:solidFill>
                  <a:schemeClr val="accent3">
                    <a:lumOff val="44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99364" y="6506962"/>
            <a:ext cx="256541" cy="27546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5" name="图片 6" descr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04263" y="6318060"/>
            <a:ext cx="2016001" cy="59193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" name="Title Text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77809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Title Text</a:t>
            </a:r>
          </a:p>
        </p:txBody>
      </p:sp>
      <p:sp>
        <p:nvSpPr>
          <p:cNvPr id="7" name="Body Level One…"/>
          <p:cNvSpPr txBox="1">
            <a:spLocks noGrp="1"/>
          </p:cNvSpPr>
          <p:nvPr>
            <p:ph type="body" idx="1"/>
          </p:nvPr>
        </p:nvSpPr>
        <p:spPr>
          <a:xfrm>
            <a:off x="452927" y="1196977"/>
            <a:ext cx="8255238" cy="5184776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2"/>
          </a:solidFill>
          <a:effectLst>
            <a:outerShdw blurRad="38100" dist="38100" dir="2700000" rotWithShape="0">
              <a:srgbClr val="C0C0C0"/>
            </a:outerShdw>
          </a:effectLst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2"/>
          </a:solidFill>
          <a:effectLst>
            <a:outerShdw blurRad="38100" dist="38100" dir="2700000" rotWithShape="0">
              <a:srgbClr val="C0C0C0"/>
            </a:outerShdw>
          </a:effectLst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2"/>
          </a:solidFill>
          <a:effectLst>
            <a:outerShdw blurRad="38100" dist="38100" dir="2700000" rotWithShape="0">
              <a:srgbClr val="C0C0C0"/>
            </a:outerShdw>
          </a:effectLst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2"/>
          </a:solidFill>
          <a:effectLst>
            <a:outerShdw blurRad="38100" dist="38100" dir="2700000" rotWithShape="0">
              <a:srgbClr val="C0C0C0"/>
            </a:outerShdw>
          </a:effectLst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2"/>
          </a:solidFill>
          <a:effectLst>
            <a:outerShdw blurRad="38100" dist="38100" dir="2700000" rotWithShape="0">
              <a:srgbClr val="C0C0C0"/>
            </a:outerShdw>
          </a:effectLst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2"/>
          </a:solidFill>
          <a:effectLst>
            <a:outerShdw blurRad="38100" dist="38100" dir="2700000" rotWithShape="0">
              <a:srgbClr val="C0C0C0"/>
            </a:outerShdw>
          </a:effectLst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2"/>
          </a:solidFill>
          <a:effectLst>
            <a:outerShdw blurRad="38100" dist="38100" dir="2700000" rotWithShape="0">
              <a:srgbClr val="C0C0C0"/>
            </a:outerShdw>
          </a:effectLst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2"/>
          </a:solidFill>
          <a:effectLst>
            <a:outerShdw blurRad="38100" dist="38100" dir="2700000" rotWithShape="0">
              <a:srgbClr val="C0C0C0"/>
            </a:outerShdw>
          </a:effectLst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2"/>
          </a:solidFill>
          <a:effectLst>
            <a:outerShdw blurRad="38100" dist="38100" dir="2700000" rotWithShape="0">
              <a:srgbClr val="C0C0C0"/>
            </a:outerShdw>
          </a:effectLst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9pPr>
    </p:titleStyle>
    <p:bodyStyle>
      <a:lvl1pPr marL="457200" marR="0" indent="-4572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80000"/>
        <a:buFontTx/>
        <a:buChar char="●"/>
        <a:defRPr sz="2800" b="0" i="0" u="none" strike="noStrike" cap="none" spc="0" baseline="0">
          <a:ln>
            <a:noFill/>
          </a:ln>
          <a:solidFill>
            <a:srgbClr val="00206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1pPr>
      <a:lvl2pPr marL="790575" marR="0" indent="-333375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90000"/>
        <a:buFontTx/>
        <a:buChar char="–"/>
        <a:defRPr sz="2800" b="0" i="0" u="none" strike="noStrike" cap="none" spc="0" baseline="0">
          <a:ln>
            <a:noFill/>
          </a:ln>
          <a:solidFill>
            <a:srgbClr val="00206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2pPr>
      <a:lvl3pPr marL="1234440" marR="0" indent="-32004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60000"/>
        <a:buFontTx/>
        <a:buChar char="●"/>
        <a:defRPr sz="2800" b="0" i="0" u="none" strike="noStrike" cap="none" spc="0" baseline="0">
          <a:ln>
            <a:noFill/>
          </a:ln>
          <a:solidFill>
            <a:srgbClr val="00206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3pPr>
      <a:lvl4pPr marL="17272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–"/>
        <a:defRPr sz="2800" b="0" i="0" u="none" strike="noStrike" cap="none" spc="0" baseline="0">
          <a:ln>
            <a:noFill/>
          </a:ln>
          <a:solidFill>
            <a:srgbClr val="00206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4pPr>
      <a:lvl5pPr marL="21844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00206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5pPr>
      <a:lvl6pPr marL="2606040" marR="0" indent="-32004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00206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6pPr>
      <a:lvl7pPr marL="3063240" marR="0" indent="-32004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00206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7pPr>
      <a:lvl8pPr marL="3520440" marR="0" indent="-32004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00206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8pPr>
      <a:lvl9pPr marL="3977640" marR="0" indent="-32004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00206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75564" y="6506962"/>
            <a:ext cx="1803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1</a:t>
            </a:fld>
            <a:endParaRPr/>
          </a:p>
        </p:txBody>
      </p:sp>
      <p:sp>
        <p:nvSpPr>
          <p:cNvPr id="79" name="Advisor: 融亦鸣    吉鹏飞…"/>
          <p:cNvSpPr txBox="1"/>
          <p:nvPr/>
        </p:nvSpPr>
        <p:spPr>
          <a:xfrm>
            <a:off x="4972412" y="5326061"/>
            <a:ext cx="3540235" cy="43088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spcBef>
                <a:spcPts val="700"/>
              </a:spcBef>
              <a:defRPr sz="2200" b="0">
                <a:solidFill>
                  <a:srgbClr val="00206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87409" y="2708827"/>
            <a:ext cx="5901690" cy="769620"/>
          </a:xfrm>
        </p:spPr>
        <p:txBody>
          <a:bodyPr/>
          <a:lstStyle/>
          <a:p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EchoTrack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进度报告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04569" y="2318442"/>
            <a:ext cx="76960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bg1">
                    <a:lumMod val="10000"/>
                  </a:schemeClr>
                </a:solidFill>
                <a:sym typeface="Times New Roman" panose="02020603050405020304"/>
              </a:rPr>
              <a:t>Problem </a:t>
            </a:r>
          </a:p>
          <a:p>
            <a:pPr algn="l"/>
            <a:endParaRPr lang="en-US" altLang="zh-CN" sz="2400" dirty="0">
              <a:ln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zh-CN" sz="1800" dirty="0">
                <a:ln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this week, we arrange our device and able to transmit double channel chirp. However, there are still remaining problem in </a:t>
            </a:r>
            <a:r>
              <a:rPr lang="en-US" altLang="zh-CN" sz="1800" dirty="0" err="1">
                <a:ln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dechirp</a:t>
            </a:r>
            <a:r>
              <a:rPr lang="en-US" altLang="zh-CN" sz="1800" dirty="0">
                <a:ln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In this case, we generalize some simulation environment to verify our design is not problematic.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对话气泡: 椭圆形 5">
            <a:extLst>
              <a:ext uri="{FF2B5EF4-FFF2-40B4-BE49-F238E27FC236}">
                <a16:creationId xmlns:a16="http://schemas.microsoft.com/office/drawing/2014/main" id="{66EC9951-B3FE-4FF1-88E2-362F098E3824}"/>
              </a:ext>
            </a:extLst>
          </p:cNvPr>
          <p:cNvSpPr/>
          <p:nvPr/>
        </p:nvSpPr>
        <p:spPr>
          <a:xfrm>
            <a:off x="5246257" y="362656"/>
            <a:ext cx="3456937" cy="3109206"/>
          </a:xfrm>
          <a:prstGeom prst="wedgeEllipseCallout">
            <a:avLst>
              <a:gd name="adj1" fmla="val -58847"/>
              <a:gd name="adj2" fmla="val -32220"/>
            </a:avLst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1" i="0" u="none" strike="noStrike" cap="none" spc="0" normalizeH="0" baseline="0">
              <a:ln>
                <a:noFill/>
              </a:ln>
              <a:solidFill>
                <a:srgbClr val="9933FF"/>
              </a:solidFill>
              <a:effectLst/>
              <a:uFillTx/>
              <a:latin typeface="+mn-lt"/>
              <a:ea typeface="+mn-ea"/>
              <a:cs typeface="+mn-cs"/>
              <a:sym typeface="Times New Roman" panose="020206030504050203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0804" y="1666978"/>
            <a:ext cx="3456939" cy="347787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tx2"/>
                </a:solidFill>
              </a:rPr>
              <a:t>We apply </a:t>
            </a:r>
            <a:r>
              <a:rPr lang="en-US" altLang="zh-CN" sz="2000" dirty="0" err="1">
                <a:solidFill>
                  <a:schemeClr val="tx2"/>
                </a:solidFill>
              </a:rPr>
              <a:t>dechirp</a:t>
            </a:r>
            <a:r>
              <a:rPr lang="en-US" altLang="zh-CN" sz="2000" dirty="0">
                <a:solidFill>
                  <a:schemeClr val="tx2"/>
                </a:solidFill>
              </a:rPr>
              <a:t> in verified way towards received signal</a:t>
            </a:r>
            <a:endParaRPr kumimoji="0" lang="en-US" altLang="zh-CN" sz="20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0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tx2"/>
                </a:solidFill>
              </a:rPr>
              <a:t>In fig 1 we can clearly observed that the </a:t>
            </a:r>
            <a:r>
              <a:rPr lang="en-US" altLang="zh-CN" sz="2000" dirty="0" err="1">
                <a:solidFill>
                  <a:schemeClr val="tx2"/>
                </a:solidFill>
              </a:rPr>
              <a:t>dechirp</a:t>
            </a:r>
            <a:r>
              <a:rPr lang="en-US" altLang="zh-CN" sz="2000" dirty="0">
                <a:solidFill>
                  <a:schemeClr val="tx2"/>
                </a:solidFill>
              </a:rPr>
              <a:t> is working some how with clear peak detection.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0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tx2"/>
                </a:solidFill>
              </a:rPr>
              <a:t>In fig 2 however the </a:t>
            </a:r>
            <a:r>
              <a:rPr lang="en-US" altLang="zh-CN" sz="2000" dirty="0" err="1">
                <a:solidFill>
                  <a:schemeClr val="tx2"/>
                </a:solidFill>
              </a:rPr>
              <a:t>dechirp</a:t>
            </a:r>
            <a:r>
              <a:rPr lang="en-US" altLang="zh-CN" sz="2000" dirty="0">
                <a:solidFill>
                  <a:schemeClr val="tx2"/>
                </a:solidFill>
              </a:rPr>
              <a:t> using different reference get the similar result.</a:t>
            </a:r>
            <a:endParaRPr kumimoji="0" lang="en-US" altLang="zh-CN" sz="20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Times New Roman" panose="02020603050405020304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A3B5B91-F68A-4D91-8218-BD9ED753A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744" y="362655"/>
            <a:ext cx="960228" cy="78881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A340CA0-4E25-4EC6-AF5A-6C11454FD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258" y="3705590"/>
            <a:ext cx="3593203" cy="278975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8B4AA22-75E8-4DE2-A26D-52994D8916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2690" y="940015"/>
            <a:ext cx="2461491" cy="199920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68E3A514-26E3-427E-A964-DA1981284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3597"/>
            <a:ext cx="9144000" cy="487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30773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40805" y="1655747"/>
            <a:ext cx="3456939" cy="224676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lvl="1" indent="0" algn="l"/>
            <a:r>
              <a:rPr lang="en-US" altLang="zh-CN" sz="2000" dirty="0">
                <a:solidFill>
                  <a:schemeClr val="tx2"/>
                </a:solidFill>
              </a:rPr>
              <a:t>To verify our design, we check our original signal and do the </a:t>
            </a:r>
            <a:r>
              <a:rPr lang="en-US" altLang="zh-CN" sz="2000" dirty="0" err="1">
                <a:solidFill>
                  <a:schemeClr val="tx2"/>
                </a:solidFill>
              </a:rPr>
              <a:t>dechirp</a:t>
            </a:r>
            <a:r>
              <a:rPr lang="en-US" altLang="zh-CN" sz="2000" dirty="0">
                <a:solidFill>
                  <a:schemeClr val="tx2"/>
                </a:solidFill>
              </a:rPr>
              <a:t>, we find the </a:t>
            </a:r>
            <a:r>
              <a:rPr lang="en-US" altLang="zh-CN" sz="2000" dirty="0" err="1">
                <a:solidFill>
                  <a:schemeClr val="tx2"/>
                </a:solidFill>
              </a:rPr>
              <a:t>dechirp</a:t>
            </a:r>
            <a:r>
              <a:rPr lang="en-US" altLang="zh-CN" sz="2000" dirty="0">
                <a:solidFill>
                  <a:schemeClr val="tx2"/>
                </a:solidFill>
              </a:rPr>
              <a:t> is some our not as predict.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2000" dirty="0">
              <a:solidFill>
                <a:schemeClr val="tx2"/>
              </a:solidFill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0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0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Times New Roman" panose="02020603050405020304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6B4298-BBA2-4A60-883C-140A18483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327" y="372543"/>
            <a:ext cx="3352802" cy="256640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DDD63C5-3304-42C0-A043-E2E8DC763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686" y="3286961"/>
            <a:ext cx="3352802" cy="249585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BB560E5-B563-4B84-9854-76996818C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514" y="3149600"/>
            <a:ext cx="3474165" cy="263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0945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62874" y="5226786"/>
            <a:ext cx="5618250" cy="163121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However, the </a:t>
            </a:r>
            <a:r>
              <a:rPr kumimoji="0" lang="en-US" altLang="zh-CN" sz="2000" b="1" i="0" u="none" strike="noStrike" cap="none" spc="0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dechirp</a:t>
            </a:r>
            <a:r>
              <a:rPr kumimoji="0" lang="en-US" altLang="zh-CN" sz="2000" b="1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works perfectly when there are no noise. </a:t>
            </a:r>
            <a:endParaRPr kumimoji="0" lang="en-US" altLang="zh-CN" sz="20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2000" dirty="0">
              <a:solidFill>
                <a:schemeClr val="tx2"/>
              </a:solidFill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0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0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Times New Roman" panose="02020603050405020304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F24B682-8DC6-4674-BB12-6E5CFFB12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979" y="1351948"/>
            <a:ext cx="6092041" cy="350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13409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16420" y="873125"/>
            <a:ext cx="3311161" cy="6463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cap="none" spc="0" normalizeH="0" baseline="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Following Work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20800" y="2381250"/>
            <a:ext cx="6206836" cy="267765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>
                <a:ln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Try to find an usable device and finish the envelop detection.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2400" dirty="0">
              <a:ln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>
                <a:ln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If hard, making approach on a signal channel FMCW to finish distance detection in 2D phase.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>
                <a:ln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 </a:t>
            </a:r>
            <a:endParaRPr kumimoji="0" lang="zh-CN" altLang="en-US" sz="2400" b="1" i="0" u="none" strike="noStrike" cap="none" spc="0" normalizeH="0" baseline="0" dirty="0">
              <a:ln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+mn-lt"/>
              <a:ea typeface="+mn-ea"/>
              <a:cs typeface="+mn-cs"/>
              <a:sym typeface="Times New Roman" panose="02020603050405020304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oaring">
  <a:themeElements>
    <a:clrScheme name="Soaring">
      <a:dk1>
        <a:srgbClr val="E6FFCC"/>
      </a:dk1>
      <a:lt1>
        <a:srgbClr val="9933FF"/>
      </a:lt1>
      <a:dk2>
        <a:srgbClr val="A7A7A7"/>
      </a:dk2>
      <a:lt2>
        <a:srgbClr val="535353"/>
      </a:lt2>
      <a:accent1>
        <a:srgbClr val="FF6633"/>
      </a:accent1>
      <a:accent2>
        <a:srgbClr val="CC6600"/>
      </a:accent2>
      <a:accent3>
        <a:srgbClr val="8F8F8F"/>
      </a:accent3>
      <a:accent4>
        <a:srgbClr val="822ADA"/>
      </a:accent4>
      <a:accent5>
        <a:srgbClr val="FFB8AD"/>
      </a:accent5>
      <a:accent6>
        <a:srgbClr val="B95C00"/>
      </a:accent6>
      <a:hlink>
        <a:srgbClr val="0000FF"/>
      </a:hlink>
      <a:folHlink>
        <a:srgbClr val="FF00FF"/>
      </a:folHlink>
    </a:clrScheme>
    <a:fontScheme name="Soaring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Soari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1" i="0" u="none" strike="noStrike" cap="none" spc="0" normalizeH="0" baseline="0">
            <a:ln>
              <a:noFill/>
            </a:ln>
            <a:solidFill>
              <a:srgbClr val="9933FF"/>
            </a:solidFill>
            <a:effectLst/>
            <a:uFillTx/>
            <a:latin typeface="+mn-lt"/>
            <a:ea typeface="+mn-ea"/>
            <a:cs typeface="+mn-cs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1" i="0" u="none" strike="noStrike" cap="none" spc="0" normalizeH="0" baseline="0">
            <a:ln>
              <a:noFill/>
            </a:ln>
            <a:solidFill>
              <a:srgbClr val="9933FF"/>
            </a:solidFill>
            <a:effectLst/>
            <a:uFillTx/>
            <a:latin typeface="+mn-lt"/>
            <a:ea typeface="+mn-ea"/>
            <a:cs typeface="+mn-cs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oaring">
  <a:themeElements>
    <a:clrScheme name="Soaring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6633"/>
      </a:accent1>
      <a:accent2>
        <a:srgbClr val="CC6600"/>
      </a:accent2>
      <a:accent3>
        <a:srgbClr val="8F8F8F"/>
      </a:accent3>
      <a:accent4>
        <a:srgbClr val="822ADA"/>
      </a:accent4>
      <a:accent5>
        <a:srgbClr val="FFB8AD"/>
      </a:accent5>
      <a:accent6>
        <a:srgbClr val="B95C00"/>
      </a:accent6>
      <a:hlink>
        <a:srgbClr val="0000FF"/>
      </a:hlink>
      <a:folHlink>
        <a:srgbClr val="FF00FF"/>
      </a:folHlink>
    </a:clrScheme>
    <a:fontScheme name="Soaring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Soari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1" i="0" u="none" strike="noStrike" cap="none" spc="0" normalizeH="0" baseline="0">
            <a:ln>
              <a:noFill/>
            </a:ln>
            <a:solidFill>
              <a:srgbClr val="9933FF"/>
            </a:solidFill>
            <a:effectLst/>
            <a:uFillTx/>
            <a:latin typeface="+mn-lt"/>
            <a:ea typeface="+mn-ea"/>
            <a:cs typeface="+mn-cs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1" i="0" u="none" strike="noStrike" cap="none" spc="0" normalizeH="0" baseline="0">
            <a:ln>
              <a:noFill/>
            </a:ln>
            <a:solidFill>
              <a:srgbClr val="9933FF"/>
            </a:solidFill>
            <a:effectLst/>
            <a:uFillTx/>
            <a:latin typeface="+mn-lt"/>
            <a:ea typeface="+mn-ea"/>
            <a:cs typeface="+mn-cs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161</Words>
  <Application>Microsoft Office PowerPoint</Application>
  <PresentationFormat>全屏显示(4:3)</PresentationFormat>
  <Paragraphs>19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Soaring</vt:lpstr>
      <vt:lpstr>EchoTrack 进度报告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AirohpuE</cp:lastModifiedBy>
  <cp:revision>31</cp:revision>
  <dcterms:created xsi:type="dcterms:W3CDTF">2019-09-23T01:47:00Z</dcterms:created>
  <dcterms:modified xsi:type="dcterms:W3CDTF">2019-10-14T07:50:20Z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2052-11.1.0.8980</vt:lpwstr>
  </property>
</Properties>
</file>