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2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41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66800" y="1143000"/>
            <a:ext cx="7469189" cy="1565921"/>
          </a:xfrm>
          <a:prstGeom prst="rect">
            <a:avLst/>
          </a:prstGeom>
        </p:spPr>
        <p:txBody>
          <a:bodyPr lIns="46037" tIns="46037" rIns="46037" bIns="46037" anchor="b"/>
          <a:lstStyle>
            <a:lvl1pPr>
              <a:defRPr sz="4000">
                <a:solidFill>
                  <a:srgbClr val="8B45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19671" y="3501008"/>
            <a:ext cx="6400801" cy="1752601"/>
          </a:xfrm>
          <a:prstGeom prst="rect">
            <a:avLst/>
          </a:prstGeom>
        </p:spPr>
        <p:txBody>
          <a:bodyPr lIns="46037" tIns="46037" rIns="46037" bIns="46037" anchor="ctr"/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  <a:lvl2pPr marL="783590" indent="-326390" algn="ctr">
              <a:spcBef>
                <a:spcPts val="700"/>
              </a:spcBef>
              <a:defRPr sz="3200"/>
            </a:lvl2pPr>
            <a:lvl3pPr marL="1219200" indent="-304800" algn="ctr">
              <a:spcBef>
                <a:spcPts val="700"/>
              </a:spcBef>
              <a:defRPr sz="3200"/>
            </a:lvl3pPr>
            <a:lvl4pPr marL="1737360" indent="-365760" algn="ctr">
              <a:spcBef>
                <a:spcPts val="700"/>
              </a:spcBef>
              <a:defRPr sz="3200"/>
            </a:lvl4pPr>
            <a:lvl5pPr marL="2194560" indent="-365760" algn="ctr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矩形 7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8" name="矩形 8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0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" y="37250"/>
            <a:ext cx="3115387" cy="12315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7340" y="319831"/>
            <a:ext cx="8529319" cy="38100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>
                <a:solidFill>
                  <a:schemeClr val="accent3">
                    <a:lumOff val="44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82130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9F8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7471" y="1034950"/>
            <a:ext cx="8363172" cy="53019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50000">
              <a:srgbClr val="F3FAFF"/>
            </a:gs>
            <a:gs pos="100000">
              <a:schemeClr val="accent3">
                <a:lumOff val="4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" name="矩形 11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9364" y="6506962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图片 6" descr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2927" y="1196977"/>
            <a:ext cx="8255238" cy="51847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6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060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632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am members: 何孟哲   刘 宇…"/>
          <p:cNvSpPr txBox="1">
            <a:spLocks noGrp="1"/>
          </p:cNvSpPr>
          <p:nvPr>
            <p:ph type="body" sz="quarter" idx="1"/>
          </p:nvPr>
        </p:nvSpPr>
        <p:spPr>
          <a:xfrm>
            <a:off x="4205605" y="2954655"/>
            <a:ext cx="4572000" cy="46545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rPr lang="en-US" sz="1800" dirty="0"/>
              <a:t>-EchoTrack: Acoustic Device-free Hand Tracking</a:t>
            </a:r>
            <a:endParaRPr lang="en-US" sz="1800" dirty="0"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5564" y="6506962"/>
            <a:ext cx="1803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9" name="Advisor: 融亦鸣    吉鹏飞…"/>
          <p:cNvSpPr txBox="1"/>
          <p:nvPr/>
        </p:nvSpPr>
        <p:spPr>
          <a:xfrm>
            <a:off x="4972412" y="5326061"/>
            <a:ext cx="3540235" cy="4308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2200" b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1155" y="1939290"/>
            <a:ext cx="5901690" cy="769620"/>
          </a:xfrm>
        </p:spPr>
        <p:txBody>
          <a:bodyPr/>
          <a:lstStyle/>
          <a:p>
            <a:r>
              <a:rPr kumimoji="1" lang="en-US" altLang="zh-CN" dirty="0"/>
              <a:t>EchoTrack</a:t>
            </a:r>
            <a:r>
              <a:rPr kumimoji="1" lang="zh-CN" altLang="en-US" dirty="0"/>
              <a:t>实现进度报告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3865" y="873125"/>
            <a:ext cx="31762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Follow-on work</a:t>
            </a:r>
            <a:endParaRPr kumimoji="0" lang="en-US" alt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0800" y="2381250"/>
            <a:ext cx="537273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1. </a:t>
            </a:r>
            <a:r>
              <a:rPr kumimoji="0" lang="zh-CN" altLang="en-US" sz="2400" b="1" i="0" u="none" strike="noStrike" cap="none" spc="0" normalizeH="0" baseline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重新生成有时间间隔的双声道</a:t>
            </a:r>
            <a:r>
              <a:rPr kumimoji="0" lang="en-US" altLang="zh-CN" sz="2400" b="1" i="0" u="none" strike="noStrike" cap="none" spc="0" normalizeH="0" baseline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FMCW</a:t>
            </a:r>
            <a:endParaRPr kumimoji="0" lang="en-US" altLang="zh-CN" sz="2400" b="1" i="0" u="none" strike="noStrike" cap="none" spc="0" normalizeH="0" baseline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2. </a:t>
            </a:r>
            <a:r>
              <a:rPr kumimoji="0" lang="zh-CN" altLang="en-US" sz="2400" b="1" i="0" u="none" strike="noStrike" cap="none" spc="0" normalizeH="0" baseline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更换不同的手机尝试接受声音</a:t>
            </a:r>
            <a:endParaRPr kumimoji="0" lang="zh-CN" altLang="en-US" sz="2400" b="1" i="0" u="none" strike="noStrike" cap="none" spc="0" normalizeH="0" baseline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3. </a:t>
            </a:r>
            <a:r>
              <a:rPr kumimoji="0" lang="zh-CN" altLang="en-US" sz="2400" b="1" i="0" u="none" strike="noStrike" cap="none" spc="0" normalizeH="0" baseline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找到峰值</a:t>
            </a:r>
            <a:endParaRPr kumimoji="0" lang="zh-CN" altLang="en-US" sz="2400" b="1" i="0" u="none" strike="noStrike" cap="none" spc="0" normalizeH="0" baseline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5210" y="1652905"/>
            <a:ext cx="254000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实现距离测量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5564" y="6492992"/>
            <a:ext cx="1803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2" name="Paper: DNA Origami as an In Vivo Drug Delivery Vehicle for Cancer Therapy…"/>
          <p:cNvSpPr txBox="1"/>
          <p:nvPr/>
        </p:nvSpPr>
        <p:spPr>
          <a:xfrm>
            <a:off x="319311" y="1076254"/>
            <a:ext cx="92396" cy="4001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spcBef>
                <a:spcPts val="700"/>
              </a:spcBef>
              <a:defRPr sz="2000" b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9370" y="627380"/>
            <a:ext cx="4179570" cy="4398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Initialization Stage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: 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The system generates the predesigned two-channel chirp, then initializes the microphone and speakers so that the microphone has been turned on before the speaker works.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ea"/>
                <a:cs typeface="+mn-lt"/>
                <a:sym typeface="Times New Roman" panose="02020603050405020304"/>
              </a:rPr>
              <a:t>Sensing Stage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: 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The microphone continues to record the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sound while the speakers send the two-channel chirp peri-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odically. Then, the audio stream is partitioned into several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fragments including original chirp and its echo.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Position Estimation Stage: 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This stage contains the following steps: noise reduction, multipath elimination, signal detection and coordinate calculation.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Trajectory Estimation Stage: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8940" y="2005330"/>
            <a:ext cx="4760595" cy="2351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4575" y="1575435"/>
            <a:ext cx="19754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Signal Generation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9065" y="931545"/>
            <a:ext cx="37858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Initialization Stage</a:t>
            </a:r>
            <a:endParaRPr kumimoji="0" lang="en-US" alt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370" y="2521585"/>
            <a:ext cx="22015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bg1">
                    <a:lumMod val="10000"/>
                  </a:schemeClr>
                </a:solidFill>
                <a:sym typeface="Times New Roman" panose="02020603050405020304"/>
              </a:rPr>
              <a:t>commercial phone only can record the signal with frequency below 24kHz.</a:t>
            </a:r>
            <a:endParaRPr lang="zh-CN" altLang="en-US" sz="1600">
              <a:solidFill>
                <a:schemeClr val="bg1">
                  <a:lumMod val="10000"/>
                </a:schemeClr>
              </a:solidFill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Background noise and human conversation, music and FM radio have frequencies up to 14kHz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7275" y="5668010"/>
            <a:ext cx="254000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solidFill>
                  <a:schemeClr val="bg1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16kHz to 23kHz</a:t>
            </a:r>
            <a:endParaRPr kumimoji="0" lang="en-US" altLang="zh-CN" sz="2800" b="1" i="0" u="none" strike="noStrike" cap="none" spc="0" normalizeH="0" baseline="0"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2003425"/>
            <a:ext cx="5105400" cy="3589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675" y="3314065"/>
            <a:ext cx="5246370" cy="3209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05" y="210185"/>
            <a:ext cx="5247640" cy="31038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2260" y="1163320"/>
            <a:ext cx="270954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T = 20ms</a:t>
            </a:r>
            <a:endParaRPr kumimoji="0" lang="en-US" altLang="zh-CN" sz="2000" b="1" i="0" u="none" strike="noStrike" cap="none" spc="0" normalizeH="0" baseline="0"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每个声道发出的</a:t>
            </a:r>
            <a:r>
              <a:rPr kumimoji="0" lang="en-US" altLang="zh-CN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FMCW</a:t>
            </a:r>
            <a:endParaRPr kumimoji="0" lang="en-US" altLang="zh-CN" sz="2000" b="1" i="0" u="none" strike="noStrike" cap="none" spc="0" normalizeH="0" baseline="0"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持续时间</a:t>
            </a:r>
            <a:r>
              <a:rPr kumimoji="0" lang="en-US" altLang="zh-CN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 = 1ms</a:t>
            </a:r>
            <a:endParaRPr kumimoji="0" lang="en-US" altLang="zh-CN" sz="2000" b="1" i="0" u="none" strike="noStrike" cap="none" spc="0" normalizeH="0" baseline="0"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重复</a:t>
            </a:r>
            <a:r>
              <a:rPr kumimoji="0" lang="en-US" altLang="zh-CN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100</a:t>
            </a:r>
            <a:r>
              <a:rPr kumimoji="0" lang="zh-CN" altLang="en-US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次</a:t>
            </a:r>
            <a:endParaRPr kumimoji="0" lang="zh-CN" altLang="en-US" sz="2000" b="1" i="0" u="none" strike="noStrike" cap="none" spc="0" normalizeH="0" baseline="0"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生成</a:t>
            </a:r>
            <a:r>
              <a:rPr kumimoji="0" lang="en-US" altLang="zh-CN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2s</a:t>
            </a:r>
            <a:r>
              <a:rPr kumimoji="0" lang="zh-CN" altLang="en-US" sz="2000" b="1" i="0" u="none" strike="noStrike" cap="none" spc="0" normalizeH="0" baseline="0"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的音频</a:t>
            </a:r>
            <a:endParaRPr kumimoji="0" lang="zh-CN" altLang="en-US" sz="2000" b="1" i="0" u="none" strike="noStrike" cap="none" spc="0" normalizeH="0" baseline="0"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2260" y="3698240"/>
            <a:ext cx="356743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没有设置两个信号间的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delay Tc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4832985"/>
            <a:ext cx="2049780" cy="147066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89450" y="3340418"/>
          <a:ext cx="1651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4" imgW="165100" imgH="177165" progId="Equation.KSEE3">
                  <p:embed/>
                </p:oleObj>
              </mc:Choice>
              <mc:Fallback>
                <p:oleObj name="" r:id="rId4" imgW="1651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9450" y="3340418"/>
                        <a:ext cx="1651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865" y="871855"/>
            <a:ext cx="29222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Receive Signal</a:t>
            </a:r>
            <a:endParaRPr kumimoji="0" lang="en-US" alt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2420" y="4225925"/>
            <a:ext cx="2279650" cy="2232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45" y="1515745"/>
            <a:ext cx="4530725" cy="2710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0" y="1967865"/>
            <a:ext cx="1530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9933FF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0" y="2470785"/>
            <a:ext cx="21717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595" y="4728845"/>
            <a:ext cx="571754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生成的音频强度太大会使扬声器有蜂鸣声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接受的音频是双声道声音（使用的手机有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4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个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mic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）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325" y="1754505"/>
            <a:ext cx="3876040" cy="2261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74215" y="991235"/>
            <a:ext cx="51955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Filter out 16kHz to 23kHz</a:t>
            </a:r>
            <a:endParaRPr kumimoji="0" lang="en-US" alt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1754505"/>
            <a:ext cx="4090670" cy="2347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4468" y="4753610"/>
            <a:ext cx="364744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没有看见回声信号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分辨不出来两个</a:t>
            </a: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speaker</a:t>
            </a: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的信号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865" y="871855"/>
            <a:ext cx="29222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Receive Signal</a:t>
            </a:r>
            <a:endParaRPr kumimoji="0" lang="en-US" alt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100" y="1967865"/>
            <a:ext cx="1530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9933FF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0" y="2470785"/>
            <a:ext cx="21717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273" y="1789501"/>
            <a:ext cx="7666182" cy="19746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945085"/>
            <a:ext cx="3884410" cy="20410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38436" y="4750183"/>
            <a:ext cx="32742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tx2"/>
                </a:solidFill>
              </a:rPr>
              <a:t>滤波后有部分</a:t>
            </a:r>
            <a:r>
              <a:rPr lang="en-US" altLang="zh-CN" sz="2000" dirty="0">
                <a:solidFill>
                  <a:schemeClr val="tx2"/>
                </a:solidFill>
              </a:rPr>
              <a:t>chirp</a:t>
            </a:r>
            <a:r>
              <a:rPr lang="zh-CN" altLang="en-US" sz="2000" dirty="0">
                <a:solidFill>
                  <a:schemeClr val="tx2"/>
                </a:solidFill>
              </a:rPr>
              <a:t>的返回能隐约辨认出，但是回声的幅值远小于直接接收的幅值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4064" y="931545"/>
            <a:ext cx="369588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Envelop Det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ection</a:t>
            </a:r>
            <a:endParaRPr kumimoji="0" lang="en-US" altLang="zh-CN" sz="3600" b="1" i="0" u="none" strike="noStrike" cap="none" spc="0" normalizeH="0" baseline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196" y="1784727"/>
            <a:ext cx="22015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bg1">
                    <a:lumMod val="10000"/>
                  </a:schemeClr>
                </a:solidFill>
                <a:sym typeface="Times New Roman" panose="02020603050405020304"/>
              </a:rPr>
              <a:t>Proble</a:t>
            </a:r>
            <a:r>
              <a:rPr lang="en-US" altLang="zh-CN" sz="1600" dirty="0">
                <a:solidFill>
                  <a:schemeClr val="bg1">
                    <a:lumMod val="10000"/>
                  </a:schemeClr>
                </a:solidFill>
              </a:rPr>
              <a:t>m:</a:t>
            </a:r>
            <a:endParaRPr lang="en-US" altLang="zh-CN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难以找到哪里取出的包络线，并且匹配滤波器的输入不知道从哪来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3876" y="1976038"/>
            <a:ext cx="4468779" cy="1866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50" y="3558266"/>
            <a:ext cx="3579979" cy="1066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51" y="3867553"/>
            <a:ext cx="4498055" cy="16776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35034"/>
            <a:ext cx="3398815" cy="11278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0850" y="1050290"/>
            <a:ext cx="316166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  <a:endParaRPr kumimoji="0" lang="en-US" alt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oaring">
  <a:themeElements>
    <a:clrScheme name="Soaring">
      <a:dk1>
        <a:srgbClr val="E6FFCC"/>
      </a:dk1>
      <a:lt1>
        <a:srgbClr val="9933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aring">
  <a:themeElements>
    <a:clrScheme name="Soar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WPS 演示</Application>
  <PresentationFormat>全屏显示(4:3)</PresentationFormat>
  <Paragraphs>77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Calibri</vt:lpstr>
      <vt:lpstr>Arial</vt:lpstr>
      <vt:lpstr>微软雅黑</vt:lpstr>
      <vt:lpstr>Arial Unicode MS</vt:lpstr>
      <vt:lpstr>Soaring</vt:lpstr>
      <vt:lpstr>Equation.KSEE3</vt:lpstr>
      <vt:lpstr>EchoTrack实现进度报告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wangberlin</cp:lastModifiedBy>
  <cp:revision>15</cp:revision>
  <dcterms:created xsi:type="dcterms:W3CDTF">2019-09-23T01:47:00Z</dcterms:created>
  <dcterms:modified xsi:type="dcterms:W3CDTF">2019-09-23T09:01:53Z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