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ED1F1-E595-415D-B71A-F01C874168CE}" v="1" dt="2024-04-21T05:32:37.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in" userId="02bd3480-a92c-40ef-bd13-7eb7b0948497" providerId="ADAL" clId="{A86EE286-0EBF-409D-982E-361F5B28597D}"/>
    <pc:docChg chg="modSld">
      <pc:chgData name="Eric Lin" userId="02bd3480-a92c-40ef-bd13-7eb7b0948497" providerId="ADAL" clId="{A86EE286-0EBF-409D-982E-361F5B28597D}" dt="2024-04-21T05:56:34.802" v="0" actId="20577"/>
      <pc:docMkLst>
        <pc:docMk/>
      </pc:docMkLst>
      <pc:sldChg chg="modSp mod">
        <pc:chgData name="Eric Lin" userId="02bd3480-a92c-40ef-bd13-7eb7b0948497" providerId="ADAL" clId="{A86EE286-0EBF-409D-982E-361F5B28597D}" dt="2024-04-21T05:56:34.802" v="0" actId="20577"/>
        <pc:sldMkLst>
          <pc:docMk/>
          <pc:sldMk cId="1547861623" sldId="256"/>
        </pc:sldMkLst>
        <pc:spChg chg="mod">
          <ac:chgData name="Eric Lin" userId="02bd3480-a92c-40ef-bd13-7eb7b0948497" providerId="ADAL" clId="{A86EE286-0EBF-409D-982E-361F5B28597D}" dt="2024-04-21T05:56:34.802" v="0" actId="20577"/>
          <ac:spMkLst>
            <pc:docMk/>
            <pc:sldMk cId="1547861623" sldId="256"/>
            <ac:spMk id="3" creationId="{F91997E4-2DC5-7D78-40CC-7E3A494588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216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5323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9828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9981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006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5501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435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074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239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541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4/21/2024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03637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4/21/2024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619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F0C76-95BA-FAB9-544F-5E50387200CD}"/>
              </a:ext>
            </a:extLst>
          </p:cNvPr>
          <p:cNvSpPr>
            <a:spLocks noGrp="1"/>
          </p:cNvSpPr>
          <p:nvPr>
            <p:ph type="ctrTitle"/>
          </p:nvPr>
        </p:nvSpPr>
        <p:spPr>
          <a:xfrm>
            <a:off x="8032888" y="1257304"/>
            <a:ext cx="3763916" cy="2738266"/>
          </a:xfrm>
        </p:spPr>
        <p:txBody>
          <a:bodyPr anchor="b">
            <a:normAutofit/>
          </a:bodyPr>
          <a:lstStyle/>
          <a:p>
            <a:r>
              <a:rPr lang="en-CA" sz="3700" dirty="0"/>
              <a:t>DOG BREED RECOMMENDER SYSTEM</a:t>
            </a:r>
          </a:p>
        </p:txBody>
      </p:sp>
      <p:sp>
        <p:nvSpPr>
          <p:cNvPr id="3" name="Subtitle 2">
            <a:extLst>
              <a:ext uri="{FF2B5EF4-FFF2-40B4-BE49-F238E27FC236}">
                <a16:creationId xmlns:a16="http://schemas.microsoft.com/office/drawing/2014/main" id="{F91997E4-2DC5-7D78-40CC-7E3A49458889}"/>
              </a:ext>
            </a:extLst>
          </p:cNvPr>
          <p:cNvSpPr>
            <a:spLocks noGrp="1"/>
          </p:cNvSpPr>
          <p:nvPr>
            <p:ph type="subTitle" idx="1"/>
          </p:nvPr>
        </p:nvSpPr>
        <p:spPr>
          <a:xfrm>
            <a:off x="8031116" y="4664973"/>
            <a:ext cx="3765688" cy="1421502"/>
          </a:xfrm>
        </p:spPr>
        <p:txBody>
          <a:bodyPr anchor="t">
            <a:normAutofit/>
          </a:bodyPr>
          <a:lstStyle/>
          <a:p>
            <a:r>
              <a:rPr lang="en-CA" dirty="0"/>
              <a:t>Eric </a:t>
            </a:r>
            <a:r>
              <a:rPr lang="en-CA" dirty="0" err="1"/>
              <a:t>lin</a:t>
            </a:r>
            <a:r>
              <a:rPr lang="en-CA"/>
              <a:t> </a:t>
            </a:r>
            <a:endParaRPr lang="en-CA" dirty="0"/>
          </a:p>
        </p:txBody>
      </p:sp>
      <p:pic>
        <p:nvPicPr>
          <p:cNvPr id="4" name="Picture 3" descr="Dog in front of electric fan">
            <a:extLst>
              <a:ext uri="{FF2B5EF4-FFF2-40B4-BE49-F238E27FC236}">
                <a16:creationId xmlns:a16="http://schemas.microsoft.com/office/drawing/2014/main" id="{44E02ECC-C0D2-85FB-9B9E-B74B8AC0BD45}"/>
              </a:ext>
            </a:extLst>
          </p:cNvPr>
          <p:cNvPicPr>
            <a:picLocks noChangeAspect="1"/>
          </p:cNvPicPr>
          <p:nvPr/>
        </p:nvPicPr>
        <p:blipFill rotWithShape="1">
          <a:blip r:embed="rId2"/>
          <a:srcRect r="26038" b="-1"/>
          <a:stretch/>
        </p:blipFill>
        <p:spPr>
          <a:xfrm>
            <a:off x="20" y="10"/>
            <a:ext cx="7598889" cy="6857990"/>
          </a:xfrm>
          <a:prstGeom prst="rect">
            <a:avLst/>
          </a:prstGeom>
        </p:spPr>
      </p:pic>
      <p:cxnSp>
        <p:nvCxnSpPr>
          <p:cNvPr id="11" name="Straight Connector 10">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1208" y="4330272"/>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E58FA-13D4-C0A7-024E-E1AB504A336C}"/>
              </a:ext>
            </a:extLst>
          </p:cNvPr>
          <p:cNvSpPr>
            <a:spLocks noGrp="1"/>
          </p:cNvSpPr>
          <p:nvPr>
            <p:ph type="title"/>
          </p:nvPr>
        </p:nvSpPr>
        <p:spPr>
          <a:xfrm>
            <a:off x="640080" y="1371600"/>
            <a:ext cx="5852160" cy="1097280"/>
          </a:xfrm>
        </p:spPr>
        <p:txBody>
          <a:bodyPr anchor="t">
            <a:normAutofit/>
          </a:bodyPr>
          <a:lstStyle/>
          <a:p>
            <a:r>
              <a:rPr lang="en-CA" dirty="0"/>
              <a:t>Topic &amp; Objective</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8CEC9-35AF-104C-5B0B-C2B1C2D0C27C}"/>
              </a:ext>
            </a:extLst>
          </p:cNvPr>
          <p:cNvSpPr>
            <a:spLocks noGrp="1"/>
          </p:cNvSpPr>
          <p:nvPr>
            <p:ph idx="1"/>
          </p:nvPr>
        </p:nvSpPr>
        <p:spPr>
          <a:xfrm>
            <a:off x="640080" y="2633236"/>
            <a:ext cx="5852160" cy="3664685"/>
          </a:xfrm>
        </p:spPr>
        <p:txBody>
          <a:bodyPr>
            <a:normAutofit/>
          </a:bodyPr>
          <a:lstStyle/>
          <a:p>
            <a:pPr marL="0" indent="0">
              <a:buNone/>
            </a:pPr>
            <a:r>
              <a:rPr lang="en-CA" b="1" dirty="0"/>
              <a:t>Topic</a:t>
            </a:r>
          </a:p>
          <a:p>
            <a:r>
              <a:rPr lang="en-CA" dirty="0"/>
              <a:t>What dog breed is most suitable for you?</a:t>
            </a:r>
          </a:p>
          <a:p>
            <a:pPr lvl="1"/>
            <a:r>
              <a:rPr lang="en-CA" dirty="0"/>
              <a:t>Recommendation system based on user preferences</a:t>
            </a:r>
          </a:p>
          <a:p>
            <a:pPr marL="0" indent="0">
              <a:buNone/>
            </a:pPr>
            <a:r>
              <a:rPr lang="en-CA" b="1" dirty="0"/>
              <a:t>Objective</a:t>
            </a:r>
          </a:p>
          <a:p>
            <a:pPr lvl="1"/>
            <a:r>
              <a:rPr lang="en-CA" dirty="0"/>
              <a:t>Create a recommendation system for college students to find a dog breed most suitable for them</a:t>
            </a:r>
          </a:p>
        </p:txBody>
      </p:sp>
      <p:pic>
        <p:nvPicPr>
          <p:cNvPr id="5" name="Picture 4" descr="Half of a dog's face">
            <a:extLst>
              <a:ext uri="{FF2B5EF4-FFF2-40B4-BE49-F238E27FC236}">
                <a16:creationId xmlns:a16="http://schemas.microsoft.com/office/drawing/2014/main" id="{2271C1D3-8F64-CEA2-E170-DC546E9A1161}"/>
              </a:ext>
            </a:extLst>
          </p:cNvPr>
          <p:cNvPicPr>
            <a:picLocks noChangeAspect="1"/>
          </p:cNvPicPr>
          <p:nvPr/>
        </p:nvPicPr>
        <p:blipFill rotWithShape="1">
          <a:blip r:embed="rId2"/>
          <a:srcRect l="28623" r="32157"/>
          <a:stretch/>
        </p:blipFill>
        <p:spPr>
          <a:xfrm>
            <a:off x="7345680" y="10"/>
            <a:ext cx="4846320" cy="6857990"/>
          </a:xfrm>
          <a:prstGeom prst="rect">
            <a:avLst/>
          </a:prstGeom>
        </p:spPr>
      </p:pic>
    </p:spTree>
    <p:extLst>
      <p:ext uri="{BB962C8B-B14F-4D97-AF65-F5344CB8AC3E}">
        <p14:creationId xmlns:p14="http://schemas.microsoft.com/office/powerpoint/2010/main" val="34263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C8079-ED5C-25BF-A8F4-6FA1007B03AA}"/>
              </a:ext>
            </a:extLst>
          </p:cNvPr>
          <p:cNvSpPr>
            <a:spLocks noGrp="1"/>
          </p:cNvSpPr>
          <p:nvPr>
            <p:ph type="title"/>
          </p:nvPr>
        </p:nvSpPr>
        <p:spPr>
          <a:xfrm>
            <a:off x="640080" y="914400"/>
            <a:ext cx="4754880" cy="1097280"/>
          </a:xfrm>
        </p:spPr>
        <p:txBody>
          <a:bodyPr anchor="t">
            <a:normAutofit/>
          </a:bodyPr>
          <a:lstStyle/>
          <a:p>
            <a:r>
              <a:rPr lang="en-CA" sz="3600"/>
              <a:t>Description of Data</a:t>
            </a:r>
          </a:p>
        </p:txBody>
      </p:sp>
      <p:sp>
        <p:nvSpPr>
          <p:cNvPr id="3" name="Content Placeholder 2">
            <a:extLst>
              <a:ext uri="{FF2B5EF4-FFF2-40B4-BE49-F238E27FC236}">
                <a16:creationId xmlns:a16="http://schemas.microsoft.com/office/drawing/2014/main" id="{E152A74C-C4F2-07CA-AC60-640F7ACF3985}"/>
              </a:ext>
            </a:extLst>
          </p:cNvPr>
          <p:cNvSpPr>
            <a:spLocks noGrp="1"/>
          </p:cNvSpPr>
          <p:nvPr>
            <p:ph idx="1"/>
          </p:nvPr>
        </p:nvSpPr>
        <p:spPr>
          <a:xfrm>
            <a:off x="640080" y="2176036"/>
            <a:ext cx="4754880" cy="4121887"/>
          </a:xfrm>
        </p:spPr>
        <p:txBody>
          <a:bodyPr>
            <a:normAutofit/>
          </a:bodyPr>
          <a:lstStyle/>
          <a:p>
            <a:r>
              <a:rPr lang="en-CA" dirty="0"/>
              <a:t>Data is from Kaggle.com</a:t>
            </a:r>
          </a:p>
          <a:p>
            <a:pPr lvl="1"/>
            <a:r>
              <a:rPr lang="en-CA" dirty="0"/>
              <a:t>Data includes a variety of dog breed features, ranked from 1-5.</a:t>
            </a:r>
          </a:p>
          <a:p>
            <a:pPr lvl="2"/>
            <a:r>
              <a:rPr lang="en-CA" dirty="0" err="1"/>
              <a:t>i.e</a:t>
            </a:r>
            <a:r>
              <a:rPr lang="en-CA" dirty="0"/>
              <a:t> trainability, shedding, barking etc.</a:t>
            </a:r>
          </a:p>
          <a:p>
            <a:pPr lvl="1"/>
            <a:r>
              <a:rPr lang="en-CA" dirty="0"/>
              <a:t>Includes data from 349 different breeds</a:t>
            </a:r>
          </a:p>
          <a:p>
            <a:endParaRPr lang="en-CA" dirty="0"/>
          </a:p>
        </p:txBody>
      </p:sp>
      <p:pic>
        <p:nvPicPr>
          <p:cNvPr id="5" name="Picture 4">
            <a:extLst>
              <a:ext uri="{FF2B5EF4-FFF2-40B4-BE49-F238E27FC236}">
                <a16:creationId xmlns:a16="http://schemas.microsoft.com/office/drawing/2014/main" id="{F50B6BED-BC13-E9FE-49A5-2D2E269B5B24}"/>
              </a:ext>
            </a:extLst>
          </p:cNvPr>
          <p:cNvPicPr>
            <a:picLocks noChangeAspect="1"/>
          </p:cNvPicPr>
          <p:nvPr/>
        </p:nvPicPr>
        <p:blipFill rotWithShape="1">
          <a:blip r:embed="rId2"/>
          <a:srcRect r="11459" b="-1"/>
          <a:stretch/>
        </p:blipFill>
        <p:spPr>
          <a:xfrm>
            <a:off x="6248400" y="914399"/>
            <a:ext cx="5943600" cy="5353521"/>
          </a:xfrm>
          <a:prstGeom prst="rect">
            <a:avLst/>
          </a:prstGeom>
        </p:spPr>
      </p:pic>
      <p:cxnSp>
        <p:nvCxnSpPr>
          <p:cNvPr id="12" name="Straight Connector 11">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48400" y="6267922"/>
            <a:ext cx="5943600"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54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37554-B8F6-09B0-CFC4-808F1A6AD2A4}"/>
              </a:ext>
            </a:extLst>
          </p:cNvPr>
          <p:cNvSpPr>
            <a:spLocks noGrp="1"/>
          </p:cNvSpPr>
          <p:nvPr>
            <p:ph type="title"/>
          </p:nvPr>
        </p:nvSpPr>
        <p:spPr>
          <a:xfrm>
            <a:off x="640080" y="1371600"/>
            <a:ext cx="5852160" cy="1097280"/>
          </a:xfrm>
        </p:spPr>
        <p:txBody>
          <a:bodyPr anchor="t">
            <a:normAutofit/>
          </a:bodyPr>
          <a:lstStyle/>
          <a:p>
            <a:r>
              <a:rPr lang="en-CA" dirty="0"/>
              <a:t>Description of Model</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11273F20-C83A-87DB-22AB-21671AC4926F}"/>
              </a:ext>
            </a:extLst>
          </p:cNvPr>
          <p:cNvSpPr>
            <a:spLocks noGrp="1"/>
          </p:cNvSpPr>
          <p:nvPr>
            <p:ph idx="1"/>
          </p:nvPr>
        </p:nvSpPr>
        <p:spPr>
          <a:xfrm>
            <a:off x="640080" y="2309964"/>
            <a:ext cx="5852160" cy="4257091"/>
          </a:xfrm>
        </p:spPr>
        <p:txBody>
          <a:bodyPr>
            <a:normAutofit lnSpcReduction="10000"/>
          </a:bodyPr>
          <a:lstStyle/>
          <a:p>
            <a:pPr marL="0" indent="0">
              <a:lnSpc>
                <a:spcPct val="110000"/>
              </a:lnSpc>
              <a:buNone/>
            </a:pPr>
            <a:r>
              <a:rPr lang="en-CA" sz="1400" b="1" i="0" dirty="0">
                <a:effectLst/>
                <a:highlight>
                  <a:srgbClr val="FFFFFF"/>
                </a:highlight>
              </a:rPr>
              <a:t>Data Preprocessing: </a:t>
            </a:r>
          </a:p>
          <a:p>
            <a:pPr>
              <a:lnSpc>
                <a:spcPct val="110000"/>
              </a:lnSpc>
            </a:pPr>
            <a:r>
              <a:rPr lang="en-CA" sz="1400" dirty="0">
                <a:highlight>
                  <a:srgbClr val="FFFFFF"/>
                </a:highlight>
              </a:rPr>
              <a:t>Processing</a:t>
            </a:r>
            <a:r>
              <a:rPr lang="en-CA" sz="1400" b="0" i="0" dirty="0">
                <a:effectLst/>
                <a:highlight>
                  <a:srgbClr val="FFFFFF"/>
                </a:highlight>
              </a:rPr>
              <a:t> the dataset by finding and missing values and converting categorical features into numerical ones using label encoding.</a:t>
            </a:r>
          </a:p>
          <a:p>
            <a:pPr marL="0" indent="0">
              <a:lnSpc>
                <a:spcPct val="110000"/>
              </a:lnSpc>
              <a:buNone/>
            </a:pPr>
            <a:r>
              <a:rPr lang="en-CA" sz="1400" b="1" i="0" dirty="0">
                <a:effectLst/>
                <a:highlight>
                  <a:srgbClr val="FFFFFF"/>
                </a:highlight>
              </a:rPr>
              <a:t>Model Training:</a:t>
            </a:r>
            <a:r>
              <a:rPr lang="en-CA" sz="1400" b="0" i="0" dirty="0">
                <a:effectLst/>
                <a:highlight>
                  <a:srgbClr val="FFFFFF"/>
                </a:highlight>
              </a:rPr>
              <a:t> </a:t>
            </a:r>
          </a:p>
          <a:p>
            <a:pPr>
              <a:lnSpc>
                <a:spcPct val="110000"/>
              </a:lnSpc>
            </a:pPr>
            <a:r>
              <a:rPr lang="en-CA" sz="1400" dirty="0">
                <a:highlight>
                  <a:srgbClr val="FFFFFF"/>
                </a:highlight>
              </a:rPr>
              <a:t>Training </a:t>
            </a:r>
            <a:r>
              <a:rPr lang="en-CA" sz="1400" b="0" i="0" dirty="0">
                <a:effectLst/>
                <a:highlight>
                  <a:srgbClr val="FFFFFF"/>
                </a:highlight>
              </a:rPr>
              <a:t>linear regression, ridge regression, and logistic regression models on the preprocessed data to predict how suitable a dog is for a college student based on various attributes.</a:t>
            </a:r>
          </a:p>
          <a:p>
            <a:pPr marL="0" indent="0">
              <a:lnSpc>
                <a:spcPct val="110000"/>
              </a:lnSpc>
              <a:buNone/>
            </a:pPr>
            <a:r>
              <a:rPr lang="en-CA" sz="1400" b="1" i="0" dirty="0">
                <a:effectLst/>
                <a:highlight>
                  <a:srgbClr val="FFFFFF"/>
                </a:highlight>
              </a:rPr>
              <a:t>Model Evaluation:</a:t>
            </a:r>
            <a:r>
              <a:rPr lang="en-CA" sz="1400" b="0" i="0" dirty="0">
                <a:effectLst/>
                <a:highlight>
                  <a:srgbClr val="FFFFFF"/>
                </a:highlight>
              </a:rPr>
              <a:t> </a:t>
            </a:r>
          </a:p>
          <a:p>
            <a:pPr>
              <a:lnSpc>
                <a:spcPct val="110000"/>
              </a:lnSpc>
            </a:pPr>
            <a:r>
              <a:rPr lang="en-CA" sz="1400" dirty="0">
                <a:highlight>
                  <a:srgbClr val="FFFFFF"/>
                </a:highlight>
              </a:rPr>
              <a:t>Rating </a:t>
            </a:r>
            <a:r>
              <a:rPr lang="en-CA" sz="1400" b="0" i="0" dirty="0">
                <a:effectLst/>
                <a:highlight>
                  <a:srgbClr val="FFFFFF"/>
                </a:highlight>
              </a:rPr>
              <a:t>the performance of each model using mean absolute error, mean squared error, and root mean squared error.</a:t>
            </a:r>
          </a:p>
          <a:p>
            <a:pPr marL="0" indent="0">
              <a:lnSpc>
                <a:spcPct val="110000"/>
              </a:lnSpc>
              <a:buNone/>
            </a:pPr>
            <a:r>
              <a:rPr lang="en-CA" sz="1400" b="1" i="0" dirty="0">
                <a:effectLst/>
                <a:highlight>
                  <a:srgbClr val="FFFFFF"/>
                </a:highlight>
              </a:rPr>
              <a:t>User Interface:</a:t>
            </a:r>
            <a:r>
              <a:rPr lang="en-CA" sz="1400" b="0" i="0" dirty="0">
                <a:effectLst/>
                <a:highlight>
                  <a:srgbClr val="FFFFFF"/>
                </a:highlight>
              </a:rPr>
              <a:t> </a:t>
            </a:r>
          </a:p>
          <a:p>
            <a:pPr>
              <a:lnSpc>
                <a:spcPct val="110000"/>
              </a:lnSpc>
            </a:pPr>
            <a:r>
              <a:rPr lang="en-CA" sz="1400" dirty="0">
                <a:highlight>
                  <a:srgbClr val="FFFFFF"/>
                </a:highlight>
              </a:rPr>
              <a:t>Providing</a:t>
            </a:r>
            <a:r>
              <a:rPr lang="en-CA" sz="1400" b="0" i="0" dirty="0">
                <a:effectLst/>
                <a:highlight>
                  <a:srgbClr val="FFFFFF"/>
                </a:highlight>
              </a:rPr>
              <a:t> a user interface where users can select different dog breed and rate their importance. The model then recommends dog breeds based on these ratings and the similarity of their attributes to the user's preferences.</a:t>
            </a:r>
          </a:p>
          <a:p>
            <a:pPr>
              <a:lnSpc>
                <a:spcPct val="110000"/>
              </a:lnSpc>
            </a:pPr>
            <a:endParaRPr lang="en-CA" sz="1100" dirty="0"/>
          </a:p>
        </p:txBody>
      </p:sp>
      <p:pic>
        <p:nvPicPr>
          <p:cNvPr id="5" name="Picture 4" descr="Icons of different breeds of dogs">
            <a:extLst>
              <a:ext uri="{FF2B5EF4-FFF2-40B4-BE49-F238E27FC236}">
                <a16:creationId xmlns:a16="http://schemas.microsoft.com/office/drawing/2014/main" id="{8A524C2E-FF0B-502A-79BC-55D226A05015}"/>
              </a:ext>
            </a:extLst>
          </p:cNvPr>
          <p:cNvPicPr>
            <a:picLocks noChangeAspect="1"/>
          </p:cNvPicPr>
          <p:nvPr/>
        </p:nvPicPr>
        <p:blipFill rotWithShape="1">
          <a:blip r:embed="rId2"/>
          <a:srcRect l="29437" r="26396"/>
          <a:stretch/>
        </p:blipFill>
        <p:spPr>
          <a:xfrm>
            <a:off x="8261642" y="13043"/>
            <a:ext cx="3916409" cy="6844957"/>
          </a:xfrm>
          <a:prstGeom prst="rect">
            <a:avLst/>
          </a:prstGeom>
        </p:spPr>
      </p:pic>
      <p:pic>
        <p:nvPicPr>
          <p:cNvPr id="19" name="Picture 18">
            <a:extLst>
              <a:ext uri="{FF2B5EF4-FFF2-40B4-BE49-F238E27FC236}">
                <a16:creationId xmlns:a16="http://schemas.microsoft.com/office/drawing/2014/main" id="{F5BC0844-D43C-7FF7-4C19-3B77E2E90A19}"/>
              </a:ext>
            </a:extLst>
          </p:cNvPr>
          <p:cNvPicPr>
            <a:picLocks noChangeAspect="1"/>
          </p:cNvPicPr>
          <p:nvPr/>
        </p:nvPicPr>
        <p:blipFill rotWithShape="1">
          <a:blip r:embed="rId3">
            <a:extLst>
              <a:ext uri="{28A0092B-C50C-407E-A947-70E740481C1C}">
                <a14:useLocalDpi xmlns:a14="http://schemas.microsoft.com/office/drawing/2010/main" val="0"/>
              </a:ext>
            </a:extLst>
          </a:blip>
          <a:srcRect t="1" r="39651" b="2159"/>
          <a:stretch/>
        </p:blipFill>
        <p:spPr>
          <a:xfrm>
            <a:off x="5614371" y="3160916"/>
            <a:ext cx="2052391" cy="382147"/>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9062636B-9D57-B8EE-00FC-2259008CD2FF}"/>
              </a:ext>
            </a:extLst>
          </p:cNvPr>
          <p:cNvPicPr>
            <a:picLocks noChangeAspect="1"/>
          </p:cNvPicPr>
          <p:nvPr/>
        </p:nvPicPr>
        <p:blipFill rotWithShape="1">
          <a:blip r:embed="rId4">
            <a:extLst>
              <a:ext uri="{28A0092B-C50C-407E-A947-70E740481C1C}">
                <a14:useLocalDpi xmlns:a14="http://schemas.microsoft.com/office/drawing/2010/main" val="0"/>
              </a:ext>
            </a:extLst>
          </a:blip>
          <a:srcRect r="39084"/>
          <a:stretch/>
        </p:blipFill>
        <p:spPr>
          <a:xfrm>
            <a:off x="5614371" y="592841"/>
            <a:ext cx="2447057" cy="2113736"/>
          </a:xfrm>
          <a:prstGeom prst="rect">
            <a:avLst/>
          </a:prstGeom>
        </p:spPr>
      </p:pic>
      <p:pic>
        <p:nvPicPr>
          <p:cNvPr id="4" name="Picture 3" descr="A graph of a number of colored rectangles&#10;&#10;Description automatically generated">
            <a:extLst>
              <a:ext uri="{FF2B5EF4-FFF2-40B4-BE49-F238E27FC236}">
                <a16:creationId xmlns:a16="http://schemas.microsoft.com/office/drawing/2014/main" id="{32454B47-DB1F-5882-F8F5-EBC7F7B22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5742" y="268939"/>
            <a:ext cx="4142309" cy="2761539"/>
          </a:xfrm>
          <a:prstGeom prst="rect">
            <a:avLst/>
          </a:prstGeom>
        </p:spPr>
      </p:pic>
    </p:spTree>
    <p:extLst>
      <p:ext uri="{BB962C8B-B14F-4D97-AF65-F5344CB8AC3E}">
        <p14:creationId xmlns:p14="http://schemas.microsoft.com/office/powerpoint/2010/main" val="144926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686A3-A7C2-101D-FF64-957E32EBA937}"/>
              </a:ext>
            </a:extLst>
          </p:cNvPr>
          <p:cNvSpPr>
            <a:spLocks noGrp="1"/>
          </p:cNvSpPr>
          <p:nvPr>
            <p:ph type="title"/>
          </p:nvPr>
        </p:nvSpPr>
        <p:spPr>
          <a:xfrm>
            <a:off x="6718044" y="216468"/>
            <a:ext cx="4851912" cy="1097280"/>
          </a:xfrm>
        </p:spPr>
        <p:txBody>
          <a:bodyPr anchor="t">
            <a:normAutofit/>
          </a:bodyPr>
          <a:lstStyle/>
          <a:p>
            <a:r>
              <a:rPr lang="en-CA" sz="3600" dirty="0"/>
              <a:t>Description of Results</a:t>
            </a:r>
          </a:p>
        </p:txBody>
      </p:sp>
      <p:pic>
        <p:nvPicPr>
          <p:cNvPr id="5" name="Picture 4" descr="Curious dog poking his head into view">
            <a:extLst>
              <a:ext uri="{FF2B5EF4-FFF2-40B4-BE49-F238E27FC236}">
                <a16:creationId xmlns:a16="http://schemas.microsoft.com/office/drawing/2014/main" id="{9CE7D343-D40E-69C1-C50E-3859E33D90A7}"/>
              </a:ext>
            </a:extLst>
          </p:cNvPr>
          <p:cNvPicPr>
            <a:picLocks noChangeAspect="1"/>
          </p:cNvPicPr>
          <p:nvPr/>
        </p:nvPicPr>
        <p:blipFill rotWithShape="1">
          <a:blip r:embed="rId2"/>
          <a:srcRect l="22530" r="24805"/>
          <a:stretch/>
        </p:blipFill>
        <p:spPr>
          <a:xfrm>
            <a:off x="20" y="914399"/>
            <a:ext cx="6095980" cy="5353523"/>
          </a:xfrm>
          <a:prstGeom prst="rect">
            <a:avLst/>
          </a:prstGeom>
        </p:spPr>
      </p:pic>
      <p:cxnSp>
        <p:nvCxnSpPr>
          <p:cNvPr id="11" name="Straight Connector 1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099048"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EB1C0A-F9B2-491B-F916-F23B95C435B0}"/>
              </a:ext>
            </a:extLst>
          </p:cNvPr>
          <p:cNvSpPr>
            <a:spLocks noGrp="1"/>
          </p:cNvSpPr>
          <p:nvPr>
            <p:ph idx="1"/>
          </p:nvPr>
        </p:nvSpPr>
        <p:spPr>
          <a:xfrm>
            <a:off x="6718044" y="1019091"/>
            <a:ext cx="4851912" cy="4121887"/>
          </a:xfrm>
        </p:spPr>
        <p:txBody>
          <a:bodyPr>
            <a:normAutofit/>
          </a:bodyPr>
          <a:lstStyle/>
          <a:p>
            <a:pPr marL="0" indent="0">
              <a:buNone/>
            </a:pPr>
            <a:r>
              <a:rPr lang="en-CA" dirty="0"/>
              <a:t>The system works as planned.</a:t>
            </a:r>
          </a:p>
          <a:p>
            <a:r>
              <a:rPr lang="en-CA" dirty="0"/>
              <a:t>User can type in their preferred dog behavior/attributes</a:t>
            </a:r>
          </a:p>
          <a:p>
            <a:r>
              <a:rPr lang="en-CA" dirty="0"/>
              <a:t>The system then produces a list of dog breeds best suited for the user depending on the similarity of what they picked.</a:t>
            </a:r>
          </a:p>
          <a:p>
            <a:pPr lvl="1"/>
            <a:r>
              <a:rPr lang="en-CA" dirty="0"/>
              <a:t>The list narrows down if the user selects more preferred attributes.</a:t>
            </a:r>
          </a:p>
        </p:txBody>
      </p:sp>
      <p:pic>
        <p:nvPicPr>
          <p:cNvPr id="6" name="Picture 5" descr="A black screen with white text&#10;&#10;Description automatically generated">
            <a:extLst>
              <a:ext uri="{FF2B5EF4-FFF2-40B4-BE49-F238E27FC236}">
                <a16:creationId xmlns:a16="http://schemas.microsoft.com/office/drawing/2014/main" id="{09300B44-9298-9D22-F875-BC966376FD53}"/>
              </a:ext>
            </a:extLst>
          </p:cNvPr>
          <p:cNvPicPr>
            <a:picLocks noChangeAspect="1"/>
          </p:cNvPicPr>
          <p:nvPr/>
        </p:nvPicPr>
        <p:blipFill rotWithShape="1">
          <a:blip r:embed="rId3">
            <a:extLst>
              <a:ext uri="{28A0092B-C50C-407E-A947-70E740481C1C}">
                <a14:useLocalDpi xmlns:a14="http://schemas.microsoft.com/office/drawing/2010/main" val="0"/>
              </a:ext>
            </a:extLst>
          </a:blip>
          <a:srcRect b="55338"/>
          <a:stretch/>
        </p:blipFill>
        <p:spPr>
          <a:xfrm>
            <a:off x="-3028" y="0"/>
            <a:ext cx="4881722" cy="3241965"/>
          </a:xfrm>
          <a:prstGeom prst="rect">
            <a:avLst/>
          </a:prstGeom>
        </p:spPr>
      </p:pic>
      <p:pic>
        <p:nvPicPr>
          <p:cNvPr id="8" name="Picture 7" descr="A computer screen shot of a computer screen&#10;&#10;Description automatically generated">
            <a:extLst>
              <a:ext uri="{FF2B5EF4-FFF2-40B4-BE49-F238E27FC236}">
                <a16:creationId xmlns:a16="http://schemas.microsoft.com/office/drawing/2014/main" id="{70BDAEDD-6EA8-59AE-3044-3E14A52CF05A}"/>
              </a:ext>
            </a:extLst>
          </p:cNvPr>
          <p:cNvPicPr>
            <a:picLocks noChangeAspect="1"/>
          </p:cNvPicPr>
          <p:nvPr/>
        </p:nvPicPr>
        <p:blipFill rotWithShape="1">
          <a:blip r:embed="rId4">
            <a:extLst>
              <a:ext uri="{28A0092B-C50C-407E-A947-70E740481C1C}">
                <a14:useLocalDpi xmlns:a14="http://schemas.microsoft.com/office/drawing/2010/main" val="0"/>
              </a:ext>
            </a:extLst>
          </a:blip>
          <a:srcRect l="2577" r="18071"/>
          <a:stretch/>
        </p:blipFill>
        <p:spPr>
          <a:xfrm>
            <a:off x="7112000" y="4688040"/>
            <a:ext cx="4064000" cy="1579882"/>
          </a:xfrm>
          <a:prstGeom prst="rect">
            <a:avLst/>
          </a:prstGeom>
        </p:spPr>
      </p:pic>
    </p:spTree>
    <p:extLst>
      <p:ext uri="{BB962C8B-B14F-4D97-AF65-F5344CB8AC3E}">
        <p14:creationId xmlns:p14="http://schemas.microsoft.com/office/powerpoint/2010/main" val="1568710148"/>
      </p:ext>
    </p:extLst>
  </p:cSld>
  <p:clrMapOvr>
    <a:masterClrMapping/>
  </p:clrMapOvr>
</p:sld>
</file>

<file path=ppt/theme/theme1.xml><?xml version="1.0" encoding="utf-8"?>
<a:theme xmlns:a="http://schemas.openxmlformats.org/drawingml/2006/main" name="D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105</TotalTime>
  <Words>257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Grandview Display</vt:lpstr>
      <vt:lpstr>DashVTI</vt:lpstr>
      <vt:lpstr>DOG BREED RECOMMENDER SYSTEM</vt:lpstr>
      <vt:lpstr>Topic &amp; Objective</vt:lpstr>
      <vt:lpstr>Description of Data</vt:lpstr>
      <vt:lpstr>Description of Model</vt:lpstr>
      <vt:lpstr>Description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RECOMMENDER SYSTEM</dc:title>
  <dc:creator>Eric Lin</dc:creator>
  <cp:lastModifiedBy>Eric Lin</cp:lastModifiedBy>
  <cp:revision>2</cp:revision>
  <dcterms:created xsi:type="dcterms:W3CDTF">2024-04-21T03:44:45Z</dcterms:created>
  <dcterms:modified xsi:type="dcterms:W3CDTF">2024-04-21T05:56:41Z</dcterms:modified>
</cp:coreProperties>
</file>