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8F_DB4C2191.xml" ContentType="application/vnd.ms-powerpoint.comments+xml"/>
  <Override PartName="/ppt/comments/modernComment_194_378796D1.xml" ContentType="application/vnd.ms-powerpoint.comments+xml"/>
  <Override PartName="/ppt/comments/modernComment_191_6AB718E9.xml" ContentType="application/vnd.ms-powerpoint.comments+xml"/>
  <Override PartName="/ppt/comments/modernComment_190_53F5E281.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4" r:id="rId2"/>
    <p:sldId id="396" r:id="rId3"/>
    <p:sldId id="397" r:id="rId4"/>
    <p:sldId id="399" r:id="rId5"/>
    <p:sldId id="404" r:id="rId6"/>
    <p:sldId id="401" r:id="rId7"/>
    <p:sldId id="400" r:id="rId8"/>
    <p:sldId id="403" r:id="rId9"/>
    <p:sldId id="395" r:id="rId10"/>
    <p:sldId id="402" r:id="rId11"/>
    <p:sldId id="406" r:id="rId12"/>
    <p:sldId id="405" r:id="rId13"/>
    <p:sldId id="407" r:id="rId14"/>
    <p:sldId id="408" r:id="rId15"/>
    <p:sldId id="39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1FF7CD-A03D-B12B-48CD-31ADC6F8DE33}" name="zekai xia" initials="zx" userId="d965fb40f07d569b" providerId="Windows Live"/>
  <p188:author id="{4FFCEDDB-C97F-96C8-C234-15C743742B60}" name="sky light" initials="sl" userId="a71b0d3dedbdd94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45" autoAdjust="0"/>
    <p:restoredTop sz="94660"/>
  </p:normalViewPr>
  <p:slideViewPr>
    <p:cSldViewPr snapToGrid="0">
      <p:cViewPr varScale="1">
        <p:scale>
          <a:sx n="78" d="100"/>
          <a:sy n="78" d="100"/>
        </p:scale>
        <p:origin x="30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dirty="0"/>
              <a:t>单位：百万元</a:t>
            </a:r>
            <a:endParaRPr lang="zh-CN" dirty="0"/>
          </a:p>
        </c:rich>
      </c:tx>
      <c:layout>
        <c:manualLayout>
          <c:xMode val="edge"/>
          <c:yMode val="edge"/>
          <c:x val="1.8736028103679208E-3"/>
          <c:y val="4.171114212989571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营业收入</c:v>
                </c:pt>
              </c:strCache>
            </c:strRef>
          </c:tx>
          <c:spPr>
            <a:solidFill>
              <a:srgbClr val="AE0B2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2018</c:v>
                </c:pt>
                <c:pt idx="1">
                  <c:v>2019</c:v>
                </c:pt>
                <c:pt idx="2">
                  <c:v>2020</c:v>
                </c:pt>
                <c:pt idx="3">
                  <c:v>3Q2021</c:v>
                </c:pt>
              </c:strCache>
            </c:strRef>
          </c:cat>
          <c:val>
            <c:numRef>
              <c:f>Sheet1!$B$2:$B$5</c:f>
              <c:numCache>
                <c:formatCode>General</c:formatCode>
                <c:ptCount val="4"/>
                <c:pt idx="0">
                  <c:v>385</c:v>
                </c:pt>
                <c:pt idx="1">
                  <c:v>461</c:v>
                </c:pt>
                <c:pt idx="2">
                  <c:v>643</c:v>
                </c:pt>
                <c:pt idx="3">
                  <c:v>676</c:v>
                </c:pt>
              </c:numCache>
            </c:numRef>
          </c:val>
          <c:extLst>
            <c:ext xmlns:c16="http://schemas.microsoft.com/office/drawing/2014/chart" uri="{C3380CC4-5D6E-409C-BE32-E72D297353CC}">
              <c16:uniqueId val="{00000000-67A1-4ACB-910D-094D3EC45B0D}"/>
            </c:ext>
          </c:extLst>
        </c:ser>
        <c:dLbls>
          <c:dLblPos val="outEnd"/>
          <c:showLegendKey val="0"/>
          <c:showVal val="1"/>
          <c:showCatName val="0"/>
          <c:showSerName val="0"/>
          <c:showPercent val="0"/>
          <c:showBubbleSize val="0"/>
        </c:dLbls>
        <c:gapWidth val="89"/>
        <c:axId val="563131600"/>
        <c:axId val="56312924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系列 2</c:v>
                      </c:pt>
                    </c:strCache>
                  </c:strRef>
                </c:tx>
                <c:spPr>
                  <a:solidFill>
                    <a:srgbClr val="C95C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4"/>
                      <c:pt idx="0">
                        <c:v>2018</c:v>
                      </c:pt>
                      <c:pt idx="1">
                        <c:v>2019</c:v>
                      </c:pt>
                      <c:pt idx="2">
                        <c:v>2020</c:v>
                      </c:pt>
                      <c:pt idx="3">
                        <c:v>3Q2021</c:v>
                      </c:pt>
                    </c:strCache>
                  </c:str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A1-4ACB-910D-094D3EC45B0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系列 3</c:v>
                      </c:pt>
                    </c:strCache>
                  </c:strRef>
                </c:tx>
                <c:spPr>
                  <a:solidFill>
                    <a:srgbClr val="E4AE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4"/>
                      <c:pt idx="0">
                        <c:v>2018</c:v>
                      </c:pt>
                      <c:pt idx="1">
                        <c:v>2019</c:v>
                      </c:pt>
                      <c:pt idx="2">
                        <c:v>2020</c:v>
                      </c:pt>
                      <c:pt idx="3">
                        <c:v>3Q2021</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pt idx="0">
                        <c:v>2</c:v>
                      </c:pt>
                      <c:pt idx="1">
                        <c:v>2</c:v>
                      </c:pt>
                      <c:pt idx="2">
                        <c:v>3</c:v>
                      </c:pt>
                      <c:pt idx="3">
                        <c:v>5</c:v>
                      </c:pt>
                    </c:numCache>
                  </c:numRef>
                </c:val>
                <c:extLst xmlns:c15="http://schemas.microsoft.com/office/drawing/2012/chart">
                  <c:ext xmlns:c16="http://schemas.microsoft.com/office/drawing/2014/chart" uri="{C3380CC4-5D6E-409C-BE32-E72D297353CC}">
                    <c16:uniqueId val="{00000002-67A1-4ACB-910D-094D3EC45B0D}"/>
                  </c:ext>
                </c:extLst>
              </c15:ser>
            </c15:filteredBarSeries>
          </c:ext>
        </c:extLst>
      </c:barChart>
      <c:catAx>
        <c:axId val="56313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crossAx val="563129248"/>
        <c:crosses val="autoZero"/>
        <c:auto val="1"/>
        <c:lblAlgn val="ctr"/>
        <c:lblOffset val="100"/>
        <c:tickLblSkip val="1"/>
        <c:noMultiLvlLbl val="0"/>
      </c:catAx>
      <c:valAx>
        <c:axId val="56312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crossAx val="56313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dirty="0"/>
              <a:t>单位：百万元</a:t>
            </a:r>
            <a:endParaRPr lang="zh-CN" dirty="0"/>
          </a:p>
        </c:rich>
      </c:tx>
      <c:layout>
        <c:manualLayout>
          <c:xMode val="edge"/>
          <c:yMode val="edge"/>
          <c:x val="1.8736028103679208E-3"/>
          <c:y val="4.171114212989571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1"/>
          <c:order val="0"/>
          <c:tx>
            <c:strRef>
              <c:f>Sheet1!$C$1</c:f>
              <c:strCache>
                <c:ptCount val="1"/>
                <c:pt idx="0">
                  <c:v>系列 2</c:v>
                </c:pt>
              </c:strCache>
              <c:extLst xmlns:c15="http://schemas.microsoft.com/office/drawing/2012/chart"/>
            </c:strRef>
          </c:tx>
          <c:spPr>
            <a:solidFill>
              <a:srgbClr val="C95C7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2018</c:v>
                </c:pt>
                <c:pt idx="1">
                  <c:v>2019</c:v>
                </c:pt>
                <c:pt idx="2">
                  <c:v>2020</c:v>
                </c:pt>
                <c:pt idx="3">
                  <c:v>3Q2021</c:v>
                </c:pt>
              </c:strCache>
              <c:extLst xmlns:c15="http://schemas.microsoft.com/office/drawing/2012/chart"/>
            </c:strRef>
          </c:cat>
          <c:val>
            <c:numRef>
              <c:f>Sheet1!$C$2:$C$5</c:f>
              <c:numCache>
                <c:formatCode>General</c:formatCode>
                <c:ptCount val="4"/>
                <c:pt idx="0">
                  <c:v>2.4</c:v>
                </c:pt>
                <c:pt idx="1">
                  <c:v>4.4000000000000004</c:v>
                </c:pt>
                <c:pt idx="2">
                  <c:v>1.8</c:v>
                </c:pt>
                <c:pt idx="3">
                  <c:v>2.8</c:v>
                </c:pt>
              </c:numCache>
              <c:extLst xmlns:c15="http://schemas.microsoft.com/office/drawing/2012/chart"/>
            </c:numRef>
          </c:val>
          <c:extLst xmlns:c15="http://schemas.microsoft.com/office/drawing/2012/chart">
            <c:ext xmlns:c16="http://schemas.microsoft.com/office/drawing/2014/chart" uri="{C3380CC4-5D6E-409C-BE32-E72D297353CC}">
              <c16:uniqueId val="{00000001-67A1-4ACB-910D-094D3EC45B0D}"/>
            </c:ext>
          </c:extLst>
        </c:ser>
        <c:dLbls>
          <c:dLblPos val="outEnd"/>
          <c:showLegendKey val="0"/>
          <c:showVal val="1"/>
          <c:showCatName val="0"/>
          <c:showSerName val="0"/>
          <c:showPercent val="0"/>
          <c:showBubbleSize val="0"/>
        </c:dLbls>
        <c:gapWidth val="89"/>
        <c:axId val="563131600"/>
        <c:axId val="563129248"/>
        <c:extLst>
          <c:ext xmlns:c15="http://schemas.microsoft.com/office/drawing/2012/chart" uri="{02D57815-91ED-43cb-92C2-25804820EDAC}">
            <c15:filteredBarSeries>
              <c15:ser>
                <c:idx val="2"/>
                <c:order val="1"/>
                <c:tx>
                  <c:strRef>
                    <c:extLst>
                      <c:ext uri="{02D57815-91ED-43cb-92C2-25804820EDAC}">
                        <c15:formulaRef>
                          <c15:sqref>Sheet1!$D$1</c15:sqref>
                        </c15:formulaRef>
                      </c:ext>
                    </c:extLst>
                    <c:strCache>
                      <c:ptCount val="1"/>
                      <c:pt idx="0">
                        <c:v>系列 3</c:v>
                      </c:pt>
                    </c:strCache>
                  </c:strRef>
                </c:tx>
                <c:spPr>
                  <a:solidFill>
                    <a:srgbClr val="E4AEB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4"/>
                      <c:pt idx="0">
                        <c:v>2018</c:v>
                      </c:pt>
                      <c:pt idx="1">
                        <c:v>2019</c:v>
                      </c:pt>
                      <c:pt idx="2">
                        <c:v>2020</c:v>
                      </c:pt>
                      <c:pt idx="3">
                        <c:v>3Q2021</c:v>
                      </c:pt>
                    </c:strCache>
                  </c:strRef>
                </c:cat>
                <c:val>
                  <c:numRef>
                    <c:extLst>
                      <c:ext uri="{02D57815-91ED-43cb-92C2-25804820EDAC}">
                        <c15:formulaRef>
                          <c15:sqref>Sheet1!$D$2:$D$5</c15:sqref>
                        </c15:formulaRef>
                      </c:ext>
                    </c:extLst>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7A1-4ACB-910D-094D3EC45B0D}"/>
                  </c:ext>
                </c:extLst>
              </c15:ser>
            </c15:filteredBarSeries>
          </c:ext>
        </c:extLst>
      </c:barChart>
      <c:catAx>
        <c:axId val="56313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crossAx val="563129248"/>
        <c:crosses val="autoZero"/>
        <c:auto val="1"/>
        <c:lblAlgn val="ctr"/>
        <c:lblOffset val="100"/>
        <c:tickLblSkip val="1"/>
        <c:noMultiLvlLbl val="0"/>
      </c:catAx>
      <c:valAx>
        <c:axId val="56312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crossAx val="56313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r>
              <a:rPr lang="zh-CN" altLang="en-US" sz="1400" dirty="0"/>
              <a:t>雇员结构</a:t>
            </a:r>
            <a:endParaRPr lang="zh-CN" sz="1400" dirty="0"/>
          </a:p>
        </c:rich>
      </c:tx>
      <c:layout>
        <c:manualLayout>
          <c:xMode val="edge"/>
          <c:yMode val="edge"/>
          <c:x val="4.9504884455859488E-2"/>
          <c:y val="6.27187946498219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微软雅黑" panose="020B0503020204020204" pitchFamily="34" charset="-122"/>
              <a:ea typeface="微软雅黑" panose="020B0503020204020204" pitchFamily="34" charset="-122"/>
              <a:cs typeface="+mn-cs"/>
            </a:defRPr>
          </a:pPr>
          <a:endParaRPr lang="zh-CN"/>
        </a:p>
      </c:txPr>
    </c:title>
    <c:autoTitleDeleted val="0"/>
    <c:plotArea>
      <c:layout>
        <c:manualLayout>
          <c:layoutTarget val="inner"/>
          <c:xMode val="edge"/>
          <c:yMode val="edge"/>
          <c:x val="4.3164498451392502E-2"/>
          <c:y val="0.178590813500631"/>
          <c:w val="0.86658245933205902"/>
          <c:h val="0.69479946321706598"/>
        </c:manualLayout>
      </c:layout>
      <c:pieChart>
        <c:varyColors val="1"/>
        <c:ser>
          <c:idx val="0"/>
          <c:order val="0"/>
          <c:tx>
            <c:strRef>
              <c:f>Sheet1!$B$1</c:f>
              <c:strCache>
                <c:ptCount val="1"/>
                <c:pt idx="0">
                  <c:v>人数</c:v>
                </c:pt>
              </c:strCache>
            </c:strRef>
          </c:tx>
          <c:dPt>
            <c:idx val="0"/>
            <c:bubble3D val="0"/>
            <c:spPr>
              <a:solidFill>
                <a:srgbClr val="AE0B2A"/>
              </a:solidFill>
              <a:ln w="19050">
                <a:solidFill>
                  <a:schemeClr val="lt1"/>
                </a:solidFill>
              </a:ln>
              <a:effectLst/>
            </c:spPr>
            <c:extLst>
              <c:ext xmlns:c16="http://schemas.microsoft.com/office/drawing/2014/chart" uri="{C3380CC4-5D6E-409C-BE32-E72D297353CC}">
                <c16:uniqueId val="{00000001-BA93-4E2F-8DB5-A1E47A661E1F}"/>
              </c:ext>
            </c:extLst>
          </c:dPt>
          <c:dPt>
            <c:idx val="1"/>
            <c:bubble3D val="0"/>
            <c:spPr>
              <a:solidFill>
                <a:srgbClr val="C2485F"/>
              </a:solidFill>
              <a:ln w="19050">
                <a:solidFill>
                  <a:schemeClr val="lt1"/>
                </a:solidFill>
              </a:ln>
              <a:effectLst/>
            </c:spPr>
            <c:extLst>
              <c:ext xmlns:c16="http://schemas.microsoft.com/office/drawing/2014/chart" uri="{C3380CC4-5D6E-409C-BE32-E72D297353CC}">
                <c16:uniqueId val="{00000003-BA93-4E2F-8DB5-A1E47A661E1F}"/>
              </c:ext>
            </c:extLst>
          </c:dPt>
          <c:dPt>
            <c:idx val="2"/>
            <c:bubble3D val="0"/>
            <c:spPr>
              <a:solidFill>
                <a:srgbClr val="D68594"/>
              </a:solidFill>
              <a:ln w="19050">
                <a:solidFill>
                  <a:schemeClr val="lt1"/>
                </a:solidFill>
              </a:ln>
              <a:effectLst/>
            </c:spPr>
            <c:extLst>
              <c:ext xmlns:c16="http://schemas.microsoft.com/office/drawing/2014/chart" uri="{C3380CC4-5D6E-409C-BE32-E72D297353CC}">
                <c16:uniqueId val="{00000005-BA93-4E2F-8DB5-A1E47A661E1F}"/>
              </c:ext>
            </c:extLst>
          </c:dPt>
          <c:dPt>
            <c:idx val="3"/>
            <c:bubble3D val="0"/>
            <c:spPr>
              <a:solidFill>
                <a:srgbClr val="EBC2CA"/>
              </a:solidFill>
              <a:ln w="19050">
                <a:solidFill>
                  <a:schemeClr val="lt1"/>
                </a:solidFill>
              </a:ln>
              <a:effectLst/>
            </c:spPr>
            <c:extLst>
              <c:ext xmlns:c16="http://schemas.microsoft.com/office/drawing/2014/chart" uri="{C3380CC4-5D6E-409C-BE32-E72D297353CC}">
                <c16:uniqueId val="{00000007-BA93-4E2F-8DB5-A1E47A661E1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191-4F0F-8052-80194F25A10C}"/>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管理及行政</c:v>
                </c:pt>
                <c:pt idx="1">
                  <c:v>财务</c:v>
                </c:pt>
                <c:pt idx="2">
                  <c:v>销售及营销</c:v>
                </c:pt>
                <c:pt idx="3">
                  <c:v>运营</c:v>
                </c:pt>
                <c:pt idx="4">
                  <c:v>研发(信息技术)</c:v>
                </c:pt>
              </c:strCache>
            </c:strRef>
          </c:cat>
          <c:val>
            <c:numRef>
              <c:f>Sheet1!$B$2:$B$6</c:f>
              <c:numCache>
                <c:formatCode>General</c:formatCode>
                <c:ptCount val="5"/>
                <c:pt idx="0">
                  <c:v>42</c:v>
                </c:pt>
                <c:pt idx="1">
                  <c:v>15</c:v>
                </c:pt>
                <c:pt idx="2">
                  <c:v>83</c:v>
                </c:pt>
                <c:pt idx="3">
                  <c:v>517</c:v>
                </c:pt>
                <c:pt idx="4">
                  <c:v>73</c:v>
                </c:pt>
              </c:numCache>
            </c:numRef>
          </c:val>
          <c:extLst>
            <c:ext xmlns:c16="http://schemas.microsoft.com/office/drawing/2014/chart" uri="{C3380CC4-5D6E-409C-BE32-E72D297353CC}">
              <c16:uniqueId val="{00000008-BA93-4E2F-8DB5-A1E47A661E1F}"/>
            </c:ext>
          </c:extLst>
        </c:ser>
        <c:dLbls>
          <c:dLblPos val="bestFit"/>
          <c:showLegendKey val="0"/>
          <c:showVal val="0"/>
          <c:showCatName val="0"/>
          <c:showSerName val="0"/>
          <c:showPercent val="0"/>
          <c:showBubbleSize val="0"/>
          <c:showLeaderLines val="0"/>
        </c:dLbls>
        <c:firstSliceAng val="0"/>
      </c:pieChart>
      <c:spPr>
        <a:noFill/>
        <a:ln>
          <a:noFill/>
        </a:ln>
        <a:effectLst/>
      </c:spPr>
    </c:plotArea>
    <c:legend>
      <c:legendPos val="b"/>
      <c:legendEntry>
        <c:idx val="0"/>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Entry>
      <c:legendEntry>
        <c:idx val="1"/>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Entry>
      <c:legendEntry>
        <c:idx val="2"/>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Entry>
      <c:legendEntry>
        <c:idx val="3"/>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Entry>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微软雅黑" panose="020B0503020204020204" pitchFamily="34" charset="-122"/>
              <a:ea typeface="微软雅黑" panose="020B0503020204020204" pitchFamily="34" charset="-122"/>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latin typeface="微软雅黑" panose="020B0503020204020204" pitchFamily="34" charset="-122"/>
          <a:ea typeface="微软雅黑" panose="020B0503020204020204" pitchFamily="34" charset="-122"/>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8F_DB4C2191.xml><?xml version="1.0" encoding="utf-8"?>
<p188:cmLst xmlns:a="http://schemas.openxmlformats.org/drawingml/2006/main" xmlns:r="http://schemas.openxmlformats.org/officeDocument/2006/relationships" xmlns:p188="http://schemas.microsoft.com/office/powerpoint/2018/8/main">
  <p188:cm id="{7D7808C2-44E1-42B9-BA5D-97A466F1EF11}" authorId="{6D1FF7CD-A03D-B12B-48CD-31ADC6F8DE33}" created="2024-04-14T19:52:11.576">
    <pc:sldMkLst xmlns:pc="http://schemas.microsoft.com/office/powerpoint/2013/main/command">
      <pc:docMk/>
      <pc:sldMk cId="3679199633" sldId="399"/>
    </pc:sldMkLst>
    <p188:txBody>
      <a:bodyPr/>
      <a:lstStyle/>
      <a:p>
        <a:r>
          <a:rPr lang="zh-CN" altLang="en-US"/>
          <a:t>凯盛融英
全球第五大行业专家知识信息服务提供商
（贩卖行业信息的“中介”）
并非直接提供知识而是充当了在金融机构、咨询公司和企业（“客户”）、行业专家（“专家”）之间沟通桥梁的角色。
并非拥有知识，而是拥有知识来源。
打造了一个规模庞大的行业专家网络，可随时向客户提供高质量且及时的专业知识。
公司向客户提供服务的形式有三类：（1）专家访谈；（2）研究；以及（3）会议。
（1）专家访谈：为客户安排合格的行业专家进行深入和高度定制化的访谈；
（2）研究：公司内部分析师与外部专家合作，进行行业研究和市场研究。
（3）会议：安排现场及虚拟会议，客户可与专家通过会议进行交流</a:t>
        </a:r>
      </a:p>
    </p188:txBody>
  </p188:cm>
</p188:cmLst>
</file>

<file path=ppt/comments/modernComment_190_53F5E281.xml><?xml version="1.0" encoding="utf-8"?>
<p188:cmLst xmlns:a="http://schemas.openxmlformats.org/drawingml/2006/main" xmlns:r="http://schemas.openxmlformats.org/officeDocument/2006/relationships" xmlns:p188="http://schemas.microsoft.com/office/powerpoint/2018/8/main">
  <p188:cm id="{99C9F52A-8505-4629-898B-B711E40411AC}" authorId="{6D1FF7CD-A03D-B12B-48CD-31ADC6F8DE33}" created="2024-04-14T19:54:52.556">
    <pc:sldMkLst xmlns:pc="http://schemas.microsoft.com/office/powerpoint/2013/main/command">
      <pc:docMk/>
      <pc:sldMk cId="1408623233" sldId="400"/>
    </pc:sldMkLst>
    <p188:txBody>
      <a:bodyPr/>
      <a:lstStyle/>
      <a:p>
        <a:r>
          <a:rPr lang="zh-CN" altLang="en-US"/>
          <a:t>公司信息技术基础的核心：行业专家网络数据库系统</a:t>
        </a:r>
      </a:p>
    </p188:txBody>
  </p188:cm>
  <p188:cm id="{06B860C4-ACC3-411D-A4FE-BDF8B72D79BC}" authorId="{6D1FF7CD-A03D-B12B-48CD-31ADC6F8DE33}" created="2024-04-14T19:55:17.825">
    <pc:sldMkLst xmlns:pc="http://schemas.microsoft.com/office/powerpoint/2013/main/command">
      <pc:docMk/>
      <pc:sldMk cId="1408623233" sldId="400"/>
    </pc:sldMkLst>
    <p188:txBody>
      <a:bodyPr/>
      <a:lstStyle/>
      <a:p>
        <a:r>
          <a:rPr lang="zh-CN" altLang="en-US"/>
          <a:t>商业模式的关键
从外部“采购”专家的服务时间，然后将其销售给客户，从中赚取差价。</a:t>
        </a:r>
      </a:p>
    </p188:txBody>
  </p188:cm>
</p188:cmLst>
</file>

<file path=ppt/comments/modernComment_191_6AB718E9.xml><?xml version="1.0" encoding="utf-8"?>
<p188:cmLst xmlns:a="http://schemas.openxmlformats.org/drawingml/2006/main" xmlns:r="http://schemas.openxmlformats.org/officeDocument/2006/relationships" xmlns:p188="http://schemas.microsoft.com/office/powerpoint/2018/8/main">
  <p188:cm id="{15D0BF64-A1A5-4228-BA43-188903949D67}" authorId="{6D1FF7CD-A03D-B12B-48CD-31ADC6F8DE33}" created="2024-04-14T19:52:11.576">
    <pc:sldMkLst xmlns:pc="http://schemas.microsoft.com/office/powerpoint/2013/main/command">
      <pc:docMk/>
      <pc:sldMk cId="3679199633" sldId="399"/>
    </pc:sldMkLst>
    <p188:txBody>
      <a:bodyPr/>
      <a:lstStyle/>
      <a:p>
        <a:r>
          <a:rPr lang="zh-CN" altLang="en-US"/>
          <a:t>凯盛融英
全球第五大行业专家知识信息服务提供商
（贩卖行业信息的“中介”）
并非直接提供知识而是充当了在金融机构、咨询公司和企业（“客户”）、行业专家（“专家”）之间沟通桥梁的角色。
并非拥有知识，而是拥有知识来源。
打造了一个规模庞大的行业专家网络，可随时向客户提供高质量且及时的专业知识。
公司向客户提供服务的形式有三类：（1）专家访谈；（2）研究；以及（3）会议。
（1）专家访谈：为客户安排合格的行业专家进行深入和高度定制化的访谈；
（2）研究：公司内部分析师与外部专家合作，进行行业研究和市场研究。
（3）会议：安排现场及虚拟会议，客户可与专家通过会议进行交流</a:t>
        </a:r>
      </a:p>
    </p188:txBody>
  </p188:cm>
</p188:cmLst>
</file>

<file path=ppt/comments/modernComment_194_378796D1.xml><?xml version="1.0" encoding="utf-8"?>
<p188:cmLst xmlns:a="http://schemas.openxmlformats.org/drawingml/2006/main" xmlns:r="http://schemas.openxmlformats.org/officeDocument/2006/relationships" xmlns:p188="http://schemas.microsoft.com/office/powerpoint/2018/8/main">
  <p188:cm id="{1833D1DB-EBD4-4F9E-A20C-C486ECA994A3}" authorId="{6D1FF7CD-A03D-B12B-48CD-31ADC6F8DE33}" created="2024-04-14T19:52:11.576">
    <pc:sldMkLst xmlns:pc="http://schemas.microsoft.com/office/powerpoint/2013/main/command">
      <pc:docMk/>
      <pc:sldMk cId="3679199633" sldId="399"/>
    </pc:sldMkLst>
    <p188:txBody>
      <a:bodyPr/>
      <a:lstStyle/>
      <a:p>
        <a:r>
          <a:rPr lang="zh-CN" altLang="en-US"/>
          <a:t>凯盛融英
全球第五大行业专家知识信息服务提供商
（贩卖行业信息的“中介”）
并非直接提供知识而是充当了在金融机构、咨询公司和企业（“客户”）、行业专家（“专家”）之间沟通桥梁的角色。
并非拥有知识，而是拥有知识来源。
打造了一个规模庞大的行业专家网络，可随时向客户提供高质量且及时的专业知识。
公司向客户提供服务的形式有三类：（1）专家访谈；（2）研究；以及（3）会议。
（1）专家访谈：为客户安排合格的行业专家进行深入和高度定制化的访谈；
（2）研究：公司内部分析师与外部专家合作，进行行业研究和市场研究。
（3）会议：安排现场及虚拟会议，客户可与专家通过会议进行交流</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56E90-D208-60B7-AA48-AD04832B3A1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65343E0-E260-A801-2406-B9044C1F45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E13EBE0-982B-CCC4-5535-AA903362AD51}"/>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A2595AB2-711D-3A64-CC69-42F33928E5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3B2B7A-AA1B-9FEC-79B4-6DAA8EF06B48}"/>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64833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B438D-44E2-41D2-7456-5372033F84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6A9E4C-2C2B-E726-E92F-F81A63F5917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C90029-8D61-2DB4-11EC-81A56FCED9BD}"/>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526C457C-67A6-26EC-6708-D3918F4CD2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359C74-6A6F-C145-A068-3F79F11209F7}"/>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179759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544B01-9421-5218-C805-A0CD401A412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2627A90-9CE5-850E-D232-CD0AC9423E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E39076-6AF5-0CC3-51BD-95E3BC6C04EF}"/>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AC14B7F7-26E7-7F19-815D-4DC0D4230D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6CD651-AF2E-AE05-8238-BC4CCD65A33D}"/>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371918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graphicFrame>
        <p:nvGraphicFramePr>
          <p:cNvPr id="4" name="对象 3" hidden="1">
            <a:extLst>
              <a:ext uri="{FF2B5EF4-FFF2-40B4-BE49-F238E27FC236}">
                <a16:creationId xmlns:a16="http://schemas.microsoft.com/office/drawing/2014/main" id="{6F77F8C4-94FD-4BDF-B7B4-EB9822508A9B}"/>
              </a:ext>
            </a:extLst>
          </p:cNvPr>
          <p:cNvGraphicFramePr>
            <a:graphicFrameLocks noChangeAspect="1"/>
          </p:cNvGraphicFramePr>
          <p:nvPr userDrawn="1">
            <p:custDataLst>
              <p:tags r:id="rId1"/>
            </p:custDataLst>
            <p:extLst>
              <p:ext uri="{D42A27DB-BD31-4B8C-83A1-F6EECF244321}">
                <p14:modId xmlns:p14="http://schemas.microsoft.com/office/powerpoint/2010/main" val="39641456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4" name="对象 3" hidden="1">
                        <a:extLst>
                          <a:ext uri="{FF2B5EF4-FFF2-40B4-BE49-F238E27FC236}">
                            <a16:creationId xmlns:a16="http://schemas.microsoft.com/office/drawing/2014/main" id="{6F77F8C4-94FD-4BDF-B7B4-EB9822508A9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89660" y="114300"/>
            <a:ext cx="9844755" cy="975086"/>
          </a:xfrm>
        </p:spPr>
        <p:txBody>
          <a:bodyPr anchor="ctr">
            <a:normAutofit/>
          </a:bodyPr>
          <a:lstStyle>
            <a:lvl1pPr algn="just">
              <a:lnSpc>
                <a:spcPct val="120000"/>
              </a:lnSpc>
              <a:defRPr sz="2400" b="1" spc="0" baseline="0">
                <a:solidFill>
                  <a:schemeClr val="tx1"/>
                </a:solidFill>
              </a:defRPr>
            </a:lvl1pPr>
          </a:lstStyle>
          <a:p>
            <a:r>
              <a:rPr lang="zh-CN" altLang="en-US" dirty="0"/>
              <a:t>标题</a:t>
            </a:r>
            <a:endParaRPr lang="en-US" dirty="0"/>
          </a:p>
        </p:txBody>
      </p:sp>
      <p:sp>
        <p:nvSpPr>
          <p:cNvPr id="8" name="内容占位符 7"/>
          <p:cNvSpPr>
            <a:spLocks noGrp="1"/>
          </p:cNvSpPr>
          <p:nvPr>
            <p:ph sz="quarter" idx="13" hasCustomPrompt="1"/>
          </p:nvPr>
        </p:nvSpPr>
        <p:spPr>
          <a:xfrm>
            <a:off x="589660" y="6442326"/>
            <a:ext cx="9949100" cy="250833"/>
          </a:xfrm>
        </p:spPr>
        <p:txBody>
          <a:bodyPr anchor="ctr">
            <a:normAutofit/>
          </a:bodyPr>
          <a:lstStyle>
            <a:lvl1pPr marL="171450" indent="-171450" algn="l">
              <a:lnSpc>
                <a:spcPct val="100000"/>
              </a:lnSpc>
              <a:spcBef>
                <a:spcPts val="0"/>
              </a:spcBef>
              <a:buClr>
                <a:srgbClr val="AE0B2A"/>
              </a:buClr>
              <a:buSzPct val="100000"/>
              <a:buFont typeface="微软雅黑" panose="020B0503020204020204" pitchFamily="34" charset="-122"/>
              <a:buChar char="▲"/>
              <a:defRPr sz="800">
                <a:solidFill>
                  <a:schemeClr val="tx1">
                    <a:lumMod val="60000"/>
                    <a:lumOff val="40000"/>
                  </a:schemeClr>
                </a:solidFill>
              </a:defRPr>
            </a:lvl1pPr>
          </a:lstStyle>
          <a:p>
            <a:pPr lvl="0"/>
            <a:r>
              <a:rPr lang="zh-CN" altLang="en-US" dirty="0"/>
              <a:t>数据来源</a:t>
            </a:r>
          </a:p>
        </p:txBody>
      </p:sp>
      <p:sp>
        <p:nvSpPr>
          <p:cNvPr id="9" name="文本占位符 8">
            <a:extLst>
              <a:ext uri="{FF2B5EF4-FFF2-40B4-BE49-F238E27FC236}">
                <a16:creationId xmlns:a16="http://schemas.microsoft.com/office/drawing/2014/main" id="{AC6281F4-9277-4761-BE53-17873A2AE07D}"/>
              </a:ext>
            </a:extLst>
          </p:cNvPr>
          <p:cNvSpPr>
            <a:spLocks noGrp="1"/>
          </p:cNvSpPr>
          <p:nvPr>
            <p:ph type="body" sz="quarter" idx="15" hasCustomPrompt="1"/>
          </p:nvPr>
        </p:nvSpPr>
        <p:spPr>
          <a:xfrm>
            <a:off x="588963" y="5821105"/>
            <a:ext cx="11022012" cy="537750"/>
          </a:xfrm>
        </p:spPr>
        <p:txBody>
          <a:bodyPr>
            <a:normAutofit/>
          </a:bodyPr>
          <a:lstStyle>
            <a:lvl1pPr marL="0" indent="0">
              <a:lnSpc>
                <a:spcPct val="120000"/>
              </a:lnSpc>
              <a:spcBef>
                <a:spcPts val="0"/>
              </a:spcBef>
              <a:buNone/>
              <a:defRPr sz="1200">
                <a:solidFill>
                  <a:schemeClr val="tx1"/>
                </a:solidFill>
              </a:defRPr>
            </a:lvl1pPr>
          </a:lstStyle>
          <a:p>
            <a:r>
              <a:rPr lang="zh-CN" altLang="en-US" dirty="0"/>
              <a:t>注释</a:t>
            </a:r>
          </a:p>
        </p:txBody>
      </p:sp>
      <p:sp>
        <p:nvSpPr>
          <p:cNvPr id="13" name="文本占位符 12">
            <a:extLst>
              <a:ext uri="{FF2B5EF4-FFF2-40B4-BE49-F238E27FC236}">
                <a16:creationId xmlns:a16="http://schemas.microsoft.com/office/drawing/2014/main" id="{C740ADAD-5035-4062-B088-B98975BAC43D}"/>
              </a:ext>
            </a:extLst>
          </p:cNvPr>
          <p:cNvSpPr>
            <a:spLocks noGrp="1"/>
          </p:cNvSpPr>
          <p:nvPr>
            <p:ph type="body" sz="quarter" idx="16" hasCustomPrompt="1"/>
          </p:nvPr>
        </p:nvSpPr>
        <p:spPr>
          <a:xfrm>
            <a:off x="584994" y="1238665"/>
            <a:ext cx="11022012" cy="1106047"/>
          </a:xfrm>
        </p:spPr>
        <p:txBody>
          <a:bodyPr anchor="t">
            <a:noAutofit/>
          </a:bodyPr>
          <a:lstStyle>
            <a:lvl1pPr marL="0" indent="0">
              <a:lnSpc>
                <a:spcPct val="120000"/>
              </a:lnSpc>
              <a:spcBef>
                <a:spcPts val="0"/>
              </a:spcBef>
              <a:buNone/>
              <a:defRPr lang="zh-CN" altLang="en-US" b="0" i="0" smtClean="0">
                <a:solidFill>
                  <a:schemeClr val="tx1"/>
                </a:solidFill>
                <a:effectLst/>
              </a:defRPr>
            </a:lvl1pPr>
          </a:lstStyle>
          <a:p>
            <a:r>
              <a:rPr lang="zh-CN" altLang="en-US" dirty="0"/>
              <a:t>说明</a:t>
            </a:r>
          </a:p>
        </p:txBody>
      </p:sp>
      <p:sp>
        <p:nvSpPr>
          <p:cNvPr id="15" name="内容占位符 14">
            <a:extLst>
              <a:ext uri="{FF2B5EF4-FFF2-40B4-BE49-F238E27FC236}">
                <a16:creationId xmlns:a16="http://schemas.microsoft.com/office/drawing/2014/main" id="{AC675884-F70B-42C6-BF93-E9284581E01E}"/>
              </a:ext>
            </a:extLst>
          </p:cNvPr>
          <p:cNvSpPr>
            <a:spLocks noGrp="1"/>
          </p:cNvSpPr>
          <p:nvPr>
            <p:ph sz="quarter" idx="17" hasCustomPrompt="1"/>
          </p:nvPr>
        </p:nvSpPr>
        <p:spPr>
          <a:xfrm>
            <a:off x="588963" y="2441195"/>
            <a:ext cx="11022012" cy="3283427"/>
          </a:xfrm>
        </p:spPr>
        <p:txBody>
          <a:bodyPr/>
          <a:lstStyle>
            <a:lvl1pPr marL="0" indent="0">
              <a:buNone/>
              <a:defRPr>
                <a:solidFill>
                  <a:schemeClr val="tx1"/>
                </a:solidFill>
              </a:defRPr>
            </a:lvl1pPr>
          </a:lstStyle>
          <a:p>
            <a:pPr lvl="0"/>
            <a:r>
              <a:rPr lang="zh-CN" altLang="en-US" dirty="0"/>
              <a:t>图表</a:t>
            </a:r>
          </a:p>
        </p:txBody>
      </p:sp>
      <p:pic>
        <p:nvPicPr>
          <p:cNvPr id="11" name="图片 10">
            <a:extLst>
              <a:ext uri="{FF2B5EF4-FFF2-40B4-BE49-F238E27FC236}">
                <a16:creationId xmlns:a16="http://schemas.microsoft.com/office/drawing/2014/main" id="{2E45DB33-B61B-4CEC-B702-14AA021DC57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21665" y="102754"/>
            <a:ext cx="1612176" cy="957652"/>
          </a:xfrm>
          <a:prstGeom prst="rect">
            <a:avLst/>
          </a:prstGeom>
        </p:spPr>
      </p:pic>
    </p:spTree>
    <p:extLst>
      <p:ext uri="{BB962C8B-B14F-4D97-AF65-F5344CB8AC3E}">
        <p14:creationId xmlns:p14="http://schemas.microsoft.com/office/powerpoint/2010/main" val="2976470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封面一">
    <p:spTree>
      <p:nvGrpSpPr>
        <p:cNvPr id="1" name=""/>
        <p:cNvGrpSpPr/>
        <p:nvPr/>
      </p:nvGrpSpPr>
      <p:grpSpPr>
        <a:xfrm>
          <a:off x="0" y="0"/>
          <a:ext cx="0" cy="0"/>
          <a:chOff x="0" y="0"/>
          <a:chExt cx="0" cy="0"/>
        </a:xfrm>
      </p:grpSpPr>
      <p:graphicFrame>
        <p:nvGraphicFramePr>
          <p:cNvPr id="2" name="对象 1" hidden="1">
            <a:extLst>
              <a:ext uri="{FF2B5EF4-FFF2-40B4-BE49-F238E27FC236}">
                <a16:creationId xmlns:a16="http://schemas.microsoft.com/office/drawing/2014/main" id="{A69C086B-F13B-4F50-BA83-7F9B3C09C9F1}"/>
              </a:ext>
            </a:extLst>
          </p:cNvPr>
          <p:cNvGraphicFramePr>
            <a:graphicFrameLocks noChangeAspect="1"/>
          </p:cNvGraphicFramePr>
          <p:nvPr userDrawn="1">
            <p:custDataLst>
              <p:tags r:id="rId1"/>
            </p:custDataLst>
            <p:extLst>
              <p:ext uri="{D42A27DB-BD31-4B8C-83A1-F6EECF244321}">
                <p14:modId xmlns:p14="http://schemas.microsoft.com/office/powerpoint/2010/main" val="156871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1" imgH="351" progId="TCLayout.ActiveDocument.1">
                  <p:embed/>
                </p:oleObj>
              </mc:Choice>
              <mc:Fallback>
                <p:oleObj name="think-cell Slide" r:id="rId3" imgW="351" imgH="351" progId="TCLayout.ActiveDocument.1">
                  <p:embed/>
                  <p:pic>
                    <p:nvPicPr>
                      <p:cNvPr id="2" name="对象 1" hidden="1">
                        <a:extLst>
                          <a:ext uri="{FF2B5EF4-FFF2-40B4-BE49-F238E27FC236}">
                            <a16:creationId xmlns:a16="http://schemas.microsoft.com/office/drawing/2014/main" id="{A69C086B-F13B-4F50-BA83-7F9B3C09C9F1}"/>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6AE8B52B-9619-4A7B-B5E7-B96DDB77631A}"/>
              </a:ext>
            </a:extLst>
          </p:cNvPr>
          <p:cNvSpPr/>
          <p:nvPr userDrawn="1"/>
        </p:nvSpPr>
        <p:spPr>
          <a:xfrm>
            <a:off x="0" y="4002542"/>
            <a:ext cx="12192000" cy="2855458"/>
          </a:xfrm>
          <a:prstGeom prst="rect">
            <a:avLst/>
          </a:prstGeom>
          <a:solidFill>
            <a:srgbClr val="AE0B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pic>
        <p:nvPicPr>
          <p:cNvPr id="14" name="图片 13">
            <a:extLst>
              <a:ext uri="{FF2B5EF4-FFF2-40B4-BE49-F238E27FC236}">
                <a16:creationId xmlns:a16="http://schemas.microsoft.com/office/drawing/2014/main" id="{D8657D60-BA56-47EA-893A-BCDF8A830B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5333" y="228009"/>
            <a:ext cx="1882431" cy="1118187"/>
          </a:xfrm>
          <a:prstGeom prst="rect">
            <a:avLst/>
          </a:prstGeom>
        </p:spPr>
      </p:pic>
      <p:sp>
        <p:nvSpPr>
          <p:cNvPr id="4" name="文本占位符 3">
            <a:extLst>
              <a:ext uri="{FF2B5EF4-FFF2-40B4-BE49-F238E27FC236}">
                <a16:creationId xmlns:a16="http://schemas.microsoft.com/office/drawing/2014/main" id="{43C7FA2F-56A1-461A-9043-BA01B2439389}"/>
              </a:ext>
            </a:extLst>
          </p:cNvPr>
          <p:cNvSpPr>
            <a:spLocks noGrp="1"/>
          </p:cNvSpPr>
          <p:nvPr>
            <p:ph type="body" sz="quarter" idx="10" hasCustomPrompt="1"/>
          </p:nvPr>
        </p:nvSpPr>
        <p:spPr>
          <a:xfrm>
            <a:off x="2186781" y="1101809"/>
            <a:ext cx="7818438" cy="1619250"/>
          </a:xfrm>
        </p:spPr>
        <p:txBody>
          <a:bodyPr anchor="ctr">
            <a:normAutofit/>
          </a:bodyPr>
          <a:lstStyle>
            <a:lvl1pPr marL="0" indent="0" algn="ctr">
              <a:lnSpc>
                <a:spcPct val="120000"/>
              </a:lnSpc>
              <a:spcBef>
                <a:spcPts val="0"/>
              </a:spcBef>
              <a:buNone/>
              <a:defRPr sz="4800" b="1">
                <a:solidFill>
                  <a:schemeClr val="tx2"/>
                </a:solidFill>
              </a:defRPr>
            </a:lvl1pPr>
          </a:lstStyle>
          <a:p>
            <a:pPr lvl="0"/>
            <a:r>
              <a:rPr lang="zh-CN" altLang="en-US" dirty="0"/>
              <a:t>单击此处添加标题</a:t>
            </a:r>
          </a:p>
        </p:txBody>
      </p:sp>
      <p:sp>
        <p:nvSpPr>
          <p:cNvPr id="6" name="文本占位符 5">
            <a:extLst>
              <a:ext uri="{FF2B5EF4-FFF2-40B4-BE49-F238E27FC236}">
                <a16:creationId xmlns:a16="http://schemas.microsoft.com/office/drawing/2014/main" id="{5E9FF914-DF37-4B11-AB03-89455A327D87}"/>
              </a:ext>
            </a:extLst>
          </p:cNvPr>
          <p:cNvSpPr>
            <a:spLocks noGrp="1"/>
          </p:cNvSpPr>
          <p:nvPr>
            <p:ph type="body" sz="quarter" idx="11" hasCustomPrompt="1"/>
          </p:nvPr>
        </p:nvSpPr>
        <p:spPr>
          <a:xfrm>
            <a:off x="2186782" y="2805579"/>
            <a:ext cx="7818438" cy="1087437"/>
          </a:xfrm>
        </p:spPr>
        <p:txBody>
          <a:bodyPr anchor="ctr">
            <a:normAutofit/>
          </a:bodyPr>
          <a:lstStyle>
            <a:lvl1pPr marL="0" indent="0" algn="ctr">
              <a:lnSpc>
                <a:spcPct val="120000"/>
              </a:lnSpc>
              <a:spcBef>
                <a:spcPts val="0"/>
              </a:spcBef>
              <a:buNone/>
              <a:defRPr sz="2400" b="1"/>
            </a:lvl1pPr>
          </a:lstStyle>
          <a:p>
            <a:pPr lvl="0"/>
            <a:r>
              <a:rPr lang="en-US" altLang="zh-CN" dirty="0"/>
              <a:t>——</a:t>
            </a:r>
            <a:r>
              <a:rPr lang="zh-CN" altLang="en-US" dirty="0"/>
              <a:t>点击此处输入副标题</a:t>
            </a:r>
          </a:p>
        </p:txBody>
      </p:sp>
      <p:sp>
        <p:nvSpPr>
          <p:cNvPr id="20" name="文本占位符 19">
            <a:extLst>
              <a:ext uri="{FF2B5EF4-FFF2-40B4-BE49-F238E27FC236}">
                <a16:creationId xmlns:a16="http://schemas.microsoft.com/office/drawing/2014/main" id="{03CE61DC-042F-47FF-9208-8ECCBA3BF6B4}"/>
              </a:ext>
            </a:extLst>
          </p:cNvPr>
          <p:cNvSpPr>
            <a:spLocks noGrp="1"/>
          </p:cNvSpPr>
          <p:nvPr>
            <p:ph type="body" sz="quarter" idx="12" hasCustomPrompt="1"/>
          </p:nvPr>
        </p:nvSpPr>
        <p:spPr>
          <a:xfrm>
            <a:off x="2185988" y="4424773"/>
            <a:ext cx="7820026" cy="562383"/>
          </a:xfrm>
        </p:spPr>
        <p:txBody>
          <a:bodyPr anchor="ctr"/>
          <a:lstStyle>
            <a:lvl1pPr marL="0" indent="0" algn="ctr">
              <a:buNone/>
              <a:defRPr b="1">
                <a:solidFill>
                  <a:schemeClr val="bg1"/>
                </a:solidFill>
              </a:defRPr>
            </a:lvl1pPr>
          </a:lstStyle>
          <a:p>
            <a:pPr lvl="0"/>
            <a:r>
              <a:rPr lang="zh-CN" altLang="en-US" dirty="0"/>
              <a:t>点击此处输入名称</a:t>
            </a:r>
          </a:p>
        </p:txBody>
      </p:sp>
      <p:sp>
        <p:nvSpPr>
          <p:cNvPr id="21" name="文本占位符 19">
            <a:extLst>
              <a:ext uri="{FF2B5EF4-FFF2-40B4-BE49-F238E27FC236}">
                <a16:creationId xmlns:a16="http://schemas.microsoft.com/office/drawing/2014/main" id="{2068FA04-8C8F-4D93-BC58-54658743FEA4}"/>
              </a:ext>
            </a:extLst>
          </p:cNvPr>
          <p:cNvSpPr>
            <a:spLocks noGrp="1"/>
          </p:cNvSpPr>
          <p:nvPr>
            <p:ph type="body" sz="quarter" idx="13" hasCustomPrompt="1"/>
          </p:nvPr>
        </p:nvSpPr>
        <p:spPr>
          <a:xfrm>
            <a:off x="2185988" y="5012323"/>
            <a:ext cx="7820026" cy="562383"/>
          </a:xfrm>
        </p:spPr>
        <p:txBody>
          <a:bodyPr anchor="ctr">
            <a:normAutofit/>
          </a:bodyPr>
          <a:lstStyle>
            <a:lvl1pPr marL="0" indent="0" algn="ctr">
              <a:buNone/>
              <a:defRPr sz="1400" b="1">
                <a:solidFill>
                  <a:schemeClr val="bg1"/>
                </a:solidFill>
              </a:defRPr>
            </a:lvl1pPr>
          </a:lstStyle>
          <a:p>
            <a:pPr lvl="0"/>
            <a:r>
              <a:rPr lang="zh-CN" altLang="en-US" dirty="0"/>
              <a:t>点击此处输入日期</a:t>
            </a:r>
          </a:p>
        </p:txBody>
      </p:sp>
    </p:spTree>
    <p:extLst>
      <p:ext uri="{BB962C8B-B14F-4D97-AF65-F5344CB8AC3E}">
        <p14:creationId xmlns:p14="http://schemas.microsoft.com/office/powerpoint/2010/main" val="125395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F1BAC-6573-C3A4-99DA-4AEED98E81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B048B3-497E-6A9A-ADB3-4139A7165C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9554FE-1153-0825-83F9-07EC0798C3E6}"/>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FA891082-7B8C-2F19-08B5-C81298E014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2E6911-E142-4297-0929-506CD6A54190}"/>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132417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537C8-A533-625D-3E87-1D074A0F86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C135B1-C19D-53FD-285D-F817A92EC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5DCBC31-5849-CA71-36D6-8B316152FEFB}"/>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601B37B8-1C60-4DF1-BB44-329F2D948E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4A9A32-E1E4-71C2-51B8-E325FB36B881}"/>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3219346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5085EC-CE4D-6556-18A4-B853C7113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36511D-E283-F99D-7F31-0173D9B92A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D18EFE-3CB6-1594-272C-032C698D9DF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2A25A4-6C3C-4B2D-52BC-51AE36A30E69}"/>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B398FAFF-0783-B1B0-9FF5-BF8973B648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81BB07-8571-27FF-0953-328EAFAA008D}"/>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90915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AB55D-20F3-4589-E40D-9E3E7C29B5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395530-5080-E16A-8FD0-42E9DBF5E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67089F-D8C6-EB7A-FD75-FCD70E4C5DA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0CF98C-CD3C-D815-22B4-83B333D00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EA9DD7-E1B5-106C-030A-19906A8BE85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E795E2-702D-0B6C-A391-CBD17FCC274B}"/>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8" name="页脚占位符 7">
            <a:extLst>
              <a:ext uri="{FF2B5EF4-FFF2-40B4-BE49-F238E27FC236}">
                <a16:creationId xmlns:a16="http://schemas.microsoft.com/office/drawing/2014/main" id="{1DAE6BC2-42CC-A035-1FBE-0E68E478D2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68529A-BE19-CE0F-9929-D7028CD84288}"/>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341420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B9065-C688-A868-EAE7-0EB2A5BA81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BE3ABCE-B831-FFE1-D36F-0851DCE5321A}"/>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4" name="页脚占位符 3">
            <a:extLst>
              <a:ext uri="{FF2B5EF4-FFF2-40B4-BE49-F238E27FC236}">
                <a16:creationId xmlns:a16="http://schemas.microsoft.com/office/drawing/2014/main" id="{7F671997-B102-B01A-3EF2-4306E86BC4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9D31F90-457B-6C2C-D7D3-CBA514A4297F}"/>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278737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E4CE49-5366-B4D9-B263-614F17E950A4}"/>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3" name="页脚占位符 2">
            <a:extLst>
              <a:ext uri="{FF2B5EF4-FFF2-40B4-BE49-F238E27FC236}">
                <a16:creationId xmlns:a16="http://schemas.microsoft.com/office/drawing/2014/main" id="{DB6F1D44-8B9B-EA9A-5FC0-4AAAF108AB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81ABB3-2A7E-5288-90F2-6F6045744526}"/>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178248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AB547-8538-6C18-C63E-71EC7F7BB8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FDD815-4C20-AB19-6463-E2A4D0CF2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3E6808-37BC-EC44-6893-085C1C61B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B7BE17-6E27-F09B-01F2-637D982C6FE1}"/>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C6AB5A12-F88F-02E8-111C-1C245D12F1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D9BFD5-2BD1-D0E1-BBC7-78D74C385873}"/>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301291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9F32A-03CE-2845-3180-93C9DB22CE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1C08DF-66F6-78C6-C9C0-1FB561F10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6887672-99E6-98E1-4279-89045AF57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4F43E5-922A-55D0-A1AE-AC6CD7FFBD47}"/>
              </a:ext>
            </a:extLst>
          </p:cNvPr>
          <p:cNvSpPr>
            <a:spLocks noGrp="1"/>
          </p:cNvSpPr>
          <p:nvPr>
            <p:ph type="dt" sz="half" idx="10"/>
          </p:nvPr>
        </p:nvSpPr>
        <p:spPr/>
        <p:txBody>
          <a:bodyPr/>
          <a:lstStyle/>
          <a:p>
            <a:fld id="{C32AA6ED-5197-4474-901A-166A656D171D}" type="datetimeFigureOut">
              <a:rPr lang="zh-CN" altLang="en-US" smtClean="0"/>
              <a:t>2024/4/25</a:t>
            </a:fld>
            <a:endParaRPr lang="zh-CN" altLang="en-US"/>
          </a:p>
        </p:txBody>
      </p:sp>
      <p:sp>
        <p:nvSpPr>
          <p:cNvPr id="6" name="页脚占位符 5">
            <a:extLst>
              <a:ext uri="{FF2B5EF4-FFF2-40B4-BE49-F238E27FC236}">
                <a16:creationId xmlns:a16="http://schemas.microsoft.com/office/drawing/2014/main" id="{9F56FE0C-400C-FB81-A180-1A9BC0B1CC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83070A-0922-2A24-B766-99E60FD605A6}"/>
              </a:ext>
            </a:extLst>
          </p:cNvPr>
          <p:cNvSpPr>
            <a:spLocks noGrp="1"/>
          </p:cNvSpPr>
          <p:nvPr>
            <p:ph type="sldNum" sz="quarter" idx="12"/>
          </p:nvPr>
        </p:nvSpPr>
        <p:spPr/>
        <p:txBody>
          <a:body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28662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491C02-FC98-CE64-61B0-974E06AB83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A4C42D-781E-9AEE-CDA0-C0D247CF1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4FD9E0-755A-A6CB-1CF3-7B595350A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AA6ED-5197-4474-901A-166A656D171D}" type="datetimeFigureOut">
              <a:rPr lang="zh-CN" altLang="en-US" smtClean="0"/>
              <a:t>2024/4/25</a:t>
            </a:fld>
            <a:endParaRPr lang="zh-CN" altLang="en-US"/>
          </a:p>
        </p:txBody>
      </p:sp>
      <p:sp>
        <p:nvSpPr>
          <p:cNvPr id="5" name="页脚占位符 4">
            <a:extLst>
              <a:ext uri="{FF2B5EF4-FFF2-40B4-BE49-F238E27FC236}">
                <a16:creationId xmlns:a16="http://schemas.microsoft.com/office/drawing/2014/main" id="{CB5D6D54-577C-E714-8B76-2AF3F4ECC9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A438FB-22DC-D44D-AF96-B79C4BCFD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31FE4-F342-48D0-81F6-5816D80BE775}" type="slidenum">
              <a:rPr lang="zh-CN" altLang="en-US" smtClean="0"/>
              <a:t>‹#›</a:t>
            </a:fld>
            <a:endParaRPr lang="zh-CN" altLang="en-US"/>
          </a:p>
        </p:txBody>
      </p:sp>
    </p:spTree>
    <p:extLst>
      <p:ext uri="{BB962C8B-B14F-4D97-AF65-F5344CB8AC3E}">
        <p14:creationId xmlns:p14="http://schemas.microsoft.com/office/powerpoint/2010/main" val="72233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ohu.com/a/674517850_237556"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cn.nytimes.com/china/20230327/china-business-company-raid/" TargetMode="External"/><Relationship Id="rId2" Type="http://schemas.openxmlformats.org/officeDocument/2006/relationships/hyperlink" Target="https://www.reuters.com/article/us-investors-networks-asia-idUSBRE9810N320130903" TargetMode="External"/><Relationship Id="rId1" Type="http://schemas.openxmlformats.org/officeDocument/2006/relationships/slideLayout" Target="../slideLayouts/slideLayout12.xml"/><Relationship Id="rId4" Type="http://schemas.openxmlformats.org/officeDocument/2006/relationships/hyperlink" Target="https://cn.nytimes.com/china/20230428/bain-chin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8F_DB4C219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94_378796D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91_6AB718E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90_53F5E28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B8F8510-2EF6-44C3-8C0D-BB7C7653D6EF}"/>
              </a:ext>
            </a:extLst>
          </p:cNvPr>
          <p:cNvSpPr>
            <a:spLocks noGrp="1"/>
          </p:cNvSpPr>
          <p:nvPr>
            <p:ph type="body" sz="quarter" idx="10"/>
          </p:nvPr>
        </p:nvSpPr>
        <p:spPr/>
        <p:txBody>
          <a:bodyPr>
            <a:normAutofit fontScale="92500"/>
          </a:bodyPr>
          <a:lstStyle/>
          <a:p>
            <a:r>
              <a:rPr lang="zh-CN" altLang="en-US" dirty="0"/>
              <a:t>行业专家知识信息服务提供商</a:t>
            </a:r>
          </a:p>
        </p:txBody>
      </p:sp>
      <p:sp>
        <p:nvSpPr>
          <p:cNvPr id="3" name="文本占位符 2">
            <a:extLst>
              <a:ext uri="{FF2B5EF4-FFF2-40B4-BE49-F238E27FC236}">
                <a16:creationId xmlns:a16="http://schemas.microsoft.com/office/drawing/2014/main" id="{5A4B90A5-927A-4BAC-855E-36C93C5D38E5}"/>
              </a:ext>
            </a:extLst>
          </p:cNvPr>
          <p:cNvSpPr>
            <a:spLocks noGrp="1"/>
          </p:cNvSpPr>
          <p:nvPr>
            <p:ph type="body" sz="quarter" idx="11"/>
          </p:nvPr>
        </p:nvSpPr>
        <p:spPr/>
        <p:txBody>
          <a:bodyPr/>
          <a:lstStyle/>
          <a:p>
            <a:r>
              <a:rPr lang="zh-CN" altLang="en-US" dirty="0"/>
              <a:t>凯盛融英商业模式分析</a:t>
            </a:r>
          </a:p>
        </p:txBody>
      </p:sp>
      <p:sp>
        <p:nvSpPr>
          <p:cNvPr id="4" name="文本占位符 3">
            <a:extLst>
              <a:ext uri="{FF2B5EF4-FFF2-40B4-BE49-F238E27FC236}">
                <a16:creationId xmlns:a16="http://schemas.microsoft.com/office/drawing/2014/main" id="{97D441AB-3267-4149-AC0C-ADCD665321F8}"/>
              </a:ext>
            </a:extLst>
          </p:cNvPr>
          <p:cNvSpPr>
            <a:spLocks noGrp="1"/>
          </p:cNvSpPr>
          <p:nvPr>
            <p:ph type="body" sz="quarter" idx="12"/>
          </p:nvPr>
        </p:nvSpPr>
        <p:spPr/>
        <p:txBody>
          <a:bodyPr/>
          <a:lstStyle/>
          <a:p>
            <a:endParaRPr lang="zh-CN" altLang="en-US" dirty="0"/>
          </a:p>
        </p:txBody>
      </p:sp>
      <p:sp>
        <p:nvSpPr>
          <p:cNvPr id="5" name="文本占位符 4">
            <a:extLst>
              <a:ext uri="{FF2B5EF4-FFF2-40B4-BE49-F238E27FC236}">
                <a16:creationId xmlns:a16="http://schemas.microsoft.com/office/drawing/2014/main" id="{FD3A514A-7892-400B-B237-FA8DE711E740}"/>
              </a:ext>
            </a:extLst>
          </p:cNvPr>
          <p:cNvSpPr>
            <a:spLocks noGrp="1"/>
          </p:cNvSpPr>
          <p:nvPr>
            <p:ph type="body" sz="quarter" idx="13"/>
          </p:nvPr>
        </p:nvSpPr>
        <p:spPr/>
        <p:txBody>
          <a:bodyPr/>
          <a:lstStyle/>
          <a:p>
            <a:endParaRPr lang="zh-CN" altLang="en-US" dirty="0"/>
          </a:p>
        </p:txBody>
      </p:sp>
    </p:spTree>
    <p:extLst>
      <p:ext uri="{BB962C8B-B14F-4D97-AF65-F5344CB8AC3E}">
        <p14:creationId xmlns:p14="http://schemas.microsoft.com/office/powerpoint/2010/main" val="35423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商业模式短板</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r>
              <a:rPr lang="en-US" altLang="zh-CN" dirty="0"/>
              <a:t>https://mp.weixin.qq.com/s/QHROuy6PKQnK4bQDUyXwOw</a:t>
            </a:r>
            <a:endParaRPr lang="zh-CN" altLang="en-US" dirty="0"/>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a:p>
        </p:txBody>
      </p:sp>
      <p:sp>
        <p:nvSpPr>
          <p:cNvPr id="5" name="文本占位符 4">
            <a:extLst>
              <a:ext uri="{FF2B5EF4-FFF2-40B4-BE49-F238E27FC236}">
                <a16:creationId xmlns:a16="http://schemas.microsoft.com/office/drawing/2014/main" id="{B83B5934-B6F2-26A3-0423-744DB4CCE1CB}"/>
              </a:ext>
            </a:extLst>
          </p:cNvPr>
          <p:cNvSpPr>
            <a:spLocks noGrp="1"/>
          </p:cNvSpPr>
          <p:nvPr>
            <p:ph type="body" sz="quarter" idx="16"/>
          </p:nvPr>
        </p:nvSpPr>
        <p:spPr>
          <a:xfrm>
            <a:off x="7264400" y="1206188"/>
            <a:ext cx="4589369" cy="4445623"/>
          </a:xfrm>
        </p:spPr>
        <p:txBody>
          <a:bodyPr/>
          <a:lstStyle/>
          <a:p>
            <a:pPr marL="285750" indent="-285750">
              <a:buFont typeface="Arial" panose="020B0604020202020204" pitchFamily="34" charset="0"/>
              <a:buChar char="•"/>
            </a:pPr>
            <a:r>
              <a:rPr lang="zh-CN" altLang="en-US" sz="1800" dirty="0">
                <a:latin typeface="+mn-ea"/>
              </a:rPr>
              <a:t>专家与公司平台的粘性并不强。原因在于，对专家来说，与公司合作的报酬并没有那么大的吸引力。</a:t>
            </a:r>
            <a:endParaRPr lang="en-US" altLang="zh-CN" sz="1800" dirty="0">
              <a:latin typeface="+mn-ea"/>
            </a:endParaRPr>
          </a:p>
          <a:p>
            <a:pPr marL="285750" indent="-285750">
              <a:buFont typeface="Arial" panose="020B0604020202020204" pitchFamily="34" charset="0"/>
              <a:buChar char="•"/>
            </a:pPr>
            <a:endParaRPr lang="zh-CN" altLang="en-US" sz="1800" dirty="0">
              <a:latin typeface="+mn-ea"/>
            </a:endParaRPr>
          </a:p>
          <a:p>
            <a:pPr marL="285750" indent="-285750">
              <a:buFont typeface="Arial" panose="020B0604020202020204" pitchFamily="34" charset="0"/>
              <a:buChar char="•"/>
            </a:pPr>
            <a:r>
              <a:rPr lang="zh-CN" altLang="en-US" sz="1800" dirty="0">
                <a:latin typeface="+mn-ea"/>
              </a:rPr>
              <a:t>虽然公司声称其目前拥有近</a:t>
            </a:r>
            <a:r>
              <a:rPr lang="en-US" altLang="zh-CN" sz="1800" dirty="0">
                <a:latin typeface="+mn-ea"/>
              </a:rPr>
              <a:t>40</a:t>
            </a:r>
            <a:r>
              <a:rPr lang="zh-CN" altLang="en-US" sz="1800" dirty="0">
                <a:latin typeface="+mn-ea"/>
              </a:rPr>
              <a:t>万名来自各行业领域的专家，但真正为客户提供服务（即能够从公司处获得报酬）的专家，只占其中</a:t>
            </a:r>
            <a:r>
              <a:rPr lang="en-US" altLang="zh-CN" sz="1800" dirty="0">
                <a:latin typeface="+mn-ea"/>
              </a:rPr>
              <a:t>10%</a:t>
            </a:r>
            <a:r>
              <a:rPr lang="zh-CN" altLang="en-US" sz="1800" dirty="0">
                <a:latin typeface="+mn-ea"/>
              </a:rPr>
              <a:t>左右。</a:t>
            </a:r>
            <a:endParaRPr lang="en-US" altLang="zh-CN" sz="1800" dirty="0">
              <a:latin typeface="+mn-ea"/>
            </a:endParaRPr>
          </a:p>
          <a:p>
            <a:pPr marL="285750" indent="-285750">
              <a:buFont typeface="Arial" panose="020B0604020202020204" pitchFamily="34" charset="0"/>
              <a:buChar char="•"/>
            </a:pPr>
            <a:endParaRPr lang="en-US" altLang="zh-CN" sz="1800" dirty="0">
              <a:latin typeface="+mn-ea"/>
            </a:endParaRPr>
          </a:p>
          <a:p>
            <a:pPr marL="171450" indent="-171450">
              <a:buFont typeface="Arial" panose="020B0604020202020204" pitchFamily="34" charset="0"/>
              <a:buChar char="•"/>
            </a:pPr>
            <a:r>
              <a:rPr lang="zh-CN" altLang="en-US" sz="1800" b="0" i="0" dirty="0">
                <a:effectLst/>
                <a:highlight>
                  <a:srgbClr val="FFFFFF"/>
                </a:highlight>
                <a:latin typeface="+mn-ea"/>
              </a:rPr>
              <a:t>据公司披露，过往业绩期间，其</a:t>
            </a:r>
            <a:r>
              <a:rPr lang="en-US" altLang="zh-CN" sz="1800" b="0" i="0" dirty="0">
                <a:effectLst/>
                <a:highlight>
                  <a:srgbClr val="FFFFFF"/>
                </a:highlight>
                <a:latin typeface="+mn-ea"/>
              </a:rPr>
              <a:t>83%</a:t>
            </a:r>
            <a:r>
              <a:rPr lang="zh-CN" altLang="en-US" sz="1800" b="0" i="0" dirty="0">
                <a:effectLst/>
                <a:highlight>
                  <a:srgbClr val="FFFFFF"/>
                </a:highlight>
                <a:latin typeface="+mn-ea"/>
              </a:rPr>
              <a:t>以上的专家每小时收费不足</a:t>
            </a:r>
            <a:r>
              <a:rPr lang="en-US" altLang="zh-CN" sz="1800" b="0" i="0" dirty="0">
                <a:effectLst/>
                <a:highlight>
                  <a:srgbClr val="FFFFFF"/>
                </a:highlight>
                <a:latin typeface="+mn-ea"/>
              </a:rPr>
              <a:t>1500</a:t>
            </a:r>
            <a:r>
              <a:rPr lang="zh-CN" altLang="en-US" sz="1800" b="0" i="0" dirty="0">
                <a:effectLst/>
                <a:highlight>
                  <a:srgbClr val="FFFFFF"/>
                </a:highlight>
                <a:latin typeface="+mn-ea"/>
              </a:rPr>
              <a:t>元。可以推算出：在能够从公司获得收入的专家群体中，大部分的年均收入上限为</a:t>
            </a:r>
            <a:r>
              <a:rPr lang="en-US" altLang="zh-CN" sz="1800" b="0" i="0" dirty="0">
                <a:effectLst/>
                <a:highlight>
                  <a:srgbClr val="FFFFFF"/>
                </a:highlight>
                <a:latin typeface="+mn-ea"/>
              </a:rPr>
              <a:t>6000</a:t>
            </a:r>
            <a:r>
              <a:rPr lang="zh-CN" altLang="en-US" sz="1800" b="0" i="0" dirty="0">
                <a:effectLst/>
                <a:highlight>
                  <a:srgbClr val="FFFFFF"/>
                </a:highlight>
                <a:latin typeface="+mn-ea"/>
              </a:rPr>
              <a:t>元</a:t>
            </a:r>
            <a:endParaRPr lang="zh-CN" altLang="en-US" sz="1800" dirty="0">
              <a:latin typeface="+mn-ea"/>
            </a:endParaRPr>
          </a:p>
        </p:txBody>
      </p:sp>
      <p:pic>
        <p:nvPicPr>
          <p:cNvPr id="8" name="图片 7">
            <a:extLst>
              <a:ext uri="{FF2B5EF4-FFF2-40B4-BE49-F238E27FC236}">
                <a16:creationId xmlns:a16="http://schemas.microsoft.com/office/drawing/2014/main" id="{2D3E9891-3C9D-C459-B4BD-A75C8DAE5F9E}"/>
              </a:ext>
            </a:extLst>
          </p:cNvPr>
          <p:cNvPicPr>
            <a:picLocks noChangeAspect="1"/>
          </p:cNvPicPr>
          <p:nvPr/>
        </p:nvPicPr>
        <p:blipFill>
          <a:blip r:embed="rId2"/>
          <a:stretch>
            <a:fillRect/>
          </a:stretch>
        </p:blipFill>
        <p:spPr>
          <a:xfrm>
            <a:off x="497029" y="1258018"/>
            <a:ext cx="6767371" cy="4039502"/>
          </a:xfrm>
          <a:prstGeom prst="rect">
            <a:avLst/>
          </a:prstGeom>
        </p:spPr>
      </p:pic>
    </p:spTree>
    <p:extLst>
      <p:ext uri="{BB962C8B-B14F-4D97-AF65-F5344CB8AC3E}">
        <p14:creationId xmlns:p14="http://schemas.microsoft.com/office/powerpoint/2010/main" val="103199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上市进程</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r>
              <a:rPr lang="en-US" altLang="zh-CN" dirty="0"/>
              <a:t>https://mp.weixin.qq.com/s/QHROuy6PKQnK4bQDUyXwOw</a:t>
            </a:r>
            <a:endParaRPr lang="zh-CN" altLang="en-US" dirty="0"/>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a:p>
        </p:txBody>
      </p:sp>
      <p:sp>
        <p:nvSpPr>
          <p:cNvPr id="7" name="文本占位符 6">
            <a:extLst>
              <a:ext uri="{FF2B5EF4-FFF2-40B4-BE49-F238E27FC236}">
                <a16:creationId xmlns:a16="http://schemas.microsoft.com/office/drawing/2014/main" id="{C38D4E8F-1B54-35CB-9F98-568902EC41BD}"/>
              </a:ext>
            </a:extLst>
          </p:cNvPr>
          <p:cNvSpPr>
            <a:spLocks noGrp="1"/>
          </p:cNvSpPr>
          <p:nvPr>
            <p:ph type="body" sz="quarter" idx="16"/>
          </p:nvPr>
        </p:nvSpPr>
        <p:spPr/>
        <p:txBody>
          <a:bodyPr/>
          <a:lstStyle/>
          <a:p>
            <a:pPr marL="457200" indent="-457200">
              <a:buFont typeface="Arial" panose="020B0604020202020204" pitchFamily="34" charset="0"/>
              <a:buChar char="•"/>
            </a:pPr>
            <a:r>
              <a:rPr lang="zh-CN" altLang="en-US" b="0" i="0" dirty="0">
                <a:solidFill>
                  <a:srgbClr val="333333"/>
                </a:solidFill>
                <a:effectLst/>
                <a:latin typeface="PingFang SC"/>
              </a:rPr>
              <a:t>凯盛融英曾计划在</a:t>
            </a:r>
            <a:r>
              <a:rPr lang="en-US" altLang="zh-CN" b="0" i="0" dirty="0">
                <a:solidFill>
                  <a:srgbClr val="333333"/>
                </a:solidFill>
                <a:effectLst/>
                <a:latin typeface="PingFang SC"/>
              </a:rPr>
              <a:t>A</a:t>
            </a:r>
            <a:r>
              <a:rPr lang="zh-CN" altLang="en-US" b="0" i="0" dirty="0">
                <a:solidFill>
                  <a:srgbClr val="333333"/>
                </a:solidFill>
                <a:effectLst/>
                <a:latin typeface="PingFang SC"/>
              </a:rPr>
              <a:t>股上市。</a:t>
            </a:r>
            <a:r>
              <a:rPr lang="en-US" altLang="zh-CN" b="0" i="0" dirty="0">
                <a:solidFill>
                  <a:srgbClr val="333333"/>
                </a:solidFill>
                <a:effectLst/>
                <a:latin typeface="PingFang SC"/>
              </a:rPr>
              <a:t>2020</a:t>
            </a:r>
            <a:r>
              <a:rPr lang="zh-CN" altLang="en-US" b="0" i="0" dirty="0">
                <a:solidFill>
                  <a:srgbClr val="333333"/>
                </a:solidFill>
                <a:effectLst/>
                <a:latin typeface="PingFang SC"/>
              </a:rPr>
              <a:t>年</a:t>
            </a:r>
            <a:r>
              <a:rPr lang="en-US" altLang="zh-CN" b="0" i="0" dirty="0">
                <a:solidFill>
                  <a:srgbClr val="333333"/>
                </a:solidFill>
                <a:effectLst/>
                <a:latin typeface="PingFang SC"/>
              </a:rPr>
              <a:t>4</a:t>
            </a:r>
            <a:r>
              <a:rPr lang="zh-CN" altLang="en-US" b="0" i="0" dirty="0">
                <a:solidFill>
                  <a:srgbClr val="333333"/>
                </a:solidFill>
                <a:effectLst/>
                <a:latin typeface="PingFang SC"/>
              </a:rPr>
              <a:t>月，凯盛融英曾与中金公司签署上市辅导协议。而后，中金公司分别在</a:t>
            </a:r>
            <a:r>
              <a:rPr lang="en-US" altLang="zh-CN" b="0" i="0" dirty="0">
                <a:solidFill>
                  <a:srgbClr val="333333"/>
                </a:solidFill>
                <a:effectLst/>
                <a:latin typeface="PingFang SC"/>
              </a:rPr>
              <a:t>2020</a:t>
            </a:r>
            <a:r>
              <a:rPr lang="zh-CN" altLang="en-US" b="0" i="0" dirty="0">
                <a:solidFill>
                  <a:srgbClr val="333333"/>
                </a:solidFill>
                <a:effectLst/>
                <a:latin typeface="PingFang SC"/>
              </a:rPr>
              <a:t>年</a:t>
            </a:r>
            <a:r>
              <a:rPr lang="en-US" altLang="zh-CN" b="0" i="0" dirty="0">
                <a:solidFill>
                  <a:srgbClr val="333333"/>
                </a:solidFill>
                <a:effectLst/>
                <a:latin typeface="PingFang SC"/>
              </a:rPr>
              <a:t>6</a:t>
            </a:r>
            <a:r>
              <a:rPr lang="zh-CN" altLang="en-US" b="0" i="0" dirty="0">
                <a:solidFill>
                  <a:srgbClr val="333333"/>
                </a:solidFill>
                <a:effectLst/>
                <a:latin typeface="PingFang SC"/>
              </a:rPr>
              <a:t>月、</a:t>
            </a:r>
            <a:r>
              <a:rPr lang="en-US" altLang="zh-CN" b="0" i="0" dirty="0">
                <a:solidFill>
                  <a:srgbClr val="333333"/>
                </a:solidFill>
                <a:effectLst/>
                <a:latin typeface="PingFang SC"/>
              </a:rPr>
              <a:t>2021</a:t>
            </a:r>
            <a:r>
              <a:rPr lang="zh-CN" altLang="en-US" b="0" i="0" dirty="0">
                <a:solidFill>
                  <a:srgbClr val="333333"/>
                </a:solidFill>
                <a:effectLst/>
                <a:latin typeface="PingFang SC"/>
              </a:rPr>
              <a:t>年</a:t>
            </a:r>
            <a:r>
              <a:rPr lang="en-US" altLang="zh-CN" b="0" i="0" dirty="0">
                <a:solidFill>
                  <a:srgbClr val="333333"/>
                </a:solidFill>
                <a:effectLst/>
                <a:latin typeface="PingFang SC"/>
              </a:rPr>
              <a:t>2</a:t>
            </a:r>
            <a:r>
              <a:rPr lang="zh-CN" altLang="en-US" b="0" i="0" dirty="0">
                <a:solidFill>
                  <a:srgbClr val="333333"/>
                </a:solidFill>
                <a:effectLst/>
                <a:latin typeface="PingFang SC"/>
              </a:rPr>
              <a:t>月报送了对其的辅导进展报告，但最终凯盛融英选择转战港交所。</a:t>
            </a:r>
            <a:endParaRPr lang="en-US" altLang="zh-CN" b="0" i="0" dirty="0">
              <a:solidFill>
                <a:srgbClr val="333333"/>
              </a:solidFill>
              <a:effectLst/>
              <a:latin typeface="PingFang SC"/>
            </a:endParaRPr>
          </a:p>
          <a:p>
            <a:pPr marL="457200" indent="-457200">
              <a:buFont typeface="Arial" panose="020B0604020202020204" pitchFamily="34" charset="0"/>
              <a:buChar char="•"/>
            </a:pPr>
            <a:r>
              <a:rPr lang="en-US" altLang="zh-CN" b="0" i="0" dirty="0">
                <a:solidFill>
                  <a:srgbClr val="000000"/>
                </a:solidFill>
                <a:effectLst/>
                <a:highlight>
                  <a:srgbClr val="FFFFFF"/>
                </a:highlight>
                <a:latin typeface="寰蒋闆呴粦"/>
              </a:rPr>
              <a:t>21</a:t>
            </a:r>
            <a:r>
              <a:rPr lang="zh-CN" altLang="en-US" b="0" i="0" dirty="0">
                <a:solidFill>
                  <a:srgbClr val="000000"/>
                </a:solidFill>
                <a:effectLst/>
                <a:highlight>
                  <a:srgbClr val="FFFFFF"/>
                </a:highlight>
                <a:latin typeface="寰蒋闆呴粦"/>
              </a:rPr>
              <a:t>年</a:t>
            </a:r>
            <a:r>
              <a:rPr lang="en-US" altLang="zh-CN" b="0" i="0" dirty="0">
                <a:solidFill>
                  <a:srgbClr val="000000"/>
                </a:solidFill>
                <a:effectLst/>
                <a:highlight>
                  <a:srgbClr val="FFFFFF"/>
                </a:highlight>
                <a:latin typeface="寰蒋闆呴粦"/>
              </a:rPr>
              <a:t>8</a:t>
            </a:r>
            <a:r>
              <a:rPr lang="zh-CN" altLang="en-US" b="0" i="0" dirty="0">
                <a:solidFill>
                  <a:srgbClr val="000000"/>
                </a:solidFill>
                <a:effectLst/>
                <a:highlight>
                  <a:srgbClr val="FFFFFF"/>
                </a:highlight>
                <a:latin typeface="寰蒋闆呴粦"/>
              </a:rPr>
              <a:t>月尝试上市港交所，但因股权变动频繁和收入过度依赖专家访谈业务，上市失败</a:t>
            </a:r>
            <a:endParaRPr lang="en-US" altLang="zh-CN" b="0" i="0" dirty="0">
              <a:solidFill>
                <a:srgbClr val="000000"/>
              </a:solidFill>
              <a:effectLst/>
              <a:highlight>
                <a:srgbClr val="FFFFFF"/>
              </a:highlight>
              <a:latin typeface="寰蒋闆呴粦"/>
            </a:endParaRPr>
          </a:p>
          <a:p>
            <a:pPr marL="457200" indent="-457200">
              <a:buFont typeface="Arial" panose="020B0604020202020204" pitchFamily="34" charset="0"/>
              <a:buChar char="•"/>
            </a:pPr>
            <a:r>
              <a:rPr lang="en-US" altLang="zh-CN" b="0" i="0" dirty="0">
                <a:solidFill>
                  <a:srgbClr val="191919"/>
                </a:solidFill>
                <a:effectLst/>
                <a:highlight>
                  <a:srgbClr val="FFFFFF"/>
                </a:highlight>
                <a:latin typeface="PingFang SC"/>
              </a:rPr>
              <a:t>23</a:t>
            </a:r>
            <a:r>
              <a:rPr lang="zh-CN" altLang="en-US" dirty="0">
                <a:solidFill>
                  <a:srgbClr val="191919"/>
                </a:solidFill>
                <a:highlight>
                  <a:srgbClr val="FFFFFF"/>
                </a:highlight>
                <a:latin typeface="PingFang SC"/>
              </a:rPr>
              <a:t>年</a:t>
            </a:r>
            <a:r>
              <a:rPr lang="en-US" altLang="zh-CN" b="0" i="0" dirty="0">
                <a:solidFill>
                  <a:srgbClr val="191919"/>
                </a:solidFill>
                <a:effectLst/>
                <a:highlight>
                  <a:srgbClr val="FFFFFF"/>
                </a:highlight>
                <a:latin typeface="PingFang SC"/>
              </a:rPr>
              <a:t>5</a:t>
            </a:r>
            <a:r>
              <a:rPr lang="zh-CN" altLang="en-US" b="0" i="0" dirty="0">
                <a:solidFill>
                  <a:srgbClr val="191919"/>
                </a:solidFill>
                <a:effectLst/>
                <a:highlight>
                  <a:srgbClr val="FFFFFF"/>
                </a:highlight>
                <a:latin typeface="PingFang SC"/>
              </a:rPr>
              <a:t>月因违法被调查</a:t>
            </a:r>
            <a:endParaRPr lang="en-US" altLang="zh-CN" b="0" i="0" dirty="0">
              <a:solidFill>
                <a:srgbClr val="000000"/>
              </a:solidFill>
              <a:effectLst/>
              <a:highlight>
                <a:srgbClr val="FFFFFF"/>
              </a:highlight>
              <a:latin typeface="寰蒋闆呴粦"/>
            </a:endParaRPr>
          </a:p>
          <a:p>
            <a:pPr marL="457200" indent="-457200">
              <a:buFont typeface="Arial" panose="020B0604020202020204" pitchFamily="34" charset="0"/>
              <a:buChar char="•"/>
            </a:pPr>
            <a:endParaRPr lang="en-US" altLang="zh-CN" b="0" i="0" dirty="0">
              <a:solidFill>
                <a:srgbClr val="000000"/>
              </a:solidFill>
              <a:effectLst/>
              <a:highlight>
                <a:srgbClr val="FFFFFF"/>
              </a:highlight>
              <a:latin typeface="寰蒋闆呴粦"/>
            </a:endParaRPr>
          </a:p>
          <a:p>
            <a:pPr marL="457200" indent="-457200">
              <a:buFont typeface="Arial" panose="020B0604020202020204" pitchFamily="34" charset="0"/>
              <a:buChar char="•"/>
            </a:pPr>
            <a:endParaRPr lang="zh-CN" altLang="en-US" dirty="0"/>
          </a:p>
        </p:txBody>
      </p:sp>
    </p:spTree>
    <p:extLst>
      <p:ext uri="{BB962C8B-B14F-4D97-AF65-F5344CB8AC3E}">
        <p14:creationId xmlns:p14="http://schemas.microsoft.com/office/powerpoint/2010/main" val="608392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凯盛融英泄密丑闻</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normAutofit fontScale="77500" lnSpcReduction="20000"/>
          </a:bodyPr>
          <a:lstStyle/>
          <a:p>
            <a:r>
              <a:rPr lang="en-US" altLang="zh-CN" dirty="0">
                <a:hlinkClick r:id="rId2"/>
              </a:rPr>
              <a:t>https://www.sohu.com/a/674517850_237556</a:t>
            </a:r>
            <a:endParaRPr lang="en-US" altLang="zh-CN" dirty="0"/>
          </a:p>
          <a:p>
            <a:r>
              <a:rPr lang="en-US" altLang="zh-CN" dirty="0"/>
              <a:t>https://cn.nytimes.com/china/20230509/capvision-china-espionage-law/</a:t>
            </a:r>
            <a:endParaRPr lang="zh-CN" altLang="en-US" dirty="0"/>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dirty="0"/>
          </a:p>
        </p:txBody>
      </p:sp>
      <p:sp>
        <p:nvSpPr>
          <p:cNvPr id="7" name="文本占位符 6">
            <a:extLst>
              <a:ext uri="{FF2B5EF4-FFF2-40B4-BE49-F238E27FC236}">
                <a16:creationId xmlns:a16="http://schemas.microsoft.com/office/drawing/2014/main" id="{968DBD30-FFE8-E48A-C9F1-C8A8CE891018}"/>
              </a:ext>
            </a:extLst>
          </p:cNvPr>
          <p:cNvSpPr>
            <a:spLocks noGrp="1"/>
          </p:cNvSpPr>
          <p:nvPr>
            <p:ph type="body" sz="quarter" idx="16"/>
          </p:nvPr>
        </p:nvSpPr>
        <p:spPr>
          <a:xfrm>
            <a:off x="584994" y="1238665"/>
            <a:ext cx="11022012" cy="4051090"/>
          </a:xfrm>
        </p:spPr>
        <p:txBody>
          <a:bodyPr/>
          <a:lstStyle/>
          <a:p>
            <a:r>
              <a:rPr lang="en-US" altLang="zh-CN" sz="2000" b="0" i="0" dirty="0">
                <a:solidFill>
                  <a:srgbClr val="191919"/>
                </a:solidFill>
                <a:effectLst/>
                <a:highlight>
                  <a:srgbClr val="FFFFFF"/>
                </a:highlight>
                <a:latin typeface="PingFang SC"/>
              </a:rPr>
              <a:t>2023</a:t>
            </a:r>
            <a:r>
              <a:rPr lang="zh-CN" altLang="en-US" sz="2000" dirty="0">
                <a:solidFill>
                  <a:srgbClr val="191919"/>
                </a:solidFill>
                <a:highlight>
                  <a:srgbClr val="FFFFFF"/>
                </a:highlight>
                <a:latin typeface="PingFang SC"/>
              </a:rPr>
              <a:t>年</a:t>
            </a:r>
            <a:r>
              <a:rPr lang="en-US" altLang="zh-CN" sz="2000" b="0" i="0" dirty="0">
                <a:solidFill>
                  <a:srgbClr val="191919"/>
                </a:solidFill>
                <a:effectLst/>
                <a:highlight>
                  <a:srgbClr val="FFFFFF"/>
                </a:highlight>
                <a:latin typeface="PingFang SC"/>
              </a:rPr>
              <a:t>5</a:t>
            </a:r>
            <a:r>
              <a:rPr lang="zh-CN" altLang="en-US" sz="2000" b="0" i="0" dirty="0">
                <a:solidFill>
                  <a:srgbClr val="191919"/>
                </a:solidFill>
                <a:effectLst/>
                <a:highlight>
                  <a:srgbClr val="FFFFFF"/>
                </a:highlight>
                <a:latin typeface="PingFang SC"/>
              </a:rPr>
              <a:t>月</a:t>
            </a:r>
            <a:r>
              <a:rPr lang="en-US" altLang="zh-CN" sz="2000" b="0" i="0" dirty="0">
                <a:solidFill>
                  <a:srgbClr val="191919"/>
                </a:solidFill>
                <a:effectLst/>
                <a:highlight>
                  <a:srgbClr val="FFFFFF"/>
                </a:highlight>
                <a:latin typeface="PingFang SC"/>
              </a:rPr>
              <a:t>8</a:t>
            </a:r>
            <a:r>
              <a:rPr lang="zh-CN" altLang="en-US" sz="2000" b="0" i="0" dirty="0">
                <a:solidFill>
                  <a:srgbClr val="191919"/>
                </a:solidFill>
                <a:effectLst/>
                <a:highlight>
                  <a:srgbClr val="FFFFFF"/>
                </a:highlight>
                <a:latin typeface="PingFang SC"/>
              </a:rPr>
              <a:t>日</a:t>
            </a:r>
            <a:endParaRPr lang="en-US" altLang="zh-CN" sz="2000" b="0" i="0" dirty="0">
              <a:solidFill>
                <a:srgbClr val="191919"/>
              </a:solidFill>
              <a:effectLst/>
              <a:highlight>
                <a:srgbClr val="FFFFFF"/>
              </a:highlight>
              <a:latin typeface="PingFang SC"/>
            </a:endParaRPr>
          </a:p>
          <a:p>
            <a:pPr marL="342900" indent="-342900">
              <a:buFont typeface="Arial" panose="020B0604020202020204" pitchFamily="34" charset="0"/>
              <a:buChar char="•"/>
            </a:pPr>
            <a:r>
              <a:rPr lang="zh-CN" altLang="en-US" sz="2000" b="0" i="0" dirty="0">
                <a:solidFill>
                  <a:srgbClr val="0D0D0D"/>
                </a:solidFill>
                <a:effectLst/>
                <a:highlight>
                  <a:srgbClr val="FFFFFF"/>
                </a:highlight>
                <a:latin typeface="Söhne"/>
              </a:rPr>
              <a:t>“凯盛融英”因涉嫌窃取国家秘密和情报，已经遭到国家安全机关及相关部门的公开执法。凯盛融英被指在执行涉及国防军工、尖端科技等敏感领域的咨询项目时，采用内部邮件征集、电话联系等手段，向涉密科研单位和军工企业的专家进行咨询，甚至建议专家通过“侧面”回答敏感问题的方式来规避直接泄露秘密。</a:t>
            </a:r>
            <a:endParaRPr lang="en-US" altLang="zh-CN" sz="2000" b="0" i="0" dirty="0">
              <a:solidFill>
                <a:srgbClr val="0D0D0D"/>
              </a:solidFill>
              <a:effectLst/>
              <a:highlight>
                <a:srgbClr val="FFFFFF"/>
              </a:highlight>
              <a:latin typeface="Söhne"/>
            </a:endParaRPr>
          </a:p>
          <a:p>
            <a:pPr marL="342900" indent="-342900">
              <a:buFont typeface="Arial" panose="020B0604020202020204" pitchFamily="34" charset="0"/>
              <a:buChar char="•"/>
            </a:pPr>
            <a:r>
              <a:rPr lang="zh-CN" altLang="en-US" sz="2000" b="0" i="0" dirty="0">
                <a:solidFill>
                  <a:srgbClr val="141414"/>
                </a:solidFill>
                <a:effectLst/>
                <a:latin typeface="PingFang SC"/>
              </a:rPr>
              <a:t>凯盛融英沦为境外情报机构帮凶的大量细节曝出，包括高薪利诱专家回答敏感问题、打着保护客户隐私的旗号隐瞒咨询方真实身份、让专家起化名接受咨询等，让人看地触目惊心。近年来，凯盛融英接受上百家境外公司汇款</a:t>
            </a:r>
            <a:r>
              <a:rPr lang="en-US" altLang="zh-CN" sz="2000" b="0" i="0" dirty="0">
                <a:solidFill>
                  <a:srgbClr val="141414"/>
                </a:solidFill>
                <a:effectLst/>
                <a:latin typeface="PingFang SC"/>
              </a:rPr>
              <a:t>2000</a:t>
            </a:r>
            <a:r>
              <a:rPr lang="zh-CN" altLang="en-US" sz="2000" b="0" i="0" dirty="0">
                <a:solidFill>
                  <a:srgbClr val="141414"/>
                </a:solidFill>
                <a:effectLst/>
                <a:latin typeface="PingFang SC"/>
              </a:rPr>
              <a:t>多次，金额高达</a:t>
            </a:r>
            <a:r>
              <a:rPr lang="en-US" altLang="zh-CN" sz="2000" b="0" i="0" dirty="0">
                <a:solidFill>
                  <a:srgbClr val="141414"/>
                </a:solidFill>
                <a:effectLst/>
                <a:latin typeface="PingFang SC"/>
              </a:rPr>
              <a:t>7000</a:t>
            </a:r>
            <a:r>
              <a:rPr lang="zh-CN" altLang="en-US" sz="2000" b="0" i="0" dirty="0">
                <a:solidFill>
                  <a:srgbClr val="141414"/>
                </a:solidFill>
                <a:effectLst/>
                <a:latin typeface="PingFang SC"/>
              </a:rPr>
              <a:t>多万美元。</a:t>
            </a:r>
            <a:endParaRPr lang="en-US" altLang="zh-CN" sz="2000" b="0" i="0" dirty="0">
              <a:solidFill>
                <a:srgbClr val="141414"/>
              </a:solidFill>
              <a:effectLst/>
              <a:latin typeface="PingFang SC"/>
            </a:endParaRPr>
          </a:p>
          <a:p>
            <a:pPr marL="342900" indent="-342900">
              <a:buFont typeface="Arial" panose="020B0604020202020204" pitchFamily="34" charset="0"/>
              <a:buChar char="•"/>
            </a:pPr>
            <a:r>
              <a:rPr lang="zh-CN" altLang="en-US" sz="2000" b="0" i="0" dirty="0">
                <a:solidFill>
                  <a:srgbClr val="333333"/>
                </a:solidFill>
                <a:effectLst/>
                <a:highlight>
                  <a:srgbClr val="FFFFFF"/>
                </a:highlight>
                <a:latin typeface="Georgia" panose="02040502050405020303" pitchFamily="18" charset="0"/>
              </a:rPr>
              <a:t>据悉，凯盛经常联系我党的“涉密人员”以及国防和科学等领域的官员。凯盛以“高额报酬”雇佣咨询专家“非法获取我国各类敏感数据” 。</a:t>
            </a:r>
            <a:endParaRPr lang="zh-CN" altLang="en-US" sz="2000" dirty="0"/>
          </a:p>
        </p:txBody>
      </p:sp>
    </p:spTree>
    <p:extLst>
      <p:ext uri="{BB962C8B-B14F-4D97-AF65-F5344CB8AC3E}">
        <p14:creationId xmlns:p14="http://schemas.microsoft.com/office/powerpoint/2010/main" val="96577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行业冲击影响</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r>
              <a:rPr lang="en-US" altLang="zh-CN" dirty="0"/>
              <a:t>https://cn.nytimes.com/china/20230509/capvision-china-espionage-law/</a:t>
            </a:r>
            <a:endParaRPr lang="zh-CN" altLang="en-US" dirty="0"/>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dirty="0"/>
          </a:p>
        </p:txBody>
      </p:sp>
      <p:sp>
        <p:nvSpPr>
          <p:cNvPr id="7" name="文本占位符 6">
            <a:extLst>
              <a:ext uri="{FF2B5EF4-FFF2-40B4-BE49-F238E27FC236}">
                <a16:creationId xmlns:a16="http://schemas.microsoft.com/office/drawing/2014/main" id="{968DBD30-FFE8-E48A-C9F1-C8A8CE891018}"/>
              </a:ext>
            </a:extLst>
          </p:cNvPr>
          <p:cNvSpPr>
            <a:spLocks noGrp="1"/>
          </p:cNvSpPr>
          <p:nvPr>
            <p:ph type="body" sz="quarter" idx="16"/>
          </p:nvPr>
        </p:nvSpPr>
        <p:spPr>
          <a:xfrm>
            <a:off x="584994" y="1238665"/>
            <a:ext cx="11022012" cy="4051090"/>
          </a:xfrm>
        </p:spPr>
        <p:txBody>
          <a:bodyPr/>
          <a:lstStyle/>
          <a:p>
            <a:pPr marL="285750" indent="-285750">
              <a:buFont typeface="Arial" panose="020B0604020202020204" pitchFamily="34" charset="0"/>
              <a:buChar char="•"/>
            </a:pPr>
            <a:r>
              <a:rPr lang="en-US" altLang="zh-CN" sz="2000" b="0" i="0" dirty="0">
                <a:solidFill>
                  <a:srgbClr val="333333"/>
                </a:solidFill>
                <a:effectLst/>
                <a:highlight>
                  <a:srgbClr val="FFFFFF"/>
                </a:highlight>
                <a:latin typeface="Georgia" panose="02040502050405020303" pitchFamily="18" charset="0"/>
              </a:rPr>
              <a:t>23</a:t>
            </a:r>
            <a:r>
              <a:rPr lang="zh-CN" altLang="en-US" sz="2000" b="0" i="0" dirty="0">
                <a:solidFill>
                  <a:srgbClr val="333333"/>
                </a:solidFill>
                <a:effectLst/>
                <a:highlight>
                  <a:srgbClr val="FFFFFF"/>
                </a:highlight>
                <a:latin typeface="Georgia" panose="02040502050405020303" pitchFamily="18" charset="0"/>
              </a:rPr>
              <a:t>年</a:t>
            </a:r>
            <a:r>
              <a:rPr lang="en-US" altLang="zh-CN" sz="2000" b="0" i="0" dirty="0">
                <a:solidFill>
                  <a:srgbClr val="333333"/>
                </a:solidFill>
                <a:effectLst/>
                <a:highlight>
                  <a:srgbClr val="FFFFFF"/>
                </a:highlight>
                <a:latin typeface="Georgia" panose="02040502050405020303" pitchFamily="18" charset="0"/>
              </a:rPr>
              <a:t>4</a:t>
            </a:r>
            <a:r>
              <a:rPr lang="zh-CN" altLang="en-US" sz="2000" b="0" i="0" dirty="0">
                <a:solidFill>
                  <a:srgbClr val="333333"/>
                </a:solidFill>
                <a:effectLst/>
                <a:highlight>
                  <a:srgbClr val="FFFFFF"/>
                </a:highlight>
                <a:latin typeface="Georgia" panose="02040502050405020303" pitchFamily="18" charset="0"/>
              </a:rPr>
              <a:t>月，中国新修订的反间谍法扩大了对间谍活动的定义。该法令外国企业和政府感到震惊，因为它规定，如果含有“涉及国家安全和利益”的信息，分享“文件、数据、材料和物品”可被视为间谍活动，这一标准被认为过于宽泛，而且可能导致武断的裁决。</a:t>
            </a:r>
            <a:endParaRPr lang="en-US" altLang="zh-CN" sz="2000" b="0" i="0" dirty="0">
              <a:solidFill>
                <a:srgbClr val="333333"/>
              </a:solidFill>
              <a:effectLst/>
              <a:highlight>
                <a:srgbClr val="FFFFFF"/>
              </a:highlight>
              <a:latin typeface="Georgia" panose="02040502050405020303" pitchFamily="18" charset="0"/>
            </a:endParaRPr>
          </a:p>
          <a:p>
            <a:pPr marL="285750" indent="-285750">
              <a:buFont typeface="Arial" panose="020B0604020202020204" pitchFamily="34" charset="0"/>
              <a:buChar char="•"/>
            </a:pPr>
            <a:r>
              <a:rPr lang="zh-CN" altLang="en-US" sz="2000" dirty="0">
                <a:solidFill>
                  <a:srgbClr val="333333"/>
                </a:solidFill>
                <a:highlight>
                  <a:srgbClr val="FFFFFF"/>
                </a:highlight>
                <a:latin typeface="Georgia" panose="02040502050405020303" pitchFamily="18" charset="0"/>
              </a:rPr>
              <a:t>多个类似的行业调查和咨询公司被调查</a:t>
            </a:r>
            <a:endParaRPr lang="en-US" altLang="zh-CN" sz="2000" dirty="0">
              <a:solidFill>
                <a:srgbClr val="333333"/>
              </a:solidFill>
              <a:highlight>
                <a:srgbClr val="FFFFFF"/>
              </a:highlight>
              <a:latin typeface="Georgia" panose="02040502050405020303" pitchFamily="18" charset="0"/>
            </a:endParaRPr>
          </a:p>
          <a:p>
            <a:pPr marL="285750" indent="-285750">
              <a:buFont typeface="Arial" panose="020B0604020202020204" pitchFamily="34" charset="0"/>
              <a:buChar char="•"/>
            </a:pPr>
            <a:r>
              <a:rPr lang="zh-CN" altLang="en-US" sz="2000" b="0" i="0" dirty="0">
                <a:solidFill>
                  <a:srgbClr val="333333"/>
                </a:solidFill>
                <a:effectLst/>
                <a:highlight>
                  <a:srgbClr val="FFFFFF"/>
                </a:highlight>
                <a:latin typeface="Georgia" panose="02040502050405020303" pitchFamily="18" charset="0"/>
              </a:rPr>
              <a:t>“中国通过限制敏感信息获得的任何好处，跟在外国企业当中付出的声誉代价比起来都是不值得的，”美国商会声称，突击搜查“会产生寒蝉效应，尤其是对投资者和美国公司雇用的当地员工。</a:t>
            </a:r>
            <a:endParaRPr lang="en-US" altLang="zh-CN" sz="2000" b="0" i="0" dirty="0">
              <a:solidFill>
                <a:srgbClr val="333333"/>
              </a:solidFill>
              <a:effectLst/>
              <a:highlight>
                <a:srgbClr val="FFFFFF"/>
              </a:highlight>
              <a:latin typeface="Georgia" panose="02040502050405020303" pitchFamily="18" charset="0"/>
            </a:endParaRPr>
          </a:p>
          <a:p>
            <a:pPr marL="285750" indent="-285750" algn="l">
              <a:buFont typeface="Arial" panose="020B0604020202020204" pitchFamily="34" charset="0"/>
              <a:buChar char="•"/>
            </a:pPr>
            <a:r>
              <a:rPr lang="zh-CN" altLang="en-US" sz="2000" b="0" i="0" dirty="0">
                <a:solidFill>
                  <a:srgbClr val="333333"/>
                </a:solidFill>
                <a:effectLst/>
                <a:highlight>
                  <a:srgbClr val="FFFFFF"/>
                </a:highlight>
                <a:latin typeface="Georgia" panose="02040502050405020303" pitchFamily="18" charset="0"/>
              </a:rPr>
              <a:t>上个月对咨询公司进行突击搜查的消息促使强大的华盛顿商业游说团体美国商会发出警告，称在中国开展业务的风险正在上升。</a:t>
            </a:r>
          </a:p>
          <a:p>
            <a:pPr marL="285750" indent="-285750" algn="l">
              <a:buFont typeface="Arial" panose="020B0604020202020204" pitchFamily="34" charset="0"/>
              <a:buChar char="•"/>
            </a:pPr>
            <a:r>
              <a:rPr lang="zh-CN" altLang="en-US" sz="2000" b="0" i="0" dirty="0">
                <a:solidFill>
                  <a:srgbClr val="333333"/>
                </a:solidFill>
                <a:effectLst/>
                <a:highlight>
                  <a:srgbClr val="FFFFFF"/>
                </a:highlight>
                <a:latin typeface="Georgia" panose="02040502050405020303" pitchFamily="18" charset="0"/>
              </a:rPr>
              <a:t>美国战略与国际研究中心表示，中国仍将是西方公司的重要市场，但由于风险不断增加，许多公司将逐渐把它们的投资分散到其他国家。</a:t>
            </a:r>
          </a:p>
          <a:p>
            <a:pPr marL="457200" indent="-457200">
              <a:buFont typeface="Arial" panose="020B0604020202020204" pitchFamily="34" charset="0"/>
              <a:buChar char="•"/>
            </a:pPr>
            <a:endParaRPr lang="zh-CN" altLang="en-US" sz="1800" dirty="0"/>
          </a:p>
        </p:txBody>
      </p:sp>
    </p:spTree>
    <p:extLst>
      <p:ext uri="{BB962C8B-B14F-4D97-AF65-F5344CB8AC3E}">
        <p14:creationId xmlns:p14="http://schemas.microsoft.com/office/powerpoint/2010/main" val="2775998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一些新闻</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r>
              <a:rPr lang="en-US" altLang="zh-CN" dirty="0"/>
              <a:t>https://cn.nytimes.com/china/20230509/capvision-china-espionage-law/</a:t>
            </a:r>
            <a:endParaRPr lang="zh-CN" altLang="en-US" dirty="0"/>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dirty="0"/>
          </a:p>
        </p:txBody>
      </p:sp>
      <p:sp>
        <p:nvSpPr>
          <p:cNvPr id="7" name="文本占位符 6">
            <a:extLst>
              <a:ext uri="{FF2B5EF4-FFF2-40B4-BE49-F238E27FC236}">
                <a16:creationId xmlns:a16="http://schemas.microsoft.com/office/drawing/2014/main" id="{968DBD30-FFE8-E48A-C9F1-C8A8CE891018}"/>
              </a:ext>
            </a:extLst>
          </p:cNvPr>
          <p:cNvSpPr>
            <a:spLocks noGrp="1"/>
          </p:cNvSpPr>
          <p:nvPr>
            <p:ph type="body" sz="quarter" idx="16"/>
          </p:nvPr>
        </p:nvSpPr>
        <p:spPr>
          <a:xfrm>
            <a:off x="584994" y="1238665"/>
            <a:ext cx="11022012" cy="4051090"/>
          </a:xfrm>
        </p:spPr>
        <p:txBody>
          <a:bodyPr/>
          <a:lstStyle/>
          <a:p>
            <a:pPr marL="457200" indent="-457200">
              <a:buFont typeface="Arial" panose="020B0604020202020204" pitchFamily="34" charset="0"/>
              <a:buChar char="•"/>
            </a:pPr>
            <a:r>
              <a:rPr lang="en-US" altLang="zh-CN" sz="2400" b="0" i="0" dirty="0">
                <a:solidFill>
                  <a:srgbClr val="333333"/>
                </a:solidFill>
                <a:effectLst/>
                <a:highlight>
                  <a:srgbClr val="FFFFFF"/>
                </a:highlight>
                <a:latin typeface="Georgia" panose="02040502050405020303" pitchFamily="18" charset="0"/>
              </a:rPr>
              <a:t>2013</a:t>
            </a:r>
            <a:r>
              <a:rPr lang="zh-CN" altLang="en-US" sz="2400" b="0" i="0" dirty="0">
                <a:solidFill>
                  <a:srgbClr val="333333"/>
                </a:solidFill>
                <a:effectLst/>
                <a:highlight>
                  <a:srgbClr val="FFFFFF"/>
                </a:highlight>
                <a:latin typeface="Georgia" panose="02040502050405020303" pitchFamily="18" charset="0"/>
              </a:rPr>
              <a:t>年，凯盛的联合创始人洪锴</a:t>
            </a:r>
            <a:r>
              <a:rPr lang="zh-CN" altLang="en-US" sz="2400" b="0" i="0" u="sng" dirty="0">
                <a:solidFill>
                  <a:srgbClr val="326891"/>
                </a:solidFill>
                <a:effectLst/>
                <a:highlight>
                  <a:srgbClr val="FFFFFF"/>
                </a:highlight>
                <a:latin typeface="Georgia" panose="02040502050405020303" pitchFamily="18" charset="0"/>
                <a:hlinkClick r:id="rId2"/>
              </a:rPr>
              <a:t>告诉路透社</a:t>
            </a:r>
            <a:r>
              <a:rPr lang="zh-CN" altLang="en-US" sz="2400" b="0" i="0" dirty="0">
                <a:solidFill>
                  <a:srgbClr val="333333"/>
                </a:solidFill>
                <a:effectLst/>
                <a:highlight>
                  <a:srgbClr val="FFFFFF"/>
                </a:highlight>
                <a:latin typeface="Georgia" panose="02040502050405020303" pitchFamily="18" charset="0"/>
              </a:rPr>
              <a:t>，公司依靠“中国的信息流动一直相当不透明”这一点来牟利。</a:t>
            </a:r>
            <a:endParaRPr lang="en-US" altLang="zh-CN" sz="2400" b="0" i="0" dirty="0">
              <a:solidFill>
                <a:srgbClr val="333333"/>
              </a:solidFill>
              <a:effectLst/>
              <a:highlight>
                <a:srgbClr val="FFFFFF"/>
              </a:highlight>
              <a:latin typeface="Georgia" panose="02040502050405020303" pitchFamily="18" charset="0"/>
            </a:endParaRPr>
          </a:p>
          <a:p>
            <a:pPr marL="457200" indent="-457200">
              <a:buFont typeface="Arial" panose="020B0604020202020204" pitchFamily="34" charset="0"/>
              <a:buChar char="•"/>
            </a:pPr>
            <a:r>
              <a:rPr lang="zh-CN" altLang="en-US" sz="2400" b="0" i="0" dirty="0">
                <a:solidFill>
                  <a:srgbClr val="333333"/>
                </a:solidFill>
                <a:effectLst/>
                <a:highlight>
                  <a:srgbClr val="FFFFFF"/>
                </a:highlight>
                <a:latin typeface="Georgia" panose="02040502050405020303" pitchFamily="18" charset="0"/>
              </a:rPr>
              <a:t>中国央视报道称，对凯盛融英的调查导致一家国有企业的至少一名员工被捕，他因向凯盛的外国客户提供“国家秘密、情报”而被判处六年监禁。</a:t>
            </a:r>
            <a:endParaRPr lang="en-US" altLang="zh-CN" sz="2400" b="0" i="0" dirty="0">
              <a:solidFill>
                <a:srgbClr val="333333"/>
              </a:solidFill>
              <a:effectLst/>
              <a:highlight>
                <a:srgbClr val="FFFFFF"/>
              </a:highlight>
              <a:latin typeface="Georgia" panose="02040502050405020303" pitchFamily="18" charset="0"/>
            </a:endParaRPr>
          </a:p>
          <a:p>
            <a:pPr marL="457200" indent="-457200">
              <a:buFont typeface="Arial" panose="020B0604020202020204" pitchFamily="34" charset="0"/>
              <a:buChar char="•"/>
            </a:pPr>
            <a:r>
              <a:rPr lang="zh-CN" altLang="en-US" sz="2400" b="0" i="0" dirty="0">
                <a:solidFill>
                  <a:srgbClr val="333333"/>
                </a:solidFill>
                <a:effectLst/>
                <a:highlight>
                  <a:srgbClr val="FFFFFF"/>
                </a:highlight>
                <a:latin typeface="Georgia" panose="02040502050405020303" pitchFamily="18" charset="0"/>
              </a:rPr>
              <a:t>今年</a:t>
            </a:r>
            <a:r>
              <a:rPr lang="en-US" altLang="zh-CN" sz="2400" b="0" i="0" dirty="0">
                <a:solidFill>
                  <a:srgbClr val="333333"/>
                </a:solidFill>
                <a:effectLst/>
                <a:highlight>
                  <a:srgbClr val="FFFFFF"/>
                </a:highlight>
                <a:latin typeface="Georgia" panose="02040502050405020303" pitchFamily="18" charset="0"/>
              </a:rPr>
              <a:t>3</a:t>
            </a:r>
            <a:r>
              <a:rPr lang="zh-CN" altLang="en-US" sz="2400" b="0" i="0" dirty="0">
                <a:solidFill>
                  <a:srgbClr val="333333"/>
                </a:solidFill>
                <a:effectLst/>
                <a:highlight>
                  <a:srgbClr val="FFFFFF"/>
                </a:highlight>
                <a:latin typeface="Georgia" panose="02040502050405020303" pitchFamily="18" charset="0"/>
              </a:rPr>
              <a:t>月，专门从事企业调查的</a:t>
            </a:r>
            <a:r>
              <a:rPr lang="zh-CN" altLang="en-US" sz="2400" b="0" i="0" u="sng" dirty="0">
                <a:solidFill>
                  <a:srgbClr val="326891"/>
                </a:solidFill>
                <a:effectLst/>
                <a:highlight>
                  <a:srgbClr val="FFFFFF"/>
                </a:highlight>
                <a:latin typeface="Georgia" panose="02040502050405020303" pitchFamily="18" charset="0"/>
                <a:hlinkClick r:id="rId3" tooltip="Link: https://cn.nytimes.com/china/20230327/china-business-company-raid/"/>
              </a:rPr>
              <a:t>美思明智集团</a:t>
            </a:r>
            <a:r>
              <a:rPr lang="zh-CN" altLang="en-US" sz="2400" b="0" i="0" dirty="0">
                <a:solidFill>
                  <a:srgbClr val="333333"/>
                </a:solidFill>
                <a:effectLst/>
                <a:highlight>
                  <a:srgbClr val="FFFFFF"/>
                </a:highlight>
                <a:latin typeface="Georgia" panose="02040502050405020303" pitchFamily="18" charset="0"/>
              </a:rPr>
              <a:t>表示，中国当局突击搜查了其办公室，拘捕了五名中国员工，并关闭了该分公司。上个月，</a:t>
            </a:r>
            <a:r>
              <a:rPr lang="zh-CN" altLang="en-US" sz="2400" b="0" i="0" u="sng" dirty="0">
                <a:solidFill>
                  <a:srgbClr val="326891"/>
                </a:solidFill>
                <a:effectLst/>
                <a:highlight>
                  <a:srgbClr val="FFFFFF"/>
                </a:highlight>
                <a:latin typeface="Georgia" panose="02040502050405020303" pitchFamily="18" charset="0"/>
                <a:hlinkClick r:id="rId4"/>
              </a:rPr>
              <a:t>贝恩公司</a:t>
            </a:r>
            <a:r>
              <a:rPr lang="zh-CN" altLang="en-US" sz="2400" b="0" i="0" dirty="0">
                <a:solidFill>
                  <a:srgbClr val="333333"/>
                </a:solidFill>
                <a:effectLst/>
                <a:highlight>
                  <a:srgbClr val="FFFFFF"/>
                </a:highlight>
                <a:latin typeface="Georgia" panose="02040502050405020303" pitchFamily="18" charset="0"/>
              </a:rPr>
              <a:t>表示，安全官员前往其办公室，对员工进行了询问。</a:t>
            </a:r>
            <a:endParaRPr lang="en-US" altLang="zh-CN" sz="2400" dirty="0">
              <a:solidFill>
                <a:srgbClr val="333333"/>
              </a:solidFill>
              <a:highlight>
                <a:srgbClr val="FFFFFF"/>
              </a:highlight>
              <a:latin typeface="Georgia" panose="02040502050405020303" pitchFamily="18" charset="0"/>
            </a:endParaRPr>
          </a:p>
          <a:p>
            <a:pPr marL="457200" indent="-457200">
              <a:buFont typeface="Arial" panose="020B0604020202020204" pitchFamily="34" charset="0"/>
              <a:buChar char="•"/>
            </a:pPr>
            <a:r>
              <a:rPr lang="zh-CN" altLang="en-US" sz="2400" b="0" i="0" dirty="0">
                <a:solidFill>
                  <a:srgbClr val="333333"/>
                </a:solidFill>
                <a:effectLst/>
                <a:highlight>
                  <a:srgbClr val="FFFFFF"/>
                </a:highlight>
                <a:latin typeface="Georgia" panose="02040502050405020303" pitchFamily="18" charset="0"/>
              </a:rPr>
              <a:t>上海美国商会会长郑艺在一份声明中表示，该组织对这些突击搜查感到“担忧”。“如果没有适当的尽职调查，外国公司将无法在中国投资新项目，”</a:t>
            </a:r>
            <a:endParaRPr lang="en-US" altLang="zh-CN" sz="2400" b="0" i="0" dirty="0">
              <a:solidFill>
                <a:srgbClr val="333333"/>
              </a:solidFill>
              <a:effectLst/>
              <a:highlight>
                <a:srgbClr val="FFFFFF"/>
              </a:highlight>
              <a:latin typeface="Georgia" panose="02040502050405020303" pitchFamily="18" charset="0"/>
            </a:endParaRPr>
          </a:p>
          <a:p>
            <a:pPr marL="457200" indent="-457200">
              <a:buFont typeface="Arial" panose="020B0604020202020204" pitchFamily="34" charset="0"/>
              <a:buChar char="•"/>
            </a:pPr>
            <a:endParaRPr lang="en-US" altLang="zh-CN" sz="2400" b="0" i="0" dirty="0">
              <a:solidFill>
                <a:srgbClr val="333333"/>
              </a:solidFill>
              <a:effectLst/>
              <a:highlight>
                <a:srgbClr val="FFFFFF"/>
              </a:highlight>
              <a:latin typeface="Georgia" panose="02040502050405020303" pitchFamily="18" charset="0"/>
            </a:endParaRPr>
          </a:p>
          <a:p>
            <a:pPr marL="457200" indent="-457200">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2295028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endParaRPr lang="zh-CN" altLang="en-US"/>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a:p>
        </p:txBody>
      </p:sp>
      <p:sp>
        <p:nvSpPr>
          <p:cNvPr id="5" name="文本占位符 4">
            <a:extLst>
              <a:ext uri="{FF2B5EF4-FFF2-40B4-BE49-F238E27FC236}">
                <a16:creationId xmlns:a16="http://schemas.microsoft.com/office/drawing/2014/main" id="{B83B5934-B6F2-26A3-0423-744DB4CCE1CB}"/>
              </a:ext>
            </a:extLst>
          </p:cNvPr>
          <p:cNvSpPr>
            <a:spLocks noGrp="1"/>
          </p:cNvSpPr>
          <p:nvPr>
            <p:ph type="body" sz="quarter" idx="16"/>
          </p:nvPr>
        </p:nvSpPr>
        <p:spPr/>
        <p:txBody>
          <a:bodyPr/>
          <a:lstStyle/>
          <a:p>
            <a:endParaRPr lang="zh-CN" altLang="en-US"/>
          </a:p>
        </p:txBody>
      </p:sp>
      <p:sp>
        <p:nvSpPr>
          <p:cNvPr id="6" name="内容占位符 5">
            <a:extLst>
              <a:ext uri="{FF2B5EF4-FFF2-40B4-BE49-F238E27FC236}">
                <a16:creationId xmlns:a16="http://schemas.microsoft.com/office/drawing/2014/main" id="{432E4DA4-E14B-DEAC-37CD-6AC4CD03EA0E}"/>
              </a:ext>
            </a:extLst>
          </p:cNvPr>
          <p:cNvSpPr>
            <a:spLocks noGrp="1"/>
          </p:cNvSpPr>
          <p:nvPr>
            <p:ph sz="quarter" idx="17"/>
          </p:nvPr>
        </p:nvSpPr>
        <p:spPr>
          <a:xfrm>
            <a:off x="588963" y="1238665"/>
            <a:ext cx="11022012" cy="4485957"/>
          </a:xfrm>
        </p:spPr>
        <p:txBody>
          <a:bodyPr>
            <a:normAutofit/>
          </a:bodyPr>
          <a:lstStyle/>
          <a:p>
            <a:pPr algn="l"/>
            <a:r>
              <a:rPr lang="zh-CN" altLang="en-US" sz="2000" b="0" i="0" dirty="0">
                <a:solidFill>
                  <a:srgbClr val="0D0D0D"/>
                </a:solidFill>
                <a:effectLst/>
                <a:highlight>
                  <a:srgbClr val="FFFFFF"/>
                </a:highlight>
                <a:latin typeface="Söhne"/>
              </a:rPr>
              <a:t>一些在行业专家知识信息服务领域内公认的领先公司可能包括：</a:t>
            </a:r>
          </a:p>
          <a:p>
            <a:pPr algn="l">
              <a:buFont typeface="+mj-lt"/>
              <a:buAutoNum type="arabicPeriod"/>
            </a:pPr>
            <a:r>
              <a:rPr lang="en-US" altLang="zh-CN" sz="2000" b="1" i="0" dirty="0">
                <a:solidFill>
                  <a:srgbClr val="0D0D0D"/>
                </a:solidFill>
                <a:effectLst/>
                <a:highlight>
                  <a:srgbClr val="FFFFFF"/>
                </a:highlight>
                <a:latin typeface="Söhne"/>
              </a:rPr>
              <a:t>Gartner, Inc.</a:t>
            </a:r>
            <a:r>
              <a:rPr lang="zh-CN" altLang="en-US" sz="2000" b="0" i="0" dirty="0">
                <a:solidFill>
                  <a:srgbClr val="0D0D0D"/>
                </a:solidFill>
                <a:effectLst/>
                <a:highlight>
                  <a:srgbClr val="FFFFFF"/>
                </a:highlight>
                <a:latin typeface="Söhne"/>
              </a:rPr>
              <a:t>：加特纳是全球知名的研究和咨询公司，专注于提供</a:t>
            </a:r>
            <a:r>
              <a:rPr lang="en-US" altLang="zh-CN" sz="2000" b="0" i="0" dirty="0">
                <a:solidFill>
                  <a:srgbClr val="0D0D0D"/>
                </a:solidFill>
                <a:effectLst/>
                <a:highlight>
                  <a:srgbClr val="FFFFFF"/>
                </a:highlight>
                <a:latin typeface="Söhne"/>
              </a:rPr>
              <a:t>IT</a:t>
            </a:r>
            <a:r>
              <a:rPr lang="zh-CN" altLang="en-US" sz="2000" b="0" i="0" dirty="0">
                <a:solidFill>
                  <a:srgbClr val="0D0D0D"/>
                </a:solidFill>
                <a:effectLst/>
                <a:highlight>
                  <a:srgbClr val="FFFFFF"/>
                </a:highlight>
                <a:latin typeface="Söhne"/>
              </a:rPr>
              <a:t>、营销、人力资源等领域的研究报告和管理咨询服务。</a:t>
            </a:r>
          </a:p>
          <a:p>
            <a:pPr algn="l">
              <a:buFont typeface="+mj-lt"/>
              <a:buAutoNum type="arabicPeriod"/>
            </a:pPr>
            <a:r>
              <a:rPr lang="en-US" altLang="zh-CN" sz="2000" b="1" i="0" dirty="0">
                <a:solidFill>
                  <a:srgbClr val="0D0D0D"/>
                </a:solidFill>
                <a:effectLst/>
                <a:highlight>
                  <a:srgbClr val="FFFFFF"/>
                </a:highlight>
                <a:latin typeface="Söhne"/>
              </a:rPr>
              <a:t>Forrester Research, Inc.</a:t>
            </a:r>
            <a:r>
              <a:rPr lang="zh-CN" altLang="en-US" sz="2000" b="0" i="0" dirty="0">
                <a:solidFill>
                  <a:srgbClr val="0D0D0D"/>
                </a:solidFill>
                <a:effectLst/>
                <a:highlight>
                  <a:srgbClr val="FFFFFF"/>
                </a:highlight>
                <a:latin typeface="Söhne"/>
              </a:rPr>
              <a:t>：佛雷斯特研究公司提供多种研究、数据和咨询服务，帮助组织在技术和市场变革中做出更好的业务决策。</a:t>
            </a:r>
          </a:p>
          <a:p>
            <a:pPr algn="l">
              <a:buFont typeface="+mj-lt"/>
              <a:buAutoNum type="arabicPeriod"/>
            </a:pPr>
            <a:r>
              <a:rPr lang="en-US" altLang="zh-CN" sz="2000" b="1" i="0" dirty="0">
                <a:solidFill>
                  <a:srgbClr val="0D0D0D"/>
                </a:solidFill>
                <a:effectLst/>
                <a:highlight>
                  <a:srgbClr val="FFFFFF"/>
                </a:highlight>
                <a:latin typeface="Söhne"/>
              </a:rPr>
              <a:t>IDC (International Data Corporation)</a:t>
            </a:r>
            <a:r>
              <a:rPr lang="zh-CN" altLang="en-US" sz="2000" b="0" i="0" dirty="0">
                <a:solidFill>
                  <a:srgbClr val="0D0D0D"/>
                </a:solidFill>
                <a:effectLst/>
                <a:highlight>
                  <a:srgbClr val="FFFFFF"/>
                </a:highlight>
                <a:latin typeface="Söhne"/>
              </a:rPr>
              <a:t>：</a:t>
            </a:r>
            <a:r>
              <a:rPr lang="en-US" altLang="zh-CN" sz="2000" b="0" i="0" dirty="0">
                <a:solidFill>
                  <a:srgbClr val="0D0D0D"/>
                </a:solidFill>
                <a:effectLst/>
                <a:highlight>
                  <a:srgbClr val="FFFFFF"/>
                </a:highlight>
                <a:latin typeface="Söhne"/>
              </a:rPr>
              <a:t>IDC</a:t>
            </a:r>
            <a:r>
              <a:rPr lang="zh-CN" altLang="en-US" sz="2000" b="0" i="0" dirty="0">
                <a:solidFill>
                  <a:srgbClr val="0D0D0D"/>
                </a:solidFill>
                <a:effectLst/>
                <a:highlight>
                  <a:srgbClr val="FFFFFF"/>
                </a:highlight>
                <a:latin typeface="Söhne"/>
              </a:rPr>
              <a:t>是全球知名的市场研究、咨询和会议服务公司，专注于</a:t>
            </a:r>
            <a:r>
              <a:rPr lang="en-US" altLang="zh-CN" sz="2000" b="0" i="0" dirty="0">
                <a:solidFill>
                  <a:srgbClr val="0D0D0D"/>
                </a:solidFill>
                <a:effectLst/>
                <a:highlight>
                  <a:srgbClr val="FFFFFF"/>
                </a:highlight>
                <a:latin typeface="Söhne"/>
              </a:rPr>
              <a:t>IT</a:t>
            </a:r>
            <a:r>
              <a:rPr lang="zh-CN" altLang="en-US" sz="2000" b="0" i="0" dirty="0">
                <a:solidFill>
                  <a:srgbClr val="0D0D0D"/>
                </a:solidFill>
                <a:effectLst/>
                <a:highlight>
                  <a:srgbClr val="FFFFFF"/>
                </a:highlight>
                <a:latin typeface="Söhne"/>
              </a:rPr>
              <a:t>、电信和消费技术市场。</a:t>
            </a:r>
          </a:p>
          <a:p>
            <a:pPr algn="l">
              <a:buFont typeface="+mj-lt"/>
              <a:buAutoNum type="arabicPeriod"/>
            </a:pPr>
            <a:r>
              <a:rPr lang="en-US" altLang="zh-CN" sz="2000" b="1" i="0" dirty="0">
                <a:solidFill>
                  <a:srgbClr val="0D0D0D"/>
                </a:solidFill>
                <a:effectLst/>
                <a:highlight>
                  <a:srgbClr val="FFFFFF"/>
                </a:highlight>
                <a:latin typeface="Söhne"/>
              </a:rPr>
              <a:t>Euromonitor International</a:t>
            </a:r>
            <a:r>
              <a:rPr lang="zh-CN" altLang="en-US" sz="2000" b="0" i="0" dirty="0">
                <a:solidFill>
                  <a:srgbClr val="0D0D0D"/>
                </a:solidFill>
                <a:effectLst/>
                <a:highlight>
                  <a:srgbClr val="FFFFFF"/>
                </a:highlight>
                <a:latin typeface="Söhne"/>
              </a:rPr>
              <a:t>：欧睿信息咨询有限公司提供全球性的市场研究，专注于行业市场趋势、统计数据和分析。</a:t>
            </a:r>
          </a:p>
          <a:p>
            <a:endParaRPr lang="zh-CN" altLang="en-US" sz="2000" dirty="0"/>
          </a:p>
        </p:txBody>
      </p:sp>
    </p:spTree>
    <p:extLst>
      <p:ext uri="{BB962C8B-B14F-4D97-AF65-F5344CB8AC3E}">
        <p14:creationId xmlns:p14="http://schemas.microsoft.com/office/powerpoint/2010/main" val="3654605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凯盛融英公司一览</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p:txBody>
      </p:sp>
      <p:sp>
        <p:nvSpPr>
          <p:cNvPr id="4" name="文本占位符 3"/>
          <p:cNvSpPr>
            <a:spLocks noGrp="1"/>
          </p:cNvSpPr>
          <p:nvPr>
            <p:ph type="body" sz="quarter" idx="15"/>
          </p:nvPr>
        </p:nvSpPr>
        <p:spPr/>
        <p:txBody>
          <a:bodyPr/>
          <a:lstStyle/>
          <a:p>
            <a:endParaRPr lang="zh-CN" altLang="en-US"/>
          </a:p>
        </p:txBody>
      </p:sp>
      <p:graphicFrame>
        <p:nvGraphicFramePr>
          <p:cNvPr id="7" name="内容占位符 12">
            <a:extLst>
              <a:ext uri="{FF2B5EF4-FFF2-40B4-BE49-F238E27FC236}">
                <a16:creationId xmlns:a16="http://schemas.microsoft.com/office/drawing/2014/main" id="{20015A9E-D42E-D5E8-4804-D83482B8682E}"/>
              </a:ext>
            </a:extLst>
          </p:cNvPr>
          <p:cNvGraphicFramePr>
            <a:graphicFrameLocks noGrp="1"/>
          </p:cNvGraphicFramePr>
          <p:nvPr>
            <p:ph sz="quarter" idx="17"/>
            <p:extLst>
              <p:ext uri="{D42A27DB-BD31-4B8C-83A1-F6EECF244321}">
                <p14:modId xmlns:p14="http://schemas.microsoft.com/office/powerpoint/2010/main" val="2624144668"/>
              </p:ext>
            </p:extLst>
          </p:nvPr>
        </p:nvGraphicFramePr>
        <p:xfrm>
          <a:off x="588963" y="1584960"/>
          <a:ext cx="5710053" cy="4034375"/>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39CCEDE8-6009-BF5B-42DC-24B0BD5D9096}"/>
              </a:ext>
            </a:extLst>
          </p:cNvPr>
          <p:cNvSpPr txBox="1"/>
          <p:nvPr/>
        </p:nvSpPr>
        <p:spPr>
          <a:xfrm>
            <a:off x="6299016" y="1691609"/>
            <a:ext cx="5710053" cy="3416320"/>
          </a:xfrm>
          <a:prstGeom prst="rect">
            <a:avLst/>
          </a:prstGeom>
          <a:noFill/>
        </p:spPr>
        <p:txBody>
          <a:bodyPr wrap="square" rtlCol="0">
            <a:spAutoFit/>
          </a:bodyPr>
          <a:lstStyle/>
          <a:p>
            <a:endParaRPr lang="en-US" altLang="zh-CN" dirty="0">
              <a:effectLst/>
            </a:endParaRPr>
          </a:p>
          <a:p>
            <a:pPr marL="285750" indent="-285750">
              <a:buFont typeface="Arial" panose="020B0604020202020204" pitchFamily="34" charset="0"/>
              <a:buChar char="•"/>
            </a:pPr>
            <a:r>
              <a:rPr lang="en-US" altLang="zh-CN" dirty="0">
                <a:solidFill>
                  <a:srgbClr val="333333"/>
                </a:solidFill>
                <a:effectLst/>
                <a:latin typeface="思源黑体 CN Regular"/>
              </a:rPr>
              <a:t>2022</a:t>
            </a:r>
            <a:r>
              <a:rPr lang="zh-CN" altLang="en-US" dirty="0">
                <a:solidFill>
                  <a:srgbClr val="333333"/>
                </a:solidFill>
                <a:effectLst/>
                <a:latin typeface="思源黑体 CN Regular"/>
              </a:rPr>
              <a:t>年</a:t>
            </a:r>
            <a:r>
              <a:rPr lang="en-US" altLang="zh-CN" dirty="0">
                <a:solidFill>
                  <a:srgbClr val="333333"/>
                </a:solidFill>
                <a:effectLst/>
                <a:latin typeface="思源黑体 CN Regular"/>
              </a:rPr>
              <a:t>2</a:t>
            </a:r>
            <a:r>
              <a:rPr lang="zh-CN" altLang="en-US" dirty="0">
                <a:solidFill>
                  <a:srgbClr val="333333"/>
                </a:solidFill>
                <a:effectLst/>
                <a:latin typeface="思源黑体 CN Regular"/>
              </a:rPr>
              <a:t>月，凯盛融英（“公司”）向港交所递交上市申请。凯盛融英</a:t>
            </a:r>
            <a:r>
              <a:rPr lang="zh-CN" altLang="en-US" dirty="0">
                <a:effectLst/>
              </a:rPr>
              <a:t>是全球第五大行业专家知识信息服务提供商，同时是国内市场的龙头，且领先优势相当明显。 </a:t>
            </a:r>
            <a:endParaRPr lang="en-US" altLang="zh-CN" dirty="0">
              <a:effectLst/>
            </a:endParaRPr>
          </a:p>
          <a:p>
            <a:pPr marL="285750" indent="-285750">
              <a:buFont typeface="Arial" panose="020B0604020202020204" pitchFamily="34" charset="0"/>
              <a:buChar char="•"/>
            </a:pPr>
            <a:endParaRPr lang="en-US" altLang="zh-CN" b="1" dirty="0">
              <a:effectLst/>
            </a:endParaRPr>
          </a:p>
          <a:p>
            <a:pPr marL="285750" indent="-285750">
              <a:buFont typeface="Arial" panose="020B0604020202020204" pitchFamily="34" charset="0"/>
              <a:buChar char="•"/>
            </a:pPr>
            <a:r>
              <a:rPr lang="en-US" altLang="zh-CN" dirty="0">
                <a:effectLst/>
              </a:rPr>
              <a:t>2018</a:t>
            </a:r>
            <a:r>
              <a:rPr lang="zh-CN" altLang="en-US" dirty="0">
                <a:effectLst/>
              </a:rPr>
              <a:t>年至今，公司营收每年加速增长，近</a:t>
            </a:r>
            <a:r>
              <a:rPr lang="en-US" altLang="zh-CN" dirty="0">
                <a:effectLst/>
              </a:rPr>
              <a:t>3</a:t>
            </a:r>
            <a:r>
              <a:rPr lang="zh-CN" altLang="en-US" dirty="0">
                <a:effectLst/>
              </a:rPr>
              <a:t>年的年均复合增长率（</a:t>
            </a:r>
            <a:r>
              <a:rPr lang="en-US" altLang="zh-CN" dirty="0">
                <a:effectLst/>
              </a:rPr>
              <a:t>CAGR</a:t>
            </a:r>
            <a:r>
              <a:rPr lang="zh-CN" altLang="en-US" dirty="0">
                <a:effectLst/>
              </a:rPr>
              <a:t>）为</a:t>
            </a:r>
            <a:r>
              <a:rPr lang="en-US" altLang="zh-CN" dirty="0">
                <a:effectLst/>
              </a:rPr>
              <a:t>29%</a:t>
            </a:r>
            <a:r>
              <a:rPr lang="zh-CN" altLang="en-US" dirty="0">
                <a:effectLst/>
              </a:rPr>
              <a:t>。</a:t>
            </a:r>
            <a:endParaRPr lang="en-US" altLang="zh-CN" dirty="0">
              <a:effectLst/>
            </a:endParaRP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0" i="0" dirty="0">
                <a:effectLst/>
                <a:highlight>
                  <a:srgbClr val="FFFFFF"/>
                </a:highlight>
                <a:latin typeface="思源黑体 CN Regular"/>
              </a:rPr>
              <a:t>2021</a:t>
            </a:r>
            <a:r>
              <a:rPr lang="zh-CN" altLang="en-US" b="0" i="0" dirty="0">
                <a:effectLst/>
                <a:highlight>
                  <a:srgbClr val="FFFFFF"/>
                </a:highlight>
                <a:latin typeface="思源黑体 CN Regular"/>
              </a:rPr>
              <a:t>年前三季度，公司毛利率和净利润率分别为</a:t>
            </a:r>
            <a:r>
              <a:rPr lang="en-US" altLang="zh-CN" b="0" i="0" dirty="0">
                <a:effectLst/>
                <a:highlight>
                  <a:srgbClr val="FFFFFF"/>
                </a:highlight>
                <a:latin typeface="思源黑体 CN Regular"/>
              </a:rPr>
              <a:t>52.7%</a:t>
            </a:r>
            <a:r>
              <a:rPr lang="zh-CN" altLang="en-US" b="0" i="0" dirty="0">
                <a:effectLst/>
                <a:highlight>
                  <a:srgbClr val="FFFFFF"/>
                </a:highlight>
                <a:latin typeface="思源黑体 CN Regular"/>
              </a:rPr>
              <a:t>和</a:t>
            </a:r>
            <a:r>
              <a:rPr lang="en-US" altLang="zh-CN" b="0" i="0" dirty="0">
                <a:effectLst/>
                <a:highlight>
                  <a:srgbClr val="FFFFFF"/>
                </a:highlight>
                <a:latin typeface="思源黑体 CN Regular"/>
              </a:rPr>
              <a:t>29.6%</a:t>
            </a:r>
            <a:endParaRPr lang="en-US" altLang="zh-CN" dirty="0">
              <a:effectLst/>
            </a:endParaRPr>
          </a:p>
          <a:p>
            <a:pPr marL="285750" indent="-285750">
              <a:buFont typeface="Arial" panose="020B0604020202020204" pitchFamily="34" charset="0"/>
              <a:buChar char="•"/>
            </a:pPr>
            <a:endParaRPr lang="en-US" altLang="zh-CN" dirty="0"/>
          </a:p>
        </p:txBody>
      </p:sp>
    </p:spTree>
    <p:extLst>
      <p:ext uri="{BB962C8B-B14F-4D97-AF65-F5344CB8AC3E}">
        <p14:creationId xmlns:p14="http://schemas.microsoft.com/office/powerpoint/2010/main" val="206418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凯盛融英市场份额与营收</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p:txBody>
          <a:bodyPr/>
          <a:lstStyle/>
          <a:p>
            <a:endParaRPr lang="zh-CN" altLang="en-US"/>
          </a:p>
        </p:txBody>
      </p:sp>
      <p:graphicFrame>
        <p:nvGraphicFramePr>
          <p:cNvPr id="7" name="内容占位符 12">
            <a:extLst>
              <a:ext uri="{FF2B5EF4-FFF2-40B4-BE49-F238E27FC236}">
                <a16:creationId xmlns:a16="http://schemas.microsoft.com/office/drawing/2014/main" id="{20015A9E-D42E-D5E8-4804-D83482B8682E}"/>
              </a:ext>
            </a:extLst>
          </p:cNvPr>
          <p:cNvGraphicFramePr>
            <a:graphicFrameLocks noGrp="1"/>
          </p:cNvGraphicFramePr>
          <p:nvPr>
            <p:ph sz="quarter" idx="17"/>
            <p:extLst>
              <p:ext uri="{D42A27DB-BD31-4B8C-83A1-F6EECF244321}">
                <p14:modId xmlns:p14="http://schemas.microsoft.com/office/powerpoint/2010/main" val="348688564"/>
              </p:ext>
            </p:extLst>
          </p:nvPr>
        </p:nvGraphicFramePr>
        <p:xfrm>
          <a:off x="588963" y="1574800"/>
          <a:ext cx="5710053" cy="4034375"/>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39CCEDE8-6009-BF5B-42DC-24B0BD5D9096}"/>
              </a:ext>
            </a:extLst>
          </p:cNvPr>
          <p:cNvSpPr txBox="1"/>
          <p:nvPr/>
        </p:nvSpPr>
        <p:spPr>
          <a:xfrm>
            <a:off x="6751156" y="1089386"/>
            <a:ext cx="4074293"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effectLst/>
                <a:highlight>
                  <a:srgbClr val="FFFFFF"/>
                </a:highlight>
                <a:latin typeface="+mn-ea"/>
              </a:rPr>
              <a:t>客户数稳步提升</a:t>
            </a:r>
            <a:endParaRPr lang="en-US" altLang="zh-CN" b="0" i="0" dirty="0">
              <a:effectLst/>
              <a:highlight>
                <a:srgbClr val="FFFFFF"/>
              </a:highlight>
              <a:latin typeface="+mn-ea"/>
            </a:endParaRPr>
          </a:p>
          <a:p>
            <a:pPr marL="285750" indent="-285750">
              <a:buFont typeface="Arial" panose="020B0604020202020204" pitchFamily="34" charset="0"/>
              <a:buChar char="•"/>
            </a:pPr>
            <a:endParaRPr lang="en-US" altLang="zh-CN" dirty="0">
              <a:highlight>
                <a:srgbClr val="FFFFFF"/>
              </a:highlight>
              <a:latin typeface="+mn-ea"/>
            </a:endParaRPr>
          </a:p>
          <a:p>
            <a:pPr marL="285750" indent="-285750">
              <a:buFont typeface="Arial" panose="020B0604020202020204" pitchFamily="34" charset="0"/>
              <a:buChar char="•"/>
            </a:pPr>
            <a:endParaRPr lang="en-US" altLang="zh-CN" b="0" i="0" dirty="0">
              <a:effectLst/>
              <a:highlight>
                <a:srgbClr val="FFFFFF"/>
              </a:highlight>
              <a:latin typeface="+mn-ea"/>
            </a:endParaRPr>
          </a:p>
          <a:p>
            <a:pPr marL="285750" indent="-285750">
              <a:buFont typeface="Arial" panose="020B0604020202020204" pitchFamily="34" charset="0"/>
              <a:buChar char="•"/>
            </a:pPr>
            <a:endParaRPr lang="zh-CN" altLang="en-US" dirty="0">
              <a:latin typeface="+mn-ea"/>
            </a:endParaRPr>
          </a:p>
        </p:txBody>
      </p:sp>
      <p:graphicFrame>
        <p:nvGraphicFramePr>
          <p:cNvPr id="5" name="内容占位符 9">
            <a:extLst>
              <a:ext uri="{FF2B5EF4-FFF2-40B4-BE49-F238E27FC236}">
                <a16:creationId xmlns:a16="http://schemas.microsoft.com/office/drawing/2014/main" id="{F5116A9A-8C8A-435E-B339-A5B81265D37F}"/>
              </a:ext>
            </a:extLst>
          </p:cNvPr>
          <p:cNvGraphicFramePr>
            <a:graphicFrameLocks/>
          </p:cNvGraphicFramePr>
          <p:nvPr>
            <p:extLst>
              <p:ext uri="{D42A27DB-BD31-4B8C-83A1-F6EECF244321}">
                <p14:modId xmlns:p14="http://schemas.microsoft.com/office/powerpoint/2010/main" val="2729306915"/>
              </p:ext>
            </p:extLst>
          </p:nvPr>
        </p:nvGraphicFramePr>
        <p:xfrm>
          <a:off x="588963" y="1172857"/>
          <a:ext cx="5782339" cy="4564775"/>
        </p:xfrm>
        <a:graphic>
          <a:graphicData uri="http://schemas.openxmlformats.org/drawingml/2006/table">
            <a:tbl>
              <a:tblPr firstRow="1" bandRow="1"/>
              <a:tblGrid>
                <a:gridCol w="1411919">
                  <a:extLst>
                    <a:ext uri="{9D8B030D-6E8A-4147-A177-3AD203B41FA5}">
                      <a16:colId xmlns:a16="http://schemas.microsoft.com/office/drawing/2014/main" val="20000"/>
                    </a:ext>
                  </a:extLst>
                </a:gridCol>
                <a:gridCol w="1411919">
                  <a:extLst>
                    <a:ext uri="{9D8B030D-6E8A-4147-A177-3AD203B41FA5}">
                      <a16:colId xmlns:a16="http://schemas.microsoft.com/office/drawing/2014/main" val="20001"/>
                    </a:ext>
                  </a:extLst>
                </a:gridCol>
                <a:gridCol w="1546582">
                  <a:extLst>
                    <a:ext uri="{9D8B030D-6E8A-4147-A177-3AD203B41FA5}">
                      <a16:colId xmlns:a16="http://schemas.microsoft.com/office/drawing/2014/main" val="20002"/>
                    </a:ext>
                  </a:extLst>
                </a:gridCol>
                <a:gridCol w="1411919">
                  <a:extLst>
                    <a:ext uri="{9D8B030D-6E8A-4147-A177-3AD203B41FA5}">
                      <a16:colId xmlns:a16="http://schemas.microsoft.com/office/drawing/2014/main" val="20003"/>
                    </a:ext>
                  </a:extLst>
                </a:gridCol>
              </a:tblGrid>
              <a:tr h="544864">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endParaRPr lang="zh-CN" altLang="en-US" sz="1600" dirty="0">
                        <a:solidFill>
                          <a:srgbClr val="FFFFFF"/>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C12E39"/>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r>
                        <a:rPr lang="zh-CN" altLang="en-US" sz="1600" dirty="0">
                          <a:solidFill>
                            <a:srgbClr val="FFFFFF"/>
                          </a:solidFill>
                          <a:latin typeface="微软雅黑" panose="020B0503020204020204" pitchFamily="34" charset="-122"/>
                          <a:ea typeface="微软雅黑" panose="020B0503020204020204" pitchFamily="34" charset="-122"/>
                        </a:rPr>
                        <a:t>公司</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12E39"/>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FFFFFF"/>
                          </a:solidFill>
                          <a:latin typeface="微软雅黑" panose="020B0503020204020204" pitchFamily="34" charset="-122"/>
                          <a:ea typeface="微软雅黑" panose="020B0503020204020204" pitchFamily="34" charset="-122"/>
                        </a:rPr>
                        <a:t>2020</a:t>
                      </a:r>
                      <a:r>
                        <a:rPr lang="zh-CN" altLang="en-US" sz="1600" dirty="0">
                          <a:solidFill>
                            <a:srgbClr val="FFFFFF"/>
                          </a:solidFill>
                          <a:latin typeface="微软雅黑" panose="020B0503020204020204" pitchFamily="34" charset="-122"/>
                          <a:ea typeface="微软雅黑" panose="020B0503020204020204" pitchFamily="34" charset="-122"/>
                        </a:rPr>
                        <a:t>收入</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12E39"/>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FFFF"/>
                          </a:solidFill>
                          <a:latin typeface="微软雅黑" panose="020B0503020204020204" pitchFamily="34" charset="-122"/>
                          <a:ea typeface="微软雅黑" panose="020B0503020204020204" pitchFamily="34" charset="-122"/>
                        </a:rPr>
                        <a:t>市场份额</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C12E39"/>
                    </a:solidFill>
                  </a:tcPr>
                </a:tc>
                <a:extLst>
                  <a:ext uri="{0D108BD9-81ED-4DB2-BD59-A6C34878D82A}">
                    <a16:rowId xmlns:a16="http://schemas.microsoft.com/office/drawing/2014/main" val="10000"/>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400" dirty="0">
                          <a:solidFill>
                            <a:srgbClr val="FF0000"/>
                          </a:solidFill>
                          <a:latin typeface="微软雅黑" panose="020B0503020204020204" pitchFamily="34" charset="-122"/>
                          <a:ea typeface="微软雅黑" panose="020B0503020204020204" pitchFamily="34" charset="-122"/>
                        </a:rPr>
                        <a:t>1</a:t>
                      </a:r>
                      <a:endParaRPr lang="zh-CN" altLang="en-US" sz="14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err="1">
                          <a:solidFill>
                            <a:srgbClr val="FF0000"/>
                          </a:solidFill>
                          <a:latin typeface="微软雅黑" panose="020B0503020204020204" pitchFamily="34" charset="-122"/>
                          <a:ea typeface="微软雅黑" panose="020B0503020204020204" pitchFamily="34" charset="-122"/>
                        </a:rPr>
                        <a:t>Capvision</a:t>
                      </a:r>
                      <a:endParaRPr lang="zh-CN" altLang="en-US" sz="11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FF0000"/>
                          </a:solidFill>
                          <a:latin typeface="微软雅黑" panose="020B0503020204020204" pitchFamily="34" charset="-122"/>
                          <a:ea typeface="微软雅黑" panose="020B0503020204020204" pitchFamily="34" charset="-122"/>
                        </a:rPr>
                        <a:t>611.0</a:t>
                      </a:r>
                      <a:endParaRPr lang="zh-CN" altLang="en-US" sz="11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FF0000"/>
                          </a:solidFill>
                          <a:latin typeface="微软雅黑" panose="020B0503020204020204" pitchFamily="34" charset="-122"/>
                          <a:ea typeface="微软雅黑" panose="020B0503020204020204" pitchFamily="34" charset="-122"/>
                        </a:rPr>
                        <a:t>33.0%</a:t>
                      </a:r>
                      <a:endParaRPr lang="zh-CN" altLang="en-US" sz="1100" dirty="0">
                        <a:solidFill>
                          <a:srgbClr val="FF0000"/>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400" baseline="0" dirty="0">
                          <a:solidFill>
                            <a:srgbClr val="1C1C1C"/>
                          </a:solidFill>
                          <a:latin typeface="微软雅黑" panose="020B0503020204020204" pitchFamily="34" charset="-122"/>
                          <a:ea typeface="微软雅黑" panose="020B0503020204020204" pitchFamily="34" charset="-122"/>
                        </a:rPr>
                        <a:t>2</a:t>
                      </a: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公司</a:t>
                      </a:r>
                      <a:r>
                        <a:rPr lang="en-US" altLang="zh-CN" sz="1100" dirty="0">
                          <a:solidFill>
                            <a:srgbClr val="1C1C1C"/>
                          </a:solidFill>
                          <a:latin typeface="微软雅黑" panose="020B0503020204020204" pitchFamily="34" charset="-122"/>
                          <a:ea typeface="微软雅黑" panose="020B0503020204020204" pitchFamily="34" charset="-122"/>
                        </a:rPr>
                        <a:t>C</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122.5</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6.6%</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002"/>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400" baseline="0" dirty="0">
                          <a:solidFill>
                            <a:srgbClr val="1C1C1C"/>
                          </a:solidFill>
                          <a:latin typeface="微软雅黑" panose="020B0503020204020204" pitchFamily="34" charset="-122"/>
                          <a:ea typeface="微软雅黑" panose="020B0503020204020204" pitchFamily="34" charset="-122"/>
                        </a:rPr>
                        <a:t>3</a:t>
                      </a: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公司</a:t>
                      </a:r>
                      <a:r>
                        <a:rPr lang="en-US" altLang="zh-CN" sz="1100" dirty="0">
                          <a:solidFill>
                            <a:srgbClr val="1C1C1C"/>
                          </a:solidFill>
                          <a:latin typeface="微软雅黑" panose="020B0503020204020204" pitchFamily="34" charset="-122"/>
                          <a:ea typeface="微软雅黑" panose="020B0503020204020204" pitchFamily="34" charset="-122"/>
                        </a:rPr>
                        <a:t>B</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108.5</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5.9%</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400" baseline="0" dirty="0">
                          <a:solidFill>
                            <a:srgbClr val="1C1C1C"/>
                          </a:solidFill>
                          <a:latin typeface="微软雅黑" panose="020B0503020204020204" pitchFamily="34" charset="-122"/>
                          <a:ea typeface="微软雅黑" panose="020B0503020204020204" pitchFamily="34" charset="-122"/>
                        </a:rPr>
                        <a:t>4</a:t>
                      </a: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公司</a:t>
                      </a:r>
                      <a:r>
                        <a:rPr lang="en-US" altLang="zh-CN" sz="1100" dirty="0">
                          <a:solidFill>
                            <a:srgbClr val="1C1C1C"/>
                          </a:solidFill>
                          <a:latin typeface="微软雅黑" panose="020B0503020204020204" pitchFamily="34" charset="-122"/>
                          <a:ea typeface="微软雅黑" panose="020B0503020204020204" pitchFamily="34" charset="-122"/>
                        </a:rPr>
                        <a:t>A</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85.5</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4.6%</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004"/>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400" baseline="0" dirty="0">
                          <a:solidFill>
                            <a:srgbClr val="1C1C1C"/>
                          </a:solidFill>
                          <a:latin typeface="微软雅黑" panose="020B0503020204020204" pitchFamily="34" charset="-122"/>
                          <a:ea typeface="微软雅黑" panose="020B0503020204020204" pitchFamily="34" charset="-122"/>
                        </a:rPr>
                        <a:t>5</a:t>
                      </a: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公司</a:t>
                      </a:r>
                      <a:r>
                        <a:rPr lang="en-US" altLang="zh-CN" sz="1100" dirty="0">
                          <a:solidFill>
                            <a:srgbClr val="1C1C1C"/>
                          </a:solidFill>
                          <a:latin typeface="微软雅黑" panose="020B0503020204020204" pitchFamily="34" charset="-122"/>
                          <a:ea typeface="微软雅黑" panose="020B0503020204020204" pitchFamily="34" charset="-122"/>
                        </a:rPr>
                        <a:t>E</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63.0</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solidFill>
                            <a:srgbClr val="1C1C1C"/>
                          </a:solidFill>
                          <a:latin typeface="微软雅黑" panose="020B0503020204020204" pitchFamily="34" charset="-122"/>
                          <a:ea typeface="微软雅黑" panose="020B0503020204020204" pitchFamily="34" charset="-122"/>
                        </a:rPr>
                        <a:t>3.4</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五大公司</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t>990.5 5</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t>53.5%</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006"/>
                  </a:ext>
                </a:extLst>
              </a:tr>
              <a:tr h="574273">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4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zh-CN" altLang="en-US" sz="1100" dirty="0">
                          <a:solidFill>
                            <a:srgbClr val="1C1C1C"/>
                          </a:solidFill>
                          <a:latin typeface="微软雅黑" panose="020B0503020204020204" pitchFamily="34" charset="-122"/>
                          <a:ea typeface="微软雅黑" panose="020B0503020204020204" pitchFamily="34" charset="-122"/>
                        </a:rPr>
                        <a:t>市场总计</a:t>
                      </a: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r>
                        <a:rPr lang="en-US" altLang="zh-CN" sz="1100" dirty="0"/>
                        <a:t>1,852.4</a:t>
                      </a: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ctr"/>
                      <a:endParaRPr lang="zh-CN" altLang="en-US" sz="1100" dirty="0">
                        <a:solidFill>
                          <a:srgbClr val="1C1C1C"/>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bl>
          </a:graphicData>
        </a:graphic>
      </p:graphicFrame>
      <p:pic>
        <p:nvPicPr>
          <p:cNvPr id="9" name="图片 8">
            <a:extLst>
              <a:ext uri="{FF2B5EF4-FFF2-40B4-BE49-F238E27FC236}">
                <a16:creationId xmlns:a16="http://schemas.microsoft.com/office/drawing/2014/main" id="{47FB58F6-9EC8-2F39-CDEC-18E16AB6DABA}"/>
              </a:ext>
            </a:extLst>
          </p:cNvPr>
          <p:cNvPicPr>
            <a:picLocks noChangeAspect="1"/>
          </p:cNvPicPr>
          <p:nvPr/>
        </p:nvPicPr>
        <p:blipFill>
          <a:blip r:embed="rId3"/>
          <a:stretch>
            <a:fillRect/>
          </a:stretch>
        </p:blipFill>
        <p:spPr>
          <a:xfrm>
            <a:off x="6371302" y="2178205"/>
            <a:ext cx="6030248" cy="3601203"/>
          </a:xfrm>
          <a:prstGeom prst="rect">
            <a:avLst/>
          </a:prstGeom>
        </p:spPr>
      </p:pic>
    </p:spTree>
    <p:extLst>
      <p:ext uri="{BB962C8B-B14F-4D97-AF65-F5344CB8AC3E}">
        <p14:creationId xmlns:p14="http://schemas.microsoft.com/office/powerpoint/2010/main" val="388410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凯盛融英公司上下游</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p:txBody>
          <a:bodyPr/>
          <a:lstStyle/>
          <a:p>
            <a:endParaRPr lang="zh-CN" altLang="en-US"/>
          </a:p>
        </p:txBody>
      </p:sp>
      <p:grpSp>
        <p:nvGrpSpPr>
          <p:cNvPr id="10" name="组合 9">
            <a:extLst>
              <a:ext uri="{FF2B5EF4-FFF2-40B4-BE49-F238E27FC236}">
                <a16:creationId xmlns:a16="http://schemas.microsoft.com/office/drawing/2014/main" id="{DB59653E-C0B3-4CCC-D693-410B73BD9449}"/>
              </a:ext>
            </a:extLst>
          </p:cNvPr>
          <p:cNvGrpSpPr/>
          <p:nvPr/>
        </p:nvGrpSpPr>
        <p:grpSpPr>
          <a:xfrm>
            <a:off x="966067" y="1687929"/>
            <a:ext cx="9795074" cy="3316341"/>
            <a:chOff x="-365908" y="1343473"/>
            <a:chExt cx="8720662" cy="2952575"/>
          </a:xfrm>
        </p:grpSpPr>
        <p:sp>
          <p:nvSpPr>
            <p:cNvPr id="11" name="椭圆 10">
              <a:extLst>
                <a:ext uri="{FF2B5EF4-FFF2-40B4-BE49-F238E27FC236}">
                  <a16:creationId xmlns:a16="http://schemas.microsoft.com/office/drawing/2014/main" id="{3E26F696-BB2F-BB17-C76B-194E96DC974E}"/>
                </a:ext>
              </a:extLst>
            </p:cNvPr>
            <p:cNvSpPr/>
            <p:nvPr/>
          </p:nvSpPr>
          <p:spPr>
            <a:xfrm>
              <a:off x="3236328" y="2060187"/>
              <a:ext cx="1402851" cy="1440777"/>
            </a:xfrm>
            <a:prstGeom prst="ellipse">
              <a:avLst/>
            </a:prstGeom>
            <a:solidFill>
              <a:schemeClr val="accent5"/>
            </a:solidFill>
            <a:ln w="25400" cap="flat" cmpd="sng" algn="ctr">
              <a:noFill/>
              <a:prstDash val="solid"/>
            </a:ln>
            <a:effectLst/>
          </p:spPr>
          <p:txBody>
            <a:bodyPr lIns="0" tIns="0" rIns="0" bIns="0" rtlCol="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凯盛专家</a:t>
              </a:r>
            </a:p>
          </p:txBody>
        </p:sp>
        <p:sp>
          <p:nvSpPr>
            <p:cNvPr id="12" name="椭圆 11">
              <a:extLst>
                <a:ext uri="{FF2B5EF4-FFF2-40B4-BE49-F238E27FC236}">
                  <a16:creationId xmlns:a16="http://schemas.microsoft.com/office/drawing/2014/main" id="{5E16AF5D-F4B7-B85D-92C4-44E27639BBB9}"/>
                </a:ext>
              </a:extLst>
            </p:cNvPr>
            <p:cNvSpPr/>
            <p:nvPr/>
          </p:nvSpPr>
          <p:spPr>
            <a:xfrm>
              <a:off x="-365908" y="2014800"/>
              <a:ext cx="1504797" cy="1486164"/>
            </a:xfrm>
            <a:prstGeom prst="ellipse">
              <a:avLst/>
            </a:prstGeom>
            <a:solidFill>
              <a:schemeClr val="accent5"/>
            </a:solidFill>
            <a:ln w="25400" cap="flat" cmpd="sng" algn="ctr">
              <a:noFill/>
              <a:prstDash val="solid"/>
            </a:ln>
            <a:effectLst/>
          </p:spPr>
          <p:txBody>
            <a:bodyPr lIns="0" tIns="0" rIns="0" bIns="0" rtlCol="0" anchor="ctr" anchorCtr="1"/>
            <a:lstStyle/>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200" b="1" kern="0" dirty="0">
                  <a:solidFill>
                    <a:prstClr val="white"/>
                  </a:solidFill>
                  <a:latin typeface="微软雅黑" panose="020B0503020204020204" pitchFamily="34" charset="-122"/>
                  <a:ea typeface="微软雅黑" panose="020B0503020204020204" pitchFamily="34" charset="-122"/>
                </a:rPr>
                <a:t>凯盛客户</a:t>
              </a:r>
              <a:endParaRPr kumimoji="0" lang="zh-CN" altLang="en-US" sz="1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等腰三角形 12">
              <a:extLst>
                <a:ext uri="{FF2B5EF4-FFF2-40B4-BE49-F238E27FC236}">
                  <a16:creationId xmlns:a16="http://schemas.microsoft.com/office/drawing/2014/main" id="{93C8EA1E-E030-B30E-AA6D-F46C22E46EAA}"/>
                </a:ext>
              </a:extLst>
            </p:cNvPr>
            <p:cNvSpPr/>
            <p:nvPr/>
          </p:nvSpPr>
          <p:spPr>
            <a:xfrm rot="5400000">
              <a:off x="3018886" y="2680733"/>
              <a:ext cx="154688" cy="154304"/>
            </a:xfrm>
            <a:prstGeom prst="triangle">
              <a:avLst/>
            </a:prstGeom>
            <a:solidFill>
              <a:srgbClr val="AE0B2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等腰三角形 13">
              <a:extLst>
                <a:ext uri="{FF2B5EF4-FFF2-40B4-BE49-F238E27FC236}">
                  <a16:creationId xmlns:a16="http://schemas.microsoft.com/office/drawing/2014/main" id="{3DD69B7D-CB4B-9D64-C867-625DF4715D1C}"/>
                </a:ext>
              </a:extLst>
            </p:cNvPr>
            <p:cNvSpPr/>
            <p:nvPr/>
          </p:nvSpPr>
          <p:spPr>
            <a:xfrm rot="16200000" flipV="1">
              <a:off x="1193960" y="2680732"/>
              <a:ext cx="154688" cy="154304"/>
            </a:xfrm>
            <a:prstGeom prst="triangle">
              <a:avLst/>
            </a:prstGeom>
            <a:solidFill>
              <a:srgbClr val="AE0B2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8D7D1748-E1B5-E577-2FA0-CA7AF3CBD6D3}"/>
                </a:ext>
              </a:extLst>
            </p:cNvPr>
            <p:cNvSpPr/>
            <p:nvPr/>
          </p:nvSpPr>
          <p:spPr>
            <a:xfrm>
              <a:off x="1419352" y="2014800"/>
              <a:ext cx="1486164" cy="1486164"/>
            </a:xfrm>
            <a:prstGeom prst="ellipse">
              <a:avLst/>
            </a:prstGeom>
            <a:solidFill>
              <a:srgbClr val="AE0B2A"/>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TextBox 32">
              <a:extLst>
                <a:ext uri="{FF2B5EF4-FFF2-40B4-BE49-F238E27FC236}">
                  <a16:creationId xmlns:a16="http://schemas.microsoft.com/office/drawing/2014/main" id="{77EB9582-D4FF-9D83-6D08-F4AC9F127744}"/>
                </a:ext>
              </a:extLst>
            </p:cNvPr>
            <p:cNvSpPr txBox="1"/>
            <p:nvPr/>
          </p:nvSpPr>
          <p:spPr>
            <a:xfrm>
              <a:off x="1747121" y="2374258"/>
              <a:ext cx="882704" cy="76724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rPr>
                <a:t>凯盛融英</a:t>
              </a:r>
              <a:endParaRPr kumimoji="0" lang="en-US" altLang="zh-CN" sz="2800" b="1" i="0" u="none" strike="noStrike" kern="0" cap="none" spc="0" normalizeH="0" baseline="0" noProof="0" dirty="0">
                <a:ln>
                  <a:noFill/>
                </a:ln>
                <a:solidFill>
                  <a:prstClr val="white"/>
                </a:solidFill>
                <a:effectLst/>
                <a:uLnTx/>
                <a:uFillTx/>
              </a:endParaRPr>
            </a:p>
          </p:txBody>
        </p:sp>
        <p:sp>
          <p:nvSpPr>
            <p:cNvPr id="17" name="圆角矩形 65">
              <a:extLst>
                <a:ext uri="{FF2B5EF4-FFF2-40B4-BE49-F238E27FC236}">
                  <a16:creationId xmlns:a16="http://schemas.microsoft.com/office/drawing/2014/main" id="{53334081-02D1-E975-E5D9-F77756D4B415}"/>
                </a:ext>
              </a:extLst>
            </p:cNvPr>
            <p:cNvSpPr/>
            <p:nvPr/>
          </p:nvSpPr>
          <p:spPr>
            <a:xfrm>
              <a:off x="4917105" y="1343473"/>
              <a:ext cx="3437649" cy="864096"/>
            </a:xfrm>
            <a:prstGeom prst="roundRect">
              <a:avLst/>
            </a:prstGeom>
            <a:no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圆角矩形 66">
              <a:extLst>
                <a:ext uri="{FF2B5EF4-FFF2-40B4-BE49-F238E27FC236}">
                  <a16:creationId xmlns:a16="http://schemas.microsoft.com/office/drawing/2014/main" id="{06D62BB9-43C5-9094-DFF2-5EC02DB401C4}"/>
                </a:ext>
              </a:extLst>
            </p:cNvPr>
            <p:cNvSpPr/>
            <p:nvPr/>
          </p:nvSpPr>
          <p:spPr>
            <a:xfrm>
              <a:off x="4917105" y="2387712"/>
              <a:ext cx="3437649" cy="864096"/>
            </a:xfrm>
            <a:prstGeom prst="roundRect">
              <a:avLst/>
            </a:prstGeom>
            <a:no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圆角矩形 67">
              <a:extLst>
                <a:ext uri="{FF2B5EF4-FFF2-40B4-BE49-F238E27FC236}">
                  <a16:creationId xmlns:a16="http://schemas.microsoft.com/office/drawing/2014/main" id="{60A3281F-BBE3-30B4-7C45-13E87334E73D}"/>
                </a:ext>
              </a:extLst>
            </p:cNvPr>
            <p:cNvSpPr/>
            <p:nvPr/>
          </p:nvSpPr>
          <p:spPr>
            <a:xfrm>
              <a:off x="4917105" y="3431952"/>
              <a:ext cx="3437649" cy="864096"/>
            </a:xfrm>
            <a:prstGeom prst="roundRect">
              <a:avLst/>
            </a:prstGeom>
            <a:no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20" name="组合 19">
              <a:extLst>
                <a:ext uri="{FF2B5EF4-FFF2-40B4-BE49-F238E27FC236}">
                  <a16:creationId xmlns:a16="http://schemas.microsoft.com/office/drawing/2014/main" id="{BB7BD85B-D0CB-FED3-A663-3E0BC42F8B34}"/>
                </a:ext>
              </a:extLst>
            </p:cNvPr>
            <p:cNvGrpSpPr/>
            <p:nvPr/>
          </p:nvGrpSpPr>
          <p:grpSpPr>
            <a:xfrm>
              <a:off x="4742695" y="1599998"/>
              <a:ext cx="351046" cy="351046"/>
              <a:chOff x="3683368" y="2342383"/>
              <a:chExt cx="351046" cy="351046"/>
            </a:xfrm>
          </p:grpSpPr>
          <p:sp>
            <p:nvSpPr>
              <p:cNvPr id="30" name="椭圆 29">
                <a:extLst>
                  <a:ext uri="{FF2B5EF4-FFF2-40B4-BE49-F238E27FC236}">
                    <a16:creationId xmlns:a16="http://schemas.microsoft.com/office/drawing/2014/main" id="{B09AF2F1-B1D5-F8B1-E39B-8279B1EB3EFD}"/>
                  </a:ext>
                </a:extLst>
              </p:cNvPr>
              <p:cNvSpPr/>
              <p:nvPr/>
            </p:nvSpPr>
            <p:spPr>
              <a:xfrm>
                <a:off x="3683368" y="2342383"/>
                <a:ext cx="351046" cy="351046"/>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1" name="TextBox 70">
                <a:extLst>
                  <a:ext uri="{FF2B5EF4-FFF2-40B4-BE49-F238E27FC236}">
                    <a16:creationId xmlns:a16="http://schemas.microsoft.com/office/drawing/2014/main" id="{646E1561-E5EB-BFF4-A388-C50B58820FE1}"/>
                  </a:ext>
                </a:extLst>
              </p:cNvPr>
              <p:cNvSpPr txBox="1"/>
              <p:nvPr/>
            </p:nvSpPr>
            <p:spPr>
              <a:xfrm>
                <a:off x="3786883" y="2348629"/>
                <a:ext cx="144016" cy="301418"/>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1</a:t>
                </a:r>
                <a:endParaRPr kumimoji="0" lang="zh-CN" altLang="en-US"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D8308B70-F0CD-E02E-906A-A9C5580672E0}"/>
                </a:ext>
              </a:extLst>
            </p:cNvPr>
            <p:cNvGrpSpPr/>
            <p:nvPr/>
          </p:nvGrpSpPr>
          <p:grpSpPr>
            <a:xfrm>
              <a:off x="4742695" y="2644237"/>
              <a:ext cx="351046" cy="351046"/>
              <a:chOff x="3683368" y="2342383"/>
              <a:chExt cx="351046" cy="351046"/>
            </a:xfrm>
          </p:grpSpPr>
          <p:sp>
            <p:nvSpPr>
              <p:cNvPr id="28" name="椭圆 27">
                <a:extLst>
                  <a:ext uri="{FF2B5EF4-FFF2-40B4-BE49-F238E27FC236}">
                    <a16:creationId xmlns:a16="http://schemas.microsoft.com/office/drawing/2014/main" id="{CF204363-F49F-1983-F883-2CFF36DECE10}"/>
                  </a:ext>
                </a:extLst>
              </p:cNvPr>
              <p:cNvSpPr/>
              <p:nvPr/>
            </p:nvSpPr>
            <p:spPr>
              <a:xfrm>
                <a:off x="3683368" y="2342383"/>
                <a:ext cx="351046" cy="351046"/>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9" name="TextBox 73">
                <a:extLst>
                  <a:ext uri="{FF2B5EF4-FFF2-40B4-BE49-F238E27FC236}">
                    <a16:creationId xmlns:a16="http://schemas.microsoft.com/office/drawing/2014/main" id="{FCE1DBAA-86B5-4A10-D0A9-64A3E8444879}"/>
                  </a:ext>
                </a:extLst>
              </p:cNvPr>
              <p:cNvSpPr txBox="1"/>
              <p:nvPr/>
            </p:nvSpPr>
            <p:spPr>
              <a:xfrm>
                <a:off x="3786883" y="2348629"/>
                <a:ext cx="144016" cy="301418"/>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2</a:t>
                </a:r>
                <a:endParaRPr kumimoji="0" lang="zh-CN" altLang="en-US"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F4816733-566B-D778-A7B0-D1F0F6A3D2B9}"/>
                </a:ext>
              </a:extLst>
            </p:cNvPr>
            <p:cNvGrpSpPr/>
            <p:nvPr/>
          </p:nvGrpSpPr>
          <p:grpSpPr>
            <a:xfrm>
              <a:off x="4742695" y="3688477"/>
              <a:ext cx="351046" cy="351046"/>
              <a:chOff x="3683368" y="2342383"/>
              <a:chExt cx="351046" cy="351046"/>
            </a:xfrm>
          </p:grpSpPr>
          <p:sp>
            <p:nvSpPr>
              <p:cNvPr id="26" name="椭圆 25">
                <a:extLst>
                  <a:ext uri="{FF2B5EF4-FFF2-40B4-BE49-F238E27FC236}">
                    <a16:creationId xmlns:a16="http://schemas.microsoft.com/office/drawing/2014/main" id="{5655DD16-D3B7-F413-FDB4-16E7C8ABCE54}"/>
                  </a:ext>
                </a:extLst>
              </p:cNvPr>
              <p:cNvSpPr/>
              <p:nvPr/>
            </p:nvSpPr>
            <p:spPr>
              <a:xfrm>
                <a:off x="3683368" y="2342383"/>
                <a:ext cx="351046" cy="351046"/>
              </a:xfrm>
              <a:prstGeom prst="ellipse">
                <a:avLst/>
              </a:prstGeom>
              <a:solidFill>
                <a:schemeClr val="tx2"/>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7" name="TextBox 76">
                <a:extLst>
                  <a:ext uri="{FF2B5EF4-FFF2-40B4-BE49-F238E27FC236}">
                    <a16:creationId xmlns:a16="http://schemas.microsoft.com/office/drawing/2014/main" id="{93905E07-4422-D916-0D1C-722077867CCA}"/>
                  </a:ext>
                </a:extLst>
              </p:cNvPr>
              <p:cNvSpPr txBox="1"/>
              <p:nvPr/>
            </p:nvSpPr>
            <p:spPr>
              <a:xfrm>
                <a:off x="3786883" y="2348629"/>
                <a:ext cx="144016" cy="301418"/>
              </a:xfrm>
              <a:prstGeom prst="rect">
                <a:avLst/>
              </a:prstGeom>
              <a:noFill/>
            </p:spPr>
            <p:txBody>
              <a:bodyPr wrap="square" lIns="0" tIns="0" rIns="0" bIns="0"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3</a:t>
                </a:r>
                <a:endParaRPr kumimoji="0" lang="zh-CN" altLang="en-US" sz="22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sp>
          <p:nvSpPr>
            <p:cNvPr id="23" name="TextBox 77">
              <a:extLst>
                <a:ext uri="{FF2B5EF4-FFF2-40B4-BE49-F238E27FC236}">
                  <a16:creationId xmlns:a16="http://schemas.microsoft.com/office/drawing/2014/main" id="{70C6DF51-5B3D-0C2C-F9F1-4E7CE5C7E3CE}"/>
                </a:ext>
              </a:extLst>
            </p:cNvPr>
            <p:cNvSpPr txBox="1"/>
            <p:nvPr/>
          </p:nvSpPr>
          <p:spPr>
            <a:xfrm>
              <a:off x="5210590" y="1485036"/>
              <a:ext cx="2941847" cy="5751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lvl="0" fontAlgn="base">
                <a:lnSpc>
                  <a:spcPct val="120000"/>
                </a:lnSpc>
                <a:spcBef>
                  <a:spcPct val="0"/>
                </a:spcBef>
                <a:spcAft>
                  <a:spcPct val="0"/>
                </a:spcAft>
              </a:pPr>
              <a:r>
                <a:rPr kumimoji="0" lang="zh-CN" altLang="en-US" sz="1200" b="1" i="0" u="none" strike="noStrike" kern="0" cap="none" spc="0" normalizeH="0" baseline="0" noProof="0" dirty="0">
                  <a:ln>
                    <a:noFill/>
                  </a:ln>
                  <a:solidFill>
                    <a:prstClr val="black">
                      <a:lumMod val="65000"/>
                      <a:lumOff val="35000"/>
                    </a:prstClr>
                  </a:solidFill>
                  <a:effectLst/>
                  <a:uLnTx/>
                  <a:uFillTx/>
                </a:rPr>
                <a:t>凯盛融英：凯盛服务包括专家访谈服务，研究服务，会议服务三大模块。为客户提供快速，精准，高效的定制化服务</a:t>
              </a:r>
              <a:endParaRPr kumimoji="0" lang="en-US" altLang="zh-CN" sz="1200" b="0" i="0" u="none" strike="noStrike" kern="0" cap="none" spc="0" normalizeH="0" baseline="0" noProof="0" dirty="0">
                <a:ln>
                  <a:noFill/>
                </a:ln>
                <a:solidFill>
                  <a:prstClr val="black">
                    <a:lumMod val="65000"/>
                    <a:lumOff val="35000"/>
                  </a:prstClr>
                </a:solidFill>
                <a:effectLst/>
                <a:uLnTx/>
                <a:uFillTx/>
              </a:endParaRPr>
            </a:p>
          </p:txBody>
        </p:sp>
        <p:sp>
          <p:nvSpPr>
            <p:cNvPr id="24" name="TextBox 77">
              <a:extLst>
                <a:ext uri="{FF2B5EF4-FFF2-40B4-BE49-F238E27FC236}">
                  <a16:creationId xmlns:a16="http://schemas.microsoft.com/office/drawing/2014/main" id="{D94C6626-C226-E54E-1A5B-8FCA07FDF743}"/>
                </a:ext>
              </a:extLst>
            </p:cNvPr>
            <p:cNvSpPr txBox="1"/>
            <p:nvPr/>
          </p:nvSpPr>
          <p:spPr>
            <a:xfrm>
              <a:off x="5210590" y="2547803"/>
              <a:ext cx="2941847" cy="5751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lvl="0" fontAlgn="base">
                <a:lnSpc>
                  <a:spcPct val="120000"/>
                </a:lnSpc>
                <a:spcBef>
                  <a:spcPct val="0"/>
                </a:spcBef>
                <a:spcAft>
                  <a:spcPct val="0"/>
                </a:spcAft>
              </a:pPr>
              <a:r>
                <a:rPr kumimoji="0" lang="zh-CN" altLang="en-US" sz="1200" b="1" i="0" u="none" strike="noStrike" kern="0" cap="none" spc="0" normalizeH="0" baseline="0" noProof="0" dirty="0">
                  <a:ln>
                    <a:noFill/>
                  </a:ln>
                  <a:solidFill>
                    <a:prstClr val="black">
                      <a:lumMod val="65000"/>
                      <a:lumOff val="35000"/>
                    </a:prstClr>
                  </a:solidFill>
                  <a:effectLst/>
                  <a:uLnTx/>
                  <a:uFillTx/>
                </a:rPr>
                <a:t>凯盛客户：凯盛融英为众多大型知名金融机构，咨询公司及跨国企业的优质客户群提供高质量专家知识</a:t>
              </a:r>
              <a:endParaRPr kumimoji="0" lang="en-US" altLang="zh-CN" sz="1200" b="0" i="0" u="none" strike="noStrike" kern="0" cap="none" spc="0" normalizeH="0" baseline="0" noProof="0" dirty="0">
                <a:ln>
                  <a:noFill/>
                </a:ln>
                <a:solidFill>
                  <a:prstClr val="black">
                    <a:lumMod val="65000"/>
                    <a:lumOff val="35000"/>
                  </a:prstClr>
                </a:solidFill>
                <a:effectLst/>
                <a:uLnTx/>
                <a:uFillTx/>
              </a:endParaRPr>
            </a:p>
          </p:txBody>
        </p:sp>
        <p:sp>
          <p:nvSpPr>
            <p:cNvPr id="25" name="TextBox 77">
              <a:extLst>
                <a:ext uri="{FF2B5EF4-FFF2-40B4-BE49-F238E27FC236}">
                  <a16:creationId xmlns:a16="http://schemas.microsoft.com/office/drawing/2014/main" id="{4FF3944E-59AF-DEF5-B36C-54C2B7D7E983}"/>
                </a:ext>
              </a:extLst>
            </p:cNvPr>
            <p:cNvSpPr txBox="1"/>
            <p:nvPr/>
          </p:nvSpPr>
          <p:spPr>
            <a:xfrm>
              <a:off x="5210590" y="3555786"/>
              <a:ext cx="2941847" cy="57515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lvl="0" fontAlgn="base">
                <a:lnSpc>
                  <a:spcPct val="120000"/>
                </a:lnSpc>
                <a:spcBef>
                  <a:spcPct val="0"/>
                </a:spcBef>
                <a:spcAft>
                  <a:spcPct val="0"/>
                </a:spcAft>
              </a:pPr>
              <a:r>
                <a:rPr kumimoji="0" lang="zh-CN" altLang="en-US" sz="1200" b="1" i="0" u="none" strike="noStrike" kern="0" cap="none" spc="0" normalizeH="0" baseline="0" noProof="0" dirty="0">
                  <a:ln>
                    <a:noFill/>
                  </a:ln>
                  <a:solidFill>
                    <a:prstClr val="black">
                      <a:lumMod val="65000"/>
                      <a:lumOff val="35000"/>
                    </a:prstClr>
                  </a:solidFill>
                  <a:effectLst/>
                  <a:uLnTx/>
                  <a:uFillTx/>
                </a:rPr>
                <a:t>凯盛专家：凯盛融英的专家网络成员约为</a:t>
              </a:r>
              <a:r>
                <a:rPr kumimoji="0" lang="en-US" altLang="zh-CN" sz="1200" b="1" i="0" u="none" strike="noStrike" kern="0" cap="none" spc="0" normalizeH="0" baseline="0" noProof="0" dirty="0">
                  <a:ln>
                    <a:noFill/>
                  </a:ln>
                  <a:solidFill>
                    <a:prstClr val="black">
                      <a:lumMod val="65000"/>
                      <a:lumOff val="35000"/>
                    </a:prstClr>
                  </a:solidFill>
                  <a:effectLst/>
                  <a:uLnTx/>
                  <a:uFillTx/>
                </a:rPr>
                <a:t>36</a:t>
              </a:r>
              <a:r>
                <a:rPr kumimoji="0" lang="zh-CN" altLang="en-US" sz="1200" b="1" i="0" u="none" strike="noStrike" kern="0" cap="none" spc="0" normalizeH="0" baseline="0" noProof="0" dirty="0">
                  <a:ln>
                    <a:noFill/>
                  </a:ln>
                  <a:solidFill>
                    <a:prstClr val="black">
                      <a:lumMod val="65000"/>
                      <a:lumOff val="35000"/>
                    </a:prstClr>
                  </a:solidFill>
                  <a:effectLst/>
                  <a:uLnTx/>
                  <a:uFillTx/>
                </a:rPr>
                <a:t>万人，包括企业高管，商业领袖，行业精英等。遍布医疗健康，金融，</a:t>
              </a:r>
              <a:r>
                <a:rPr kumimoji="0" lang="en-US" altLang="zh-CN" sz="1200" b="1" i="0" u="none" strike="noStrike" kern="0" cap="none" spc="0" normalizeH="0" baseline="0" noProof="0" dirty="0">
                  <a:ln>
                    <a:noFill/>
                  </a:ln>
                  <a:solidFill>
                    <a:prstClr val="black">
                      <a:lumMod val="65000"/>
                      <a:lumOff val="35000"/>
                    </a:prstClr>
                  </a:solidFill>
                  <a:effectLst/>
                  <a:uLnTx/>
                  <a:uFillTx/>
                </a:rPr>
                <a:t>TMT</a:t>
              </a:r>
              <a:r>
                <a:rPr kumimoji="0" lang="zh-CN" altLang="en-US" sz="1200" b="1" i="0" u="none" strike="noStrike" kern="0" cap="none" spc="0" normalizeH="0" baseline="0" noProof="0" dirty="0">
                  <a:ln>
                    <a:noFill/>
                  </a:ln>
                  <a:solidFill>
                    <a:prstClr val="black">
                      <a:lumMod val="65000"/>
                      <a:lumOff val="35000"/>
                    </a:prstClr>
                  </a:solidFill>
                  <a:effectLst/>
                  <a:uLnTx/>
                  <a:uFillTx/>
                </a:rPr>
                <a:t>，运输能源环境等行业</a:t>
              </a:r>
              <a:endParaRPr kumimoji="0" lang="en-US" altLang="zh-CN" sz="1200" b="0" i="0" u="none" strike="noStrike" kern="0" cap="none" spc="0" normalizeH="0" baseline="0" noProof="0" dirty="0">
                <a:ln>
                  <a:noFill/>
                </a:ln>
                <a:solidFill>
                  <a:prstClr val="black">
                    <a:lumMod val="65000"/>
                    <a:lumOff val="35000"/>
                  </a:prstClr>
                </a:solidFill>
                <a:effectLst/>
                <a:uLnTx/>
                <a:uFillTx/>
              </a:endParaRPr>
            </a:p>
          </p:txBody>
        </p:sp>
      </p:grpSp>
    </p:spTree>
    <p:extLst>
      <p:ext uri="{BB962C8B-B14F-4D97-AF65-F5344CB8AC3E}">
        <p14:creationId xmlns:p14="http://schemas.microsoft.com/office/powerpoint/2010/main" val="3679199633"/>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核心用户群体</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a:xfrm>
            <a:off x="333532" y="5402200"/>
            <a:ext cx="11022012" cy="537750"/>
          </a:xfrm>
        </p:spPr>
        <p:txBody>
          <a:bodyPr>
            <a:normAutofit/>
          </a:bodyPr>
          <a:lstStyle/>
          <a:p>
            <a:pPr marL="285750" indent="-285750">
              <a:buFont typeface="Arial" panose="020B0604020202020204" pitchFamily="34" charset="0"/>
              <a:buChar char="•"/>
            </a:pPr>
            <a:r>
              <a:rPr lang="zh-CN" altLang="en-US" sz="1800" b="0" i="0" dirty="0">
                <a:effectLst/>
                <a:highlight>
                  <a:srgbClr val="FFFFFF"/>
                </a:highlight>
                <a:latin typeface="思源黑体 CN Regular"/>
              </a:rPr>
              <a:t>金融机构是公司最主要的客户，占公司客户总数的一半以上</a:t>
            </a:r>
            <a:endParaRPr lang="zh-CN" altLang="en-US" sz="1800" dirty="0"/>
          </a:p>
        </p:txBody>
      </p:sp>
      <p:pic>
        <p:nvPicPr>
          <p:cNvPr id="6" name="图片 5">
            <a:extLst>
              <a:ext uri="{FF2B5EF4-FFF2-40B4-BE49-F238E27FC236}">
                <a16:creationId xmlns:a16="http://schemas.microsoft.com/office/drawing/2014/main" id="{44B9B117-1FE0-B67D-7BE0-6F0BD4813681}"/>
              </a:ext>
            </a:extLst>
          </p:cNvPr>
          <p:cNvPicPr>
            <a:picLocks noChangeAspect="1"/>
          </p:cNvPicPr>
          <p:nvPr/>
        </p:nvPicPr>
        <p:blipFill>
          <a:blip r:embed="rId3"/>
          <a:stretch>
            <a:fillRect/>
          </a:stretch>
        </p:blipFill>
        <p:spPr>
          <a:xfrm>
            <a:off x="70829" y="1508950"/>
            <a:ext cx="6088908" cy="3673158"/>
          </a:xfrm>
          <a:prstGeom prst="rect">
            <a:avLst/>
          </a:prstGeom>
        </p:spPr>
      </p:pic>
      <p:pic>
        <p:nvPicPr>
          <p:cNvPr id="8" name="图片 7">
            <a:extLst>
              <a:ext uri="{FF2B5EF4-FFF2-40B4-BE49-F238E27FC236}">
                <a16:creationId xmlns:a16="http://schemas.microsoft.com/office/drawing/2014/main" id="{DFC23C7F-FEF5-FD36-2E34-343775C9F03C}"/>
              </a:ext>
            </a:extLst>
          </p:cNvPr>
          <p:cNvPicPr>
            <a:picLocks noChangeAspect="1"/>
          </p:cNvPicPr>
          <p:nvPr/>
        </p:nvPicPr>
        <p:blipFill>
          <a:blip r:embed="rId4"/>
          <a:stretch>
            <a:fillRect/>
          </a:stretch>
        </p:blipFill>
        <p:spPr>
          <a:xfrm>
            <a:off x="5844538" y="1455800"/>
            <a:ext cx="6111770" cy="3627434"/>
          </a:xfrm>
          <a:prstGeom prst="rect">
            <a:avLst/>
          </a:prstGeom>
        </p:spPr>
      </p:pic>
    </p:spTree>
    <p:extLst>
      <p:ext uri="{BB962C8B-B14F-4D97-AF65-F5344CB8AC3E}">
        <p14:creationId xmlns:p14="http://schemas.microsoft.com/office/powerpoint/2010/main" val="93163284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信息服务的类型</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p:txBody>
          <a:bodyPr/>
          <a:lstStyle/>
          <a:p>
            <a:endParaRPr lang="zh-CN" altLang="en-US"/>
          </a:p>
        </p:txBody>
      </p:sp>
      <p:grpSp>
        <p:nvGrpSpPr>
          <p:cNvPr id="6" name="组合 5">
            <a:extLst>
              <a:ext uri="{FF2B5EF4-FFF2-40B4-BE49-F238E27FC236}">
                <a16:creationId xmlns:a16="http://schemas.microsoft.com/office/drawing/2014/main" id="{499E1987-18D3-7F9B-AB58-F58412272281}"/>
              </a:ext>
            </a:extLst>
          </p:cNvPr>
          <p:cNvGrpSpPr/>
          <p:nvPr/>
        </p:nvGrpSpPr>
        <p:grpSpPr>
          <a:xfrm>
            <a:off x="6242771" y="3855269"/>
            <a:ext cx="5248754" cy="2712473"/>
            <a:chOff x="2797653" y="1591982"/>
            <a:chExt cx="7077611" cy="3674036"/>
          </a:xfrm>
        </p:grpSpPr>
        <p:sp>
          <p:nvSpPr>
            <p:cNvPr id="7" name="任意多边形 26">
              <a:extLst>
                <a:ext uri="{FF2B5EF4-FFF2-40B4-BE49-F238E27FC236}">
                  <a16:creationId xmlns:a16="http://schemas.microsoft.com/office/drawing/2014/main" id="{175CFF46-8AFA-E9EC-60CA-1D120A347807}"/>
                </a:ext>
              </a:extLst>
            </p:cNvPr>
            <p:cNvSpPr>
              <a:spLocks noChangeArrowheads="1"/>
            </p:cNvSpPr>
            <p:nvPr/>
          </p:nvSpPr>
          <p:spPr bwMode="auto">
            <a:xfrm rot="15780000">
              <a:off x="4016553" y="2956748"/>
              <a:ext cx="2309270" cy="2309269"/>
            </a:xfrm>
            <a:custGeom>
              <a:avLst/>
              <a:gdLst>
                <a:gd name="connsiteX0" fmla="*/ 1952395 w 2538357"/>
                <a:gd name="connsiteY0" fmla="*/ 1409094 h 2538356"/>
                <a:gd name="connsiteX1" fmla="*/ 1966559 w 2538357"/>
                <a:gd name="connsiteY1" fmla="*/ 1268615 h 2538356"/>
                <a:gd name="connsiteX2" fmla="*/ 1269460 w 2538357"/>
                <a:gd name="connsiteY2" fmla="*/ 571516 h 2538356"/>
                <a:gd name="connsiteX3" fmla="*/ 572361 w 2538357"/>
                <a:gd name="connsiteY3" fmla="*/ 1268615 h 2538356"/>
                <a:gd name="connsiteX4" fmla="*/ 1269460 w 2538357"/>
                <a:gd name="connsiteY4" fmla="*/ 1965714 h 2538356"/>
                <a:gd name="connsiteX5" fmla="*/ 1952395 w 2538357"/>
                <a:gd name="connsiteY5" fmla="*/ 1409094 h 2538356"/>
                <a:gd name="connsiteX6" fmla="*/ 2538357 w 2538357"/>
                <a:gd name="connsiteY6" fmla="*/ 1464215 h 2538356"/>
                <a:gd name="connsiteX7" fmla="*/ 2247997 w 2538357"/>
                <a:gd name="connsiteY7" fmla="*/ 1556421 h 2538356"/>
                <a:gd name="connsiteX8" fmla="*/ 2219878 w 2538357"/>
                <a:gd name="connsiteY8" fmla="*/ 1643095 h 2538356"/>
                <a:gd name="connsiteX9" fmla="*/ 2167458 w 2538357"/>
                <a:gd name="connsiteY9" fmla="*/ 1755418 h 2538356"/>
                <a:gd name="connsiteX10" fmla="*/ 2165601 w 2538357"/>
                <a:gd name="connsiteY10" fmla="*/ 1758476 h 2538356"/>
                <a:gd name="connsiteX11" fmla="*/ 2305530 w 2538357"/>
                <a:gd name="connsiteY11" fmla="*/ 2028628 h 2538356"/>
                <a:gd name="connsiteX12" fmla="*/ 2029307 w 2538357"/>
                <a:gd name="connsiteY12" fmla="*/ 2304851 h 2538356"/>
                <a:gd name="connsiteX13" fmla="*/ 1754130 w 2538357"/>
                <a:gd name="connsiteY13" fmla="*/ 2162320 h 2538356"/>
                <a:gd name="connsiteX14" fmla="*/ 1666990 w 2538357"/>
                <a:gd name="connsiteY14" fmla="*/ 2209617 h 2538356"/>
                <a:gd name="connsiteX15" fmla="*/ 1573160 w 2538357"/>
                <a:gd name="connsiteY15" fmla="*/ 2243957 h 2538356"/>
                <a:gd name="connsiteX16" fmla="*/ 1557559 w 2538357"/>
                <a:gd name="connsiteY16" fmla="*/ 2247968 h 2538356"/>
                <a:gd name="connsiteX17" fmla="*/ 1465344 w 2538357"/>
                <a:gd name="connsiteY17" fmla="*/ 2538356 h 2538356"/>
                <a:gd name="connsiteX18" fmla="*/ 1074706 w 2538357"/>
                <a:gd name="connsiteY18" fmla="*/ 2538356 h 2538356"/>
                <a:gd name="connsiteX19" fmla="*/ 982277 w 2538357"/>
                <a:gd name="connsiteY19" fmla="*/ 2247293 h 2538356"/>
                <a:gd name="connsiteX20" fmla="*/ 930071 w 2538357"/>
                <a:gd name="connsiteY20" fmla="*/ 2232127 h 2538356"/>
                <a:gd name="connsiteX21" fmla="*/ 826691 w 2538357"/>
                <a:gd name="connsiteY21" fmla="*/ 2189166 h 2538356"/>
                <a:gd name="connsiteX22" fmla="*/ 782735 w 2538357"/>
                <a:gd name="connsiteY22" fmla="*/ 2163903 h 2538356"/>
                <a:gd name="connsiteX23" fmla="*/ 509845 w 2538357"/>
                <a:gd name="connsiteY23" fmla="*/ 2305248 h 2538356"/>
                <a:gd name="connsiteX24" fmla="*/ 233622 w 2538357"/>
                <a:gd name="connsiteY24" fmla="*/ 2029026 h 2538356"/>
                <a:gd name="connsiteX25" fmla="*/ 374747 w 2538357"/>
                <a:gd name="connsiteY25" fmla="*/ 1756567 h 2538356"/>
                <a:gd name="connsiteX26" fmla="*/ 328458 w 2538357"/>
                <a:gd name="connsiteY26" fmla="*/ 1666145 h 2538356"/>
                <a:gd name="connsiteX27" fmla="*/ 294843 w 2538357"/>
                <a:gd name="connsiteY27" fmla="*/ 1557844 h 2538356"/>
                <a:gd name="connsiteX28" fmla="*/ 0 w 2538357"/>
                <a:gd name="connsiteY28" fmla="*/ 1464216 h 2538356"/>
                <a:gd name="connsiteX29" fmla="*/ 0 w 2538357"/>
                <a:gd name="connsiteY29" fmla="*/ 1073578 h 2538356"/>
                <a:gd name="connsiteX30" fmla="*/ 294649 w 2538357"/>
                <a:gd name="connsiteY30" fmla="*/ 980010 h 2538356"/>
                <a:gd name="connsiteX31" fmla="*/ 328458 w 2538357"/>
                <a:gd name="connsiteY31" fmla="*/ 871085 h 2538356"/>
                <a:gd name="connsiteX32" fmla="*/ 373634 w 2538357"/>
                <a:gd name="connsiteY32" fmla="*/ 778738 h 2538356"/>
                <a:gd name="connsiteX33" fmla="*/ 234418 w 2538357"/>
                <a:gd name="connsiteY33" fmla="*/ 509962 h 2538356"/>
                <a:gd name="connsiteX34" fmla="*/ 510641 w 2538357"/>
                <a:gd name="connsiteY34" fmla="*/ 233739 h 2538356"/>
                <a:gd name="connsiteX35" fmla="*/ 779880 w 2538357"/>
                <a:gd name="connsiteY35" fmla="*/ 373194 h 2538356"/>
                <a:gd name="connsiteX36" fmla="*/ 860510 w 2538357"/>
                <a:gd name="connsiteY36" fmla="*/ 332526 h 2538356"/>
                <a:gd name="connsiteX37" fmla="*/ 965759 w 2538357"/>
                <a:gd name="connsiteY37" fmla="*/ 293274 h 2538356"/>
                <a:gd name="connsiteX38" fmla="*/ 982821 w 2538357"/>
                <a:gd name="connsiteY38" fmla="*/ 289341 h 2538356"/>
                <a:gd name="connsiteX39" fmla="*/ 1074705 w 2538357"/>
                <a:gd name="connsiteY39" fmla="*/ 0 h 2538356"/>
                <a:gd name="connsiteX40" fmla="*/ 1465342 w 2538357"/>
                <a:gd name="connsiteY40" fmla="*/ 0 h 2538356"/>
                <a:gd name="connsiteX41" fmla="*/ 1557312 w 2538357"/>
                <a:gd name="connsiteY41" fmla="*/ 289622 h 2538356"/>
                <a:gd name="connsiteX42" fmla="*/ 1573161 w 2538357"/>
                <a:gd name="connsiteY42" fmla="*/ 293274 h 2538356"/>
                <a:gd name="connsiteX43" fmla="*/ 1678409 w 2538357"/>
                <a:gd name="connsiteY43" fmla="*/ 332525 h 2538356"/>
                <a:gd name="connsiteX44" fmla="*/ 1759547 w 2538357"/>
                <a:gd name="connsiteY44" fmla="*/ 373450 h 2538356"/>
                <a:gd name="connsiteX45" fmla="*/ 2028510 w 2538357"/>
                <a:gd name="connsiteY45" fmla="*/ 234137 h 2538356"/>
                <a:gd name="connsiteX46" fmla="*/ 2304734 w 2538357"/>
                <a:gd name="connsiteY46" fmla="*/ 510359 h 2538356"/>
                <a:gd name="connsiteX47" fmla="*/ 2165498 w 2538357"/>
                <a:gd name="connsiteY47" fmla="*/ 779174 h 2538356"/>
                <a:gd name="connsiteX48" fmla="*/ 2210461 w 2538357"/>
                <a:gd name="connsiteY48" fmla="*/ 871084 h 2538356"/>
                <a:gd name="connsiteX49" fmla="*/ 2244332 w 2538357"/>
                <a:gd name="connsiteY49" fmla="*/ 980208 h 2538356"/>
                <a:gd name="connsiteX50" fmla="*/ 2538357 w 2538357"/>
                <a:gd name="connsiteY50" fmla="*/ 1073578 h 253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538357" h="2538356">
                  <a:moveTo>
                    <a:pt x="1952395" y="1409094"/>
                  </a:moveTo>
                  <a:cubicBezTo>
                    <a:pt x="1961682" y="1363716"/>
                    <a:pt x="1966559" y="1316734"/>
                    <a:pt x="1966559" y="1268615"/>
                  </a:cubicBezTo>
                  <a:cubicBezTo>
                    <a:pt x="1966559" y="883659"/>
                    <a:pt x="1654415" y="571517"/>
                    <a:pt x="1269460" y="571516"/>
                  </a:cubicBezTo>
                  <a:cubicBezTo>
                    <a:pt x="884504" y="571516"/>
                    <a:pt x="572360" y="883660"/>
                    <a:pt x="572361" y="1268615"/>
                  </a:cubicBezTo>
                  <a:cubicBezTo>
                    <a:pt x="572360" y="1653570"/>
                    <a:pt x="884504" y="1965714"/>
                    <a:pt x="1269460" y="1965714"/>
                  </a:cubicBezTo>
                  <a:cubicBezTo>
                    <a:pt x="1606295" y="1965714"/>
                    <a:pt x="1887386" y="1726729"/>
                    <a:pt x="1952395" y="1409094"/>
                  </a:cubicBezTo>
                  <a:close/>
                  <a:moveTo>
                    <a:pt x="2538357" y="1464215"/>
                  </a:moveTo>
                  <a:lnTo>
                    <a:pt x="2247997" y="1556421"/>
                  </a:lnTo>
                  <a:lnTo>
                    <a:pt x="2219878" y="1643095"/>
                  </a:lnTo>
                  <a:cubicBezTo>
                    <a:pt x="2204639" y="1681745"/>
                    <a:pt x="2187110" y="1719242"/>
                    <a:pt x="2167458" y="1755418"/>
                  </a:cubicBezTo>
                  <a:lnTo>
                    <a:pt x="2165601" y="1758476"/>
                  </a:lnTo>
                  <a:lnTo>
                    <a:pt x="2305530" y="2028628"/>
                  </a:lnTo>
                  <a:lnTo>
                    <a:pt x="2029307" y="2304851"/>
                  </a:lnTo>
                  <a:lnTo>
                    <a:pt x="1754130" y="2162320"/>
                  </a:lnTo>
                  <a:lnTo>
                    <a:pt x="1666990" y="2209617"/>
                  </a:lnTo>
                  <a:cubicBezTo>
                    <a:pt x="1636444" y="2222536"/>
                    <a:pt x="1605139" y="2234011"/>
                    <a:pt x="1573160" y="2243957"/>
                  </a:cubicBezTo>
                  <a:lnTo>
                    <a:pt x="1557559" y="2247968"/>
                  </a:lnTo>
                  <a:lnTo>
                    <a:pt x="1465344" y="2538356"/>
                  </a:lnTo>
                  <a:lnTo>
                    <a:pt x="1074706" y="2538356"/>
                  </a:lnTo>
                  <a:lnTo>
                    <a:pt x="982277" y="2247293"/>
                  </a:lnTo>
                  <a:lnTo>
                    <a:pt x="930071" y="2232127"/>
                  </a:lnTo>
                  <a:cubicBezTo>
                    <a:pt x="894677" y="2219661"/>
                    <a:pt x="860176" y="2205301"/>
                    <a:pt x="826691" y="2189166"/>
                  </a:cubicBezTo>
                  <a:lnTo>
                    <a:pt x="782735" y="2163903"/>
                  </a:lnTo>
                  <a:lnTo>
                    <a:pt x="509845" y="2305248"/>
                  </a:lnTo>
                  <a:lnTo>
                    <a:pt x="233622" y="2029026"/>
                  </a:lnTo>
                  <a:lnTo>
                    <a:pt x="374747" y="1756567"/>
                  </a:lnTo>
                  <a:lnTo>
                    <a:pt x="328458" y="1666145"/>
                  </a:lnTo>
                  <a:lnTo>
                    <a:pt x="294843" y="1557844"/>
                  </a:lnTo>
                  <a:lnTo>
                    <a:pt x="0" y="1464216"/>
                  </a:lnTo>
                  <a:lnTo>
                    <a:pt x="0" y="1073578"/>
                  </a:lnTo>
                  <a:lnTo>
                    <a:pt x="294649" y="980010"/>
                  </a:lnTo>
                  <a:lnTo>
                    <a:pt x="328458" y="871085"/>
                  </a:lnTo>
                  <a:lnTo>
                    <a:pt x="373634" y="778738"/>
                  </a:lnTo>
                  <a:lnTo>
                    <a:pt x="234418" y="509962"/>
                  </a:lnTo>
                  <a:lnTo>
                    <a:pt x="510641" y="233739"/>
                  </a:lnTo>
                  <a:lnTo>
                    <a:pt x="779880" y="373194"/>
                  </a:lnTo>
                  <a:lnTo>
                    <a:pt x="860510" y="332526"/>
                  </a:lnTo>
                  <a:cubicBezTo>
                    <a:pt x="894659" y="317587"/>
                    <a:pt x="929783" y="304462"/>
                    <a:pt x="965759" y="293274"/>
                  </a:cubicBezTo>
                  <a:lnTo>
                    <a:pt x="982821" y="289341"/>
                  </a:lnTo>
                  <a:lnTo>
                    <a:pt x="1074705" y="0"/>
                  </a:lnTo>
                  <a:lnTo>
                    <a:pt x="1465342" y="0"/>
                  </a:lnTo>
                  <a:lnTo>
                    <a:pt x="1557312" y="289622"/>
                  </a:lnTo>
                  <a:lnTo>
                    <a:pt x="1573161" y="293274"/>
                  </a:lnTo>
                  <a:cubicBezTo>
                    <a:pt x="1609138" y="304463"/>
                    <a:pt x="1644261" y="317587"/>
                    <a:pt x="1678409" y="332525"/>
                  </a:cubicBezTo>
                  <a:lnTo>
                    <a:pt x="1759547" y="373450"/>
                  </a:lnTo>
                  <a:lnTo>
                    <a:pt x="2028510" y="234137"/>
                  </a:lnTo>
                  <a:lnTo>
                    <a:pt x="2304734" y="510359"/>
                  </a:lnTo>
                  <a:lnTo>
                    <a:pt x="2165498" y="779174"/>
                  </a:lnTo>
                  <a:lnTo>
                    <a:pt x="2210461" y="871084"/>
                  </a:lnTo>
                  <a:lnTo>
                    <a:pt x="2244332" y="980208"/>
                  </a:lnTo>
                  <a:lnTo>
                    <a:pt x="2538357" y="1073578"/>
                  </a:lnTo>
                  <a:close/>
                </a:path>
              </a:pathLst>
            </a:custGeom>
            <a:solidFill>
              <a:srgbClr val="AE0B2A"/>
            </a:solidFill>
            <a:ln>
              <a:noFill/>
            </a:ln>
            <a:effectLst/>
          </p:spPr>
          <p:txBody>
            <a:bodyPr anchor="ctr"/>
            <a:lstStyle/>
            <a:p>
              <a:pPr eaLnBrk="1" hangingPunct="1">
                <a:buFont typeface="Arial" panose="020B0604020202020204" pitchFamily="34" charset="0"/>
                <a:buNone/>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nvGrpSpPr>
            <p:cNvPr id="8" name="组合 7">
              <a:extLst>
                <a:ext uri="{FF2B5EF4-FFF2-40B4-BE49-F238E27FC236}">
                  <a16:creationId xmlns:a16="http://schemas.microsoft.com/office/drawing/2014/main" id="{16D663F9-F17E-893C-35CF-53C3CBA7E96D}"/>
                </a:ext>
              </a:extLst>
            </p:cNvPr>
            <p:cNvGrpSpPr/>
            <p:nvPr/>
          </p:nvGrpSpPr>
          <p:grpSpPr>
            <a:xfrm>
              <a:off x="2797653" y="1591982"/>
              <a:ext cx="7077611" cy="2841836"/>
              <a:chOff x="2528888" y="1027113"/>
              <a:chExt cx="7779905" cy="3123824"/>
            </a:xfrm>
          </p:grpSpPr>
          <p:sp>
            <p:nvSpPr>
              <p:cNvPr id="32" name="Text Box 70">
                <a:extLst>
                  <a:ext uri="{FF2B5EF4-FFF2-40B4-BE49-F238E27FC236}">
                    <a16:creationId xmlns:a16="http://schemas.microsoft.com/office/drawing/2014/main" id="{090A1FA2-C89C-553F-84FA-910D9FB974A0}"/>
                  </a:ext>
                </a:extLst>
              </p:cNvPr>
              <p:cNvSpPr txBox="1">
                <a:spLocks noChangeArrowheads="1"/>
              </p:cNvSpPr>
              <p:nvPr/>
            </p:nvSpPr>
            <p:spPr bwMode="auto">
              <a:xfrm>
                <a:off x="2528888" y="2460625"/>
                <a:ext cx="1171575" cy="405980"/>
              </a:xfrm>
              <a:prstGeom prst="rect">
                <a:avLst/>
              </a:prstGeom>
              <a:noFill/>
              <a:ln>
                <a:noFill/>
              </a:ln>
              <a:effectLst/>
            </p:spPr>
            <p:txBody>
              <a:bodyPr>
                <a:spAutoFit/>
              </a:bodyPr>
              <a:lstStyle/>
              <a:p>
                <a:pPr algn="ctr" eaLnBrk="1" hangingPunct="1">
                  <a:buFont typeface="Arial" panose="020B0604020202020204" pitchFamily="34" charset="0"/>
                  <a:buNone/>
                  <a:defRPr/>
                </a:pPr>
                <a:endParaRPr lang="zh-CN" altLang="en-US" b="1" dirty="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3" name="Text Box 70">
                <a:extLst>
                  <a:ext uri="{FF2B5EF4-FFF2-40B4-BE49-F238E27FC236}">
                    <a16:creationId xmlns:a16="http://schemas.microsoft.com/office/drawing/2014/main" id="{AB89DB4B-74E3-BD58-2465-2F4D3BCE8C90}"/>
                  </a:ext>
                </a:extLst>
              </p:cNvPr>
              <p:cNvSpPr txBox="1">
                <a:spLocks noChangeArrowheads="1"/>
              </p:cNvSpPr>
              <p:nvPr/>
            </p:nvSpPr>
            <p:spPr bwMode="auto">
              <a:xfrm>
                <a:off x="4552154" y="3432281"/>
                <a:ext cx="1171575" cy="710464"/>
              </a:xfrm>
              <a:prstGeom prst="rect">
                <a:avLst/>
              </a:prstGeom>
              <a:noFill/>
              <a:ln>
                <a:noFill/>
              </a:ln>
              <a:effectLst/>
            </p:spPr>
            <p:txBody>
              <a:bodyPr>
                <a:spAutoFit/>
              </a:bodyPr>
              <a:lstStyle/>
              <a:p>
                <a:pPr algn="ctr" eaLnBrk="1" hangingPunct="1">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cs typeface="+mn-ea"/>
                    <a:sym typeface="微软雅黑" panose="020B0503020204020204" pitchFamily="34" charset="-122"/>
                  </a:rPr>
                  <a:t>专家访谈</a:t>
                </a:r>
              </a:p>
            </p:txBody>
          </p:sp>
          <p:sp>
            <p:nvSpPr>
              <p:cNvPr id="34" name="任意多边形 6">
                <a:extLst>
                  <a:ext uri="{FF2B5EF4-FFF2-40B4-BE49-F238E27FC236}">
                    <a16:creationId xmlns:a16="http://schemas.microsoft.com/office/drawing/2014/main" id="{A13533F6-27DA-D576-07BB-1C41FF6264F0}"/>
                  </a:ext>
                </a:extLst>
              </p:cNvPr>
              <p:cNvSpPr>
                <a:spLocks noChangeArrowheads="1"/>
              </p:cNvSpPr>
              <p:nvPr/>
            </p:nvSpPr>
            <p:spPr bwMode="auto">
              <a:xfrm rot="21180000">
                <a:off x="5795963" y="1027113"/>
                <a:ext cx="2536825" cy="2540000"/>
              </a:xfrm>
              <a:custGeom>
                <a:avLst/>
                <a:gdLst>
                  <a:gd name="connsiteX0" fmla="*/ 1251922 w 2255227"/>
                  <a:gd name="connsiteY0" fmla="*/ 520893 h 2256478"/>
                  <a:gd name="connsiteX1" fmla="*/ 1127113 w 2255227"/>
                  <a:gd name="connsiteY1" fmla="*/ 508301 h 2256478"/>
                  <a:gd name="connsiteX2" fmla="*/ 507769 w 2255227"/>
                  <a:gd name="connsiteY2" fmla="*/ 1127989 h 2256478"/>
                  <a:gd name="connsiteX3" fmla="*/ 1127113 w 2255227"/>
                  <a:gd name="connsiteY3" fmla="*/ 1747677 h 2256478"/>
                  <a:gd name="connsiteX4" fmla="*/ 1746458 w 2255227"/>
                  <a:gd name="connsiteY4" fmla="*/ 1127990 h 2256478"/>
                  <a:gd name="connsiteX5" fmla="*/ 1251922 w 2255227"/>
                  <a:gd name="connsiteY5" fmla="*/ 520893 h 2256478"/>
                  <a:gd name="connsiteX6" fmla="*/ 1300896 w 2255227"/>
                  <a:gd name="connsiteY6" fmla="*/ 0 h 2256478"/>
                  <a:gd name="connsiteX7" fmla="*/ 1382543 w 2255227"/>
                  <a:gd name="connsiteY7" fmla="*/ 257254 h 2256478"/>
                  <a:gd name="connsiteX8" fmla="*/ 1396938 w 2255227"/>
                  <a:gd name="connsiteY8" fmla="*/ 260958 h 2256478"/>
                  <a:gd name="connsiteX9" fmla="*/ 1498015 w 2255227"/>
                  <a:gd name="connsiteY9" fmla="*/ 299204 h 2256478"/>
                  <a:gd name="connsiteX10" fmla="*/ 1561256 w 2255227"/>
                  <a:gd name="connsiteY10" fmla="*/ 332211 h 2256478"/>
                  <a:gd name="connsiteX11" fmla="*/ 1802286 w 2255227"/>
                  <a:gd name="connsiteY11" fmla="*/ 207415 h 2256478"/>
                  <a:gd name="connsiteX12" fmla="*/ 2047835 w 2255227"/>
                  <a:gd name="connsiteY12" fmla="*/ 452964 h 2256478"/>
                  <a:gd name="connsiteX13" fmla="*/ 1922770 w 2255227"/>
                  <a:gd name="connsiteY13" fmla="*/ 694515 h 2256478"/>
                  <a:gd name="connsiteX14" fmla="*/ 1946176 w 2255227"/>
                  <a:gd name="connsiteY14" fmla="*/ 736872 h 2256478"/>
                  <a:gd name="connsiteX15" fmla="*/ 1986783 w 2255227"/>
                  <a:gd name="connsiteY15" fmla="*/ 836807 h 2256478"/>
                  <a:gd name="connsiteX16" fmla="*/ 1995410 w 2255227"/>
                  <a:gd name="connsiteY16" fmla="*/ 871308 h 2256478"/>
                  <a:gd name="connsiteX17" fmla="*/ 2255226 w 2255227"/>
                  <a:gd name="connsiteY17" fmla="*/ 953860 h 2256478"/>
                  <a:gd name="connsiteX18" fmla="*/ 2255227 w 2255227"/>
                  <a:gd name="connsiteY18" fmla="*/ 1301118 h 2256478"/>
                  <a:gd name="connsiteX19" fmla="*/ 1997079 w 2255227"/>
                  <a:gd name="connsiteY19" fmla="*/ 1383140 h 2256478"/>
                  <a:gd name="connsiteX20" fmla="*/ 1993664 w 2255227"/>
                  <a:gd name="connsiteY20" fmla="*/ 1397965 h 2256478"/>
                  <a:gd name="connsiteX21" fmla="*/ 1958790 w 2255227"/>
                  <a:gd name="connsiteY21" fmla="*/ 1491526 h 2256478"/>
                  <a:gd name="connsiteX22" fmla="*/ 1923390 w 2255227"/>
                  <a:gd name="connsiteY22" fmla="*/ 1561751 h 2256478"/>
                  <a:gd name="connsiteX23" fmla="*/ 2048562 w 2255227"/>
                  <a:gd name="connsiteY23" fmla="*/ 1803319 h 2256478"/>
                  <a:gd name="connsiteX24" fmla="*/ 1803149 w 2255227"/>
                  <a:gd name="connsiteY24" fmla="*/ 2048732 h 2256478"/>
                  <a:gd name="connsiteX25" fmla="*/ 1562724 w 2255227"/>
                  <a:gd name="connsiteY25" fmla="*/ 1924152 h 2256478"/>
                  <a:gd name="connsiteX26" fmla="*/ 1480303 w 2255227"/>
                  <a:gd name="connsiteY26" fmla="*/ 1964495 h 2256478"/>
                  <a:gd name="connsiteX27" fmla="*/ 1384081 w 2255227"/>
                  <a:gd name="connsiteY27" fmla="*/ 1994378 h 2256478"/>
                  <a:gd name="connsiteX28" fmla="*/ 1300896 w 2255227"/>
                  <a:gd name="connsiteY28" fmla="*/ 2256478 h 2256478"/>
                  <a:gd name="connsiteX29" fmla="*/ 953830 w 2255227"/>
                  <a:gd name="connsiteY29" fmla="*/ 2256478 h 2256478"/>
                  <a:gd name="connsiteX30" fmla="*/ 870700 w 2255227"/>
                  <a:gd name="connsiteY30" fmla="*/ 1994550 h 2256478"/>
                  <a:gd name="connsiteX31" fmla="*/ 773924 w 2255227"/>
                  <a:gd name="connsiteY31" fmla="*/ 1964495 h 2256478"/>
                  <a:gd name="connsiteX32" fmla="*/ 691589 w 2255227"/>
                  <a:gd name="connsiteY32" fmla="*/ 1924195 h 2256478"/>
                  <a:gd name="connsiteX33" fmla="*/ 453149 w 2255227"/>
                  <a:gd name="connsiteY33" fmla="*/ 2047650 h 2256478"/>
                  <a:gd name="connsiteX34" fmla="*/ 207600 w 2255227"/>
                  <a:gd name="connsiteY34" fmla="*/ 1802101 h 2256478"/>
                  <a:gd name="connsiteX35" fmla="*/ 331431 w 2255227"/>
                  <a:gd name="connsiteY35" fmla="*/ 1562932 h 2256478"/>
                  <a:gd name="connsiteX36" fmla="*/ 295435 w 2255227"/>
                  <a:gd name="connsiteY36" fmla="*/ 1491526 h 2256478"/>
                  <a:gd name="connsiteX37" fmla="*/ 260562 w 2255227"/>
                  <a:gd name="connsiteY37" fmla="*/ 1397965 h 2256478"/>
                  <a:gd name="connsiteX38" fmla="*/ 257069 w 2255227"/>
                  <a:gd name="connsiteY38" fmla="*/ 1382797 h 2256478"/>
                  <a:gd name="connsiteX39" fmla="*/ 0 w 2255227"/>
                  <a:gd name="connsiteY39" fmla="*/ 1301118 h 2256478"/>
                  <a:gd name="connsiteX40" fmla="*/ 0 w 2255227"/>
                  <a:gd name="connsiteY40" fmla="*/ 953860 h 2256478"/>
                  <a:gd name="connsiteX41" fmla="*/ 257318 w 2255227"/>
                  <a:gd name="connsiteY41" fmla="*/ 872102 h 2256478"/>
                  <a:gd name="connsiteX42" fmla="*/ 260562 w 2255227"/>
                  <a:gd name="connsiteY42" fmla="*/ 858014 h 2256478"/>
                  <a:gd name="connsiteX43" fmla="*/ 295436 w 2255227"/>
                  <a:gd name="connsiteY43" fmla="*/ 764453 h 2256478"/>
                  <a:gd name="connsiteX44" fmla="*/ 331652 w 2255227"/>
                  <a:gd name="connsiteY44" fmla="*/ 692609 h 2256478"/>
                  <a:gd name="connsiteX45" fmla="*/ 207579 w 2255227"/>
                  <a:gd name="connsiteY45" fmla="*/ 453162 h 2256478"/>
                  <a:gd name="connsiteX46" fmla="*/ 452992 w 2255227"/>
                  <a:gd name="connsiteY46" fmla="*/ 207749 h 2256478"/>
                  <a:gd name="connsiteX47" fmla="*/ 691989 w 2255227"/>
                  <a:gd name="connsiteY47" fmla="*/ 331589 h 2256478"/>
                  <a:gd name="connsiteX48" fmla="*/ 773923 w 2255227"/>
                  <a:gd name="connsiteY48" fmla="*/ 291484 h 2256478"/>
                  <a:gd name="connsiteX49" fmla="*/ 870875 w 2255227"/>
                  <a:gd name="connsiteY49" fmla="*/ 261374 h 2256478"/>
                  <a:gd name="connsiteX50" fmla="*/ 953830 w 2255227"/>
                  <a:gd name="connsiteY50" fmla="*/ 0 h 225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255227" h="2256478">
                    <a:moveTo>
                      <a:pt x="1251922" y="520893"/>
                    </a:moveTo>
                    <a:cubicBezTo>
                      <a:pt x="1211606" y="512637"/>
                      <a:pt x="1169865" y="508302"/>
                      <a:pt x="1127113" y="508301"/>
                    </a:cubicBezTo>
                    <a:cubicBezTo>
                      <a:pt x="785096" y="508302"/>
                      <a:pt x="507769" y="785783"/>
                      <a:pt x="507769" y="1127989"/>
                    </a:cubicBezTo>
                    <a:cubicBezTo>
                      <a:pt x="507769" y="1470197"/>
                      <a:pt x="785096" y="1747677"/>
                      <a:pt x="1127113" y="1747677"/>
                    </a:cubicBezTo>
                    <a:cubicBezTo>
                      <a:pt x="1469130" y="1747677"/>
                      <a:pt x="1746458" y="1470197"/>
                      <a:pt x="1746458" y="1127990"/>
                    </a:cubicBezTo>
                    <a:cubicBezTo>
                      <a:pt x="1746457" y="828558"/>
                      <a:pt x="1534129" y="578683"/>
                      <a:pt x="1251922" y="520893"/>
                    </a:cubicBezTo>
                    <a:close/>
                    <a:moveTo>
                      <a:pt x="1300896" y="0"/>
                    </a:moveTo>
                    <a:lnTo>
                      <a:pt x="1382543" y="257254"/>
                    </a:lnTo>
                    <a:lnTo>
                      <a:pt x="1396938" y="260958"/>
                    </a:lnTo>
                    <a:cubicBezTo>
                      <a:pt x="1431566" y="271733"/>
                      <a:pt x="1465304" y="284528"/>
                      <a:pt x="1498015" y="299204"/>
                    </a:cubicBezTo>
                    <a:lnTo>
                      <a:pt x="1561256" y="332211"/>
                    </a:lnTo>
                    <a:lnTo>
                      <a:pt x="1802286" y="207415"/>
                    </a:lnTo>
                    <a:lnTo>
                      <a:pt x="2047835" y="452964"/>
                    </a:lnTo>
                    <a:lnTo>
                      <a:pt x="1922770" y="694515"/>
                    </a:lnTo>
                    <a:lnTo>
                      <a:pt x="1946176" y="736872"/>
                    </a:lnTo>
                    <a:cubicBezTo>
                      <a:pt x="1961610" y="769174"/>
                      <a:pt x="1975191" y="802531"/>
                      <a:pt x="1986783" y="836807"/>
                    </a:cubicBezTo>
                    <a:lnTo>
                      <a:pt x="1995410" y="871308"/>
                    </a:lnTo>
                    <a:lnTo>
                      <a:pt x="2255226" y="953860"/>
                    </a:lnTo>
                    <a:lnTo>
                      <a:pt x="2255227" y="1301118"/>
                    </a:lnTo>
                    <a:lnTo>
                      <a:pt x="1997079" y="1383140"/>
                    </a:lnTo>
                    <a:lnTo>
                      <a:pt x="1993664" y="1397965"/>
                    </a:lnTo>
                    <a:cubicBezTo>
                      <a:pt x="1983723" y="1429946"/>
                      <a:pt x="1972062" y="1461169"/>
                      <a:pt x="1958790" y="1491526"/>
                    </a:cubicBezTo>
                    <a:lnTo>
                      <a:pt x="1923390" y="1561751"/>
                    </a:lnTo>
                    <a:lnTo>
                      <a:pt x="2048562" y="1803319"/>
                    </a:lnTo>
                    <a:lnTo>
                      <a:pt x="1803149" y="2048732"/>
                    </a:lnTo>
                    <a:lnTo>
                      <a:pt x="1562724" y="1924152"/>
                    </a:lnTo>
                    <a:lnTo>
                      <a:pt x="1480303" y="1964495"/>
                    </a:lnTo>
                    <a:lnTo>
                      <a:pt x="1384081" y="1994378"/>
                    </a:lnTo>
                    <a:lnTo>
                      <a:pt x="1300896" y="2256478"/>
                    </a:lnTo>
                    <a:lnTo>
                      <a:pt x="953830" y="2256478"/>
                    </a:lnTo>
                    <a:lnTo>
                      <a:pt x="870700" y="1994550"/>
                    </a:lnTo>
                    <a:lnTo>
                      <a:pt x="773924" y="1964495"/>
                    </a:lnTo>
                    <a:lnTo>
                      <a:pt x="691589" y="1924195"/>
                    </a:lnTo>
                    <a:lnTo>
                      <a:pt x="453149" y="2047650"/>
                    </a:lnTo>
                    <a:lnTo>
                      <a:pt x="207600" y="1802101"/>
                    </a:lnTo>
                    <a:lnTo>
                      <a:pt x="331431" y="1562932"/>
                    </a:lnTo>
                    <a:lnTo>
                      <a:pt x="295435" y="1491526"/>
                    </a:lnTo>
                    <a:cubicBezTo>
                      <a:pt x="282163" y="1461169"/>
                      <a:pt x="270503" y="1429946"/>
                      <a:pt x="260562" y="1397965"/>
                    </a:cubicBezTo>
                    <a:lnTo>
                      <a:pt x="257069" y="1382797"/>
                    </a:lnTo>
                    <a:lnTo>
                      <a:pt x="0" y="1301118"/>
                    </a:lnTo>
                    <a:lnTo>
                      <a:pt x="0" y="953860"/>
                    </a:lnTo>
                    <a:lnTo>
                      <a:pt x="257318" y="872102"/>
                    </a:lnTo>
                    <a:lnTo>
                      <a:pt x="260562" y="858014"/>
                    </a:lnTo>
                    <a:cubicBezTo>
                      <a:pt x="270503" y="826033"/>
                      <a:pt x="282164" y="794810"/>
                      <a:pt x="295436" y="764453"/>
                    </a:cubicBezTo>
                    <a:lnTo>
                      <a:pt x="331652" y="692609"/>
                    </a:lnTo>
                    <a:lnTo>
                      <a:pt x="207579" y="453162"/>
                    </a:lnTo>
                    <a:lnTo>
                      <a:pt x="452992" y="207749"/>
                    </a:lnTo>
                    <a:lnTo>
                      <a:pt x="691989" y="331589"/>
                    </a:lnTo>
                    <a:lnTo>
                      <a:pt x="773923" y="291484"/>
                    </a:lnTo>
                    <a:lnTo>
                      <a:pt x="870875" y="261374"/>
                    </a:lnTo>
                    <a:lnTo>
                      <a:pt x="95383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5" name="Text Box 70">
                <a:extLst>
                  <a:ext uri="{FF2B5EF4-FFF2-40B4-BE49-F238E27FC236}">
                    <a16:creationId xmlns:a16="http://schemas.microsoft.com/office/drawing/2014/main" id="{F176B835-29D6-53FF-AE3C-335744A70D41}"/>
                  </a:ext>
                </a:extLst>
              </p:cNvPr>
              <p:cNvSpPr txBox="1">
                <a:spLocks noChangeArrowheads="1"/>
              </p:cNvSpPr>
              <p:nvPr/>
            </p:nvSpPr>
            <p:spPr bwMode="auto">
              <a:xfrm>
                <a:off x="6492875" y="2060575"/>
                <a:ext cx="1171575" cy="405980"/>
              </a:xfrm>
              <a:prstGeom prst="rect">
                <a:avLst/>
              </a:prstGeom>
              <a:noFill/>
              <a:ln>
                <a:noFill/>
              </a:ln>
              <a:effectLst/>
            </p:spPr>
            <p:txBody>
              <a:bodyPr>
                <a:spAutoFit/>
              </a:bodyPr>
              <a:lstStyle/>
              <a:p>
                <a:pPr algn="ctr" eaLnBrk="1" hangingPunct="1">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cs typeface="+mn-ea"/>
                    <a:sym typeface="微软雅黑" panose="020B0503020204020204" pitchFamily="34" charset="-122"/>
                  </a:rPr>
                  <a:t>研究</a:t>
                </a:r>
              </a:p>
            </p:txBody>
          </p:sp>
          <p:grpSp>
            <p:nvGrpSpPr>
              <p:cNvPr id="36" name="组合 3">
                <a:extLst>
                  <a:ext uri="{FF2B5EF4-FFF2-40B4-BE49-F238E27FC236}">
                    <a16:creationId xmlns:a16="http://schemas.microsoft.com/office/drawing/2014/main" id="{D957015F-22DB-ED94-E0E3-26DEE4F8096A}"/>
                  </a:ext>
                </a:extLst>
              </p:cNvPr>
              <p:cNvGrpSpPr/>
              <p:nvPr/>
            </p:nvGrpSpPr>
            <p:grpSpPr>
              <a:xfrm>
                <a:off x="8122399" y="1964544"/>
                <a:ext cx="2186394" cy="2186393"/>
                <a:chOff x="8122399" y="2393986"/>
                <a:chExt cx="2186394" cy="2186393"/>
              </a:xfrm>
              <a:solidFill>
                <a:srgbClr val="D63232"/>
              </a:solidFill>
            </p:grpSpPr>
            <p:sp>
              <p:nvSpPr>
                <p:cNvPr id="38" name="AutoShape 54@|5FFC:0|FBC:0|LFC:0|LBC:16777215">
                  <a:extLst>
                    <a:ext uri="{FF2B5EF4-FFF2-40B4-BE49-F238E27FC236}">
                      <a16:creationId xmlns:a16="http://schemas.microsoft.com/office/drawing/2014/main" id="{654F677E-25CB-33A3-6088-F10D105BFC63}"/>
                    </a:ext>
                  </a:extLst>
                </p:cNvPr>
                <p:cNvSpPr>
                  <a:spLocks noChangeArrowheads="1"/>
                </p:cNvSpPr>
                <p:nvPr/>
              </p:nvSpPr>
              <p:spPr bwMode="auto">
                <a:xfrm rot="20520000" flipV="1">
                  <a:off x="8630132" y="2436113"/>
                  <a:ext cx="642829" cy="482364"/>
                </a:xfrm>
                <a:custGeom>
                  <a:avLst/>
                  <a:gdLst>
                    <a:gd name="G0" fmla="+- 5147 0 0"/>
                    <a:gd name="G1" fmla="+- 21600 0 5147"/>
                    <a:gd name="G2" fmla="*/ 5147 1 2"/>
                    <a:gd name="G3" fmla="+- 21600 0 G2"/>
                    <a:gd name="G4" fmla="+/ 5147 21600 2"/>
                    <a:gd name="G5" fmla="+/ G1 0 2"/>
                    <a:gd name="G6" fmla="*/ 21600 21600 5147"/>
                    <a:gd name="G7" fmla="*/ G6 1 2"/>
                    <a:gd name="G8" fmla="+- 21600 0 G7"/>
                    <a:gd name="G9" fmla="*/ 21600 1 2"/>
                    <a:gd name="G10" fmla="+- 5147 0 G9"/>
                    <a:gd name="G11" fmla="?: G10 G8 0"/>
                    <a:gd name="G12" fmla="?: G10 G7 21600"/>
                    <a:gd name="T0" fmla="*/ 19026 w 21600"/>
                    <a:gd name="T1" fmla="*/ 10800 h 21600"/>
                    <a:gd name="T2" fmla="*/ 10800 w 21600"/>
                    <a:gd name="T3" fmla="*/ 21600 h 21600"/>
                    <a:gd name="T4" fmla="*/ 2574 w 21600"/>
                    <a:gd name="T5" fmla="*/ 10800 h 21600"/>
                    <a:gd name="T6" fmla="*/ 10800 w 21600"/>
                    <a:gd name="T7" fmla="*/ 0 h 21600"/>
                    <a:gd name="T8" fmla="*/ 4374 w 21600"/>
                    <a:gd name="T9" fmla="*/ 4374 h 21600"/>
                    <a:gd name="T10" fmla="*/ 17226 w 21600"/>
                    <a:gd name="T11" fmla="*/ 17226 h 21600"/>
                  </a:gdLst>
                  <a:ahLst/>
                  <a:cxnLst>
                    <a:cxn ang="0">
                      <a:pos x="T0" y="T1"/>
                    </a:cxn>
                    <a:cxn ang="0">
                      <a:pos x="T2" y="T3"/>
                    </a:cxn>
                    <a:cxn ang="0">
                      <a:pos x="T4" y="T5"/>
                    </a:cxn>
                    <a:cxn ang="0">
                      <a:pos x="T6" y="T7"/>
                    </a:cxn>
                  </a:cxnLst>
                  <a:rect l="T8" t="T9" r="T10" b="T11"/>
                  <a:pathLst>
                    <a:path w="21600" h="21600">
                      <a:moveTo>
                        <a:pt x="0" y="0"/>
                      </a:moveTo>
                      <a:lnTo>
                        <a:pt x="5147" y="21600"/>
                      </a:lnTo>
                      <a:lnTo>
                        <a:pt x="16453" y="21600"/>
                      </a:lnTo>
                      <a:lnTo>
                        <a:pt x="216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任意多边形 5">
                  <a:extLst>
                    <a:ext uri="{FF2B5EF4-FFF2-40B4-BE49-F238E27FC236}">
                      <a16:creationId xmlns:a16="http://schemas.microsoft.com/office/drawing/2014/main" id="{1EF9EF44-55DE-35DD-AE0F-2142D82BDCA0}"/>
                    </a:ext>
                  </a:extLst>
                </p:cNvPr>
                <p:cNvSpPr>
                  <a:spLocks noChangeArrowheads="1"/>
                </p:cNvSpPr>
                <p:nvPr/>
              </p:nvSpPr>
              <p:spPr bwMode="auto">
                <a:xfrm rot="12420000">
                  <a:off x="8122399" y="2393986"/>
                  <a:ext cx="2186394" cy="2186393"/>
                </a:xfrm>
                <a:custGeom>
                  <a:avLst/>
                  <a:gdLst>
                    <a:gd name="connsiteX0" fmla="*/ 1172747 w 1942522"/>
                    <a:gd name="connsiteY0" fmla="*/ 1465008 h 1942521"/>
                    <a:gd name="connsiteX1" fmla="*/ 1349215 w 1942522"/>
                    <a:gd name="connsiteY1" fmla="*/ 1347834 h 1942521"/>
                    <a:gd name="connsiteX2" fmla="*/ 1349216 w 1942522"/>
                    <a:gd name="connsiteY2" fmla="*/ 593397 h 1942521"/>
                    <a:gd name="connsiteX3" fmla="*/ 594779 w 1942522"/>
                    <a:gd name="connsiteY3" fmla="*/ 593397 h 1942521"/>
                    <a:gd name="connsiteX4" fmla="*/ 594779 w 1942522"/>
                    <a:gd name="connsiteY4" fmla="*/ 1347834 h 1942521"/>
                    <a:gd name="connsiteX5" fmla="*/ 1172747 w 1942522"/>
                    <a:gd name="connsiteY5" fmla="*/ 1465008 h 1942521"/>
                    <a:gd name="connsiteX6" fmla="*/ 1121378 w 1942522"/>
                    <a:gd name="connsiteY6" fmla="*/ 1942521 h 1942521"/>
                    <a:gd name="connsiteX7" fmla="*/ 822435 w 1942522"/>
                    <a:gd name="connsiteY7" fmla="*/ 1942521 h 1942521"/>
                    <a:gd name="connsiteX8" fmla="*/ 750658 w 1942522"/>
                    <a:gd name="connsiteY8" fmla="*/ 1716490 h 1942521"/>
                    <a:gd name="connsiteX9" fmla="*/ 677912 w 1942522"/>
                    <a:gd name="connsiteY9" fmla="*/ 1694929 h 1942521"/>
                    <a:gd name="connsiteX10" fmla="*/ 601408 w 1942522"/>
                    <a:gd name="connsiteY10" fmla="*/ 1654669 h 1942521"/>
                    <a:gd name="connsiteX11" fmla="*/ 390905 w 1942522"/>
                    <a:gd name="connsiteY11" fmla="*/ 1763702 h 1942521"/>
                    <a:gd name="connsiteX12" fmla="*/ 179520 w 1942522"/>
                    <a:gd name="connsiteY12" fmla="*/ 1552318 h 1942521"/>
                    <a:gd name="connsiteX13" fmla="*/ 286819 w 1942522"/>
                    <a:gd name="connsiteY13" fmla="*/ 1345161 h 1942521"/>
                    <a:gd name="connsiteX14" fmla="*/ 279875 w 1942522"/>
                    <a:gd name="connsiteY14" fmla="*/ 1334058 h 1942521"/>
                    <a:gd name="connsiteX15" fmla="*/ 244162 w 1942522"/>
                    <a:gd name="connsiteY15" fmla="*/ 1255864 h 1942521"/>
                    <a:gd name="connsiteX16" fmla="*/ 222889 w 1942522"/>
                    <a:gd name="connsiteY16" fmla="*/ 1191296 h 1942521"/>
                    <a:gd name="connsiteX17" fmla="*/ 1 w 1942522"/>
                    <a:gd name="connsiteY17" fmla="*/ 1120516 h 1942521"/>
                    <a:gd name="connsiteX18" fmla="*/ 0 w 1942522"/>
                    <a:gd name="connsiteY18" fmla="*/ 821573 h 1942521"/>
                    <a:gd name="connsiteX19" fmla="*/ 227013 w 1942522"/>
                    <a:gd name="connsiteY19" fmla="*/ 749484 h 1942521"/>
                    <a:gd name="connsiteX20" fmla="*/ 247683 w 1942522"/>
                    <a:gd name="connsiteY20" fmla="*/ 676529 h 1942521"/>
                    <a:gd name="connsiteX21" fmla="*/ 288098 w 1942522"/>
                    <a:gd name="connsiteY21" fmla="*/ 599734 h 1942521"/>
                    <a:gd name="connsiteX22" fmla="*/ 179216 w 1942522"/>
                    <a:gd name="connsiteY22" fmla="*/ 389523 h 1942521"/>
                    <a:gd name="connsiteX23" fmla="*/ 390601 w 1942522"/>
                    <a:gd name="connsiteY23" fmla="*/ 178138 h 1942521"/>
                    <a:gd name="connsiteX24" fmla="*/ 600674 w 1942522"/>
                    <a:gd name="connsiteY24" fmla="*/ 286948 h 1942521"/>
                    <a:gd name="connsiteX25" fmla="*/ 677911 w 1942522"/>
                    <a:gd name="connsiteY25" fmla="*/ 246302 h 1942521"/>
                    <a:gd name="connsiteX26" fmla="*/ 752326 w 1942522"/>
                    <a:gd name="connsiteY26" fmla="*/ 220777 h 1942521"/>
                    <a:gd name="connsiteX27" fmla="*/ 822436 w 1942522"/>
                    <a:gd name="connsiteY27" fmla="*/ 0 h 1942521"/>
                    <a:gd name="connsiteX28" fmla="*/ 1121379 w 1942522"/>
                    <a:gd name="connsiteY28" fmla="*/ 0 h 1942521"/>
                    <a:gd name="connsiteX29" fmla="*/ 1191955 w 1942522"/>
                    <a:gd name="connsiteY29" fmla="*/ 222247 h 1942521"/>
                    <a:gd name="connsiteX30" fmla="*/ 1335439 w 1942522"/>
                    <a:gd name="connsiteY30" fmla="*/ 278493 h 1942521"/>
                    <a:gd name="connsiteX31" fmla="*/ 1346799 w 1942522"/>
                    <a:gd name="connsiteY31" fmla="*/ 285598 h 1942521"/>
                    <a:gd name="connsiteX32" fmla="*/ 1553090 w 1942522"/>
                    <a:gd name="connsiteY32" fmla="*/ 178747 h 1942521"/>
                    <a:gd name="connsiteX33" fmla="*/ 1764475 w 1942522"/>
                    <a:gd name="connsiteY33" fmla="*/ 390131 h 1942521"/>
                    <a:gd name="connsiteX34" fmla="*/ 1657690 w 1942522"/>
                    <a:gd name="connsiteY34" fmla="*/ 596294 h 1942521"/>
                    <a:gd name="connsiteX35" fmla="*/ 1664120 w 1942522"/>
                    <a:gd name="connsiteY35" fmla="*/ 607173 h 1942521"/>
                    <a:gd name="connsiteX36" fmla="*/ 1712798 w 1942522"/>
                    <a:gd name="connsiteY36" fmla="*/ 721040 h 1942521"/>
                    <a:gd name="connsiteX37" fmla="*/ 1720312 w 1942522"/>
                    <a:gd name="connsiteY37" fmla="*/ 751010 h 1942521"/>
                    <a:gd name="connsiteX38" fmla="*/ 1942522 w 1942522"/>
                    <a:gd name="connsiteY38" fmla="*/ 821574 h 1942521"/>
                    <a:gd name="connsiteX39" fmla="*/ 1942522 w 1942522"/>
                    <a:gd name="connsiteY39" fmla="*/ 1120516 h 1942521"/>
                    <a:gd name="connsiteX40" fmla="*/ 1721170 w 1942522"/>
                    <a:gd name="connsiteY40" fmla="*/ 1190808 h 1942521"/>
                    <a:gd name="connsiteX41" fmla="*/ 1718611 w 1942522"/>
                    <a:gd name="connsiteY41" fmla="*/ 1202174 h 1942521"/>
                    <a:gd name="connsiteX42" fmla="*/ 1524623 w 1942522"/>
                    <a:gd name="connsiteY42" fmla="*/ 1523242 h 1942521"/>
                    <a:gd name="connsiteX43" fmla="*/ 1266084 w 1942522"/>
                    <a:gd name="connsiteY43" fmla="*/ 1694930 h 1942521"/>
                    <a:gd name="connsiteX44" fmla="*/ 1193136 w 1942522"/>
                    <a:gd name="connsiteY44" fmla="*/ 1716550 h 194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42522" h="1942521">
                      <a:moveTo>
                        <a:pt x="1172747" y="1465008"/>
                      </a:moveTo>
                      <a:cubicBezTo>
                        <a:pt x="1236966" y="1438969"/>
                        <a:pt x="1297138" y="1399911"/>
                        <a:pt x="1349215" y="1347834"/>
                      </a:cubicBezTo>
                      <a:cubicBezTo>
                        <a:pt x="1557525" y="1139524"/>
                        <a:pt x="1557525" y="801707"/>
                        <a:pt x="1349216" y="593397"/>
                      </a:cubicBezTo>
                      <a:cubicBezTo>
                        <a:pt x="1140906" y="385088"/>
                        <a:pt x="803088" y="385088"/>
                        <a:pt x="594779" y="593397"/>
                      </a:cubicBezTo>
                      <a:cubicBezTo>
                        <a:pt x="386470" y="801707"/>
                        <a:pt x="386470" y="1139525"/>
                        <a:pt x="594779" y="1347834"/>
                      </a:cubicBezTo>
                      <a:cubicBezTo>
                        <a:pt x="751011" y="1504066"/>
                        <a:pt x="980092" y="1543124"/>
                        <a:pt x="1172747" y="1465008"/>
                      </a:cubicBezTo>
                      <a:close/>
                      <a:moveTo>
                        <a:pt x="1121378" y="1942521"/>
                      </a:moveTo>
                      <a:lnTo>
                        <a:pt x="822435" y="1942521"/>
                      </a:lnTo>
                      <a:lnTo>
                        <a:pt x="750658" y="1716490"/>
                      </a:lnTo>
                      <a:lnTo>
                        <a:pt x="677912" y="1694929"/>
                      </a:lnTo>
                      <a:lnTo>
                        <a:pt x="601408" y="1654669"/>
                      </a:lnTo>
                      <a:lnTo>
                        <a:pt x="390905" y="1763702"/>
                      </a:lnTo>
                      <a:lnTo>
                        <a:pt x="179520" y="1552318"/>
                      </a:lnTo>
                      <a:lnTo>
                        <a:pt x="286819" y="1345161"/>
                      </a:lnTo>
                      <a:lnTo>
                        <a:pt x="279875" y="1334058"/>
                      </a:lnTo>
                      <a:cubicBezTo>
                        <a:pt x="266462" y="1308535"/>
                        <a:pt x="254557" y="1282427"/>
                        <a:pt x="244162" y="1255864"/>
                      </a:cubicBezTo>
                      <a:lnTo>
                        <a:pt x="222889" y="1191296"/>
                      </a:lnTo>
                      <a:lnTo>
                        <a:pt x="1" y="1120516"/>
                      </a:lnTo>
                      <a:lnTo>
                        <a:pt x="0" y="821573"/>
                      </a:lnTo>
                      <a:lnTo>
                        <a:pt x="227013" y="749484"/>
                      </a:lnTo>
                      <a:lnTo>
                        <a:pt x="247683" y="676529"/>
                      </a:lnTo>
                      <a:lnTo>
                        <a:pt x="288098" y="599734"/>
                      </a:lnTo>
                      <a:lnTo>
                        <a:pt x="179216" y="389523"/>
                      </a:lnTo>
                      <a:lnTo>
                        <a:pt x="390601" y="178138"/>
                      </a:lnTo>
                      <a:lnTo>
                        <a:pt x="600674" y="286948"/>
                      </a:lnTo>
                      <a:lnTo>
                        <a:pt x="677911" y="246302"/>
                      </a:lnTo>
                      <a:lnTo>
                        <a:pt x="752326" y="220777"/>
                      </a:lnTo>
                      <a:lnTo>
                        <a:pt x="822436" y="0"/>
                      </a:lnTo>
                      <a:lnTo>
                        <a:pt x="1121379" y="0"/>
                      </a:lnTo>
                      <a:lnTo>
                        <a:pt x="1191955" y="222247"/>
                      </a:lnTo>
                      <a:lnTo>
                        <a:pt x="1335439" y="278493"/>
                      </a:lnTo>
                      <a:lnTo>
                        <a:pt x="1346799" y="285598"/>
                      </a:lnTo>
                      <a:lnTo>
                        <a:pt x="1553090" y="178747"/>
                      </a:lnTo>
                      <a:lnTo>
                        <a:pt x="1764475" y="390131"/>
                      </a:lnTo>
                      <a:lnTo>
                        <a:pt x="1657690" y="596294"/>
                      </a:lnTo>
                      <a:lnTo>
                        <a:pt x="1664120" y="607173"/>
                      </a:lnTo>
                      <a:cubicBezTo>
                        <a:pt x="1683494" y="644039"/>
                        <a:pt x="1699721" y="682127"/>
                        <a:pt x="1712798" y="721040"/>
                      </a:cubicBezTo>
                      <a:lnTo>
                        <a:pt x="1720312" y="751010"/>
                      </a:lnTo>
                      <a:lnTo>
                        <a:pt x="1942522" y="821574"/>
                      </a:lnTo>
                      <a:lnTo>
                        <a:pt x="1942522" y="1120516"/>
                      </a:lnTo>
                      <a:lnTo>
                        <a:pt x="1721170" y="1190808"/>
                      </a:lnTo>
                      <a:lnTo>
                        <a:pt x="1718611" y="1202174"/>
                      </a:lnTo>
                      <a:cubicBezTo>
                        <a:pt x="1682283" y="1319646"/>
                        <a:pt x="1617621" y="1430244"/>
                        <a:pt x="1524623" y="1523242"/>
                      </a:cubicBezTo>
                      <a:cubicBezTo>
                        <a:pt x="1448317" y="1599547"/>
                        <a:pt x="1360163" y="1656777"/>
                        <a:pt x="1266084" y="1694930"/>
                      </a:cubicBezTo>
                      <a:lnTo>
                        <a:pt x="1193136" y="17165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grpSp>
          <p:sp>
            <p:nvSpPr>
              <p:cNvPr id="37" name="Text Box 70">
                <a:extLst>
                  <a:ext uri="{FF2B5EF4-FFF2-40B4-BE49-F238E27FC236}">
                    <a16:creationId xmlns:a16="http://schemas.microsoft.com/office/drawing/2014/main" id="{A7F3941A-F5CE-B094-C0B9-9C6D97627D99}"/>
                  </a:ext>
                </a:extLst>
              </p:cNvPr>
              <p:cNvSpPr txBox="1">
                <a:spLocks noChangeArrowheads="1"/>
              </p:cNvSpPr>
              <p:nvPr/>
            </p:nvSpPr>
            <p:spPr bwMode="auto">
              <a:xfrm>
                <a:off x="8661401" y="2868613"/>
                <a:ext cx="1171575" cy="405980"/>
              </a:xfrm>
              <a:prstGeom prst="rect">
                <a:avLst/>
              </a:prstGeom>
              <a:noFill/>
              <a:ln>
                <a:noFill/>
              </a:ln>
              <a:effectLst/>
            </p:spPr>
            <p:txBody>
              <a:bodyPr>
                <a:spAutoFit/>
              </a:bodyPr>
              <a:lstStyle/>
              <a:p>
                <a:pPr algn="ctr" eaLnBrk="1" hangingPunct="1">
                  <a:buFont typeface="Arial" panose="020B0604020202020204" pitchFamily="34" charset="0"/>
                  <a:buNone/>
                  <a:defRPr/>
                </a:pPr>
                <a:r>
                  <a:rPr lang="zh-CN" altLang="en-US" b="1" dirty="0">
                    <a:latin typeface="微软雅黑" panose="020B0503020204020204" pitchFamily="34" charset="-122"/>
                    <a:ea typeface="微软雅黑" panose="020B0503020204020204" pitchFamily="34" charset="-122"/>
                    <a:cs typeface="+mn-ea"/>
                    <a:sym typeface="微软雅黑" panose="020B0503020204020204" pitchFamily="34" charset="-122"/>
                  </a:rPr>
                  <a:t>会议</a:t>
                </a:r>
              </a:p>
            </p:txBody>
          </p:sp>
        </p:grpSp>
      </p:grpSp>
      <p:sp>
        <p:nvSpPr>
          <p:cNvPr id="40" name="文本框 39">
            <a:extLst>
              <a:ext uri="{FF2B5EF4-FFF2-40B4-BE49-F238E27FC236}">
                <a16:creationId xmlns:a16="http://schemas.microsoft.com/office/drawing/2014/main" id="{26B82E98-E2DC-F2F8-AB32-4C0205A735BE}"/>
              </a:ext>
            </a:extLst>
          </p:cNvPr>
          <p:cNvSpPr txBox="1"/>
          <p:nvPr/>
        </p:nvSpPr>
        <p:spPr>
          <a:xfrm>
            <a:off x="7455830" y="844918"/>
            <a:ext cx="3722834"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专家访谈：为客户安排合格的行业专家进行深入和高度定制化的访谈；</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研究：公司内部分析师与外部专家合作，进行行业研究和市场研究。</a:t>
            </a:r>
            <a:endParaRPr lang="en-US" altLang="zh-CN"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会议：安排现场及虚拟会议，客户可与专家通过会议进行交流</a:t>
            </a:r>
          </a:p>
        </p:txBody>
      </p:sp>
      <p:pic>
        <p:nvPicPr>
          <p:cNvPr id="42" name="图片 41">
            <a:extLst>
              <a:ext uri="{FF2B5EF4-FFF2-40B4-BE49-F238E27FC236}">
                <a16:creationId xmlns:a16="http://schemas.microsoft.com/office/drawing/2014/main" id="{D10FB77A-4D99-EF21-A761-BB11071D5FB4}"/>
              </a:ext>
            </a:extLst>
          </p:cNvPr>
          <p:cNvPicPr>
            <a:picLocks noChangeAspect="1"/>
          </p:cNvPicPr>
          <p:nvPr/>
        </p:nvPicPr>
        <p:blipFill>
          <a:blip r:embed="rId3"/>
          <a:stretch>
            <a:fillRect/>
          </a:stretch>
        </p:blipFill>
        <p:spPr>
          <a:xfrm>
            <a:off x="588963" y="942733"/>
            <a:ext cx="6561389" cy="3970364"/>
          </a:xfrm>
          <a:prstGeom prst="rect">
            <a:avLst/>
          </a:prstGeom>
        </p:spPr>
      </p:pic>
    </p:spTree>
    <p:extLst>
      <p:ext uri="{BB962C8B-B14F-4D97-AF65-F5344CB8AC3E}">
        <p14:creationId xmlns:p14="http://schemas.microsoft.com/office/powerpoint/2010/main" val="179038436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信息服务提供流程</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p:txBody>
          <a:bodyPr/>
          <a:lstStyle/>
          <a:p>
            <a:endParaRPr lang="zh-CN" altLang="en-US"/>
          </a:p>
        </p:txBody>
      </p:sp>
      <p:pic>
        <p:nvPicPr>
          <p:cNvPr id="5" name="图片 4">
            <a:extLst>
              <a:ext uri="{FF2B5EF4-FFF2-40B4-BE49-F238E27FC236}">
                <a16:creationId xmlns:a16="http://schemas.microsoft.com/office/drawing/2014/main" id="{DC8ACE05-DD5F-522A-549B-5D40E16F1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334" y="937739"/>
            <a:ext cx="6533349" cy="5421115"/>
          </a:xfrm>
          <a:prstGeom prst="rect">
            <a:avLst/>
          </a:prstGeom>
        </p:spPr>
      </p:pic>
      <p:sp>
        <p:nvSpPr>
          <p:cNvPr id="6" name="文本框 5">
            <a:extLst>
              <a:ext uri="{FF2B5EF4-FFF2-40B4-BE49-F238E27FC236}">
                <a16:creationId xmlns:a16="http://schemas.microsoft.com/office/drawing/2014/main" id="{CB36B68B-BF6A-76FA-F43C-12129EA58B66}"/>
              </a:ext>
            </a:extLst>
          </p:cNvPr>
          <p:cNvSpPr txBox="1"/>
          <p:nvPr/>
        </p:nvSpPr>
        <p:spPr>
          <a:xfrm>
            <a:off x="6436895" y="1485887"/>
            <a:ext cx="5355771"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客户向公司提出要求，公司接受请求并收取服务费。</a:t>
            </a:r>
            <a:endParaRPr lang="en-US" altLang="zh-CN" dirty="0"/>
          </a:p>
          <a:p>
            <a:endParaRPr lang="en-US" altLang="zh-CN" dirty="0"/>
          </a:p>
          <a:p>
            <a:pPr marL="285750" indent="-285750">
              <a:buFont typeface="Arial" panose="020B0604020202020204" pitchFamily="34" charset="0"/>
              <a:buChar char="•"/>
            </a:pPr>
            <a:r>
              <a:rPr lang="zh-CN" altLang="en-US" dirty="0"/>
              <a:t>公司根据客户要求进行初步客户与专家的匹配，同时知识信息管理团队根据客户定制化的要求筛选及推荐合资格的专家。</a:t>
            </a:r>
            <a:endParaRPr lang="en-US" altLang="zh-CN" dirty="0"/>
          </a:p>
          <a:p>
            <a:endParaRPr lang="en-US" altLang="zh-CN" dirty="0"/>
          </a:p>
          <a:p>
            <a:pPr marL="285750" indent="-285750">
              <a:buFont typeface="Arial" panose="020B0604020202020204" pitchFamily="34" charset="0"/>
              <a:buChar char="•"/>
            </a:pPr>
            <a:r>
              <a:rPr lang="zh-CN" altLang="en-US" dirty="0"/>
              <a:t>公司为专家支付专家报酬，专家为客户进行一对一电话或当面访谈服务，针对客户最具挑战性的需求，提供具体，详细，高度定制化的商业意见</a:t>
            </a:r>
          </a:p>
        </p:txBody>
      </p:sp>
    </p:spTree>
    <p:extLst>
      <p:ext uri="{BB962C8B-B14F-4D97-AF65-F5344CB8AC3E}">
        <p14:creationId xmlns:p14="http://schemas.microsoft.com/office/powerpoint/2010/main" val="140862323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1AEF4-AF62-EE64-EEA7-73F74C0511EC}"/>
              </a:ext>
            </a:extLst>
          </p:cNvPr>
          <p:cNvSpPr>
            <a:spLocks noGrp="1"/>
          </p:cNvSpPr>
          <p:nvPr>
            <p:ph type="title"/>
          </p:nvPr>
        </p:nvSpPr>
        <p:spPr/>
        <p:txBody>
          <a:bodyPr/>
          <a:lstStyle/>
          <a:p>
            <a:r>
              <a:rPr lang="zh-CN" altLang="en-US" dirty="0"/>
              <a:t>核心战略</a:t>
            </a:r>
          </a:p>
        </p:txBody>
      </p:sp>
      <p:sp>
        <p:nvSpPr>
          <p:cNvPr id="3" name="内容占位符 2">
            <a:extLst>
              <a:ext uri="{FF2B5EF4-FFF2-40B4-BE49-F238E27FC236}">
                <a16:creationId xmlns:a16="http://schemas.microsoft.com/office/drawing/2014/main" id="{AAFB09E5-A0F2-21A5-107D-DFDDFC3AF057}"/>
              </a:ext>
            </a:extLst>
          </p:cNvPr>
          <p:cNvSpPr>
            <a:spLocks noGrp="1"/>
          </p:cNvSpPr>
          <p:nvPr>
            <p:ph sz="quarter" idx="13"/>
          </p:nvPr>
        </p:nvSpPr>
        <p:spPr/>
        <p:txBody>
          <a:bodyPr/>
          <a:lstStyle/>
          <a:p>
            <a:endParaRPr lang="zh-CN" altLang="en-US"/>
          </a:p>
        </p:txBody>
      </p:sp>
      <p:sp>
        <p:nvSpPr>
          <p:cNvPr id="4" name="文本占位符 3">
            <a:extLst>
              <a:ext uri="{FF2B5EF4-FFF2-40B4-BE49-F238E27FC236}">
                <a16:creationId xmlns:a16="http://schemas.microsoft.com/office/drawing/2014/main" id="{4DBF0C0F-7765-8286-2722-5224FCC83B56}"/>
              </a:ext>
            </a:extLst>
          </p:cNvPr>
          <p:cNvSpPr>
            <a:spLocks noGrp="1"/>
          </p:cNvSpPr>
          <p:nvPr>
            <p:ph type="body" sz="quarter" idx="15"/>
          </p:nvPr>
        </p:nvSpPr>
        <p:spPr/>
        <p:txBody>
          <a:bodyPr/>
          <a:lstStyle/>
          <a:p>
            <a:endParaRPr lang="zh-CN" altLang="en-US"/>
          </a:p>
        </p:txBody>
      </p:sp>
      <p:grpSp>
        <p:nvGrpSpPr>
          <p:cNvPr id="7" name="组合 6">
            <a:extLst>
              <a:ext uri="{FF2B5EF4-FFF2-40B4-BE49-F238E27FC236}">
                <a16:creationId xmlns:a16="http://schemas.microsoft.com/office/drawing/2014/main" id="{9902121E-22C9-FC32-3B2C-350A8E112C5C}"/>
              </a:ext>
            </a:extLst>
          </p:cNvPr>
          <p:cNvGrpSpPr/>
          <p:nvPr/>
        </p:nvGrpSpPr>
        <p:grpSpPr>
          <a:xfrm>
            <a:off x="1111653" y="1172857"/>
            <a:ext cx="9968693" cy="4242774"/>
            <a:chOff x="2986813" y="1807684"/>
            <a:chExt cx="8232330" cy="3523906"/>
          </a:xfrm>
        </p:grpSpPr>
        <p:sp>
          <p:nvSpPr>
            <p:cNvPr id="8" name="Oval 6">
              <a:extLst>
                <a:ext uri="{FF2B5EF4-FFF2-40B4-BE49-F238E27FC236}">
                  <a16:creationId xmlns:a16="http://schemas.microsoft.com/office/drawing/2014/main" id="{9D724508-B398-5D74-1113-1522CCB3D6A4}"/>
                </a:ext>
              </a:extLst>
            </p:cNvPr>
            <p:cNvSpPr>
              <a:spLocks noChangeArrowheads="1"/>
            </p:cNvSpPr>
            <p:nvPr/>
          </p:nvSpPr>
          <p:spPr bwMode="auto">
            <a:xfrm>
              <a:off x="5399570" y="5202551"/>
              <a:ext cx="1893839" cy="129039"/>
            </a:xfrm>
            <a:prstGeom prst="ellipse">
              <a:avLst/>
            </a:prstGeom>
            <a:gradFill rotWithShape="1">
              <a:gsLst>
                <a:gs pos="0">
                  <a:srgbClr val="000000">
                    <a:alpha val="20000"/>
                  </a:srgbClr>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5F5F5F"/>
                </a:solidFill>
                <a:effectLst/>
                <a:uLnTx/>
                <a:uFillTx/>
                <a:latin typeface="Arial" panose="020B0604020202020204" pitchFamily="34" charset="0"/>
                <a:ea typeface="黑体" panose="02010609060101010101" pitchFamily="49" charset="-122"/>
              </a:endParaRPr>
            </a:p>
          </p:txBody>
        </p:sp>
        <p:grpSp>
          <p:nvGrpSpPr>
            <p:cNvPr id="9" name="Group 31">
              <a:extLst>
                <a:ext uri="{FF2B5EF4-FFF2-40B4-BE49-F238E27FC236}">
                  <a16:creationId xmlns:a16="http://schemas.microsoft.com/office/drawing/2014/main" id="{65D5B8DB-113F-ED2E-FB63-A9FA8B49692A}"/>
                </a:ext>
              </a:extLst>
            </p:cNvPr>
            <p:cNvGrpSpPr>
              <a:grpSpLocks/>
            </p:cNvGrpSpPr>
            <p:nvPr/>
          </p:nvGrpSpPr>
          <p:grpSpPr bwMode="auto">
            <a:xfrm>
              <a:off x="5500144" y="1809581"/>
              <a:ext cx="1582628" cy="1565548"/>
              <a:chOff x="2468" y="965"/>
              <a:chExt cx="834" cy="825"/>
            </a:xfrm>
          </p:grpSpPr>
          <p:sp>
            <p:nvSpPr>
              <p:cNvPr id="39" name="Freeform 13">
                <a:extLst>
                  <a:ext uri="{FF2B5EF4-FFF2-40B4-BE49-F238E27FC236}">
                    <a16:creationId xmlns:a16="http://schemas.microsoft.com/office/drawing/2014/main" id="{3C11ABA5-A6CF-F658-37ED-69BF499A702A}"/>
                  </a:ext>
                </a:extLst>
              </p:cNvPr>
              <p:cNvSpPr>
                <a:spLocks/>
              </p:cNvSpPr>
              <p:nvPr/>
            </p:nvSpPr>
            <p:spPr bwMode="auto">
              <a:xfrm>
                <a:off x="2497" y="971"/>
                <a:ext cx="805" cy="804"/>
              </a:xfrm>
              <a:custGeom>
                <a:avLst/>
                <a:gdLst>
                  <a:gd name="T0" fmla="*/ 108 w 401"/>
                  <a:gd name="T1" fmla="*/ 245 h 401"/>
                  <a:gd name="T2" fmla="*/ 139 w 401"/>
                  <a:gd name="T3" fmla="*/ 265 h 401"/>
                  <a:gd name="T4" fmla="*/ 0 w 401"/>
                  <a:gd name="T5" fmla="*/ 401 h 401"/>
                  <a:gd name="T6" fmla="*/ 149 w 401"/>
                  <a:gd name="T7" fmla="*/ 551 h 401"/>
                  <a:gd name="T8" fmla="*/ 177 w 401"/>
                  <a:gd name="T9" fmla="*/ 499 h 401"/>
                  <a:gd name="T10" fmla="*/ 313 w 401"/>
                  <a:gd name="T11" fmla="*/ 499 h 401"/>
                  <a:gd name="T12" fmla="*/ 313 w 401"/>
                  <a:gd name="T13" fmla="*/ 636 h 401"/>
                  <a:gd name="T14" fmla="*/ 261 w 401"/>
                  <a:gd name="T15" fmla="*/ 662 h 401"/>
                  <a:gd name="T16" fmla="*/ 404 w 401"/>
                  <a:gd name="T17" fmla="*/ 804 h 401"/>
                  <a:gd name="T18" fmla="*/ 540 w 401"/>
                  <a:gd name="T19" fmla="*/ 666 h 401"/>
                  <a:gd name="T20" fmla="*/ 560 w 401"/>
                  <a:gd name="T21" fmla="*/ 696 h 401"/>
                  <a:gd name="T22" fmla="*/ 697 w 401"/>
                  <a:gd name="T23" fmla="*/ 696 h 401"/>
                  <a:gd name="T24" fmla="*/ 697 w 401"/>
                  <a:gd name="T25" fmla="*/ 559 h 401"/>
                  <a:gd name="T26" fmla="*/ 666 w 401"/>
                  <a:gd name="T27" fmla="*/ 539 h 401"/>
                  <a:gd name="T28" fmla="*/ 805 w 401"/>
                  <a:gd name="T29" fmla="*/ 401 h 401"/>
                  <a:gd name="T30" fmla="*/ 668 w 401"/>
                  <a:gd name="T31" fmla="*/ 265 h 401"/>
                  <a:gd name="T32" fmla="*/ 642 w 401"/>
                  <a:gd name="T33" fmla="*/ 305 h 401"/>
                  <a:gd name="T34" fmla="*/ 506 w 401"/>
                  <a:gd name="T35" fmla="*/ 305 h 401"/>
                  <a:gd name="T36" fmla="*/ 506 w 401"/>
                  <a:gd name="T37" fmla="*/ 168 h 401"/>
                  <a:gd name="T38" fmla="*/ 548 w 401"/>
                  <a:gd name="T39" fmla="*/ 144 h 401"/>
                  <a:gd name="T40" fmla="*/ 404 w 401"/>
                  <a:gd name="T41" fmla="*/ 0 h 401"/>
                  <a:gd name="T42" fmla="*/ 265 w 401"/>
                  <a:gd name="T43" fmla="*/ 136 h 401"/>
                  <a:gd name="T44" fmla="*/ 245 w 401"/>
                  <a:gd name="T45" fmla="*/ 108 h 401"/>
                  <a:gd name="T46" fmla="*/ 108 w 401"/>
                  <a:gd name="T47" fmla="*/ 108 h 401"/>
                  <a:gd name="T48" fmla="*/ 108 w 401"/>
                  <a:gd name="T49" fmla="*/ 245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54" y="122"/>
                    </a:moveTo>
                    <a:cubicBezTo>
                      <a:pt x="58" y="126"/>
                      <a:pt x="63" y="129"/>
                      <a:pt x="69" y="132"/>
                    </a:cubicBezTo>
                    <a:cubicBezTo>
                      <a:pt x="0" y="200"/>
                      <a:pt x="0" y="200"/>
                      <a:pt x="0" y="200"/>
                    </a:cubicBezTo>
                    <a:cubicBezTo>
                      <a:pt x="74" y="275"/>
                      <a:pt x="74" y="275"/>
                      <a:pt x="74" y="275"/>
                    </a:cubicBezTo>
                    <a:cubicBezTo>
                      <a:pt x="76" y="265"/>
                      <a:pt x="81" y="256"/>
                      <a:pt x="88" y="249"/>
                    </a:cubicBezTo>
                    <a:cubicBezTo>
                      <a:pt x="107" y="230"/>
                      <a:pt x="137" y="230"/>
                      <a:pt x="156" y="249"/>
                    </a:cubicBezTo>
                    <a:cubicBezTo>
                      <a:pt x="175" y="267"/>
                      <a:pt x="175" y="298"/>
                      <a:pt x="156" y="317"/>
                    </a:cubicBezTo>
                    <a:cubicBezTo>
                      <a:pt x="149" y="324"/>
                      <a:pt x="139" y="328"/>
                      <a:pt x="130" y="330"/>
                    </a:cubicBezTo>
                    <a:cubicBezTo>
                      <a:pt x="201" y="401"/>
                      <a:pt x="201" y="401"/>
                      <a:pt x="201" y="401"/>
                    </a:cubicBezTo>
                    <a:cubicBezTo>
                      <a:pt x="269" y="332"/>
                      <a:pt x="269" y="332"/>
                      <a:pt x="269" y="332"/>
                    </a:cubicBezTo>
                    <a:cubicBezTo>
                      <a:pt x="272" y="337"/>
                      <a:pt x="275" y="343"/>
                      <a:pt x="279" y="347"/>
                    </a:cubicBezTo>
                    <a:cubicBezTo>
                      <a:pt x="298" y="366"/>
                      <a:pt x="329" y="366"/>
                      <a:pt x="347" y="347"/>
                    </a:cubicBezTo>
                    <a:cubicBezTo>
                      <a:pt x="366" y="328"/>
                      <a:pt x="366" y="298"/>
                      <a:pt x="347" y="279"/>
                    </a:cubicBezTo>
                    <a:cubicBezTo>
                      <a:pt x="343" y="275"/>
                      <a:pt x="338" y="271"/>
                      <a:pt x="332" y="269"/>
                    </a:cubicBezTo>
                    <a:cubicBezTo>
                      <a:pt x="401" y="200"/>
                      <a:pt x="401" y="200"/>
                      <a:pt x="401" y="200"/>
                    </a:cubicBezTo>
                    <a:cubicBezTo>
                      <a:pt x="333" y="132"/>
                      <a:pt x="333" y="132"/>
                      <a:pt x="333" y="132"/>
                    </a:cubicBezTo>
                    <a:cubicBezTo>
                      <a:pt x="330" y="139"/>
                      <a:pt x="326" y="146"/>
                      <a:pt x="320" y="152"/>
                    </a:cubicBezTo>
                    <a:cubicBezTo>
                      <a:pt x="302" y="171"/>
                      <a:pt x="271" y="171"/>
                      <a:pt x="252" y="152"/>
                    </a:cubicBezTo>
                    <a:cubicBezTo>
                      <a:pt x="234" y="133"/>
                      <a:pt x="234" y="103"/>
                      <a:pt x="252" y="84"/>
                    </a:cubicBezTo>
                    <a:cubicBezTo>
                      <a:pt x="258" y="78"/>
                      <a:pt x="265" y="74"/>
                      <a:pt x="273" y="72"/>
                    </a:cubicBezTo>
                    <a:cubicBezTo>
                      <a:pt x="201" y="0"/>
                      <a:pt x="201" y="0"/>
                      <a:pt x="201" y="0"/>
                    </a:cubicBezTo>
                    <a:cubicBezTo>
                      <a:pt x="132" y="68"/>
                      <a:pt x="132" y="68"/>
                      <a:pt x="132" y="68"/>
                    </a:cubicBezTo>
                    <a:cubicBezTo>
                      <a:pt x="130" y="63"/>
                      <a:pt x="126" y="58"/>
                      <a:pt x="122" y="54"/>
                    </a:cubicBezTo>
                    <a:cubicBezTo>
                      <a:pt x="103" y="35"/>
                      <a:pt x="73" y="35"/>
                      <a:pt x="54" y="54"/>
                    </a:cubicBezTo>
                    <a:cubicBezTo>
                      <a:pt x="35" y="72"/>
                      <a:pt x="35" y="103"/>
                      <a:pt x="54" y="122"/>
                    </a:cubicBezTo>
                    <a:close/>
                  </a:path>
                </a:pathLst>
              </a:custGeom>
              <a:solidFill>
                <a:srgbClr val="AE0B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endParaRPr>
              </a:p>
            </p:txBody>
          </p:sp>
          <p:sp>
            <p:nvSpPr>
              <p:cNvPr id="40" name="Freeform 14">
                <a:extLst>
                  <a:ext uri="{FF2B5EF4-FFF2-40B4-BE49-F238E27FC236}">
                    <a16:creationId xmlns:a16="http://schemas.microsoft.com/office/drawing/2014/main" id="{0D735183-E4BA-F14F-317D-82319977FE2F}"/>
                  </a:ext>
                </a:extLst>
              </p:cNvPr>
              <p:cNvSpPr>
                <a:spLocks noEditPoints="1"/>
              </p:cNvSpPr>
              <p:nvPr/>
            </p:nvSpPr>
            <p:spPr bwMode="auto">
              <a:xfrm>
                <a:off x="2468" y="965"/>
                <a:ext cx="825" cy="825"/>
              </a:xfrm>
              <a:custGeom>
                <a:avLst/>
                <a:gdLst>
                  <a:gd name="T0" fmla="*/ 255 w 411"/>
                  <a:gd name="T1" fmla="*/ 668 h 411"/>
                  <a:gd name="T2" fmla="*/ 317 w 411"/>
                  <a:gd name="T3" fmla="*/ 640 h 411"/>
                  <a:gd name="T4" fmla="*/ 255 w 411"/>
                  <a:gd name="T5" fmla="*/ 488 h 411"/>
                  <a:gd name="T6" fmla="*/ 167 w 411"/>
                  <a:gd name="T7" fmla="*/ 562 h 411"/>
                  <a:gd name="T8" fmla="*/ 0 w 411"/>
                  <a:gd name="T9" fmla="*/ 411 h 411"/>
                  <a:gd name="T10" fmla="*/ 112 w 411"/>
                  <a:gd name="T11" fmla="*/ 259 h 411"/>
                  <a:gd name="T12" fmla="*/ 112 w 411"/>
                  <a:gd name="T13" fmla="*/ 112 h 411"/>
                  <a:gd name="T14" fmla="*/ 259 w 411"/>
                  <a:gd name="T15" fmla="*/ 112 h 411"/>
                  <a:gd name="T16" fmla="*/ 414 w 411"/>
                  <a:gd name="T17" fmla="*/ 0 h 411"/>
                  <a:gd name="T18" fmla="*/ 560 w 411"/>
                  <a:gd name="T19" fmla="*/ 161 h 411"/>
                  <a:gd name="T20" fmla="*/ 522 w 411"/>
                  <a:gd name="T21" fmla="*/ 309 h 411"/>
                  <a:gd name="T22" fmla="*/ 648 w 411"/>
                  <a:gd name="T23" fmla="*/ 309 h 411"/>
                  <a:gd name="T24" fmla="*/ 674 w 411"/>
                  <a:gd name="T25" fmla="*/ 261 h 411"/>
                  <a:gd name="T26" fmla="*/ 689 w 411"/>
                  <a:gd name="T27" fmla="*/ 548 h 411"/>
                  <a:gd name="T28" fmla="*/ 743 w 411"/>
                  <a:gd name="T29" fmla="*/ 638 h 411"/>
                  <a:gd name="T30" fmla="*/ 638 w 411"/>
                  <a:gd name="T31" fmla="*/ 743 h 411"/>
                  <a:gd name="T32" fmla="*/ 548 w 411"/>
                  <a:gd name="T33" fmla="*/ 689 h 411"/>
                  <a:gd name="T34" fmla="*/ 285 w 411"/>
                  <a:gd name="T35" fmla="*/ 676 h 411"/>
                  <a:gd name="T36" fmla="*/ 552 w 411"/>
                  <a:gd name="T37" fmla="*/ 664 h 411"/>
                  <a:gd name="T38" fmla="*/ 576 w 411"/>
                  <a:gd name="T39" fmla="*/ 701 h 411"/>
                  <a:gd name="T40" fmla="*/ 703 w 411"/>
                  <a:gd name="T41" fmla="*/ 701 h 411"/>
                  <a:gd name="T42" fmla="*/ 703 w 411"/>
                  <a:gd name="T43" fmla="*/ 576 h 411"/>
                  <a:gd name="T44" fmla="*/ 664 w 411"/>
                  <a:gd name="T45" fmla="*/ 552 h 411"/>
                  <a:gd name="T46" fmla="*/ 680 w 411"/>
                  <a:gd name="T47" fmla="*/ 287 h 411"/>
                  <a:gd name="T48" fmla="*/ 586 w 411"/>
                  <a:gd name="T49" fmla="*/ 351 h 411"/>
                  <a:gd name="T50" fmla="*/ 512 w 411"/>
                  <a:gd name="T51" fmla="*/ 173 h 411"/>
                  <a:gd name="T52" fmla="*/ 414 w 411"/>
                  <a:gd name="T53" fmla="*/ 20 h 411"/>
                  <a:gd name="T54" fmla="*/ 269 w 411"/>
                  <a:gd name="T55" fmla="*/ 151 h 411"/>
                  <a:gd name="T56" fmla="*/ 187 w 411"/>
                  <a:gd name="T57" fmla="*/ 96 h 411"/>
                  <a:gd name="T58" fmla="*/ 96 w 411"/>
                  <a:gd name="T59" fmla="*/ 187 h 411"/>
                  <a:gd name="T60" fmla="*/ 151 w 411"/>
                  <a:gd name="T61" fmla="*/ 267 h 411"/>
                  <a:gd name="T62" fmla="*/ 20 w 411"/>
                  <a:gd name="T63" fmla="*/ 411 h 411"/>
                  <a:gd name="T64" fmla="*/ 181 w 411"/>
                  <a:gd name="T65" fmla="*/ 504 h 411"/>
                  <a:gd name="T66" fmla="*/ 327 w 411"/>
                  <a:gd name="T67" fmla="*/ 504 h 411"/>
                  <a:gd name="T68" fmla="*/ 285 w 411"/>
                  <a:gd name="T69" fmla="*/ 676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1" h="411">
                    <a:moveTo>
                      <a:pt x="206" y="411"/>
                    </a:moveTo>
                    <a:cubicBezTo>
                      <a:pt x="127" y="333"/>
                      <a:pt x="127" y="333"/>
                      <a:pt x="127" y="333"/>
                    </a:cubicBezTo>
                    <a:cubicBezTo>
                      <a:pt x="134" y="331"/>
                      <a:pt x="134" y="331"/>
                      <a:pt x="134" y="331"/>
                    </a:cubicBezTo>
                    <a:cubicBezTo>
                      <a:pt x="143" y="330"/>
                      <a:pt x="152" y="326"/>
                      <a:pt x="158" y="319"/>
                    </a:cubicBezTo>
                    <a:cubicBezTo>
                      <a:pt x="176" y="302"/>
                      <a:pt x="176" y="273"/>
                      <a:pt x="158" y="256"/>
                    </a:cubicBezTo>
                    <a:cubicBezTo>
                      <a:pt x="150" y="248"/>
                      <a:pt x="139" y="243"/>
                      <a:pt x="127" y="243"/>
                    </a:cubicBezTo>
                    <a:cubicBezTo>
                      <a:pt x="115" y="243"/>
                      <a:pt x="104" y="248"/>
                      <a:pt x="95" y="256"/>
                    </a:cubicBezTo>
                    <a:cubicBezTo>
                      <a:pt x="89" y="263"/>
                      <a:pt x="85" y="271"/>
                      <a:pt x="83" y="280"/>
                    </a:cubicBezTo>
                    <a:cubicBezTo>
                      <a:pt x="82" y="287"/>
                      <a:pt x="82" y="287"/>
                      <a:pt x="82" y="287"/>
                    </a:cubicBezTo>
                    <a:cubicBezTo>
                      <a:pt x="0" y="205"/>
                      <a:pt x="0" y="205"/>
                      <a:pt x="0" y="205"/>
                    </a:cubicBezTo>
                    <a:cubicBezTo>
                      <a:pt x="68" y="138"/>
                      <a:pt x="68" y="138"/>
                      <a:pt x="68" y="138"/>
                    </a:cubicBezTo>
                    <a:cubicBezTo>
                      <a:pt x="64" y="135"/>
                      <a:pt x="60" y="132"/>
                      <a:pt x="56" y="129"/>
                    </a:cubicBezTo>
                    <a:cubicBezTo>
                      <a:pt x="47" y="119"/>
                      <a:pt x="41" y="106"/>
                      <a:pt x="41" y="93"/>
                    </a:cubicBezTo>
                    <a:cubicBezTo>
                      <a:pt x="41" y="79"/>
                      <a:pt x="47" y="66"/>
                      <a:pt x="56" y="56"/>
                    </a:cubicBezTo>
                    <a:cubicBezTo>
                      <a:pt x="66" y="46"/>
                      <a:pt x="79" y="41"/>
                      <a:pt x="93" y="41"/>
                    </a:cubicBezTo>
                    <a:cubicBezTo>
                      <a:pt x="107" y="41"/>
                      <a:pt x="120" y="46"/>
                      <a:pt x="129" y="56"/>
                    </a:cubicBezTo>
                    <a:cubicBezTo>
                      <a:pt x="133" y="59"/>
                      <a:pt x="136" y="63"/>
                      <a:pt x="138" y="67"/>
                    </a:cubicBezTo>
                    <a:cubicBezTo>
                      <a:pt x="206" y="0"/>
                      <a:pt x="206" y="0"/>
                      <a:pt x="206" y="0"/>
                    </a:cubicBezTo>
                    <a:cubicBezTo>
                      <a:pt x="284" y="79"/>
                      <a:pt x="284" y="79"/>
                      <a:pt x="284" y="79"/>
                    </a:cubicBezTo>
                    <a:cubicBezTo>
                      <a:pt x="279" y="80"/>
                      <a:pt x="279" y="80"/>
                      <a:pt x="279" y="80"/>
                    </a:cubicBezTo>
                    <a:cubicBezTo>
                      <a:pt x="272" y="82"/>
                      <a:pt x="265" y="86"/>
                      <a:pt x="260" y="91"/>
                    </a:cubicBezTo>
                    <a:cubicBezTo>
                      <a:pt x="243" y="109"/>
                      <a:pt x="243" y="137"/>
                      <a:pt x="260" y="154"/>
                    </a:cubicBezTo>
                    <a:cubicBezTo>
                      <a:pt x="268" y="163"/>
                      <a:pt x="280" y="167"/>
                      <a:pt x="292" y="167"/>
                    </a:cubicBezTo>
                    <a:cubicBezTo>
                      <a:pt x="303" y="167"/>
                      <a:pt x="315" y="163"/>
                      <a:pt x="323" y="154"/>
                    </a:cubicBezTo>
                    <a:cubicBezTo>
                      <a:pt x="328" y="149"/>
                      <a:pt x="332" y="143"/>
                      <a:pt x="334" y="136"/>
                    </a:cubicBezTo>
                    <a:cubicBezTo>
                      <a:pt x="336" y="130"/>
                      <a:pt x="336" y="130"/>
                      <a:pt x="336" y="130"/>
                    </a:cubicBezTo>
                    <a:cubicBezTo>
                      <a:pt x="411" y="205"/>
                      <a:pt x="411" y="205"/>
                      <a:pt x="411" y="205"/>
                    </a:cubicBezTo>
                    <a:cubicBezTo>
                      <a:pt x="343" y="273"/>
                      <a:pt x="343" y="273"/>
                      <a:pt x="343" y="273"/>
                    </a:cubicBezTo>
                    <a:cubicBezTo>
                      <a:pt x="348" y="275"/>
                      <a:pt x="351" y="278"/>
                      <a:pt x="355" y="281"/>
                    </a:cubicBezTo>
                    <a:cubicBezTo>
                      <a:pt x="365" y="291"/>
                      <a:pt x="370" y="304"/>
                      <a:pt x="370" y="318"/>
                    </a:cubicBezTo>
                    <a:cubicBezTo>
                      <a:pt x="370" y="332"/>
                      <a:pt x="365" y="345"/>
                      <a:pt x="355" y="355"/>
                    </a:cubicBezTo>
                    <a:cubicBezTo>
                      <a:pt x="345" y="364"/>
                      <a:pt x="332" y="370"/>
                      <a:pt x="318" y="370"/>
                    </a:cubicBezTo>
                    <a:cubicBezTo>
                      <a:pt x="305" y="370"/>
                      <a:pt x="292" y="364"/>
                      <a:pt x="282" y="355"/>
                    </a:cubicBezTo>
                    <a:cubicBezTo>
                      <a:pt x="278" y="351"/>
                      <a:pt x="276" y="347"/>
                      <a:pt x="273" y="343"/>
                    </a:cubicBezTo>
                    <a:lnTo>
                      <a:pt x="206" y="411"/>
                    </a:lnTo>
                    <a:close/>
                    <a:moveTo>
                      <a:pt x="142" y="337"/>
                    </a:moveTo>
                    <a:cubicBezTo>
                      <a:pt x="206" y="401"/>
                      <a:pt x="206" y="401"/>
                      <a:pt x="206" y="401"/>
                    </a:cubicBezTo>
                    <a:cubicBezTo>
                      <a:pt x="275" y="331"/>
                      <a:pt x="275" y="331"/>
                      <a:pt x="275" y="331"/>
                    </a:cubicBezTo>
                    <a:cubicBezTo>
                      <a:pt x="278" y="336"/>
                      <a:pt x="278" y="336"/>
                      <a:pt x="278" y="336"/>
                    </a:cubicBezTo>
                    <a:cubicBezTo>
                      <a:pt x="280" y="341"/>
                      <a:pt x="283" y="345"/>
                      <a:pt x="287" y="349"/>
                    </a:cubicBezTo>
                    <a:cubicBezTo>
                      <a:pt x="295" y="358"/>
                      <a:pt x="306" y="362"/>
                      <a:pt x="318" y="362"/>
                    </a:cubicBezTo>
                    <a:cubicBezTo>
                      <a:pt x="330" y="362"/>
                      <a:pt x="341" y="358"/>
                      <a:pt x="350" y="349"/>
                    </a:cubicBezTo>
                    <a:cubicBezTo>
                      <a:pt x="358" y="341"/>
                      <a:pt x="363" y="330"/>
                      <a:pt x="363" y="318"/>
                    </a:cubicBezTo>
                    <a:cubicBezTo>
                      <a:pt x="363" y="306"/>
                      <a:pt x="358" y="295"/>
                      <a:pt x="350" y="287"/>
                    </a:cubicBezTo>
                    <a:cubicBezTo>
                      <a:pt x="346" y="283"/>
                      <a:pt x="341" y="279"/>
                      <a:pt x="336" y="277"/>
                    </a:cubicBezTo>
                    <a:cubicBezTo>
                      <a:pt x="331" y="275"/>
                      <a:pt x="331" y="275"/>
                      <a:pt x="331" y="275"/>
                    </a:cubicBezTo>
                    <a:cubicBezTo>
                      <a:pt x="401" y="205"/>
                      <a:pt x="401" y="205"/>
                      <a:pt x="401" y="205"/>
                    </a:cubicBezTo>
                    <a:cubicBezTo>
                      <a:pt x="339" y="143"/>
                      <a:pt x="339" y="143"/>
                      <a:pt x="339" y="143"/>
                    </a:cubicBezTo>
                    <a:cubicBezTo>
                      <a:pt x="336" y="149"/>
                      <a:pt x="333" y="155"/>
                      <a:pt x="328" y="159"/>
                    </a:cubicBezTo>
                    <a:cubicBezTo>
                      <a:pt x="318" y="169"/>
                      <a:pt x="305" y="175"/>
                      <a:pt x="292" y="175"/>
                    </a:cubicBezTo>
                    <a:cubicBezTo>
                      <a:pt x="278" y="175"/>
                      <a:pt x="265" y="169"/>
                      <a:pt x="255" y="159"/>
                    </a:cubicBezTo>
                    <a:cubicBezTo>
                      <a:pt x="235" y="139"/>
                      <a:pt x="235" y="107"/>
                      <a:pt x="255" y="86"/>
                    </a:cubicBezTo>
                    <a:cubicBezTo>
                      <a:pt x="260" y="82"/>
                      <a:pt x="265" y="78"/>
                      <a:pt x="271" y="75"/>
                    </a:cubicBezTo>
                    <a:cubicBezTo>
                      <a:pt x="206" y="10"/>
                      <a:pt x="206" y="10"/>
                      <a:pt x="206" y="10"/>
                    </a:cubicBezTo>
                    <a:cubicBezTo>
                      <a:pt x="136" y="80"/>
                      <a:pt x="136" y="80"/>
                      <a:pt x="136" y="80"/>
                    </a:cubicBezTo>
                    <a:cubicBezTo>
                      <a:pt x="134" y="75"/>
                      <a:pt x="134" y="75"/>
                      <a:pt x="134" y="75"/>
                    </a:cubicBezTo>
                    <a:cubicBezTo>
                      <a:pt x="131" y="70"/>
                      <a:pt x="128" y="65"/>
                      <a:pt x="124" y="61"/>
                    </a:cubicBezTo>
                    <a:cubicBezTo>
                      <a:pt x="116" y="53"/>
                      <a:pt x="105" y="48"/>
                      <a:pt x="93" y="48"/>
                    </a:cubicBezTo>
                    <a:cubicBezTo>
                      <a:pt x="81" y="48"/>
                      <a:pt x="70" y="53"/>
                      <a:pt x="61" y="61"/>
                    </a:cubicBezTo>
                    <a:cubicBezTo>
                      <a:pt x="53" y="69"/>
                      <a:pt x="48" y="81"/>
                      <a:pt x="48" y="93"/>
                    </a:cubicBezTo>
                    <a:cubicBezTo>
                      <a:pt x="48" y="104"/>
                      <a:pt x="53" y="116"/>
                      <a:pt x="61" y="124"/>
                    </a:cubicBezTo>
                    <a:cubicBezTo>
                      <a:pt x="65" y="128"/>
                      <a:pt x="70" y="131"/>
                      <a:pt x="75" y="133"/>
                    </a:cubicBezTo>
                    <a:cubicBezTo>
                      <a:pt x="80" y="135"/>
                      <a:pt x="80" y="135"/>
                      <a:pt x="80" y="135"/>
                    </a:cubicBezTo>
                    <a:cubicBezTo>
                      <a:pt x="10" y="205"/>
                      <a:pt x="10" y="205"/>
                      <a:pt x="10" y="205"/>
                    </a:cubicBezTo>
                    <a:cubicBezTo>
                      <a:pt x="77" y="272"/>
                      <a:pt x="77" y="272"/>
                      <a:pt x="77" y="272"/>
                    </a:cubicBezTo>
                    <a:cubicBezTo>
                      <a:pt x="80" y="264"/>
                      <a:pt x="84" y="257"/>
                      <a:pt x="90" y="251"/>
                    </a:cubicBezTo>
                    <a:cubicBezTo>
                      <a:pt x="100" y="241"/>
                      <a:pt x="113" y="236"/>
                      <a:pt x="127" y="236"/>
                    </a:cubicBezTo>
                    <a:cubicBezTo>
                      <a:pt x="141" y="236"/>
                      <a:pt x="154" y="241"/>
                      <a:pt x="163" y="251"/>
                    </a:cubicBezTo>
                    <a:cubicBezTo>
                      <a:pt x="184" y="271"/>
                      <a:pt x="184" y="304"/>
                      <a:pt x="163" y="324"/>
                    </a:cubicBezTo>
                    <a:cubicBezTo>
                      <a:pt x="157" y="330"/>
                      <a:pt x="150" y="335"/>
                      <a:pt x="142" y="3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endParaRPr>
              </a:p>
            </p:txBody>
          </p:sp>
        </p:grpSp>
        <p:grpSp>
          <p:nvGrpSpPr>
            <p:cNvPr id="10" name="Group 34">
              <a:extLst>
                <a:ext uri="{FF2B5EF4-FFF2-40B4-BE49-F238E27FC236}">
                  <a16:creationId xmlns:a16="http://schemas.microsoft.com/office/drawing/2014/main" id="{C3A072A5-3D83-AC81-5C6A-3CF24277EBF4}"/>
                </a:ext>
              </a:extLst>
            </p:cNvPr>
            <p:cNvGrpSpPr>
              <a:grpSpLocks/>
            </p:cNvGrpSpPr>
            <p:nvPr/>
          </p:nvGrpSpPr>
          <p:grpSpPr bwMode="auto">
            <a:xfrm>
              <a:off x="5507734" y="3310608"/>
              <a:ext cx="1565549" cy="1565549"/>
              <a:chOff x="2472" y="1756"/>
              <a:chExt cx="825" cy="825"/>
            </a:xfrm>
          </p:grpSpPr>
          <p:sp>
            <p:nvSpPr>
              <p:cNvPr id="37" name="Freeform 9">
                <a:extLst>
                  <a:ext uri="{FF2B5EF4-FFF2-40B4-BE49-F238E27FC236}">
                    <a16:creationId xmlns:a16="http://schemas.microsoft.com/office/drawing/2014/main" id="{B91F0772-3511-6474-29D7-BA7C79D509FB}"/>
                  </a:ext>
                </a:extLst>
              </p:cNvPr>
              <p:cNvSpPr>
                <a:spLocks/>
              </p:cNvSpPr>
              <p:nvPr/>
            </p:nvSpPr>
            <p:spPr bwMode="auto">
              <a:xfrm>
                <a:off x="2482" y="1766"/>
                <a:ext cx="805" cy="805"/>
              </a:xfrm>
              <a:custGeom>
                <a:avLst/>
                <a:gdLst>
                  <a:gd name="T0" fmla="*/ 697 w 401"/>
                  <a:gd name="T1" fmla="*/ 560 h 401"/>
                  <a:gd name="T2" fmla="*/ 666 w 401"/>
                  <a:gd name="T3" fmla="*/ 540 h 401"/>
                  <a:gd name="T4" fmla="*/ 805 w 401"/>
                  <a:gd name="T5" fmla="*/ 404 h 401"/>
                  <a:gd name="T6" fmla="*/ 654 w 401"/>
                  <a:gd name="T7" fmla="*/ 253 h 401"/>
                  <a:gd name="T8" fmla="*/ 628 w 401"/>
                  <a:gd name="T9" fmla="*/ 305 h 401"/>
                  <a:gd name="T10" fmla="*/ 492 w 401"/>
                  <a:gd name="T11" fmla="*/ 305 h 401"/>
                  <a:gd name="T12" fmla="*/ 492 w 401"/>
                  <a:gd name="T13" fmla="*/ 169 h 401"/>
                  <a:gd name="T14" fmla="*/ 544 w 401"/>
                  <a:gd name="T15" fmla="*/ 143 h 401"/>
                  <a:gd name="T16" fmla="*/ 401 w 401"/>
                  <a:gd name="T17" fmla="*/ 0 h 401"/>
                  <a:gd name="T18" fmla="*/ 265 w 401"/>
                  <a:gd name="T19" fmla="*/ 139 h 401"/>
                  <a:gd name="T20" fmla="*/ 245 w 401"/>
                  <a:gd name="T21" fmla="*/ 108 h 401"/>
                  <a:gd name="T22" fmla="*/ 108 w 401"/>
                  <a:gd name="T23" fmla="*/ 108 h 401"/>
                  <a:gd name="T24" fmla="*/ 108 w 401"/>
                  <a:gd name="T25" fmla="*/ 245 h 401"/>
                  <a:gd name="T26" fmla="*/ 139 w 401"/>
                  <a:gd name="T27" fmla="*/ 265 h 401"/>
                  <a:gd name="T28" fmla="*/ 0 w 401"/>
                  <a:gd name="T29" fmla="*/ 404 h 401"/>
                  <a:gd name="T30" fmla="*/ 137 w 401"/>
                  <a:gd name="T31" fmla="*/ 540 h 401"/>
                  <a:gd name="T32" fmla="*/ 161 w 401"/>
                  <a:gd name="T33" fmla="*/ 500 h 401"/>
                  <a:gd name="T34" fmla="*/ 297 w 401"/>
                  <a:gd name="T35" fmla="*/ 500 h 401"/>
                  <a:gd name="T36" fmla="*/ 297 w 401"/>
                  <a:gd name="T37" fmla="*/ 636 h 401"/>
                  <a:gd name="T38" fmla="*/ 257 w 401"/>
                  <a:gd name="T39" fmla="*/ 660 h 401"/>
                  <a:gd name="T40" fmla="*/ 401 w 401"/>
                  <a:gd name="T41" fmla="*/ 805 h 401"/>
                  <a:gd name="T42" fmla="*/ 540 w 401"/>
                  <a:gd name="T43" fmla="*/ 666 h 401"/>
                  <a:gd name="T44" fmla="*/ 560 w 401"/>
                  <a:gd name="T45" fmla="*/ 697 h 401"/>
                  <a:gd name="T46" fmla="*/ 697 w 401"/>
                  <a:gd name="T47" fmla="*/ 697 h 401"/>
                  <a:gd name="T48" fmla="*/ 697 w 401"/>
                  <a:gd name="T49" fmla="*/ 560 h 40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1" h="401">
                    <a:moveTo>
                      <a:pt x="347" y="279"/>
                    </a:moveTo>
                    <a:cubicBezTo>
                      <a:pt x="343" y="275"/>
                      <a:pt x="338" y="272"/>
                      <a:pt x="332" y="269"/>
                    </a:cubicBezTo>
                    <a:cubicBezTo>
                      <a:pt x="401" y="201"/>
                      <a:pt x="401" y="201"/>
                      <a:pt x="401" y="201"/>
                    </a:cubicBezTo>
                    <a:cubicBezTo>
                      <a:pt x="326" y="126"/>
                      <a:pt x="326" y="126"/>
                      <a:pt x="326" y="126"/>
                    </a:cubicBezTo>
                    <a:cubicBezTo>
                      <a:pt x="325" y="136"/>
                      <a:pt x="320" y="145"/>
                      <a:pt x="313" y="152"/>
                    </a:cubicBezTo>
                    <a:cubicBezTo>
                      <a:pt x="294" y="171"/>
                      <a:pt x="264" y="171"/>
                      <a:pt x="245" y="152"/>
                    </a:cubicBezTo>
                    <a:cubicBezTo>
                      <a:pt x="226" y="134"/>
                      <a:pt x="226" y="103"/>
                      <a:pt x="245" y="84"/>
                    </a:cubicBezTo>
                    <a:cubicBezTo>
                      <a:pt x="252" y="77"/>
                      <a:pt x="262" y="73"/>
                      <a:pt x="271" y="71"/>
                    </a:cubicBezTo>
                    <a:cubicBezTo>
                      <a:pt x="200" y="0"/>
                      <a:pt x="200" y="0"/>
                      <a:pt x="200" y="0"/>
                    </a:cubicBezTo>
                    <a:cubicBezTo>
                      <a:pt x="132" y="69"/>
                      <a:pt x="132" y="69"/>
                      <a:pt x="132" y="69"/>
                    </a:cubicBezTo>
                    <a:cubicBezTo>
                      <a:pt x="129" y="63"/>
                      <a:pt x="126" y="58"/>
                      <a:pt x="122" y="54"/>
                    </a:cubicBezTo>
                    <a:cubicBezTo>
                      <a:pt x="103" y="35"/>
                      <a:pt x="72" y="35"/>
                      <a:pt x="54" y="54"/>
                    </a:cubicBezTo>
                    <a:cubicBezTo>
                      <a:pt x="35" y="73"/>
                      <a:pt x="35" y="103"/>
                      <a:pt x="54" y="122"/>
                    </a:cubicBezTo>
                    <a:cubicBezTo>
                      <a:pt x="58" y="126"/>
                      <a:pt x="63" y="130"/>
                      <a:pt x="69" y="132"/>
                    </a:cubicBezTo>
                    <a:cubicBezTo>
                      <a:pt x="0" y="201"/>
                      <a:pt x="0" y="201"/>
                      <a:pt x="0" y="201"/>
                    </a:cubicBezTo>
                    <a:cubicBezTo>
                      <a:pt x="68" y="269"/>
                      <a:pt x="68" y="269"/>
                      <a:pt x="68" y="269"/>
                    </a:cubicBezTo>
                    <a:cubicBezTo>
                      <a:pt x="71" y="262"/>
                      <a:pt x="75" y="255"/>
                      <a:pt x="80" y="249"/>
                    </a:cubicBezTo>
                    <a:cubicBezTo>
                      <a:pt x="99" y="230"/>
                      <a:pt x="130" y="230"/>
                      <a:pt x="148" y="249"/>
                    </a:cubicBezTo>
                    <a:cubicBezTo>
                      <a:pt x="167" y="268"/>
                      <a:pt x="167" y="298"/>
                      <a:pt x="148" y="317"/>
                    </a:cubicBezTo>
                    <a:cubicBezTo>
                      <a:pt x="143" y="323"/>
                      <a:pt x="136" y="327"/>
                      <a:pt x="128" y="329"/>
                    </a:cubicBezTo>
                    <a:cubicBezTo>
                      <a:pt x="200" y="401"/>
                      <a:pt x="200" y="401"/>
                      <a:pt x="200" y="401"/>
                    </a:cubicBezTo>
                    <a:cubicBezTo>
                      <a:pt x="269" y="332"/>
                      <a:pt x="269" y="332"/>
                      <a:pt x="269" y="332"/>
                    </a:cubicBezTo>
                    <a:cubicBezTo>
                      <a:pt x="271" y="338"/>
                      <a:pt x="275" y="343"/>
                      <a:pt x="279" y="347"/>
                    </a:cubicBezTo>
                    <a:cubicBezTo>
                      <a:pt x="298" y="366"/>
                      <a:pt x="328" y="366"/>
                      <a:pt x="347" y="347"/>
                    </a:cubicBezTo>
                    <a:cubicBezTo>
                      <a:pt x="366" y="329"/>
                      <a:pt x="366" y="298"/>
                      <a:pt x="347" y="27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endParaRPr>
              </a:p>
            </p:txBody>
          </p:sp>
          <p:sp>
            <p:nvSpPr>
              <p:cNvPr id="38" name="Freeform 10">
                <a:extLst>
                  <a:ext uri="{FF2B5EF4-FFF2-40B4-BE49-F238E27FC236}">
                    <a16:creationId xmlns:a16="http://schemas.microsoft.com/office/drawing/2014/main" id="{9960CEE8-EC7B-0638-C071-DEFA2BCBEF99}"/>
                  </a:ext>
                </a:extLst>
              </p:cNvPr>
              <p:cNvSpPr>
                <a:spLocks noEditPoints="1"/>
              </p:cNvSpPr>
              <p:nvPr/>
            </p:nvSpPr>
            <p:spPr bwMode="auto">
              <a:xfrm>
                <a:off x="2472" y="1756"/>
                <a:ext cx="825" cy="825"/>
              </a:xfrm>
              <a:custGeom>
                <a:avLst/>
                <a:gdLst>
                  <a:gd name="T0" fmla="*/ 255 w 411"/>
                  <a:gd name="T1" fmla="*/ 666 h 411"/>
                  <a:gd name="T2" fmla="*/ 303 w 411"/>
                  <a:gd name="T3" fmla="*/ 640 h 411"/>
                  <a:gd name="T4" fmla="*/ 239 w 411"/>
                  <a:gd name="T5" fmla="*/ 488 h 411"/>
                  <a:gd name="T6" fmla="*/ 155 w 411"/>
                  <a:gd name="T7" fmla="*/ 552 h 411"/>
                  <a:gd name="T8" fmla="*/ 0 w 411"/>
                  <a:gd name="T9" fmla="*/ 414 h 411"/>
                  <a:gd name="T10" fmla="*/ 112 w 411"/>
                  <a:gd name="T11" fmla="*/ 259 h 411"/>
                  <a:gd name="T12" fmla="*/ 112 w 411"/>
                  <a:gd name="T13" fmla="*/ 112 h 411"/>
                  <a:gd name="T14" fmla="*/ 259 w 411"/>
                  <a:gd name="T15" fmla="*/ 112 h 411"/>
                  <a:gd name="T16" fmla="*/ 411 w 411"/>
                  <a:gd name="T17" fmla="*/ 0 h 411"/>
                  <a:gd name="T18" fmla="*/ 556 w 411"/>
                  <a:gd name="T19" fmla="*/ 159 h 411"/>
                  <a:gd name="T20" fmla="*/ 508 w 411"/>
                  <a:gd name="T21" fmla="*/ 311 h 411"/>
                  <a:gd name="T22" fmla="*/ 634 w 411"/>
                  <a:gd name="T23" fmla="*/ 311 h 411"/>
                  <a:gd name="T24" fmla="*/ 660 w 411"/>
                  <a:gd name="T25" fmla="*/ 249 h 411"/>
                  <a:gd name="T26" fmla="*/ 689 w 411"/>
                  <a:gd name="T27" fmla="*/ 548 h 411"/>
                  <a:gd name="T28" fmla="*/ 743 w 411"/>
                  <a:gd name="T29" fmla="*/ 638 h 411"/>
                  <a:gd name="T30" fmla="*/ 638 w 411"/>
                  <a:gd name="T31" fmla="*/ 743 h 411"/>
                  <a:gd name="T32" fmla="*/ 548 w 411"/>
                  <a:gd name="T33" fmla="*/ 689 h 411"/>
                  <a:gd name="T34" fmla="*/ 281 w 411"/>
                  <a:gd name="T35" fmla="*/ 672 h 411"/>
                  <a:gd name="T36" fmla="*/ 552 w 411"/>
                  <a:gd name="T37" fmla="*/ 664 h 411"/>
                  <a:gd name="T38" fmla="*/ 576 w 411"/>
                  <a:gd name="T39" fmla="*/ 703 h 411"/>
                  <a:gd name="T40" fmla="*/ 703 w 411"/>
                  <a:gd name="T41" fmla="*/ 703 h 411"/>
                  <a:gd name="T42" fmla="*/ 703 w 411"/>
                  <a:gd name="T43" fmla="*/ 576 h 411"/>
                  <a:gd name="T44" fmla="*/ 664 w 411"/>
                  <a:gd name="T45" fmla="*/ 552 h 411"/>
                  <a:gd name="T46" fmla="*/ 670 w 411"/>
                  <a:gd name="T47" fmla="*/ 277 h 411"/>
                  <a:gd name="T48" fmla="*/ 570 w 411"/>
                  <a:gd name="T49" fmla="*/ 351 h 411"/>
                  <a:gd name="T50" fmla="*/ 498 w 411"/>
                  <a:gd name="T51" fmla="*/ 175 h 411"/>
                  <a:gd name="T52" fmla="*/ 411 w 411"/>
                  <a:gd name="T53" fmla="*/ 20 h 411"/>
                  <a:gd name="T54" fmla="*/ 267 w 411"/>
                  <a:gd name="T55" fmla="*/ 151 h 411"/>
                  <a:gd name="T56" fmla="*/ 187 w 411"/>
                  <a:gd name="T57" fmla="*/ 96 h 411"/>
                  <a:gd name="T58" fmla="*/ 96 w 411"/>
                  <a:gd name="T59" fmla="*/ 187 h 411"/>
                  <a:gd name="T60" fmla="*/ 151 w 411"/>
                  <a:gd name="T61" fmla="*/ 269 h 411"/>
                  <a:gd name="T62" fmla="*/ 20 w 411"/>
                  <a:gd name="T63" fmla="*/ 414 h 411"/>
                  <a:gd name="T64" fmla="*/ 167 w 411"/>
                  <a:gd name="T65" fmla="*/ 504 h 411"/>
                  <a:gd name="T66" fmla="*/ 313 w 411"/>
                  <a:gd name="T67" fmla="*/ 504 h 411"/>
                  <a:gd name="T68" fmla="*/ 281 w 411"/>
                  <a:gd name="T69" fmla="*/ 672 h 4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11" h="411">
                    <a:moveTo>
                      <a:pt x="205" y="411"/>
                    </a:moveTo>
                    <a:cubicBezTo>
                      <a:pt x="127" y="332"/>
                      <a:pt x="127" y="332"/>
                      <a:pt x="127" y="332"/>
                    </a:cubicBezTo>
                    <a:cubicBezTo>
                      <a:pt x="132" y="331"/>
                      <a:pt x="132" y="331"/>
                      <a:pt x="132" y="331"/>
                    </a:cubicBezTo>
                    <a:cubicBezTo>
                      <a:pt x="139" y="328"/>
                      <a:pt x="146" y="325"/>
                      <a:pt x="151" y="319"/>
                    </a:cubicBezTo>
                    <a:cubicBezTo>
                      <a:pt x="168" y="302"/>
                      <a:pt x="168" y="274"/>
                      <a:pt x="151" y="256"/>
                    </a:cubicBezTo>
                    <a:cubicBezTo>
                      <a:pt x="143" y="248"/>
                      <a:pt x="131" y="243"/>
                      <a:pt x="119" y="243"/>
                    </a:cubicBezTo>
                    <a:cubicBezTo>
                      <a:pt x="108" y="243"/>
                      <a:pt x="96" y="248"/>
                      <a:pt x="88" y="256"/>
                    </a:cubicBezTo>
                    <a:cubicBezTo>
                      <a:pt x="83" y="262"/>
                      <a:pt x="79" y="268"/>
                      <a:pt x="77" y="275"/>
                    </a:cubicBezTo>
                    <a:cubicBezTo>
                      <a:pt x="75" y="281"/>
                      <a:pt x="75" y="281"/>
                      <a:pt x="75" y="281"/>
                    </a:cubicBezTo>
                    <a:cubicBezTo>
                      <a:pt x="0" y="206"/>
                      <a:pt x="0" y="206"/>
                      <a:pt x="0" y="206"/>
                    </a:cubicBezTo>
                    <a:cubicBezTo>
                      <a:pt x="68" y="138"/>
                      <a:pt x="68" y="138"/>
                      <a:pt x="68" y="138"/>
                    </a:cubicBezTo>
                    <a:cubicBezTo>
                      <a:pt x="63" y="136"/>
                      <a:pt x="60" y="133"/>
                      <a:pt x="56" y="129"/>
                    </a:cubicBezTo>
                    <a:cubicBezTo>
                      <a:pt x="46" y="120"/>
                      <a:pt x="41" y="107"/>
                      <a:pt x="41" y="93"/>
                    </a:cubicBezTo>
                    <a:cubicBezTo>
                      <a:pt x="41" y="79"/>
                      <a:pt x="46" y="66"/>
                      <a:pt x="56" y="56"/>
                    </a:cubicBezTo>
                    <a:cubicBezTo>
                      <a:pt x="66" y="47"/>
                      <a:pt x="79" y="41"/>
                      <a:pt x="93" y="41"/>
                    </a:cubicBezTo>
                    <a:cubicBezTo>
                      <a:pt x="106" y="41"/>
                      <a:pt x="119" y="47"/>
                      <a:pt x="129" y="56"/>
                    </a:cubicBezTo>
                    <a:cubicBezTo>
                      <a:pt x="133" y="60"/>
                      <a:pt x="135" y="64"/>
                      <a:pt x="138" y="68"/>
                    </a:cubicBezTo>
                    <a:cubicBezTo>
                      <a:pt x="205" y="0"/>
                      <a:pt x="205" y="0"/>
                      <a:pt x="205" y="0"/>
                    </a:cubicBezTo>
                    <a:cubicBezTo>
                      <a:pt x="284" y="78"/>
                      <a:pt x="284" y="78"/>
                      <a:pt x="284" y="78"/>
                    </a:cubicBezTo>
                    <a:cubicBezTo>
                      <a:pt x="277" y="79"/>
                      <a:pt x="277" y="79"/>
                      <a:pt x="277" y="79"/>
                    </a:cubicBezTo>
                    <a:cubicBezTo>
                      <a:pt x="268" y="81"/>
                      <a:pt x="259" y="85"/>
                      <a:pt x="253" y="92"/>
                    </a:cubicBezTo>
                    <a:cubicBezTo>
                      <a:pt x="235" y="109"/>
                      <a:pt x="235" y="137"/>
                      <a:pt x="253" y="155"/>
                    </a:cubicBezTo>
                    <a:cubicBezTo>
                      <a:pt x="261" y="163"/>
                      <a:pt x="272" y="168"/>
                      <a:pt x="284" y="168"/>
                    </a:cubicBezTo>
                    <a:cubicBezTo>
                      <a:pt x="296" y="168"/>
                      <a:pt x="307" y="163"/>
                      <a:pt x="316" y="155"/>
                    </a:cubicBezTo>
                    <a:cubicBezTo>
                      <a:pt x="322" y="148"/>
                      <a:pt x="326" y="140"/>
                      <a:pt x="328" y="131"/>
                    </a:cubicBezTo>
                    <a:cubicBezTo>
                      <a:pt x="329" y="124"/>
                      <a:pt x="329" y="124"/>
                      <a:pt x="329" y="124"/>
                    </a:cubicBezTo>
                    <a:cubicBezTo>
                      <a:pt x="411" y="206"/>
                      <a:pt x="411" y="206"/>
                      <a:pt x="411" y="206"/>
                    </a:cubicBezTo>
                    <a:cubicBezTo>
                      <a:pt x="343" y="273"/>
                      <a:pt x="343" y="273"/>
                      <a:pt x="343" y="273"/>
                    </a:cubicBezTo>
                    <a:cubicBezTo>
                      <a:pt x="347" y="276"/>
                      <a:pt x="351" y="278"/>
                      <a:pt x="355" y="282"/>
                    </a:cubicBezTo>
                    <a:cubicBezTo>
                      <a:pt x="364" y="292"/>
                      <a:pt x="370" y="305"/>
                      <a:pt x="370" y="318"/>
                    </a:cubicBezTo>
                    <a:cubicBezTo>
                      <a:pt x="370" y="332"/>
                      <a:pt x="364" y="345"/>
                      <a:pt x="355" y="355"/>
                    </a:cubicBezTo>
                    <a:cubicBezTo>
                      <a:pt x="345" y="365"/>
                      <a:pt x="332" y="370"/>
                      <a:pt x="318" y="370"/>
                    </a:cubicBezTo>
                    <a:cubicBezTo>
                      <a:pt x="304" y="370"/>
                      <a:pt x="291" y="365"/>
                      <a:pt x="282" y="355"/>
                    </a:cubicBezTo>
                    <a:cubicBezTo>
                      <a:pt x="278" y="351"/>
                      <a:pt x="275" y="348"/>
                      <a:pt x="273" y="343"/>
                    </a:cubicBezTo>
                    <a:lnTo>
                      <a:pt x="205" y="411"/>
                    </a:lnTo>
                    <a:close/>
                    <a:moveTo>
                      <a:pt x="140" y="335"/>
                    </a:moveTo>
                    <a:cubicBezTo>
                      <a:pt x="205" y="401"/>
                      <a:pt x="205" y="401"/>
                      <a:pt x="205" y="401"/>
                    </a:cubicBezTo>
                    <a:cubicBezTo>
                      <a:pt x="275" y="331"/>
                      <a:pt x="275" y="331"/>
                      <a:pt x="275" y="331"/>
                    </a:cubicBezTo>
                    <a:cubicBezTo>
                      <a:pt x="277" y="336"/>
                      <a:pt x="277" y="336"/>
                      <a:pt x="277" y="336"/>
                    </a:cubicBezTo>
                    <a:cubicBezTo>
                      <a:pt x="280" y="341"/>
                      <a:pt x="283" y="346"/>
                      <a:pt x="287" y="350"/>
                    </a:cubicBezTo>
                    <a:cubicBezTo>
                      <a:pt x="295" y="358"/>
                      <a:pt x="306" y="363"/>
                      <a:pt x="318" y="363"/>
                    </a:cubicBezTo>
                    <a:cubicBezTo>
                      <a:pt x="330" y="363"/>
                      <a:pt x="341" y="358"/>
                      <a:pt x="350" y="350"/>
                    </a:cubicBezTo>
                    <a:cubicBezTo>
                      <a:pt x="358" y="341"/>
                      <a:pt x="363" y="330"/>
                      <a:pt x="363" y="318"/>
                    </a:cubicBezTo>
                    <a:cubicBezTo>
                      <a:pt x="363" y="306"/>
                      <a:pt x="358" y="295"/>
                      <a:pt x="350" y="287"/>
                    </a:cubicBezTo>
                    <a:cubicBezTo>
                      <a:pt x="346" y="283"/>
                      <a:pt x="341" y="280"/>
                      <a:pt x="336" y="278"/>
                    </a:cubicBezTo>
                    <a:cubicBezTo>
                      <a:pt x="331" y="275"/>
                      <a:pt x="331" y="275"/>
                      <a:pt x="331" y="275"/>
                    </a:cubicBezTo>
                    <a:cubicBezTo>
                      <a:pt x="401" y="206"/>
                      <a:pt x="401" y="206"/>
                      <a:pt x="401" y="206"/>
                    </a:cubicBezTo>
                    <a:cubicBezTo>
                      <a:pt x="334" y="138"/>
                      <a:pt x="334" y="138"/>
                      <a:pt x="334" y="138"/>
                    </a:cubicBezTo>
                    <a:cubicBezTo>
                      <a:pt x="331" y="146"/>
                      <a:pt x="327" y="154"/>
                      <a:pt x="321" y="160"/>
                    </a:cubicBezTo>
                    <a:cubicBezTo>
                      <a:pt x="311" y="170"/>
                      <a:pt x="298" y="175"/>
                      <a:pt x="284" y="175"/>
                    </a:cubicBezTo>
                    <a:cubicBezTo>
                      <a:pt x="270" y="175"/>
                      <a:pt x="257" y="170"/>
                      <a:pt x="248" y="160"/>
                    </a:cubicBezTo>
                    <a:cubicBezTo>
                      <a:pt x="227" y="140"/>
                      <a:pt x="227" y="107"/>
                      <a:pt x="248" y="87"/>
                    </a:cubicBezTo>
                    <a:cubicBezTo>
                      <a:pt x="254" y="81"/>
                      <a:pt x="261" y="76"/>
                      <a:pt x="269" y="74"/>
                    </a:cubicBezTo>
                    <a:cubicBezTo>
                      <a:pt x="205" y="10"/>
                      <a:pt x="205" y="10"/>
                      <a:pt x="205" y="10"/>
                    </a:cubicBezTo>
                    <a:cubicBezTo>
                      <a:pt x="136" y="80"/>
                      <a:pt x="136" y="80"/>
                      <a:pt x="136" y="80"/>
                    </a:cubicBezTo>
                    <a:cubicBezTo>
                      <a:pt x="133" y="75"/>
                      <a:pt x="133" y="75"/>
                      <a:pt x="133" y="75"/>
                    </a:cubicBezTo>
                    <a:cubicBezTo>
                      <a:pt x="131" y="70"/>
                      <a:pt x="128" y="65"/>
                      <a:pt x="124" y="61"/>
                    </a:cubicBezTo>
                    <a:cubicBezTo>
                      <a:pt x="116" y="53"/>
                      <a:pt x="105" y="48"/>
                      <a:pt x="93" y="48"/>
                    </a:cubicBezTo>
                    <a:cubicBezTo>
                      <a:pt x="81" y="48"/>
                      <a:pt x="70" y="53"/>
                      <a:pt x="61" y="61"/>
                    </a:cubicBezTo>
                    <a:cubicBezTo>
                      <a:pt x="53" y="70"/>
                      <a:pt x="48" y="81"/>
                      <a:pt x="48" y="93"/>
                    </a:cubicBezTo>
                    <a:cubicBezTo>
                      <a:pt x="48" y="105"/>
                      <a:pt x="53" y="116"/>
                      <a:pt x="61" y="124"/>
                    </a:cubicBezTo>
                    <a:cubicBezTo>
                      <a:pt x="65" y="128"/>
                      <a:pt x="70" y="131"/>
                      <a:pt x="75" y="134"/>
                    </a:cubicBezTo>
                    <a:cubicBezTo>
                      <a:pt x="80" y="136"/>
                      <a:pt x="80" y="136"/>
                      <a:pt x="80" y="136"/>
                    </a:cubicBezTo>
                    <a:cubicBezTo>
                      <a:pt x="10" y="206"/>
                      <a:pt x="10" y="206"/>
                      <a:pt x="10" y="206"/>
                    </a:cubicBezTo>
                    <a:cubicBezTo>
                      <a:pt x="72" y="268"/>
                      <a:pt x="72" y="268"/>
                      <a:pt x="72" y="268"/>
                    </a:cubicBezTo>
                    <a:cubicBezTo>
                      <a:pt x="75" y="262"/>
                      <a:pt x="78" y="256"/>
                      <a:pt x="83" y="251"/>
                    </a:cubicBezTo>
                    <a:cubicBezTo>
                      <a:pt x="93" y="242"/>
                      <a:pt x="106" y="236"/>
                      <a:pt x="119" y="236"/>
                    </a:cubicBezTo>
                    <a:cubicBezTo>
                      <a:pt x="133" y="236"/>
                      <a:pt x="146" y="242"/>
                      <a:pt x="156" y="251"/>
                    </a:cubicBezTo>
                    <a:cubicBezTo>
                      <a:pt x="176" y="272"/>
                      <a:pt x="176" y="304"/>
                      <a:pt x="156" y="324"/>
                    </a:cubicBezTo>
                    <a:cubicBezTo>
                      <a:pt x="151" y="329"/>
                      <a:pt x="146" y="333"/>
                      <a:pt x="140" y="3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endParaRPr>
              </a:p>
            </p:txBody>
          </p:sp>
        </p:grpSp>
        <p:sp>
          <p:nvSpPr>
            <p:cNvPr id="36" name="Freeform 8">
              <a:extLst>
                <a:ext uri="{FF2B5EF4-FFF2-40B4-BE49-F238E27FC236}">
                  <a16:creationId xmlns:a16="http://schemas.microsoft.com/office/drawing/2014/main" id="{98F68C2E-1CB2-C82E-218F-BA9830CE39DD}"/>
                </a:ext>
              </a:extLst>
            </p:cNvPr>
            <p:cNvSpPr>
              <a:spLocks noEditPoints="1"/>
            </p:cNvSpPr>
            <p:nvPr/>
          </p:nvSpPr>
          <p:spPr bwMode="auto">
            <a:xfrm>
              <a:off x="4765760" y="2549658"/>
              <a:ext cx="1565547" cy="1565548"/>
            </a:xfrm>
            <a:custGeom>
              <a:avLst/>
              <a:gdLst>
                <a:gd name="T0" fmla="*/ 277 w 411"/>
                <a:gd name="T1" fmla="*/ 689 h 411"/>
                <a:gd name="T2" fmla="*/ 187 w 411"/>
                <a:gd name="T3" fmla="*/ 743 h 411"/>
                <a:gd name="T4" fmla="*/ 112 w 411"/>
                <a:gd name="T5" fmla="*/ 564 h 411"/>
                <a:gd name="T6" fmla="*/ 0 w 411"/>
                <a:gd name="T7" fmla="*/ 411 h 411"/>
                <a:gd name="T8" fmla="*/ 159 w 411"/>
                <a:gd name="T9" fmla="*/ 269 h 411"/>
                <a:gd name="T10" fmla="*/ 247 w 411"/>
                <a:gd name="T11" fmla="*/ 343 h 411"/>
                <a:gd name="T12" fmla="*/ 311 w 411"/>
                <a:gd name="T13" fmla="*/ 191 h 411"/>
                <a:gd name="T14" fmla="*/ 249 w 411"/>
                <a:gd name="T15" fmla="*/ 163 h 411"/>
                <a:gd name="T16" fmla="*/ 548 w 411"/>
                <a:gd name="T17" fmla="*/ 134 h 411"/>
                <a:gd name="T18" fmla="*/ 638 w 411"/>
                <a:gd name="T19" fmla="*/ 82 h 411"/>
                <a:gd name="T20" fmla="*/ 713 w 411"/>
                <a:gd name="T21" fmla="*/ 259 h 411"/>
                <a:gd name="T22" fmla="*/ 825 w 411"/>
                <a:gd name="T23" fmla="*/ 411 h 411"/>
                <a:gd name="T24" fmla="*/ 662 w 411"/>
                <a:gd name="T25" fmla="*/ 558 h 411"/>
                <a:gd name="T26" fmla="*/ 578 w 411"/>
                <a:gd name="T27" fmla="*/ 496 h 411"/>
                <a:gd name="T28" fmla="*/ 514 w 411"/>
                <a:gd name="T29" fmla="*/ 648 h 411"/>
                <a:gd name="T30" fmla="*/ 564 w 411"/>
                <a:gd name="T31" fmla="*/ 672 h 411"/>
                <a:gd name="T32" fmla="*/ 273 w 411"/>
                <a:gd name="T33" fmla="*/ 664 h 411"/>
                <a:gd name="T34" fmla="*/ 536 w 411"/>
                <a:gd name="T35" fmla="*/ 680 h 411"/>
                <a:gd name="T36" fmla="*/ 504 w 411"/>
                <a:gd name="T37" fmla="*/ 512 h 411"/>
                <a:gd name="T38" fmla="*/ 650 w 411"/>
                <a:gd name="T39" fmla="*/ 512 h 411"/>
                <a:gd name="T40" fmla="*/ 805 w 411"/>
                <a:gd name="T41" fmla="*/ 411 h 411"/>
                <a:gd name="T42" fmla="*/ 674 w 411"/>
                <a:gd name="T43" fmla="*/ 267 h 411"/>
                <a:gd name="T44" fmla="*/ 703 w 411"/>
                <a:gd name="T45" fmla="*/ 122 h 411"/>
                <a:gd name="T46" fmla="*/ 576 w 411"/>
                <a:gd name="T47" fmla="*/ 122 h 411"/>
                <a:gd name="T48" fmla="*/ 552 w 411"/>
                <a:gd name="T49" fmla="*/ 161 h 411"/>
                <a:gd name="T50" fmla="*/ 277 w 411"/>
                <a:gd name="T51" fmla="*/ 155 h 411"/>
                <a:gd name="T52" fmla="*/ 321 w 411"/>
                <a:gd name="T53" fmla="*/ 327 h 411"/>
                <a:gd name="T54" fmla="*/ 175 w 411"/>
                <a:gd name="T55" fmla="*/ 327 h 411"/>
                <a:gd name="T56" fmla="*/ 20 w 411"/>
                <a:gd name="T57" fmla="*/ 411 h 411"/>
                <a:gd name="T58" fmla="*/ 151 w 411"/>
                <a:gd name="T59" fmla="*/ 556 h 411"/>
                <a:gd name="T60" fmla="*/ 122 w 411"/>
                <a:gd name="T61" fmla="*/ 701 h 411"/>
                <a:gd name="T62" fmla="*/ 249 w 411"/>
                <a:gd name="T63" fmla="*/ 701 h 411"/>
                <a:gd name="T64" fmla="*/ 273 w 411"/>
                <a:gd name="T65" fmla="*/ 664 h 4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1" h="411">
                  <a:moveTo>
                    <a:pt x="205" y="411"/>
                  </a:moveTo>
                  <a:cubicBezTo>
                    <a:pt x="138" y="343"/>
                    <a:pt x="138" y="343"/>
                    <a:pt x="138" y="343"/>
                  </a:cubicBezTo>
                  <a:cubicBezTo>
                    <a:pt x="135" y="347"/>
                    <a:pt x="133" y="351"/>
                    <a:pt x="129" y="354"/>
                  </a:cubicBezTo>
                  <a:cubicBezTo>
                    <a:pt x="119" y="364"/>
                    <a:pt x="106" y="370"/>
                    <a:pt x="93" y="370"/>
                  </a:cubicBezTo>
                  <a:cubicBezTo>
                    <a:pt x="79" y="370"/>
                    <a:pt x="66" y="364"/>
                    <a:pt x="56" y="354"/>
                  </a:cubicBezTo>
                  <a:cubicBezTo>
                    <a:pt x="36" y="334"/>
                    <a:pt x="36" y="302"/>
                    <a:pt x="56" y="281"/>
                  </a:cubicBezTo>
                  <a:cubicBezTo>
                    <a:pt x="59" y="278"/>
                    <a:pt x="63" y="275"/>
                    <a:pt x="68" y="273"/>
                  </a:cubicBezTo>
                  <a:cubicBezTo>
                    <a:pt x="0" y="205"/>
                    <a:pt x="0" y="205"/>
                    <a:pt x="0" y="205"/>
                  </a:cubicBezTo>
                  <a:cubicBezTo>
                    <a:pt x="78" y="127"/>
                    <a:pt x="78" y="127"/>
                    <a:pt x="78" y="127"/>
                  </a:cubicBezTo>
                  <a:cubicBezTo>
                    <a:pt x="79" y="134"/>
                    <a:pt x="79" y="134"/>
                    <a:pt x="79" y="134"/>
                  </a:cubicBezTo>
                  <a:cubicBezTo>
                    <a:pt x="81" y="143"/>
                    <a:pt x="85" y="151"/>
                    <a:pt x="92" y="158"/>
                  </a:cubicBezTo>
                  <a:cubicBezTo>
                    <a:pt x="100" y="166"/>
                    <a:pt x="111" y="171"/>
                    <a:pt x="123" y="171"/>
                  </a:cubicBezTo>
                  <a:cubicBezTo>
                    <a:pt x="135" y="171"/>
                    <a:pt x="146" y="166"/>
                    <a:pt x="155" y="158"/>
                  </a:cubicBezTo>
                  <a:cubicBezTo>
                    <a:pt x="172" y="141"/>
                    <a:pt x="172" y="112"/>
                    <a:pt x="155" y="95"/>
                  </a:cubicBezTo>
                  <a:cubicBezTo>
                    <a:pt x="148" y="88"/>
                    <a:pt x="140" y="84"/>
                    <a:pt x="130" y="83"/>
                  </a:cubicBezTo>
                  <a:cubicBezTo>
                    <a:pt x="124" y="81"/>
                    <a:pt x="124" y="81"/>
                    <a:pt x="124" y="81"/>
                  </a:cubicBezTo>
                  <a:cubicBezTo>
                    <a:pt x="205" y="0"/>
                    <a:pt x="205" y="0"/>
                    <a:pt x="205" y="0"/>
                  </a:cubicBezTo>
                  <a:cubicBezTo>
                    <a:pt x="273" y="67"/>
                    <a:pt x="273" y="67"/>
                    <a:pt x="273" y="67"/>
                  </a:cubicBezTo>
                  <a:cubicBezTo>
                    <a:pt x="275" y="63"/>
                    <a:pt x="278" y="59"/>
                    <a:pt x="282" y="56"/>
                  </a:cubicBezTo>
                  <a:cubicBezTo>
                    <a:pt x="291" y="46"/>
                    <a:pt x="304" y="41"/>
                    <a:pt x="318" y="41"/>
                  </a:cubicBezTo>
                  <a:cubicBezTo>
                    <a:pt x="332" y="41"/>
                    <a:pt x="345" y="46"/>
                    <a:pt x="355" y="56"/>
                  </a:cubicBezTo>
                  <a:cubicBezTo>
                    <a:pt x="375" y="76"/>
                    <a:pt x="375" y="109"/>
                    <a:pt x="355" y="129"/>
                  </a:cubicBezTo>
                  <a:cubicBezTo>
                    <a:pt x="351" y="132"/>
                    <a:pt x="347" y="135"/>
                    <a:pt x="343" y="138"/>
                  </a:cubicBezTo>
                  <a:cubicBezTo>
                    <a:pt x="411" y="205"/>
                    <a:pt x="411" y="205"/>
                    <a:pt x="411" y="205"/>
                  </a:cubicBezTo>
                  <a:cubicBezTo>
                    <a:pt x="332" y="284"/>
                    <a:pt x="332" y="284"/>
                    <a:pt x="332" y="284"/>
                  </a:cubicBezTo>
                  <a:cubicBezTo>
                    <a:pt x="330" y="278"/>
                    <a:pt x="330" y="278"/>
                    <a:pt x="330" y="278"/>
                  </a:cubicBezTo>
                  <a:cubicBezTo>
                    <a:pt x="328" y="271"/>
                    <a:pt x="324" y="265"/>
                    <a:pt x="319" y="260"/>
                  </a:cubicBezTo>
                  <a:cubicBezTo>
                    <a:pt x="311" y="251"/>
                    <a:pt x="300" y="247"/>
                    <a:pt x="288" y="247"/>
                  </a:cubicBezTo>
                  <a:cubicBezTo>
                    <a:pt x="276" y="247"/>
                    <a:pt x="265" y="251"/>
                    <a:pt x="256" y="260"/>
                  </a:cubicBezTo>
                  <a:cubicBezTo>
                    <a:pt x="239" y="277"/>
                    <a:pt x="239" y="305"/>
                    <a:pt x="256" y="323"/>
                  </a:cubicBezTo>
                  <a:cubicBezTo>
                    <a:pt x="261" y="328"/>
                    <a:pt x="268" y="332"/>
                    <a:pt x="275" y="334"/>
                  </a:cubicBezTo>
                  <a:cubicBezTo>
                    <a:pt x="281" y="335"/>
                    <a:pt x="281" y="335"/>
                    <a:pt x="281" y="335"/>
                  </a:cubicBezTo>
                  <a:lnTo>
                    <a:pt x="205" y="411"/>
                  </a:lnTo>
                  <a:close/>
                  <a:moveTo>
                    <a:pt x="136" y="331"/>
                  </a:moveTo>
                  <a:cubicBezTo>
                    <a:pt x="205" y="401"/>
                    <a:pt x="205" y="401"/>
                    <a:pt x="205" y="401"/>
                  </a:cubicBezTo>
                  <a:cubicBezTo>
                    <a:pt x="267" y="339"/>
                    <a:pt x="267" y="339"/>
                    <a:pt x="267" y="339"/>
                  </a:cubicBezTo>
                  <a:cubicBezTo>
                    <a:pt x="261" y="336"/>
                    <a:pt x="256" y="332"/>
                    <a:pt x="251" y="328"/>
                  </a:cubicBezTo>
                  <a:cubicBezTo>
                    <a:pt x="231" y="308"/>
                    <a:pt x="231" y="275"/>
                    <a:pt x="251" y="255"/>
                  </a:cubicBezTo>
                  <a:cubicBezTo>
                    <a:pt x="261" y="245"/>
                    <a:pt x="274" y="239"/>
                    <a:pt x="288" y="239"/>
                  </a:cubicBezTo>
                  <a:cubicBezTo>
                    <a:pt x="301" y="239"/>
                    <a:pt x="314" y="245"/>
                    <a:pt x="324" y="255"/>
                  </a:cubicBezTo>
                  <a:cubicBezTo>
                    <a:pt x="329" y="259"/>
                    <a:pt x="333" y="265"/>
                    <a:pt x="335" y="271"/>
                  </a:cubicBezTo>
                  <a:cubicBezTo>
                    <a:pt x="401" y="205"/>
                    <a:pt x="401" y="205"/>
                    <a:pt x="401" y="205"/>
                  </a:cubicBezTo>
                  <a:cubicBezTo>
                    <a:pt x="331" y="135"/>
                    <a:pt x="331" y="135"/>
                    <a:pt x="331" y="135"/>
                  </a:cubicBezTo>
                  <a:cubicBezTo>
                    <a:pt x="336" y="133"/>
                    <a:pt x="336" y="133"/>
                    <a:pt x="336" y="133"/>
                  </a:cubicBezTo>
                  <a:cubicBezTo>
                    <a:pt x="341" y="131"/>
                    <a:pt x="346" y="128"/>
                    <a:pt x="350" y="124"/>
                  </a:cubicBezTo>
                  <a:cubicBezTo>
                    <a:pt x="367" y="107"/>
                    <a:pt x="367" y="78"/>
                    <a:pt x="350" y="61"/>
                  </a:cubicBezTo>
                  <a:cubicBezTo>
                    <a:pt x="341" y="53"/>
                    <a:pt x="330" y="48"/>
                    <a:pt x="318" y="48"/>
                  </a:cubicBezTo>
                  <a:cubicBezTo>
                    <a:pt x="306" y="48"/>
                    <a:pt x="295" y="53"/>
                    <a:pt x="287" y="61"/>
                  </a:cubicBezTo>
                  <a:cubicBezTo>
                    <a:pt x="283" y="65"/>
                    <a:pt x="280" y="70"/>
                    <a:pt x="277" y="75"/>
                  </a:cubicBezTo>
                  <a:cubicBezTo>
                    <a:pt x="275" y="80"/>
                    <a:pt x="275" y="80"/>
                    <a:pt x="275" y="80"/>
                  </a:cubicBezTo>
                  <a:cubicBezTo>
                    <a:pt x="205" y="10"/>
                    <a:pt x="205" y="10"/>
                    <a:pt x="205" y="10"/>
                  </a:cubicBezTo>
                  <a:cubicBezTo>
                    <a:pt x="138" y="77"/>
                    <a:pt x="138" y="77"/>
                    <a:pt x="138" y="77"/>
                  </a:cubicBezTo>
                  <a:cubicBezTo>
                    <a:pt x="146" y="80"/>
                    <a:pt x="154" y="84"/>
                    <a:pt x="160" y="90"/>
                  </a:cubicBezTo>
                  <a:cubicBezTo>
                    <a:pt x="180" y="110"/>
                    <a:pt x="180" y="143"/>
                    <a:pt x="160" y="163"/>
                  </a:cubicBezTo>
                  <a:cubicBezTo>
                    <a:pt x="150" y="173"/>
                    <a:pt x="137" y="178"/>
                    <a:pt x="123" y="178"/>
                  </a:cubicBezTo>
                  <a:cubicBezTo>
                    <a:pt x="109" y="178"/>
                    <a:pt x="96" y="173"/>
                    <a:pt x="87" y="163"/>
                  </a:cubicBezTo>
                  <a:cubicBezTo>
                    <a:pt x="80" y="157"/>
                    <a:pt x="76" y="150"/>
                    <a:pt x="74" y="142"/>
                  </a:cubicBezTo>
                  <a:cubicBezTo>
                    <a:pt x="10" y="205"/>
                    <a:pt x="10" y="205"/>
                    <a:pt x="10" y="205"/>
                  </a:cubicBezTo>
                  <a:cubicBezTo>
                    <a:pt x="80" y="275"/>
                    <a:pt x="80" y="275"/>
                    <a:pt x="80" y="275"/>
                  </a:cubicBezTo>
                  <a:cubicBezTo>
                    <a:pt x="75" y="277"/>
                    <a:pt x="75" y="277"/>
                    <a:pt x="75" y="277"/>
                  </a:cubicBezTo>
                  <a:cubicBezTo>
                    <a:pt x="70" y="279"/>
                    <a:pt x="65" y="283"/>
                    <a:pt x="61" y="286"/>
                  </a:cubicBezTo>
                  <a:cubicBezTo>
                    <a:pt x="44" y="304"/>
                    <a:pt x="44" y="332"/>
                    <a:pt x="61" y="349"/>
                  </a:cubicBezTo>
                  <a:cubicBezTo>
                    <a:pt x="70" y="358"/>
                    <a:pt x="81" y="362"/>
                    <a:pt x="93" y="362"/>
                  </a:cubicBezTo>
                  <a:cubicBezTo>
                    <a:pt x="105" y="362"/>
                    <a:pt x="116" y="358"/>
                    <a:pt x="124" y="349"/>
                  </a:cubicBezTo>
                  <a:cubicBezTo>
                    <a:pt x="128" y="345"/>
                    <a:pt x="131" y="341"/>
                    <a:pt x="133" y="336"/>
                  </a:cubicBezTo>
                  <a:lnTo>
                    <a:pt x="136"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endParaRPr>
            </a:p>
          </p:txBody>
        </p:sp>
        <p:sp>
          <p:nvSpPr>
            <p:cNvPr id="34" name="Freeform 12">
              <a:extLst>
                <a:ext uri="{FF2B5EF4-FFF2-40B4-BE49-F238E27FC236}">
                  <a16:creationId xmlns:a16="http://schemas.microsoft.com/office/drawing/2014/main" id="{30B26DA0-A19A-BF9A-D3A5-A4C2ACA4F137}"/>
                </a:ext>
              </a:extLst>
            </p:cNvPr>
            <p:cNvSpPr>
              <a:spLocks noEditPoints="1"/>
            </p:cNvSpPr>
            <p:nvPr/>
          </p:nvSpPr>
          <p:spPr bwMode="auto">
            <a:xfrm>
              <a:off x="6247811" y="2566735"/>
              <a:ext cx="1527596" cy="1565549"/>
            </a:xfrm>
            <a:custGeom>
              <a:avLst/>
              <a:gdLst>
                <a:gd name="T0" fmla="*/ 277 w 411"/>
                <a:gd name="T1" fmla="*/ 691 h 411"/>
                <a:gd name="T2" fmla="*/ 187 w 411"/>
                <a:gd name="T3" fmla="*/ 743 h 411"/>
                <a:gd name="T4" fmla="*/ 112 w 411"/>
                <a:gd name="T5" fmla="*/ 566 h 411"/>
                <a:gd name="T6" fmla="*/ 0 w 411"/>
                <a:gd name="T7" fmla="*/ 414 h 411"/>
                <a:gd name="T8" fmla="*/ 163 w 411"/>
                <a:gd name="T9" fmla="*/ 267 h 411"/>
                <a:gd name="T10" fmla="*/ 247 w 411"/>
                <a:gd name="T11" fmla="*/ 329 h 411"/>
                <a:gd name="T12" fmla="*/ 311 w 411"/>
                <a:gd name="T13" fmla="*/ 177 h 411"/>
                <a:gd name="T14" fmla="*/ 261 w 411"/>
                <a:gd name="T15" fmla="*/ 151 h 411"/>
                <a:gd name="T16" fmla="*/ 548 w 411"/>
                <a:gd name="T17" fmla="*/ 136 h 411"/>
                <a:gd name="T18" fmla="*/ 638 w 411"/>
                <a:gd name="T19" fmla="*/ 82 h 411"/>
                <a:gd name="T20" fmla="*/ 713 w 411"/>
                <a:gd name="T21" fmla="*/ 259 h 411"/>
                <a:gd name="T22" fmla="*/ 825 w 411"/>
                <a:gd name="T23" fmla="*/ 414 h 411"/>
                <a:gd name="T24" fmla="*/ 666 w 411"/>
                <a:gd name="T25" fmla="*/ 556 h 411"/>
                <a:gd name="T26" fmla="*/ 578 w 411"/>
                <a:gd name="T27" fmla="*/ 482 h 411"/>
                <a:gd name="T28" fmla="*/ 514 w 411"/>
                <a:gd name="T29" fmla="*/ 634 h 411"/>
                <a:gd name="T30" fmla="*/ 576 w 411"/>
                <a:gd name="T31" fmla="*/ 660 h 411"/>
                <a:gd name="T32" fmla="*/ 273 w 411"/>
                <a:gd name="T33" fmla="*/ 664 h 411"/>
                <a:gd name="T34" fmla="*/ 548 w 411"/>
                <a:gd name="T35" fmla="*/ 670 h 411"/>
                <a:gd name="T36" fmla="*/ 504 w 411"/>
                <a:gd name="T37" fmla="*/ 498 h 411"/>
                <a:gd name="T38" fmla="*/ 650 w 411"/>
                <a:gd name="T39" fmla="*/ 498 h 411"/>
                <a:gd name="T40" fmla="*/ 805 w 411"/>
                <a:gd name="T41" fmla="*/ 414 h 411"/>
                <a:gd name="T42" fmla="*/ 674 w 411"/>
                <a:gd name="T43" fmla="*/ 269 h 411"/>
                <a:gd name="T44" fmla="*/ 703 w 411"/>
                <a:gd name="T45" fmla="*/ 122 h 411"/>
                <a:gd name="T46" fmla="*/ 576 w 411"/>
                <a:gd name="T47" fmla="*/ 122 h 411"/>
                <a:gd name="T48" fmla="*/ 552 w 411"/>
                <a:gd name="T49" fmla="*/ 161 h 411"/>
                <a:gd name="T50" fmla="*/ 289 w 411"/>
                <a:gd name="T51" fmla="*/ 145 h 411"/>
                <a:gd name="T52" fmla="*/ 321 w 411"/>
                <a:gd name="T53" fmla="*/ 313 h 411"/>
                <a:gd name="T54" fmla="*/ 175 w 411"/>
                <a:gd name="T55" fmla="*/ 313 h 411"/>
                <a:gd name="T56" fmla="*/ 20 w 411"/>
                <a:gd name="T57" fmla="*/ 414 h 411"/>
                <a:gd name="T58" fmla="*/ 151 w 411"/>
                <a:gd name="T59" fmla="*/ 558 h 411"/>
                <a:gd name="T60" fmla="*/ 122 w 411"/>
                <a:gd name="T61" fmla="*/ 703 h 411"/>
                <a:gd name="T62" fmla="*/ 249 w 411"/>
                <a:gd name="T63" fmla="*/ 703 h 411"/>
                <a:gd name="T64" fmla="*/ 273 w 411"/>
                <a:gd name="T65" fmla="*/ 664 h 4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1" h="411">
                  <a:moveTo>
                    <a:pt x="206" y="411"/>
                  </a:moveTo>
                  <a:cubicBezTo>
                    <a:pt x="138" y="344"/>
                    <a:pt x="138" y="344"/>
                    <a:pt x="138" y="344"/>
                  </a:cubicBezTo>
                  <a:cubicBezTo>
                    <a:pt x="136" y="348"/>
                    <a:pt x="133" y="352"/>
                    <a:pt x="129" y="355"/>
                  </a:cubicBezTo>
                  <a:cubicBezTo>
                    <a:pt x="120" y="365"/>
                    <a:pt x="107" y="370"/>
                    <a:pt x="93" y="370"/>
                  </a:cubicBezTo>
                  <a:cubicBezTo>
                    <a:pt x="79" y="370"/>
                    <a:pt x="66" y="365"/>
                    <a:pt x="56" y="355"/>
                  </a:cubicBezTo>
                  <a:cubicBezTo>
                    <a:pt x="36" y="335"/>
                    <a:pt x="36" y="302"/>
                    <a:pt x="56" y="282"/>
                  </a:cubicBezTo>
                  <a:cubicBezTo>
                    <a:pt x="60" y="278"/>
                    <a:pt x="64" y="276"/>
                    <a:pt x="68" y="273"/>
                  </a:cubicBezTo>
                  <a:cubicBezTo>
                    <a:pt x="0" y="206"/>
                    <a:pt x="0" y="206"/>
                    <a:pt x="0" y="206"/>
                  </a:cubicBezTo>
                  <a:cubicBezTo>
                    <a:pt x="79" y="127"/>
                    <a:pt x="79" y="127"/>
                    <a:pt x="79" y="127"/>
                  </a:cubicBezTo>
                  <a:cubicBezTo>
                    <a:pt x="81" y="133"/>
                    <a:pt x="81" y="133"/>
                    <a:pt x="81" y="133"/>
                  </a:cubicBezTo>
                  <a:cubicBezTo>
                    <a:pt x="83" y="140"/>
                    <a:pt x="87" y="146"/>
                    <a:pt x="92" y="151"/>
                  </a:cubicBezTo>
                  <a:cubicBezTo>
                    <a:pt x="100" y="160"/>
                    <a:pt x="111" y="164"/>
                    <a:pt x="123" y="164"/>
                  </a:cubicBezTo>
                  <a:cubicBezTo>
                    <a:pt x="135" y="164"/>
                    <a:pt x="146" y="160"/>
                    <a:pt x="155" y="151"/>
                  </a:cubicBezTo>
                  <a:cubicBezTo>
                    <a:pt x="172" y="134"/>
                    <a:pt x="172" y="106"/>
                    <a:pt x="155" y="88"/>
                  </a:cubicBezTo>
                  <a:cubicBezTo>
                    <a:pt x="150" y="83"/>
                    <a:pt x="143" y="79"/>
                    <a:pt x="136" y="77"/>
                  </a:cubicBezTo>
                  <a:cubicBezTo>
                    <a:pt x="130" y="75"/>
                    <a:pt x="130" y="75"/>
                    <a:pt x="130" y="75"/>
                  </a:cubicBezTo>
                  <a:cubicBezTo>
                    <a:pt x="206" y="0"/>
                    <a:pt x="206" y="0"/>
                    <a:pt x="206" y="0"/>
                  </a:cubicBezTo>
                  <a:cubicBezTo>
                    <a:pt x="273" y="68"/>
                    <a:pt x="273" y="68"/>
                    <a:pt x="273" y="68"/>
                  </a:cubicBezTo>
                  <a:cubicBezTo>
                    <a:pt x="276" y="64"/>
                    <a:pt x="278" y="60"/>
                    <a:pt x="282" y="56"/>
                  </a:cubicBezTo>
                  <a:cubicBezTo>
                    <a:pt x="292" y="47"/>
                    <a:pt x="305" y="41"/>
                    <a:pt x="318" y="41"/>
                  </a:cubicBezTo>
                  <a:cubicBezTo>
                    <a:pt x="332" y="41"/>
                    <a:pt x="345" y="47"/>
                    <a:pt x="355" y="56"/>
                  </a:cubicBezTo>
                  <a:cubicBezTo>
                    <a:pt x="375" y="77"/>
                    <a:pt x="375" y="109"/>
                    <a:pt x="355" y="129"/>
                  </a:cubicBezTo>
                  <a:cubicBezTo>
                    <a:pt x="352" y="133"/>
                    <a:pt x="348" y="136"/>
                    <a:pt x="343" y="138"/>
                  </a:cubicBezTo>
                  <a:cubicBezTo>
                    <a:pt x="411" y="206"/>
                    <a:pt x="411" y="206"/>
                    <a:pt x="411" y="206"/>
                  </a:cubicBezTo>
                  <a:cubicBezTo>
                    <a:pt x="333" y="284"/>
                    <a:pt x="333" y="284"/>
                    <a:pt x="333" y="284"/>
                  </a:cubicBezTo>
                  <a:cubicBezTo>
                    <a:pt x="332" y="277"/>
                    <a:pt x="332" y="277"/>
                    <a:pt x="332" y="277"/>
                  </a:cubicBezTo>
                  <a:cubicBezTo>
                    <a:pt x="330" y="268"/>
                    <a:pt x="326" y="259"/>
                    <a:pt x="319" y="253"/>
                  </a:cubicBezTo>
                  <a:cubicBezTo>
                    <a:pt x="311" y="245"/>
                    <a:pt x="300" y="240"/>
                    <a:pt x="288" y="240"/>
                  </a:cubicBezTo>
                  <a:cubicBezTo>
                    <a:pt x="276" y="240"/>
                    <a:pt x="265" y="245"/>
                    <a:pt x="256" y="253"/>
                  </a:cubicBezTo>
                  <a:cubicBezTo>
                    <a:pt x="239" y="270"/>
                    <a:pt x="239" y="299"/>
                    <a:pt x="256" y="316"/>
                  </a:cubicBezTo>
                  <a:cubicBezTo>
                    <a:pt x="263" y="322"/>
                    <a:pt x="271" y="327"/>
                    <a:pt x="281" y="328"/>
                  </a:cubicBezTo>
                  <a:cubicBezTo>
                    <a:pt x="287" y="329"/>
                    <a:pt x="287" y="329"/>
                    <a:pt x="287" y="329"/>
                  </a:cubicBezTo>
                  <a:lnTo>
                    <a:pt x="206" y="411"/>
                  </a:lnTo>
                  <a:close/>
                  <a:moveTo>
                    <a:pt x="136" y="331"/>
                  </a:moveTo>
                  <a:cubicBezTo>
                    <a:pt x="206" y="401"/>
                    <a:pt x="206" y="401"/>
                    <a:pt x="206" y="401"/>
                  </a:cubicBezTo>
                  <a:cubicBezTo>
                    <a:pt x="273" y="334"/>
                    <a:pt x="273" y="334"/>
                    <a:pt x="273" y="334"/>
                  </a:cubicBezTo>
                  <a:cubicBezTo>
                    <a:pt x="265" y="331"/>
                    <a:pt x="257" y="327"/>
                    <a:pt x="251" y="321"/>
                  </a:cubicBezTo>
                  <a:cubicBezTo>
                    <a:pt x="231" y="301"/>
                    <a:pt x="231" y="268"/>
                    <a:pt x="251" y="248"/>
                  </a:cubicBezTo>
                  <a:cubicBezTo>
                    <a:pt x="261" y="238"/>
                    <a:pt x="274" y="233"/>
                    <a:pt x="288" y="233"/>
                  </a:cubicBezTo>
                  <a:cubicBezTo>
                    <a:pt x="302" y="233"/>
                    <a:pt x="315" y="238"/>
                    <a:pt x="324" y="248"/>
                  </a:cubicBezTo>
                  <a:cubicBezTo>
                    <a:pt x="331" y="254"/>
                    <a:pt x="335" y="261"/>
                    <a:pt x="337" y="269"/>
                  </a:cubicBezTo>
                  <a:cubicBezTo>
                    <a:pt x="401" y="206"/>
                    <a:pt x="401" y="206"/>
                    <a:pt x="401" y="206"/>
                  </a:cubicBezTo>
                  <a:cubicBezTo>
                    <a:pt x="331" y="136"/>
                    <a:pt x="331" y="136"/>
                    <a:pt x="331" y="136"/>
                  </a:cubicBezTo>
                  <a:cubicBezTo>
                    <a:pt x="336" y="134"/>
                    <a:pt x="336" y="134"/>
                    <a:pt x="336" y="134"/>
                  </a:cubicBezTo>
                  <a:cubicBezTo>
                    <a:pt x="341" y="131"/>
                    <a:pt x="346" y="128"/>
                    <a:pt x="350" y="124"/>
                  </a:cubicBezTo>
                  <a:cubicBezTo>
                    <a:pt x="367" y="107"/>
                    <a:pt x="367" y="79"/>
                    <a:pt x="350" y="61"/>
                  </a:cubicBezTo>
                  <a:cubicBezTo>
                    <a:pt x="341" y="53"/>
                    <a:pt x="330" y="48"/>
                    <a:pt x="318" y="48"/>
                  </a:cubicBezTo>
                  <a:cubicBezTo>
                    <a:pt x="306" y="48"/>
                    <a:pt x="295" y="53"/>
                    <a:pt x="287" y="61"/>
                  </a:cubicBezTo>
                  <a:cubicBezTo>
                    <a:pt x="283" y="65"/>
                    <a:pt x="280" y="70"/>
                    <a:pt x="278" y="75"/>
                  </a:cubicBezTo>
                  <a:cubicBezTo>
                    <a:pt x="275" y="80"/>
                    <a:pt x="275" y="80"/>
                    <a:pt x="275" y="80"/>
                  </a:cubicBezTo>
                  <a:cubicBezTo>
                    <a:pt x="206" y="10"/>
                    <a:pt x="206" y="10"/>
                    <a:pt x="206" y="10"/>
                  </a:cubicBezTo>
                  <a:cubicBezTo>
                    <a:pt x="144" y="72"/>
                    <a:pt x="144" y="72"/>
                    <a:pt x="144" y="72"/>
                  </a:cubicBezTo>
                  <a:cubicBezTo>
                    <a:pt x="150" y="75"/>
                    <a:pt x="155" y="79"/>
                    <a:pt x="160" y="83"/>
                  </a:cubicBezTo>
                  <a:cubicBezTo>
                    <a:pt x="180" y="103"/>
                    <a:pt x="180" y="136"/>
                    <a:pt x="160" y="156"/>
                  </a:cubicBezTo>
                  <a:cubicBezTo>
                    <a:pt x="150" y="166"/>
                    <a:pt x="137" y="171"/>
                    <a:pt x="123" y="171"/>
                  </a:cubicBezTo>
                  <a:cubicBezTo>
                    <a:pt x="110" y="171"/>
                    <a:pt x="97" y="166"/>
                    <a:pt x="87" y="156"/>
                  </a:cubicBezTo>
                  <a:cubicBezTo>
                    <a:pt x="82" y="152"/>
                    <a:pt x="78" y="146"/>
                    <a:pt x="76" y="140"/>
                  </a:cubicBezTo>
                  <a:cubicBezTo>
                    <a:pt x="10" y="206"/>
                    <a:pt x="10" y="206"/>
                    <a:pt x="10" y="206"/>
                  </a:cubicBezTo>
                  <a:cubicBezTo>
                    <a:pt x="80" y="275"/>
                    <a:pt x="80" y="275"/>
                    <a:pt x="80" y="275"/>
                  </a:cubicBezTo>
                  <a:cubicBezTo>
                    <a:pt x="75" y="278"/>
                    <a:pt x="75" y="278"/>
                    <a:pt x="75" y="278"/>
                  </a:cubicBezTo>
                  <a:cubicBezTo>
                    <a:pt x="70" y="280"/>
                    <a:pt x="65" y="283"/>
                    <a:pt x="61" y="287"/>
                  </a:cubicBezTo>
                  <a:cubicBezTo>
                    <a:pt x="44" y="304"/>
                    <a:pt x="44" y="333"/>
                    <a:pt x="61" y="350"/>
                  </a:cubicBezTo>
                  <a:cubicBezTo>
                    <a:pt x="70" y="358"/>
                    <a:pt x="81" y="363"/>
                    <a:pt x="93" y="363"/>
                  </a:cubicBezTo>
                  <a:cubicBezTo>
                    <a:pt x="105" y="363"/>
                    <a:pt x="116" y="358"/>
                    <a:pt x="124" y="350"/>
                  </a:cubicBezTo>
                  <a:cubicBezTo>
                    <a:pt x="128" y="346"/>
                    <a:pt x="131" y="341"/>
                    <a:pt x="134" y="336"/>
                  </a:cubicBezTo>
                  <a:lnTo>
                    <a:pt x="136" y="3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endParaRPr>
            </a:p>
          </p:txBody>
        </p:sp>
        <p:sp>
          <p:nvSpPr>
            <p:cNvPr id="13" name="Text Box 20">
              <a:extLst>
                <a:ext uri="{FF2B5EF4-FFF2-40B4-BE49-F238E27FC236}">
                  <a16:creationId xmlns:a16="http://schemas.microsoft.com/office/drawing/2014/main" id="{F4570CA5-3AA8-3A2D-69DA-87F4CB88C662}"/>
                </a:ext>
              </a:extLst>
            </p:cNvPr>
            <p:cNvSpPr txBox="1">
              <a:spLocks noChangeArrowheads="1"/>
            </p:cNvSpPr>
            <p:nvPr/>
          </p:nvSpPr>
          <p:spPr bwMode="auto">
            <a:xfrm>
              <a:off x="5312778" y="3149482"/>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02</a:t>
              </a:r>
              <a:endPar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4" name="Text Box 20">
              <a:extLst>
                <a:ext uri="{FF2B5EF4-FFF2-40B4-BE49-F238E27FC236}">
                  <a16:creationId xmlns:a16="http://schemas.microsoft.com/office/drawing/2014/main" id="{876EAE3A-55E8-622F-6746-BCEB7D50D389}"/>
                </a:ext>
              </a:extLst>
            </p:cNvPr>
            <p:cNvSpPr txBox="1">
              <a:spLocks noChangeArrowheads="1"/>
            </p:cNvSpPr>
            <p:nvPr/>
          </p:nvSpPr>
          <p:spPr bwMode="auto">
            <a:xfrm>
              <a:off x="5790644" y="2386851"/>
              <a:ext cx="999726" cy="33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b="1" kern="0" dirty="0">
                  <a:solidFill>
                    <a:schemeClr val="bg1"/>
                  </a:solidFill>
                  <a:latin typeface="微软雅黑" panose="020B0503020204020204" pitchFamily="34" charset="-122"/>
                  <a:ea typeface="微软雅黑" panose="020B0503020204020204" pitchFamily="34" charset="-122"/>
                </a:rPr>
                <a:t>核心技术</a:t>
              </a:r>
              <a:endPar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5" name="Text Box 20">
              <a:extLst>
                <a:ext uri="{FF2B5EF4-FFF2-40B4-BE49-F238E27FC236}">
                  <a16:creationId xmlns:a16="http://schemas.microsoft.com/office/drawing/2014/main" id="{EDC5368A-2569-C9EC-5308-40F53E7E30A6}"/>
                </a:ext>
              </a:extLst>
            </p:cNvPr>
            <p:cNvSpPr txBox="1">
              <a:spLocks noChangeArrowheads="1"/>
            </p:cNvSpPr>
            <p:nvPr/>
          </p:nvSpPr>
          <p:spPr bwMode="auto">
            <a:xfrm>
              <a:off x="5814839" y="3942657"/>
              <a:ext cx="931274" cy="3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800" dirty="0">
                  <a:solidFill>
                    <a:schemeClr val="bg1"/>
                  </a:solidFill>
                  <a:effectLst/>
                  <a:latin typeface="Microsoft YaHei UI" panose="020B0503020204020204" pitchFamily="34" charset="-122"/>
                  <a:ea typeface="Microsoft YaHei UI" panose="020B0503020204020204" pitchFamily="34" charset="-122"/>
                </a:rPr>
                <a:t>商业模式</a:t>
              </a:r>
              <a:endPar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6" name="Text Box 20">
              <a:extLst>
                <a:ext uri="{FF2B5EF4-FFF2-40B4-BE49-F238E27FC236}">
                  <a16:creationId xmlns:a16="http://schemas.microsoft.com/office/drawing/2014/main" id="{4B8871C1-A3AB-764D-41A5-107AF844172A}"/>
                </a:ext>
              </a:extLst>
            </p:cNvPr>
            <p:cNvSpPr txBox="1">
              <a:spLocks noChangeArrowheads="1"/>
            </p:cNvSpPr>
            <p:nvPr/>
          </p:nvSpPr>
          <p:spPr bwMode="auto">
            <a:xfrm>
              <a:off x="6766176" y="3110552"/>
              <a:ext cx="5020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04</a:t>
              </a:r>
              <a:endPar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8" name="组合 17">
              <a:extLst>
                <a:ext uri="{FF2B5EF4-FFF2-40B4-BE49-F238E27FC236}">
                  <a16:creationId xmlns:a16="http://schemas.microsoft.com/office/drawing/2014/main" id="{5D4AC24D-4E8F-C322-7736-E32714134BCA}"/>
                </a:ext>
              </a:extLst>
            </p:cNvPr>
            <p:cNvGrpSpPr/>
            <p:nvPr/>
          </p:nvGrpSpPr>
          <p:grpSpPr>
            <a:xfrm>
              <a:off x="5204905" y="3905661"/>
              <a:ext cx="6014238" cy="1254581"/>
              <a:chOff x="4903374" y="1808157"/>
              <a:chExt cx="6014238" cy="1254581"/>
            </a:xfrm>
          </p:grpSpPr>
          <p:sp>
            <p:nvSpPr>
              <p:cNvPr id="29" name="Text Box 26">
                <a:extLst>
                  <a:ext uri="{FF2B5EF4-FFF2-40B4-BE49-F238E27FC236}">
                    <a16:creationId xmlns:a16="http://schemas.microsoft.com/office/drawing/2014/main" id="{347AED3D-A93F-A09D-53FE-376089A30BFB}"/>
                  </a:ext>
                </a:extLst>
              </p:cNvPr>
              <p:cNvSpPr txBox="1">
                <a:spLocks noChangeArrowheads="1"/>
              </p:cNvSpPr>
              <p:nvPr/>
            </p:nvSpPr>
            <p:spPr bwMode="auto">
              <a:xfrm>
                <a:off x="8333997" y="1808157"/>
                <a:ext cx="152554" cy="281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srgbClr val="2A323B"/>
                  </a:solidFill>
                  <a:effectLst/>
                  <a:uLnTx/>
                  <a:uFillTx/>
                  <a:latin typeface="微软雅黑" panose="020B0503020204020204" pitchFamily="34" charset="-122"/>
                  <a:ea typeface="微软雅黑" panose="020B0503020204020204" pitchFamily="34" charset="-122"/>
                </a:endParaRPr>
              </a:p>
            </p:txBody>
          </p:sp>
          <p:sp>
            <p:nvSpPr>
              <p:cNvPr id="30" name="Text Box 26">
                <a:extLst>
                  <a:ext uri="{FF2B5EF4-FFF2-40B4-BE49-F238E27FC236}">
                    <a16:creationId xmlns:a16="http://schemas.microsoft.com/office/drawing/2014/main" id="{66CF4E75-4126-E307-82AF-F1B116E85299}"/>
                  </a:ext>
                </a:extLst>
              </p:cNvPr>
              <p:cNvSpPr txBox="1">
                <a:spLocks noChangeArrowheads="1"/>
              </p:cNvSpPr>
              <p:nvPr/>
            </p:nvSpPr>
            <p:spPr bwMode="auto">
              <a:xfrm>
                <a:off x="4903374" y="2755983"/>
                <a:ext cx="6014238" cy="3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r>
                  <a:rPr lang="zh-CN" altLang="en-US" sz="1800" dirty="0">
                    <a:effectLst/>
                    <a:latin typeface="Microsoft YaHei UI" panose="020B0503020204020204" pitchFamily="34" charset="-122"/>
                    <a:ea typeface="Microsoft YaHei UI" panose="020B0503020204020204" pitchFamily="34" charset="-122"/>
                  </a:rPr>
                  <a:t>从外部“采购”专家的服务时间，然后将其销售给客户，从中赚取差价</a:t>
                </a:r>
                <a:endParaRPr lang="zh-CN" altLang="en-US" kern="0" dirty="0">
                  <a:solidFill>
                    <a:srgbClr val="2A323B"/>
                  </a:solidFill>
                  <a:latin typeface="微软雅黑" panose="020B0503020204020204" pitchFamily="34" charset="-122"/>
                  <a:ea typeface="微软雅黑" panose="020B0503020204020204" pitchFamily="34" charset="-122"/>
                </a:endParaRPr>
              </a:p>
            </p:txBody>
          </p:sp>
        </p:grpSp>
        <p:sp>
          <p:nvSpPr>
            <p:cNvPr id="28" name="Text Box 26">
              <a:extLst>
                <a:ext uri="{FF2B5EF4-FFF2-40B4-BE49-F238E27FC236}">
                  <a16:creationId xmlns:a16="http://schemas.microsoft.com/office/drawing/2014/main" id="{A2E751D1-C04A-CFF2-AEF4-48DC4B0CB250}"/>
                </a:ext>
              </a:extLst>
            </p:cNvPr>
            <p:cNvSpPr txBox="1">
              <a:spLocks noChangeArrowheads="1"/>
            </p:cNvSpPr>
            <p:nvPr/>
          </p:nvSpPr>
          <p:spPr bwMode="auto">
            <a:xfrm>
              <a:off x="2986813" y="1807684"/>
              <a:ext cx="2249383" cy="3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r>
                <a:rPr lang="zh-CN" altLang="en-US" sz="1800" dirty="0">
                  <a:effectLst/>
                  <a:latin typeface="Microsoft YaHei UI" panose="020B0503020204020204" pitchFamily="34" charset="-122"/>
                  <a:ea typeface="Microsoft YaHei UI" panose="020B0503020204020204" pitchFamily="34" charset="-122"/>
                </a:rPr>
                <a:t>行业专家网络数据库系统</a:t>
              </a:r>
              <a:endParaRPr lang="zh-CN" altLang="en-US" sz="1800" dirty="0">
                <a:effectLst/>
                <a:latin typeface="Arial" panose="020B0604020202020204" pitchFamily="34" charset="0"/>
              </a:endParaRPr>
            </a:p>
          </p:txBody>
        </p:sp>
        <p:sp>
          <p:nvSpPr>
            <p:cNvPr id="26" name="Text Box 26">
              <a:extLst>
                <a:ext uri="{FF2B5EF4-FFF2-40B4-BE49-F238E27FC236}">
                  <a16:creationId xmlns:a16="http://schemas.microsoft.com/office/drawing/2014/main" id="{4FBDFEE0-8515-045E-DF73-E76A7D1F1233}"/>
                </a:ext>
              </a:extLst>
            </p:cNvPr>
            <p:cNvSpPr txBox="1">
              <a:spLocks noChangeArrowheads="1"/>
            </p:cNvSpPr>
            <p:nvPr/>
          </p:nvSpPr>
          <p:spPr bwMode="auto">
            <a:xfrm>
              <a:off x="3723251" y="4229826"/>
              <a:ext cx="152554" cy="23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200">
                  <a:solidFill>
                    <a:srgbClr val="5F5F5F"/>
                  </a:solidFill>
                  <a:latin typeface="Arial" panose="020B0604020202020204" pitchFamily="34" charset="0"/>
                  <a:ea typeface="黑体" panose="02010609060101010101" pitchFamily="49" charset="-122"/>
                </a:defRPr>
              </a:lvl1pPr>
              <a:lvl2pPr marL="742950" indent="-285750" eaLnBrk="0" hangingPunct="0">
                <a:defRPr sz="1200">
                  <a:solidFill>
                    <a:srgbClr val="5F5F5F"/>
                  </a:solidFill>
                  <a:latin typeface="Arial" panose="020B0604020202020204" pitchFamily="34" charset="0"/>
                  <a:ea typeface="黑体" panose="02010609060101010101" pitchFamily="49" charset="-122"/>
                </a:defRPr>
              </a:lvl2pPr>
              <a:lvl3pPr marL="1143000" indent="-228600" eaLnBrk="0" hangingPunct="0">
                <a:defRPr sz="1200">
                  <a:solidFill>
                    <a:srgbClr val="5F5F5F"/>
                  </a:solidFill>
                  <a:latin typeface="Arial" panose="020B0604020202020204" pitchFamily="34" charset="0"/>
                  <a:ea typeface="黑体" panose="02010609060101010101" pitchFamily="49" charset="-122"/>
                </a:defRPr>
              </a:lvl3pPr>
              <a:lvl4pPr marL="1600200" indent="-228600" eaLnBrk="0" hangingPunct="0">
                <a:defRPr sz="1200">
                  <a:solidFill>
                    <a:srgbClr val="5F5F5F"/>
                  </a:solidFill>
                  <a:latin typeface="Arial" panose="020B0604020202020204" pitchFamily="34" charset="0"/>
                  <a:ea typeface="黑体" panose="02010609060101010101" pitchFamily="49" charset="-122"/>
                </a:defRPr>
              </a:lvl4pPr>
              <a:lvl5pPr marL="2057400" indent="-228600" eaLnBrk="0" hangingPunct="0">
                <a:defRPr sz="1200">
                  <a:solidFill>
                    <a:srgbClr val="5F5F5F"/>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FF9900"/>
                </a:buClr>
                <a:buFont typeface="Wingdings" panose="05000000000000000000" pitchFamily="2" charset="2"/>
                <a:buChar char="n"/>
                <a:defRPr sz="1200">
                  <a:solidFill>
                    <a:srgbClr val="5F5F5F"/>
                  </a:solidFill>
                  <a:latin typeface="Arial" panose="020B0604020202020204" pitchFamily="34" charset="0"/>
                  <a:ea typeface="黑体" panose="02010609060101010101" pitchFamily="49" charset="-122"/>
                </a:defRPr>
              </a:lvl9pPr>
            </a:lstStyle>
            <a:p>
              <a:pPr algn="ctr" eaLnBrk="1" hangingPunct="1"/>
              <a:endParaRPr lang="zh-CN" altLang="en-US" kern="0" dirty="0">
                <a:solidFill>
                  <a:srgbClr val="2A323B"/>
                </a:solidFill>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5DEE7486-194D-F7BD-430D-C65815EF01A6}"/>
                </a:ext>
              </a:extLst>
            </p:cNvPr>
            <p:cNvCxnSpPr>
              <a:cxnSpLocks/>
            </p:cNvCxnSpPr>
            <p:nvPr/>
          </p:nvCxnSpPr>
          <p:spPr>
            <a:xfrm flipH="1">
              <a:off x="4694779" y="2132322"/>
              <a:ext cx="961303" cy="0"/>
            </a:xfrm>
            <a:prstGeom prst="straightConnector1">
              <a:avLst/>
            </a:prstGeom>
            <a:ln>
              <a:solidFill>
                <a:srgbClr val="AE0B2A"/>
              </a:solidFill>
              <a:tailEnd type="oval"/>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0097A2C6-C421-DAE3-629D-CE1BFD9406B8}"/>
                </a:ext>
              </a:extLst>
            </p:cNvPr>
            <p:cNvCxnSpPr>
              <a:cxnSpLocks/>
            </p:cNvCxnSpPr>
            <p:nvPr/>
          </p:nvCxnSpPr>
          <p:spPr>
            <a:xfrm>
              <a:off x="6918136" y="4552991"/>
              <a:ext cx="857271" cy="193472"/>
            </a:xfrm>
            <a:prstGeom prst="straightConnector1">
              <a:avLst/>
            </a:prstGeom>
            <a:ln>
              <a:solidFill>
                <a:schemeClr val="tx1"/>
              </a:solidFill>
              <a:tailEnd type="oval"/>
            </a:ln>
          </p:spPr>
          <p:style>
            <a:lnRef idx="1">
              <a:schemeClr val="dk1"/>
            </a:lnRef>
            <a:fillRef idx="0">
              <a:schemeClr val="dk1"/>
            </a:fillRef>
            <a:effectRef idx="0">
              <a:schemeClr val="dk1"/>
            </a:effectRef>
            <a:fontRef idx="minor">
              <a:schemeClr val="tx1"/>
            </a:fontRef>
          </p:style>
        </p:cxnSp>
      </p:grpSp>
      <p:sp>
        <p:nvSpPr>
          <p:cNvPr id="42" name="箭头: 上弧形 41">
            <a:extLst>
              <a:ext uri="{FF2B5EF4-FFF2-40B4-BE49-F238E27FC236}">
                <a16:creationId xmlns:a16="http://schemas.microsoft.com/office/drawing/2014/main" id="{61BEC297-786F-3B63-6584-584BA2D37FED}"/>
              </a:ext>
            </a:extLst>
          </p:cNvPr>
          <p:cNvSpPr/>
          <p:nvPr/>
        </p:nvSpPr>
        <p:spPr>
          <a:xfrm rot="5400000">
            <a:off x="5545365" y="2756902"/>
            <a:ext cx="2015612" cy="67531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301204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行业专家知识信息服务提供商的结构</a:t>
            </a:r>
          </a:p>
        </p:txBody>
      </p:sp>
      <p:sp>
        <p:nvSpPr>
          <p:cNvPr id="3" name="内容占位符 2"/>
          <p:cNvSpPr>
            <a:spLocks noGrp="1"/>
          </p:cNvSpPr>
          <p:nvPr>
            <p:ph sz="quarter" idx="13"/>
          </p:nvPr>
        </p:nvSpPr>
        <p:spPr/>
        <p:txBody>
          <a:bodyPr/>
          <a:lstStyle/>
          <a:p>
            <a:r>
              <a:rPr lang="en-US" altLang="zh-CN" dirty="0"/>
              <a:t>https://statichk.iqdii.com/stockdata/notice/newprospectus/sehk22021800935_c.pdf</a:t>
            </a:r>
            <a:endParaRPr lang="zh-CN" altLang="en-US" dirty="0"/>
          </a:p>
          <a:p>
            <a:endParaRPr lang="zh-CN" altLang="en-US" dirty="0"/>
          </a:p>
        </p:txBody>
      </p:sp>
      <p:sp>
        <p:nvSpPr>
          <p:cNvPr id="4" name="文本占位符 3"/>
          <p:cNvSpPr>
            <a:spLocks noGrp="1"/>
          </p:cNvSpPr>
          <p:nvPr>
            <p:ph type="body" sz="quarter" idx="15"/>
          </p:nvPr>
        </p:nvSpPr>
        <p:spPr/>
        <p:txBody>
          <a:bodyPr/>
          <a:lstStyle/>
          <a:p>
            <a:endParaRPr lang="zh-CN" altLang="en-US" dirty="0"/>
          </a:p>
        </p:txBody>
      </p:sp>
      <p:graphicFrame>
        <p:nvGraphicFramePr>
          <p:cNvPr id="7" name="内容占位符 9">
            <a:extLst>
              <a:ext uri="{FF2B5EF4-FFF2-40B4-BE49-F238E27FC236}">
                <a16:creationId xmlns:a16="http://schemas.microsoft.com/office/drawing/2014/main" id="{ABD2920F-AC67-7897-D7C2-5684BD292F56}"/>
              </a:ext>
            </a:extLst>
          </p:cNvPr>
          <p:cNvGraphicFramePr>
            <a:graphicFrameLocks noGrp="1"/>
          </p:cNvGraphicFramePr>
          <p:nvPr>
            <p:ph sz="quarter" idx="17"/>
            <p:extLst>
              <p:ext uri="{D42A27DB-BD31-4B8C-83A1-F6EECF244321}">
                <p14:modId xmlns:p14="http://schemas.microsoft.com/office/powerpoint/2010/main" val="3690832177"/>
              </p:ext>
            </p:extLst>
          </p:nvPr>
        </p:nvGraphicFramePr>
        <p:xfrm>
          <a:off x="268514" y="976914"/>
          <a:ext cx="6596743" cy="4454805"/>
        </p:xfrm>
        <a:graphic>
          <a:graphicData uri="http://schemas.openxmlformats.org/drawingml/2006/chart">
            <c:chart xmlns:c="http://schemas.openxmlformats.org/drawingml/2006/chart" xmlns:r="http://schemas.openxmlformats.org/officeDocument/2006/relationships" r:id="rId2"/>
          </a:graphicData>
        </a:graphic>
      </p:graphicFrame>
      <p:sp>
        <p:nvSpPr>
          <p:cNvPr id="8" name="文本框 7">
            <a:extLst>
              <a:ext uri="{FF2B5EF4-FFF2-40B4-BE49-F238E27FC236}">
                <a16:creationId xmlns:a16="http://schemas.microsoft.com/office/drawing/2014/main" id="{D241FE54-2152-2D2D-723E-60481EC58810}"/>
              </a:ext>
            </a:extLst>
          </p:cNvPr>
          <p:cNvSpPr txBox="1"/>
          <p:nvPr/>
        </p:nvSpPr>
        <p:spPr>
          <a:xfrm>
            <a:off x="6096001" y="1478771"/>
            <a:ext cx="478831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凯盛融英内部大部分雇佣职业为运营人员</a:t>
            </a:r>
            <a:endParaRPr lang="en-US" altLang="zh-CN" dirty="0"/>
          </a:p>
          <a:p>
            <a:endParaRPr lang="en-US" altLang="zh-CN" dirty="0"/>
          </a:p>
          <a:p>
            <a:pPr marL="285750" indent="-285750">
              <a:buFont typeface="Arial" panose="020B0604020202020204" pitchFamily="34" charset="0"/>
              <a:buChar char="•"/>
            </a:pPr>
            <a:r>
              <a:rPr lang="zh-CN" altLang="en-US" dirty="0"/>
              <a:t>运营工作包括通过各种渠道招募新专家，例如通过职场社交平台（</a:t>
            </a:r>
            <a:r>
              <a:rPr lang="en-US" altLang="zh-CN" dirty="0" err="1"/>
              <a:t>Linkedln</a:t>
            </a:r>
            <a:r>
              <a:rPr lang="zh-CN" altLang="en-US" dirty="0"/>
              <a:t>），招聘平台（猎聘，</a:t>
            </a:r>
            <a:r>
              <a:rPr lang="en-US" altLang="zh-CN" dirty="0"/>
              <a:t>51job</a:t>
            </a:r>
            <a:r>
              <a:rPr lang="zh-CN" altLang="en-US" dirty="0"/>
              <a:t>），行业网站及新闻网站，上市公司年报披露信息等途径，锁定潜在专家人选，然后主动联系以促成合作</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定位很准确的“中介”平台，本身不贩卖知识，而是聚焦于寻找需要信息的人和相关信息的拥有者</a:t>
            </a:r>
          </a:p>
        </p:txBody>
      </p:sp>
    </p:spTree>
    <p:extLst>
      <p:ext uri="{BB962C8B-B14F-4D97-AF65-F5344CB8AC3E}">
        <p14:creationId xmlns:p14="http://schemas.microsoft.com/office/powerpoint/2010/main" val="13155222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1725</Words>
  <Application>Microsoft Office PowerPoint</Application>
  <PresentationFormat>宽屏</PresentationFormat>
  <Paragraphs>127</Paragraphs>
  <Slides>15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7" baseType="lpstr">
      <vt:lpstr>Microsoft YaHei UI</vt:lpstr>
      <vt:lpstr>PingFang SC</vt:lpstr>
      <vt:lpstr>等线</vt:lpstr>
      <vt:lpstr>等线 Light</vt:lpstr>
      <vt:lpstr>寰蒋闆呴粦</vt:lpstr>
      <vt:lpstr>思源黑体 CN Regular</vt:lpstr>
      <vt:lpstr>微软雅黑</vt:lpstr>
      <vt:lpstr>Arial</vt:lpstr>
      <vt:lpstr>Georgia</vt:lpstr>
      <vt:lpstr>Söhne</vt:lpstr>
      <vt:lpstr>Office 主题​​</vt:lpstr>
      <vt:lpstr>think-cell Slide</vt:lpstr>
      <vt:lpstr>PowerPoint 演示文稿</vt:lpstr>
      <vt:lpstr>凯盛融英公司一览</vt:lpstr>
      <vt:lpstr>凯盛融英市场份额与营收</vt:lpstr>
      <vt:lpstr>凯盛融英公司上下游</vt:lpstr>
      <vt:lpstr>核心用户群体</vt:lpstr>
      <vt:lpstr>信息服务的类型</vt:lpstr>
      <vt:lpstr>信息服务提供流程</vt:lpstr>
      <vt:lpstr>核心战略</vt:lpstr>
      <vt:lpstr>行业专家知识信息服务提供商的结构</vt:lpstr>
      <vt:lpstr>商业模式短板</vt:lpstr>
      <vt:lpstr>上市进程</vt:lpstr>
      <vt:lpstr>凯盛融英泄密丑闻</vt:lpstr>
      <vt:lpstr>行业冲击影响</vt:lpstr>
      <vt:lpstr>一些新闻</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 light</dc:creator>
  <cp:lastModifiedBy>zekai xia</cp:lastModifiedBy>
  <cp:revision>7</cp:revision>
  <dcterms:created xsi:type="dcterms:W3CDTF">2024-04-14T11:49:22Z</dcterms:created>
  <dcterms:modified xsi:type="dcterms:W3CDTF">2024-04-25T11:22:35Z</dcterms:modified>
</cp:coreProperties>
</file>