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47" r:id="rId5"/>
    <p:sldId id="259" r:id="rId6"/>
    <p:sldId id="263" r:id="rId7"/>
    <p:sldId id="262" r:id="rId8"/>
    <p:sldId id="261" r:id="rId9"/>
    <p:sldId id="264" r:id="rId10"/>
    <p:sldId id="350" r:id="rId11"/>
    <p:sldId id="266" r:id="rId12"/>
    <p:sldId id="348" r:id="rId13"/>
    <p:sldId id="34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60C3F7-C8D8-4CA4-83D5-D251023171AD}" v="1" dt="2024-06-20T13:16:13.450"/>
    <p1510:client id="{D1155A5B-CE21-475E-9FE3-418172E38DCB}" v="31" dt="2024-06-20T12:54:45.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982" autoAdjust="0"/>
    <p:restoredTop sz="94660"/>
  </p:normalViewPr>
  <p:slideViewPr>
    <p:cSldViewPr snapToGrid="0">
      <p:cViewPr varScale="1">
        <p:scale>
          <a:sx n="73" d="100"/>
          <a:sy n="73" d="100"/>
        </p:scale>
        <p:origin x="4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qq264\Downloads\API_NY.GDP.MKTP.KD.ZG_DS2_en_excel_v2_427161.xls"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dirty="0"/>
              <a:t>GDP</a:t>
            </a:r>
            <a:r>
              <a:rPr lang="zh-CN" altLang="en-US" dirty="0"/>
              <a:t>增速</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Data!$Y$4:$BO$4</c:f>
              <c:strCache>
                <c:ptCount val="43"/>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pt idx="37">
                  <c:v>2017</c:v>
                </c:pt>
                <c:pt idx="38">
                  <c:v>2018</c:v>
                </c:pt>
                <c:pt idx="39">
                  <c:v>2019</c:v>
                </c:pt>
                <c:pt idx="40">
                  <c:v>2020</c:v>
                </c:pt>
                <c:pt idx="41">
                  <c:v>2021</c:v>
                </c:pt>
                <c:pt idx="42">
                  <c:v>2022</c:v>
                </c:pt>
              </c:strCache>
            </c:strRef>
          </c:cat>
          <c:val>
            <c:numRef>
              <c:f>Data!$Y$5:$BO$5</c:f>
              <c:numCache>
                <c:formatCode>General</c:formatCode>
                <c:ptCount val="43"/>
                <c:pt idx="0">
                  <c:v>7.8341450159379917</c:v>
                </c:pt>
                <c:pt idx="1">
                  <c:v>5.1127610905891174</c:v>
                </c:pt>
                <c:pt idx="2">
                  <c:v>9.0171139138220298</c:v>
                </c:pt>
                <c:pt idx="3">
                  <c:v>10.770202506571451</c:v>
                </c:pt>
                <c:pt idx="4">
                  <c:v>15.191540023613399</c:v>
                </c:pt>
                <c:pt idx="5">
                  <c:v>13.430677520406405</c:v>
                </c:pt>
                <c:pt idx="6">
                  <c:v>8.9499617643800775</c:v>
                </c:pt>
                <c:pt idx="7">
                  <c:v>11.657427793135724</c:v>
                </c:pt>
                <c:pt idx="8">
                  <c:v>11.222594982521002</c:v>
                </c:pt>
                <c:pt idx="9">
                  <c:v>4.2063343554781483</c:v>
                </c:pt>
                <c:pt idx="10">
                  <c:v>3.9202513677656867</c:v>
                </c:pt>
                <c:pt idx="11">
                  <c:v>9.2627860840623413</c:v>
                </c:pt>
                <c:pt idx="12">
                  <c:v>14.224529593182382</c:v>
                </c:pt>
                <c:pt idx="13">
                  <c:v>13.883729302103134</c:v>
                </c:pt>
                <c:pt idx="14">
                  <c:v>13.036806634166624</c:v>
                </c:pt>
                <c:pt idx="15">
                  <c:v>10.95395433681972</c:v>
                </c:pt>
                <c:pt idx="16">
                  <c:v>9.9225567561668271</c:v>
                </c:pt>
                <c:pt idx="17">
                  <c:v>9.2367798940196906</c:v>
                </c:pt>
                <c:pt idx="18">
                  <c:v>7.845951782336229</c:v>
                </c:pt>
                <c:pt idx="19">
                  <c:v>7.6616515061607231</c:v>
                </c:pt>
                <c:pt idx="20">
                  <c:v>8.4900934036516134</c:v>
                </c:pt>
                <c:pt idx="21">
                  <c:v>8.3357334757762516</c:v>
                </c:pt>
                <c:pt idx="22">
                  <c:v>9.1336307895446964</c:v>
                </c:pt>
                <c:pt idx="23">
                  <c:v>10.038030484736964</c:v>
                </c:pt>
                <c:pt idx="24">
                  <c:v>10.11362137880208</c:v>
                </c:pt>
                <c:pt idx="25">
                  <c:v>11.394591808688787</c:v>
                </c:pt>
                <c:pt idx="26">
                  <c:v>12.720955663945105</c:v>
                </c:pt>
                <c:pt idx="27">
                  <c:v>14.230860934047087</c:v>
                </c:pt>
                <c:pt idx="28">
                  <c:v>9.6506789183468982</c:v>
                </c:pt>
                <c:pt idx="29">
                  <c:v>9.3987256316321037</c:v>
                </c:pt>
                <c:pt idx="30">
                  <c:v>10.635871065957176</c:v>
                </c:pt>
                <c:pt idx="31">
                  <c:v>9.5508321788419863</c:v>
                </c:pt>
                <c:pt idx="32">
                  <c:v>7.8637364484526415</c:v>
                </c:pt>
                <c:pt idx="33">
                  <c:v>7.7661500973591018</c:v>
                </c:pt>
                <c:pt idx="34">
                  <c:v>7.4257636559691633</c:v>
                </c:pt>
                <c:pt idx="35">
                  <c:v>7.0413288794755005</c:v>
                </c:pt>
                <c:pt idx="36">
                  <c:v>6.8487622044418401</c:v>
                </c:pt>
                <c:pt idx="37">
                  <c:v>6.9472007931653366</c:v>
                </c:pt>
                <c:pt idx="38">
                  <c:v>6.7497738325114796</c:v>
                </c:pt>
                <c:pt idx="39">
                  <c:v>5.950500754393147</c:v>
                </c:pt>
                <c:pt idx="40">
                  <c:v>2.2386383567412054</c:v>
                </c:pt>
                <c:pt idx="41">
                  <c:v>8.4484694162814122</c:v>
                </c:pt>
                <c:pt idx="42">
                  <c:v>2.9890840860365273</c:v>
                </c:pt>
              </c:numCache>
            </c:numRef>
          </c:val>
          <c:smooth val="0"/>
          <c:extLst>
            <c:ext xmlns:c16="http://schemas.microsoft.com/office/drawing/2014/chart" uri="{C3380CC4-5D6E-409C-BE32-E72D297353CC}">
              <c16:uniqueId val="{00000000-67C1-49EA-8B36-73EA09868681}"/>
            </c:ext>
          </c:extLst>
        </c:ser>
        <c:dLbls>
          <c:showLegendKey val="0"/>
          <c:showVal val="0"/>
          <c:showCatName val="0"/>
          <c:showSerName val="0"/>
          <c:showPercent val="0"/>
          <c:showBubbleSize val="0"/>
        </c:dLbls>
        <c:marker val="1"/>
        <c:smooth val="0"/>
        <c:axId val="1748801488"/>
        <c:axId val="79208896"/>
      </c:lineChart>
      <c:catAx>
        <c:axId val="1748801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208896"/>
        <c:crosses val="autoZero"/>
        <c:auto val="1"/>
        <c:lblAlgn val="ctr"/>
        <c:lblOffset val="100"/>
        <c:noMultiLvlLbl val="0"/>
      </c:catAx>
      <c:valAx>
        <c:axId val="792088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7488014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62CC0D-6EAB-C529-7CBE-80106E84FFC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51D5C23-7511-BD5A-A73C-49E68D498D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41397F4-BD7F-ECC9-2A60-7D3FC142C379}"/>
              </a:ext>
            </a:extLst>
          </p:cNvPr>
          <p:cNvSpPr>
            <a:spLocks noGrp="1"/>
          </p:cNvSpPr>
          <p:nvPr>
            <p:ph type="dt" sz="half" idx="10"/>
          </p:nvPr>
        </p:nvSpPr>
        <p:spPr/>
        <p:txBody>
          <a:bodyPr/>
          <a:lstStyle/>
          <a:p>
            <a:fld id="{48B615E6-656A-404F-AAB7-036E6808562C}" type="datetimeFigureOut">
              <a:rPr lang="zh-CN" altLang="en-US" smtClean="0"/>
              <a:t>2024/7/1</a:t>
            </a:fld>
            <a:endParaRPr lang="zh-CN" altLang="en-US"/>
          </a:p>
        </p:txBody>
      </p:sp>
      <p:sp>
        <p:nvSpPr>
          <p:cNvPr id="5" name="页脚占位符 4">
            <a:extLst>
              <a:ext uri="{FF2B5EF4-FFF2-40B4-BE49-F238E27FC236}">
                <a16:creationId xmlns:a16="http://schemas.microsoft.com/office/drawing/2014/main" id="{8B35B9DA-9C8F-3759-E4FC-54E2AE2C17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2D25B61-E8C5-E9AA-2DC9-34F78D3E7B87}"/>
              </a:ext>
            </a:extLst>
          </p:cNvPr>
          <p:cNvSpPr>
            <a:spLocks noGrp="1"/>
          </p:cNvSpPr>
          <p:nvPr>
            <p:ph type="sldNum" sz="quarter" idx="12"/>
          </p:nvPr>
        </p:nvSpPr>
        <p:spPr/>
        <p:txBody>
          <a:bodyPr/>
          <a:lstStyle/>
          <a:p>
            <a:fld id="{2091E479-3E6F-4D3A-887B-B88CF1347A7E}" type="slidenum">
              <a:rPr lang="zh-CN" altLang="en-US" smtClean="0"/>
              <a:t>‹#›</a:t>
            </a:fld>
            <a:endParaRPr lang="zh-CN" altLang="en-US"/>
          </a:p>
        </p:txBody>
      </p:sp>
    </p:spTree>
    <p:extLst>
      <p:ext uri="{BB962C8B-B14F-4D97-AF65-F5344CB8AC3E}">
        <p14:creationId xmlns:p14="http://schemas.microsoft.com/office/powerpoint/2010/main" val="3325879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5451CF-48B1-B9C0-C5F4-2B7EE3172D7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C61217C-6D28-108A-9F78-EBA1A612787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F182061-67F7-E042-4C0B-BA158816A613}"/>
              </a:ext>
            </a:extLst>
          </p:cNvPr>
          <p:cNvSpPr>
            <a:spLocks noGrp="1"/>
          </p:cNvSpPr>
          <p:nvPr>
            <p:ph type="dt" sz="half" idx="10"/>
          </p:nvPr>
        </p:nvSpPr>
        <p:spPr/>
        <p:txBody>
          <a:bodyPr/>
          <a:lstStyle/>
          <a:p>
            <a:fld id="{48B615E6-656A-404F-AAB7-036E6808562C}" type="datetimeFigureOut">
              <a:rPr lang="zh-CN" altLang="en-US" smtClean="0"/>
              <a:t>2024/7/1</a:t>
            </a:fld>
            <a:endParaRPr lang="zh-CN" altLang="en-US"/>
          </a:p>
        </p:txBody>
      </p:sp>
      <p:sp>
        <p:nvSpPr>
          <p:cNvPr id="5" name="页脚占位符 4">
            <a:extLst>
              <a:ext uri="{FF2B5EF4-FFF2-40B4-BE49-F238E27FC236}">
                <a16:creationId xmlns:a16="http://schemas.microsoft.com/office/drawing/2014/main" id="{5D915875-9CC9-347D-0428-4883D24C87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DD0B31C-2C28-6ECF-CF75-70E8D29B7DA3}"/>
              </a:ext>
            </a:extLst>
          </p:cNvPr>
          <p:cNvSpPr>
            <a:spLocks noGrp="1"/>
          </p:cNvSpPr>
          <p:nvPr>
            <p:ph type="sldNum" sz="quarter" idx="12"/>
          </p:nvPr>
        </p:nvSpPr>
        <p:spPr/>
        <p:txBody>
          <a:bodyPr/>
          <a:lstStyle/>
          <a:p>
            <a:fld id="{2091E479-3E6F-4D3A-887B-B88CF1347A7E}" type="slidenum">
              <a:rPr lang="zh-CN" altLang="en-US" smtClean="0"/>
              <a:t>‹#›</a:t>
            </a:fld>
            <a:endParaRPr lang="zh-CN" altLang="en-US"/>
          </a:p>
        </p:txBody>
      </p:sp>
    </p:spTree>
    <p:extLst>
      <p:ext uri="{BB962C8B-B14F-4D97-AF65-F5344CB8AC3E}">
        <p14:creationId xmlns:p14="http://schemas.microsoft.com/office/powerpoint/2010/main" val="2023266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A78F3A8-25DF-23F4-FD8C-4806D9EA605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CE30B9B-C3C0-1BC7-025D-976192E318A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413406A-ABB0-4B40-A121-77B6BF86587C}"/>
              </a:ext>
            </a:extLst>
          </p:cNvPr>
          <p:cNvSpPr>
            <a:spLocks noGrp="1"/>
          </p:cNvSpPr>
          <p:nvPr>
            <p:ph type="dt" sz="half" idx="10"/>
          </p:nvPr>
        </p:nvSpPr>
        <p:spPr/>
        <p:txBody>
          <a:bodyPr/>
          <a:lstStyle/>
          <a:p>
            <a:fld id="{48B615E6-656A-404F-AAB7-036E6808562C}" type="datetimeFigureOut">
              <a:rPr lang="zh-CN" altLang="en-US" smtClean="0"/>
              <a:t>2024/7/1</a:t>
            </a:fld>
            <a:endParaRPr lang="zh-CN" altLang="en-US"/>
          </a:p>
        </p:txBody>
      </p:sp>
      <p:sp>
        <p:nvSpPr>
          <p:cNvPr id="5" name="页脚占位符 4">
            <a:extLst>
              <a:ext uri="{FF2B5EF4-FFF2-40B4-BE49-F238E27FC236}">
                <a16:creationId xmlns:a16="http://schemas.microsoft.com/office/drawing/2014/main" id="{17751B77-EE9F-DF07-5D33-D725E28AB7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3075A4-92B7-4067-5A0F-D3AA8AE9C82C}"/>
              </a:ext>
            </a:extLst>
          </p:cNvPr>
          <p:cNvSpPr>
            <a:spLocks noGrp="1"/>
          </p:cNvSpPr>
          <p:nvPr>
            <p:ph type="sldNum" sz="quarter" idx="12"/>
          </p:nvPr>
        </p:nvSpPr>
        <p:spPr/>
        <p:txBody>
          <a:bodyPr/>
          <a:lstStyle/>
          <a:p>
            <a:fld id="{2091E479-3E6F-4D3A-887B-B88CF1347A7E}" type="slidenum">
              <a:rPr lang="zh-CN" altLang="en-US" smtClean="0"/>
              <a:t>‹#›</a:t>
            </a:fld>
            <a:endParaRPr lang="zh-CN" altLang="en-US"/>
          </a:p>
        </p:txBody>
      </p:sp>
    </p:spTree>
    <p:extLst>
      <p:ext uri="{BB962C8B-B14F-4D97-AF65-F5344CB8AC3E}">
        <p14:creationId xmlns:p14="http://schemas.microsoft.com/office/powerpoint/2010/main" val="2447097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正文">
    <p:spTree>
      <p:nvGrpSpPr>
        <p:cNvPr id="1" name=""/>
        <p:cNvGrpSpPr/>
        <p:nvPr/>
      </p:nvGrpSpPr>
      <p:grpSpPr>
        <a:xfrm>
          <a:off x="0" y="0"/>
          <a:ext cx="0" cy="0"/>
          <a:chOff x="0" y="0"/>
          <a:chExt cx="0" cy="0"/>
        </a:xfrm>
      </p:grpSpPr>
      <p:graphicFrame>
        <p:nvGraphicFramePr>
          <p:cNvPr id="4" name="对象 3" hidden="1">
            <a:extLst>
              <a:ext uri="{FF2B5EF4-FFF2-40B4-BE49-F238E27FC236}">
                <a16:creationId xmlns:a16="http://schemas.microsoft.com/office/drawing/2014/main" id="{6F77F8C4-94FD-4BDF-B7B4-EB9822508A9B}"/>
              </a:ext>
            </a:extLst>
          </p:cNvPr>
          <p:cNvGraphicFramePr>
            <a:graphicFrameLocks noChangeAspect="1"/>
          </p:cNvGraphicFramePr>
          <p:nvPr userDrawn="1">
            <p:custDataLst>
              <p:tags r:id="rId1"/>
            </p:custDataLst>
            <p:extLst>
              <p:ext uri="{D42A27DB-BD31-4B8C-83A1-F6EECF244321}">
                <p14:modId xmlns:p14="http://schemas.microsoft.com/office/powerpoint/2010/main" val="396414562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51" imgH="351" progId="TCLayout.ActiveDocument.1">
                  <p:embed/>
                </p:oleObj>
              </mc:Choice>
              <mc:Fallback>
                <p:oleObj name="think-cell Slide" r:id="rId3" imgW="351" imgH="351" progId="TCLayout.ActiveDocument.1">
                  <p:embed/>
                  <p:pic>
                    <p:nvPicPr>
                      <p:cNvPr id="4" name="对象 3" hidden="1">
                        <a:extLst>
                          <a:ext uri="{FF2B5EF4-FFF2-40B4-BE49-F238E27FC236}">
                            <a16:creationId xmlns:a16="http://schemas.microsoft.com/office/drawing/2014/main" id="{6F77F8C4-94FD-4BDF-B7B4-EB9822508A9B}"/>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589660" y="114300"/>
            <a:ext cx="9844755" cy="975086"/>
          </a:xfrm>
        </p:spPr>
        <p:txBody>
          <a:bodyPr anchor="ctr">
            <a:normAutofit/>
          </a:bodyPr>
          <a:lstStyle>
            <a:lvl1pPr algn="just">
              <a:lnSpc>
                <a:spcPct val="120000"/>
              </a:lnSpc>
              <a:defRPr sz="2400" b="1" spc="0" baseline="0">
                <a:solidFill>
                  <a:schemeClr val="tx1"/>
                </a:solidFill>
              </a:defRPr>
            </a:lvl1pPr>
          </a:lstStyle>
          <a:p>
            <a:r>
              <a:rPr lang="zh-CN" altLang="en-US" dirty="0"/>
              <a:t>标题</a:t>
            </a:r>
            <a:endParaRPr lang="en-US" dirty="0"/>
          </a:p>
        </p:txBody>
      </p:sp>
      <p:sp>
        <p:nvSpPr>
          <p:cNvPr id="8" name="内容占位符 7"/>
          <p:cNvSpPr>
            <a:spLocks noGrp="1"/>
          </p:cNvSpPr>
          <p:nvPr>
            <p:ph sz="quarter" idx="13" hasCustomPrompt="1"/>
          </p:nvPr>
        </p:nvSpPr>
        <p:spPr>
          <a:xfrm>
            <a:off x="589660" y="6442326"/>
            <a:ext cx="9949100" cy="250833"/>
          </a:xfrm>
        </p:spPr>
        <p:txBody>
          <a:bodyPr anchor="ctr">
            <a:normAutofit/>
          </a:bodyPr>
          <a:lstStyle>
            <a:lvl1pPr marL="171450" indent="-171450" algn="l">
              <a:lnSpc>
                <a:spcPct val="100000"/>
              </a:lnSpc>
              <a:spcBef>
                <a:spcPts val="0"/>
              </a:spcBef>
              <a:buClr>
                <a:srgbClr val="AE0B2A"/>
              </a:buClr>
              <a:buSzPct val="100000"/>
              <a:buFont typeface="微软雅黑" panose="020B0503020204020204" pitchFamily="34" charset="-122"/>
              <a:buChar char="▲"/>
              <a:defRPr sz="800">
                <a:solidFill>
                  <a:schemeClr val="tx1">
                    <a:lumMod val="60000"/>
                    <a:lumOff val="40000"/>
                  </a:schemeClr>
                </a:solidFill>
              </a:defRPr>
            </a:lvl1pPr>
          </a:lstStyle>
          <a:p>
            <a:pPr lvl="0"/>
            <a:r>
              <a:rPr lang="zh-CN" altLang="en-US" dirty="0"/>
              <a:t>数据来源</a:t>
            </a:r>
          </a:p>
        </p:txBody>
      </p:sp>
      <p:sp>
        <p:nvSpPr>
          <p:cNvPr id="9" name="文本占位符 8">
            <a:extLst>
              <a:ext uri="{FF2B5EF4-FFF2-40B4-BE49-F238E27FC236}">
                <a16:creationId xmlns:a16="http://schemas.microsoft.com/office/drawing/2014/main" id="{AC6281F4-9277-4761-BE53-17873A2AE07D}"/>
              </a:ext>
            </a:extLst>
          </p:cNvPr>
          <p:cNvSpPr>
            <a:spLocks noGrp="1"/>
          </p:cNvSpPr>
          <p:nvPr>
            <p:ph type="body" sz="quarter" idx="15" hasCustomPrompt="1"/>
          </p:nvPr>
        </p:nvSpPr>
        <p:spPr>
          <a:xfrm>
            <a:off x="588963" y="5821105"/>
            <a:ext cx="11022012" cy="537750"/>
          </a:xfrm>
        </p:spPr>
        <p:txBody>
          <a:bodyPr>
            <a:normAutofit/>
          </a:bodyPr>
          <a:lstStyle>
            <a:lvl1pPr marL="0" indent="0">
              <a:lnSpc>
                <a:spcPct val="120000"/>
              </a:lnSpc>
              <a:spcBef>
                <a:spcPts val="0"/>
              </a:spcBef>
              <a:buNone/>
              <a:defRPr sz="1200">
                <a:solidFill>
                  <a:schemeClr val="tx1"/>
                </a:solidFill>
              </a:defRPr>
            </a:lvl1pPr>
          </a:lstStyle>
          <a:p>
            <a:r>
              <a:rPr lang="zh-CN" altLang="en-US" dirty="0"/>
              <a:t>注释</a:t>
            </a:r>
          </a:p>
        </p:txBody>
      </p:sp>
      <p:sp>
        <p:nvSpPr>
          <p:cNvPr id="13" name="文本占位符 12">
            <a:extLst>
              <a:ext uri="{FF2B5EF4-FFF2-40B4-BE49-F238E27FC236}">
                <a16:creationId xmlns:a16="http://schemas.microsoft.com/office/drawing/2014/main" id="{C740ADAD-5035-4062-B088-B98975BAC43D}"/>
              </a:ext>
            </a:extLst>
          </p:cNvPr>
          <p:cNvSpPr>
            <a:spLocks noGrp="1"/>
          </p:cNvSpPr>
          <p:nvPr>
            <p:ph type="body" sz="quarter" idx="16" hasCustomPrompt="1"/>
          </p:nvPr>
        </p:nvSpPr>
        <p:spPr>
          <a:xfrm>
            <a:off x="584994" y="1238665"/>
            <a:ext cx="11022012" cy="1106047"/>
          </a:xfrm>
        </p:spPr>
        <p:txBody>
          <a:bodyPr anchor="t">
            <a:noAutofit/>
          </a:bodyPr>
          <a:lstStyle>
            <a:lvl1pPr marL="0" indent="0">
              <a:lnSpc>
                <a:spcPct val="120000"/>
              </a:lnSpc>
              <a:spcBef>
                <a:spcPts val="0"/>
              </a:spcBef>
              <a:buNone/>
              <a:defRPr lang="zh-CN" altLang="en-US" b="0" i="0" smtClean="0">
                <a:solidFill>
                  <a:schemeClr val="tx1"/>
                </a:solidFill>
                <a:effectLst/>
              </a:defRPr>
            </a:lvl1pPr>
          </a:lstStyle>
          <a:p>
            <a:r>
              <a:rPr lang="zh-CN" altLang="en-US" dirty="0"/>
              <a:t>说明</a:t>
            </a:r>
          </a:p>
        </p:txBody>
      </p:sp>
      <p:sp>
        <p:nvSpPr>
          <p:cNvPr id="15" name="内容占位符 14">
            <a:extLst>
              <a:ext uri="{FF2B5EF4-FFF2-40B4-BE49-F238E27FC236}">
                <a16:creationId xmlns:a16="http://schemas.microsoft.com/office/drawing/2014/main" id="{AC675884-F70B-42C6-BF93-E9284581E01E}"/>
              </a:ext>
            </a:extLst>
          </p:cNvPr>
          <p:cNvSpPr>
            <a:spLocks noGrp="1"/>
          </p:cNvSpPr>
          <p:nvPr>
            <p:ph sz="quarter" idx="17" hasCustomPrompt="1"/>
          </p:nvPr>
        </p:nvSpPr>
        <p:spPr>
          <a:xfrm>
            <a:off x="588963" y="2441195"/>
            <a:ext cx="11022012" cy="3283427"/>
          </a:xfrm>
        </p:spPr>
        <p:txBody>
          <a:bodyPr/>
          <a:lstStyle>
            <a:lvl1pPr marL="0" indent="0">
              <a:buNone/>
              <a:defRPr>
                <a:solidFill>
                  <a:schemeClr val="tx1"/>
                </a:solidFill>
              </a:defRPr>
            </a:lvl1pPr>
          </a:lstStyle>
          <a:p>
            <a:pPr lvl="0"/>
            <a:r>
              <a:rPr lang="zh-CN" altLang="en-US" dirty="0"/>
              <a:t>图表</a:t>
            </a:r>
          </a:p>
        </p:txBody>
      </p:sp>
      <p:pic>
        <p:nvPicPr>
          <p:cNvPr id="11" name="图片 10">
            <a:extLst>
              <a:ext uri="{FF2B5EF4-FFF2-40B4-BE49-F238E27FC236}">
                <a16:creationId xmlns:a16="http://schemas.microsoft.com/office/drawing/2014/main" id="{2E45DB33-B61B-4CEC-B702-14AA021DC576}"/>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821665" y="102754"/>
            <a:ext cx="1612176" cy="957652"/>
          </a:xfrm>
          <a:prstGeom prst="rect">
            <a:avLst/>
          </a:prstGeom>
        </p:spPr>
      </p:pic>
    </p:spTree>
    <p:extLst>
      <p:ext uri="{BB962C8B-B14F-4D97-AF65-F5344CB8AC3E}">
        <p14:creationId xmlns:p14="http://schemas.microsoft.com/office/powerpoint/2010/main" val="1474356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AC7259-2D82-B071-2D2C-87CB5B5CA64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899523D-6FB8-5038-00BB-2D32A7F8725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C439197-8F48-34FA-739F-B31A4DDEA1E3}"/>
              </a:ext>
            </a:extLst>
          </p:cNvPr>
          <p:cNvSpPr>
            <a:spLocks noGrp="1"/>
          </p:cNvSpPr>
          <p:nvPr>
            <p:ph type="dt" sz="half" idx="10"/>
          </p:nvPr>
        </p:nvSpPr>
        <p:spPr/>
        <p:txBody>
          <a:bodyPr/>
          <a:lstStyle/>
          <a:p>
            <a:fld id="{48B615E6-656A-404F-AAB7-036E6808562C}" type="datetimeFigureOut">
              <a:rPr lang="zh-CN" altLang="en-US" smtClean="0"/>
              <a:t>2024/7/1</a:t>
            </a:fld>
            <a:endParaRPr lang="zh-CN" altLang="en-US"/>
          </a:p>
        </p:txBody>
      </p:sp>
      <p:sp>
        <p:nvSpPr>
          <p:cNvPr id="5" name="页脚占位符 4">
            <a:extLst>
              <a:ext uri="{FF2B5EF4-FFF2-40B4-BE49-F238E27FC236}">
                <a16:creationId xmlns:a16="http://schemas.microsoft.com/office/drawing/2014/main" id="{6C9AFBA5-FCA0-DB7B-42F0-4A73705F74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667DDE-600E-D987-9A29-9EB2EB67DA77}"/>
              </a:ext>
            </a:extLst>
          </p:cNvPr>
          <p:cNvSpPr>
            <a:spLocks noGrp="1"/>
          </p:cNvSpPr>
          <p:nvPr>
            <p:ph type="sldNum" sz="quarter" idx="12"/>
          </p:nvPr>
        </p:nvSpPr>
        <p:spPr/>
        <p:txBody>
          <a:bodyPr/>
          <a:lstStyle/>
          <a:p>
            <a:fld id="{2091E479-3E6F-4D3A-887B-B88CF1347A7E}" type="slidenum">
              <a:rPr lang="zh-CN" altLang="en-US" smtClean="0"/>
              <a:t>‹#›</a:t>
            </a:fld>
            <a:endParaRPr lang="zh-CN" altLang="en-US"/>
          </a:p>
        </p:txBody>
      </p:sp>
    </p:spTree>
    <p:extLst>
      <p:ext uri="{BB962C8B-B14F-4D97-AF65-F5344CB8AC3E}">
        <p14:creationId xmlns:p14="http://schemas.microsoft.com/office/powerpoint/2010/main" val="408694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442FB8-0B67-8DE0-5643-228A27DDCA7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6C373DB-7DA7-6065-E2C3-760C78AFAB1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0A1220F-DC4A-5679-E12B-65D97958202F}"/>
              </a:ext>
            </a:extLst>
          </p:cNvPr>
          <p:cNvSpPr>
            <a:spLocks noGrp="1"/>
          </p:cNvSpPr>
          <p:nvPr>
            <p:ph type="dt" sz="half" idx="10"/>
          </p:nvPr>
        </p:nvSpPr>
        <p:spPr/>
        <p:txBody>
          <a:bodyPr/>
          <a:lstStyle/>
          <a:p>
            <a:fld id="{48B615E6-656A-404F-AAB7-036E6808562C}" type="datetimeFigureOut">
              <a:rPr lang="zh-CN" altLang="en-US" smtClean="0"/>
              <a:t>2024/7/1</a:t>
            </a:fld>
            <a:endParaRPr lang="zh-CN" altLang="en-US"/>
          </a:p>
        </p:txBody>
      </p:sp>
      <p:sp>
        <p:nvSpPr>
          <p:cNvPr id="5" name="页脚占位符 4">
            <a:extLst>
              <a:ext uri="{FF2B5EF4-FFF2-40B4-BE49-F238E27FC236}">
                <a16:creationId xmlns:a16="http://schemas.microsoft.com/office/drawing/2014/main" id="{3FBA112D-04A1-C455-3EE2-95356EA4E8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76FCD8-90D1-1178-0909-189B6F96BE11}"/>
              </a:ext>
            </a:extLst>
          </p:cNvPr>
          <p:cNvSpPr>
            <a:spLocks noGrp="1"/>
          </p:cNvSpPr>
          <p:nvPr>
            <p:ph type="sldNum" sz="quarter" idx="12"/>
          </p:nvPr>
        </p:nvSpPr>
        <p:spPr/>
        <p:txBody>
          <a:bodyPr/>
          <a:lstStyle/>
          <a:p>
            <a:fld id="{2091E479-3E6F-4D3A-887B-B88CF1347A7E}" type="slidenum">
              <a:rPr lang="zh-CN" altLang="en-US" smtClean="0"/>
              <a:t>‹#›</a:t>
            </a:fld>
            <a:endParaRPr lang="zh-CN" altLang="en-US"/>
          </a:p>
        </p:txBody>
      </p:sp>
    </p:spTree>
    <p:extLst>
      <p:ext uri="{BB962C8B-B14F-4D97-AF65-F5344CB8AC3E}">
        <p14:creationId xmlns:p14="http://schemas.microsoft.com/office/powerpoint/2010/main" val="1424753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7C4731-8A92-888F-DF24-9DC2879D2CD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91CA240-4105-5304-F83E-F95F14D95F8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3A08A45-7914-B563-4F31-1384C03E3C2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1277C47-4D00-57B3-0A70-6F09F95DEDE9}"/>
              </a:ext>
            </a:extLst>
          </p:cNvPr>
          <p:cNvSpPr>
            <a:spLocks noGrp="1"/>
          </p:cNvSpPr>
          <p:nvPr>
            <p:ph type="dt" sz="half" idx="10"/>
          </p:nvPr>
        </p:nvSpPr>
        <p:spPr/>
        <p:txBody>
          <a:bodyPr/>
          <a:lstStyle/>
          <a:p>
            <a:fld id="{48B615E6-656A-404F-AAB7-036E6808562C}" type="datetimeFigureOut">
              <a:rPr lang="zh-CN" altLang="en-US" smtClean="0"/>
              <a:t>2024/7/1</a:t>
            </a:fld>
            <a:endParaRPr lang="zh-CN" altLang="en-US"/>
          </a:p>
        </p:txBody>
      </p:sp>
      <p:sp>
        <p:nvSpPr>
          <p:cNvPr id="6" name="页脚占位符 5">
            <a:extLst>
              <a:ext uri="{FF2B5EF4-FFF2-40B4-BE49-F238E27FC236}">
                <a16:creationId xmlns:a16="http://schemas.microsoft.com/office/drawing/2014/main" id="{D2BFA61B-D59E-30F6-5B2E-DC0E68C391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9064BFC-1BF2-E863-585A-C7470F0304CD}"/>
              </a:ext>
            </a:extLst>
          </p:cNvPr>
          <p:cNvSpPr>
            <a:spLocks noGrp="1"/>
          </p:cNvSpPr>
          <p:nvPr>
            <p:ph type="sldNum" sz="quarter" idx="12"/>
          </p:nvPr>
        </p:nvSpPr>
        <p:spPr/>
        <p:txBody>
          <a:bodyPr/>
          <a:lstStyle/>
          <a:p>
            <a:fld id="{2091E479-3E6F-4D3A-887B-B88CF1347A7E}" type="slidenum">
              <a:rPr lang="zh-CN" altLang="en-US" smtClean="0"/>
              <a:t>‹#›</a:t>
            </a:fld>
            <a:endParaRPr lang="zh-CN" altLang="en-US"/>
          </a:p>
        </p:txBody>
      </p:sp>
    </p:spTree>
    <p:extLst>
      <p:ext uri="{BB962C8B-B14F-4D97-AF65-F5344CB8AC3E}">
        <p14:creationId xmlns:p14="http://schemas.microsoft.com/office/powerpoint/2010/main" val="208099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4BA606-6EB1-5C6A-4AF6-2C6EDFDE292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E7C4CF4-4A7C-0D31-2628-530D7AA9E7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1F153D2-0C2E-C0F3-4230-2EC04D15FB5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02BFEAA-F379-44F5-502B-183A8B65FF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FFC0080-C972-EFB4-BB22-B4A1965287E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55495EC-630A-9A3E-72BF-23D1BEB7C833}"/>
              </a:ext>
            </a:extLst>
          </p:cNvPr>
          <p:cNvSpPr>
            <a:spLocks noGrp="1"/>
          </p:cNvSpPr>
          <p:nvPr>
            <p:ph type="dt" sz="half" idx="10"/>
          </p:nvPr>
        </p:nvSpPr>
        <p:spPr/>
        <p:txBody>
          <a:bodyPr/>
          <a:lstStyle/>
          <a:p>
            <a:fld id="{48B615E6-656A-404F-AAB7-036E6808562C}" type="datetimeFigureOut">
              <a:rPr lang="zh-CN" altLang="en-US" smtClean="0"/>
              <a:t>2024/7/1</a:t>
            </a:fld>
            <a:endParaRPr lang="zh-CN" altLang="en-US"/>
          </a:p>
        </p:txBody>
      </p:sp>
      <p:sp>
        <p:nvSpPr>
          <p:cNvPr id="8" name="页脚占位符 7">
            <a:extLst>
              <a:ext uri="{FF2B5EF4-FFF2-40B4-BE49-F238E27FC236}">
                <a16:creationId xmlns:a16="http://schemas.microsoft.com/office/drawing/2014/main" id="{45F6A9A6-88AA-514C-8F72-D5B0FB8F546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5841F1A-820C-7E1E-129B-A1BD49595A9B}"/>
              </a:ext>
            </a:extLst>
          </p:cNvPr>
          <p:cNvSpPr>
            <a:spLocks noGrp="1"/>
          </p:cNvSpPr>
          <p:nvPr>
            <p:ph type="sldNum" sz="quarter" idx="12"/>
          </p:nvPr>
        </p:nvSpPr>
        <p:spPr/>
        <p:txBody>
          <a:bodyPr/>
          <a:lstStyle/>
          <a:p>
            <a:fld id="{2091E479-3E6F-4D3A-887B-B88CF1347A7E}" type="slidenum">
              <a:rPr lang="zh-CN" altLang="en-US" smtClean="0"/>
              <a:t>‹#›</a:t>
            </a:fld>
            <a:endParaRPr lang="zh-CN" altLang="en-US"/>
          </a:p>
        </p:txBody>
      </p:sp>
    </p:spTree>
    <p:extLst>
      <p:ext uri="{BB962C8B-B14F-4D97-AF65-F5344CB8AC3E}">
        <p14:creationId xmlns:p14="http://schemas.microsoft.com/office/powerpoint/2010/main" val="3512623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219DF3-3663-4FF5-630A-0248FCB5E45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8C4FFFE-A8F7-53E7-1245-B53671614ECA}"/>
              </a:ext>
            </a:extLst>
          </p:cNvPr>
          <p:cNvSpPr>
            <a:spLocks noGrp="1"/>
          </p:cNvSpPr>
          <p:nvPr>
            <p:ph type="dt" sz="half" idx="10"/>
          </p:nvPr>
        </p:nvSpPr>
        <p:spPr/>
        <p:txBody>
          <a:bodyPr/>
          <a:lstStyle/>
          <a:p>
            <a:fld id="{48B615E6-656A-404F-AAB7-036E6808562C}" type="datetimeFigureOut">
              <a:rPr lang="zh-CN" altLang="en-US" smtClean="0"/>
              <a:t>2024/7/1</a:t>
            </a:fld>
            <a:endParaRPr lang="zh-CN" altLang="en-US"/>
          </a:p>
        </p:txBody>
      </p:sp>
      <p:sp>
        <p:nvSpPr>
          <p:cNvPr id="4" name="页脚占位符 3">
            <a:extLst>
              <a:ext uri="{FF2B5EF4-FFF2-40B4-BE49-F238E27FC236}">
                <a16:creationId xmlns:a16="http://schemas.microsoft.com/office/drawing/2014/main" id="{A6771248-E7F2-2B3A-AA51-47EC4C7F7CB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C6B64E2-31A3-57F5-E3F0-7ADEB04D4C0C}"/>
              </a:ext>
            </a:extLst>
          </p:cNvPr>
          <p:cNvSpPr>
            <a:spLocks noGrp="1"/>
          </p:cNvSpPr>
          <p:nvPr>
            <p:ph type="sldNum" sz="quarter" idx="12"/>
          </p:nvPr>
        </p:nvSpPr>
        <p:spPr/>
        <p:txBody>
          <a:bodyPr/>
          <a:lstStyle/>
          <a:p>
            <a:fld id="{2091E479-3E6F-4D3A-887B-B88CF1347A7E}" type="slidenum">
              <a:rPr lang="zh-CN" altLang="en-US" smtClean="0"/>
              <a:t>‹#›</a:t>
            </a:fld>
            <a:endParaRPr lang="zh-CN" altLang="en-US"/>
          </a:p>
        </p:txBody>
      </p:sp>
    </p:spTree>
    <p:extLst>
      <p:ext uri="{BB962C8B-B14F-4D97-AF65-F5344CB8AC3E}">
        <p14:creationId xmlns:p14="http://schemas.microsoft.com/office/powerpoint/2010/main" val="2398635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F93E9E8-884E-9210-C2B0-C4594DFB3304}"/>
              </a:ext>
            </a:extLst>
          </p:cNvPr>
          <p:cNvSpPr>
            <a:spLocks noGrp="1"/>
          </p:cNvSpPr>
          <p:nvPr>
            <p:ph type="dt" sz="half" idx="10"/>
          </p:nvPr>
        </p:nvSpPr>
        <p:spPr/>
        <p:txBody>
          <a:bodyPr/>
          <a:lstStyle/>
          <a:p>
            <a:fld id="{48B615E6-656A-404F-AAB7-036E6808562C}" type="datetimeFigureOut">
              <a:rPr lang="zh-CN" altLang="en-US" smtClean="0"/>
              <a:t>2024/7/1</a:t>
            </a:fld>
            <a:endParaRPr lang="zh-CN" altLang="en-US"/>
          </a:p>
        </p:txBody>
      </p:sp>
      <p:sp>
        <p:nvSpPr>
          <p:cNvPr id="3" name="页脚占位符 2">
            <a:extLst>
              <a:ext uri="{FF2B5EF4-FFF2-40B4-BE49-F238E27FC236}">
                <a16:creationId xmlns:a16="http://schemas.microsoft.com/office/drawing/2014/main" id="{07EC195B-7410-89DD-1DDE-5CDE1CA8D14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137F22B-9DD5-57DC-2EF4-F07C486BE7D0}"/>
              </a:ext>
            </a:extLst>
          </p:cNvPr>
          <p:cNvSpPr>
            <a:spLocks noGrp="1"/>
          </p:cNvSpPr>
          <p:nvPr>
            <p:ph type="sldNum" sz="quarter" idx="12"/>
          </p:nvPr>
        </p:nvSpPr>
        <p:spPr/>
        <p:txBody>
          <a:bodyPr/>
          <a:lstStyle/>
          <a:p>
            <a:fld id="{2091E479-3E6F-4D3A-887B-B88CF1347A7E}" type="slidenum">
              <a:rPr lang="zh-CN" altLang="en-US" smtClean="0"/>
              <a:t>‹#›</a:t>
            </a:fld>
            <a:endParaRPr lang="zh-CN" altLang="en-US"/>
          </a:p>
        </p:txBody>
      </p:sp>
    </p:spTree>
    <p:extLst>
      <p:ext uri="{BB962C8B-B14F-4D97-AF65-F5344CB8AC3E}">
        <p14:creationId xmlns:p14="http://schemas.microsoft.com/office/powerpoint/2010/main" val="1666325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187588-9DCA-3E08-EF26-6CE21C582C1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C08A8AE-5365-A94B-011E-5E2F96D7C0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4A3B0F9-2113-9D61-49F2-15C5BDE54D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978A3E3-343C-6847-B9DB-89C40FD3A81F}"/>
              </a:ext>
            </a:extLst>
          </p:cNvPr>
          <p:cNvSpPr>
            <a:spLocks noGrp="1"/>
          </p:cNvSpPr>
          <p:nvPr>
            <p:ph type="dt" sz="half" idx="10"/>
          </p:nvPr>
        </p:nvSpPr>
        <p:spPr/>
        <p:txBody>
          <a:bodyPr/>
          <a:lstStyle/>
          <a:p>
            <a:fld id="{48B615E6-656A-404F-AAB7-036E6808562C}" type="datetimeFigureOut">
              <a:rPr lang="zh-CN" altLang="en-US" smtClean="0"/>
              <a:t>2024/7/1</a:t>
            </a:fld>
            <a:endParaRPr lang="zh-CN" altLang="en-US"/>
          </a:p>
        </p:txBody>
      </p:sp>
      <p:sp>
        <p:nvSpPr>
          <p:cNvPr id="6" name="页脚占位符 5">
            <a:extLst>
              <a:ext uri="{FF2B5EF4-FFF2-40B4-BE49-F238E27FC236}">
                <a16:creationId xmlns:a16="http://schemas.microsoft.com/office/drawing/2014/main" id="{CAF9D885-159B-9284-F21A-E112403CBEE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4B7C1EF-AF9E-1F73-0C7C-FA4692C2F899}"/>
              </a:ext>
            </a:extLst>
          </p:cNvPr>
          <p:cNvSpPr>
            <a:spLocks noGrp="1"/>
          </p:cNvSpPr>
          <p:nvPr>
            <p:ph type="sldNum" sz="quarter" idx="12"/>
          </p:nvPr>
        </p:nvSpPr>
        <p:spPr/>
        <p:txBody>
          <a:bodyPr/>
          <a:lstStyle/>
          <a:p>
            <a:fld id="{2091E479-3E6F-4D3A-887B-B88CF1347A7E}" type="slidenum">
              <a:rPr lang="zh-CN" altLang="en-US" smtClean="0"/>
              <a:t>‹#›</a:t>
            </a:fld>
            <a:endParaRPr lang="zh-CN" altLang="en-US"/>
          </a:p>
        </p:txBody>
      </p:sp>
    </p:spTree>
    <p:extLst>
      <p:ext uri="{BB962C8B-B14F-4D97-AF65-F5344CB8AC3E}">
        <p14:creationId xmlns:p14="http://schemas.microsoft.com/office/powerpoint/2010/main" val="2491830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05B92D-2C62-8C90-758B-E3FA41588E5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4B207C9-0926-82F2-BFAC-BF8A5FFA64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8C8C417-AB48-5BA8-AD8E-A51F448C83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E4D76AF-126C-7E4A-3A7A-6CD9415E28A6}"/>
              </a:ext>
            </a:extLst>
          </p:cNvPr>
          <p:cNvSpPr>
            <a:spLocks noGrp="1"/>
          </p:cNvSpPr>
          <p:nvPr>
            <p:ph type="dt" sz="half" idx="10"/>
          </p:nvPr>
        </p:nvSpPr>
        <p:spPr/>
        <p:txBody>
          <a:bodyPr/>
          <a:lstStyle/>
          <a:p>
            <a:fld id="{48B615E6-656A-404F-AAB7-036E6808562C}" type="datetimeFigureOut">
              <a:rPr lang="zh-CN" altLang="en-US" smtClean="0"/>
              <a:t>2024/7/1</a:t>
            </a:fld>
            <a:endParaRPr lang="zh-CN" altLang="en-US"/>
          </a:p>
        </p:txBody>
      </p:sp>
      <p:sp>
        <p:nvSpPr>
          <p:cNvPr id="6" name="页脚占位符 5">
            <a:extLst>
              <a:ext uri="{FF2B5EF4-FFF2-40B4-BE49-F238E27FC236}">
                <a16:creationId xmlns:a16="http://schemas.microsoft.com/office/drawing/2014/main" id="{555B91A1-234D-3956-4AEF-89EF2527F1C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05E3CE9-7F3A-BF25-4648-687628658E6C}"/>
              </a:ext>
            </a:extLst>
          </p:cNvPr>
          <p:cNvSpPr>
            <a:spLocks noGrp="1"/>
          </p:cNvSpPr>
          <p:nvPr>
            <p:ph type="sldNum" sz="quarter" idx="12"/>
          </p:nvPr>
        </p:nvSpPr>
        <p:spPr/>
        <p:txBody>
          <a:bodyPr/>
          <a:lstStyle/>
          <a:p>
            <a:fld id="{2091E479-3E6F-4D3A-887B-B88CF1347A7E}" type="slidenum">
              <a:rPr lang="zh-CN" altLang="en-US" smtClean="0"/>
              <a:t>‹#›</a:t>
            </a:fld>
            <a:endParaRPr lang="zh-CN" altLang="en-US"/>
          </a:p>
        </p:txBody>
      </p:sp>
    </p:spTree>
    <p:extLst>
      <p:ext uri="{BB962C8B-B14F-4D97-AF65-F5344CB8AC3E}">
        <p14:creationId xmlns:p14="http://schemas.microsoft.com/office/powerpoint/2010/main" val="421686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D73D833-E896-549F-A46B-0B08643F40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265D8F1-6B86-0714-1055-D3E944E674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4C68530-715C-0721-0485-2D37F2384B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8B615E6-656A-404F-AAB7-036E6808562C}" type="datetimeFigureOut">
              <a:rPr lang="zh-CN" altLang="en-US" smtClean="0"/>
              <a:t>2024/7/1</a:t>
            </a:fld>
            <a:endParaRPr lang="zh-CN" altLang="en-US"/>
          </a:p>
        </p:txBody>
      </p:sp>
      <p:sp>
        <p:nvSpPr>
          <p:cNvPr id="5" name="页脚占位符 4">
            <a:extLst>
              <a:ext uri="{FF2B5EF4-FFF2-40B4-BE49-F238E27FC236}">
                <a16:creationId xmlns:a16="http://schemas.microsoft.com/office/drawing/2014/main" id="{9547F988-2BD5-3FC1-00D7-0907E4ED21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688C77C9-E754-5355-3D15-A45220CB76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091E479-3E6F-4D3A-887B-B88CF1347A7E}" type="slidenum">
              <a:rPr lang="zh-CN" altLang="en-US" smtClean="0"/>
              <a:t>‹#›</a:t>
            </a:fld>
            <a:endParaRPr lang="zh-CN" altLang="en-US"/>
          </a:p>
        </p:txBody>
      </p:sp>
    </p:spTree>
    <p:extLst>
      <p:ext uri="{BB962C8B-B14F-4D97-AF65-F5344CB8AC3E}">
        <p14:creationId xmlns:p14="http://schemas.microsoft.com/office/powerpoint/2010/main" val="2765972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aeaweb.org/articles?id=10.1257/aer.102.2.994" TargetMode="External"/><Relationship Id="rId2" Type="http://schemas.openxmlformats.org/officeDocument/2006/relationships/hyperlink" Target="https://bigdatachina.csis.org/measurement-muddle" TargetMode="External"/><Relationship Id="rId1" Type="http://schemas.openxmlformats.org/officeDocument/2006/relationships/slideLayout" Target="../slideLayouts/slideLayout2.xml"/><Relationship Id="rId6" Type="http://schemas.openxmlformats.org/officeDocument/2006/relationships/hyperlink" Target="https://www.frbsf.org/economic-research/publications/economic-letter/2013/march/reliability-chinese-output-figures" TargetMode="External"/><Relationship Id="rId5" Type="http://schemas.openxmlformats.org/officeDocument/2006/relationships/hyperlink" Target="https://www.brookings.edu/blog/ben-bernanke/2016/03/08/chinas-transparency-challenges" TargetMode="External"/><Relationship Id="rId4" Type="http://schemas.openxmlformats.org/officeDocument/2006/relationships/hyperlink" Target="https://www.sciencedirect.com/science/article/abs/pii/S1043951X0100062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4642F7-16C0-E9A0-3157-A4B941CD389F}"/>
              </a:ext>
            </a:extLst>
          </p:cNvPr>
          <p:cNvSpPr>
            <a:spLocks noGrp="1"/>
          </p:cNvSpPr>
          <p:nvPr>
            <p:ph type="ctrTitle"/>
          </p:nvPr>
        </p:nvSpPr>
        <p:spPr/>
        <p:txBody>
          <a:bodyPr/>
          <a:lstStyle/>
          <a:p>
            <a:r>
              <a:rPr lang="zh-CN" altLang="en-US" dirty="0"/>
              <a:t>测量混乱：中国</a:t>
            </a:r>
            <a:r>
              <a:rPr lang="en-US" altLang="zh-CN" dirty="0"/>
              <a:t>GDP</a:t>
            </a:r>
            <a:r>
              <a:rPr lang="zh-CN" altLang="en-US" dirty="0"/>
              <a:t>增长数据和潜在替代指标</a:t>
            </a:r>
          </a:p>
        </p:txBody>
      </p:sp>
      <p:sp>
        <p:nvSpPr>
          <p:cNvPr id="3" name="副标题 2">
            <a:extLst>
              <a:ext uri="{FF2B5EF4-FFF2-40B4-BE49-F238E27FC236}">
                <a16:creationId xmlns:a16="http://schemas.microsoft.com/office/drawing/2014/main" id="{FBB56749-3F3C-6E40-3345-3F7E4B21CE45}"/>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971638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B907D-5AD7-3F0D-9267-34C722BB99D5}"/>
              </a:ext>
            </a:extLst>
          </p:cNvPr>
          <p:cNvSpPr>
            <a:spLocks noGrp="1"/>
          </p:cNvSpPr>
          <p:nvPr>
            <p:ph type="title"/>
          </p:nvPr>
        </p:nvSpPr>
        <p:spPr/>
        <p:txBody>
          <a:bodyPr/>
          <a:lstStyle/>
          <a:p>
            <a:r>
              <a:rPr lang="zh-CN" altLang="en-US" dirty="0"/>
              <a:t>夜灯强度作为经济活动的替代指标</a:t>
            </a:r>
          </a:p>
        </p:txBody>
      </p:sp>
      <p:sp>
        <p:nvSpPr>
          <p:cNvPr id="3" name="内容占位符 2">
            <a:extLst>
              <a:ext uri="{FF2B5EF4-FFF2-40B4-BE49-F238E27FC236}">
                <a16:creationId xmlns:a16="http://schemas.microsoft.com/office/drawing/2014/main" id="{49205EAC-5C15-53A6-4A1C-1C20E876548A}"/>
              </a:ext>
            </a:extLst>
          </p:cNvPr>
          <p:cNvSpPr>
            <a:spLocks noGrp="1"/>
          </p:cNvSpPr>
          <p:nvPr>
            <p:ph idx="1"/>
          </p:nvPr>
        </p:nvSpPr>
        <p:spPr/>
        <p:txBody>
          <a:bodyPr>
            <a:normAutofit/>
          </a:bodyPr>
          <a:lstStyle/>
          <a:p>
            <a:r>
              <a:rPr lang="zh-CN" altLang="en-US" sz="2400" b="1" dirty="0"/>
              <a:t>方法简介</a:t>
            </a:r>
            <a:r>
              <a:rPr lang="zh-CN" altLang="en-US" sz="2400" dirty="0"/>
              <a:t>：使用卫星数据测量人造夜灯的强度来估算经济活动。夜灯数据不会造假或误报，能够提供一个可靠的经济活动替代指标。</a:t>
            </a:r>
            <a:r>
              <a:rPr lang="zh-CN" altLang="en-US" sz="1100" dirty="0"/>
              <a:t>经济学家</a:t>
            </a:r>
            <a:r>
              <a:rPr lang="en-US" altLang="zh-CN" sz="1100" dirty="0"/>
              <a:t>J. Vernon Henderson</a:t>
            </a:r>
            <a:r>
              <a:rPr lang="zh-CN" altLang="en-US" sz="1100" dirty="0"/>
              <a:t>、</a:t>
            </a:r>
            <a:r>
              <a:rPr lang="en-US" altLang="zh-CN" sz="1100" dirty="0"/>
              <a:t>Adam </a:t>
            </a:r>
            <a:r>
              <a:rPr lang="en-US" altLang="zh-CN" sz="1100" dirty="0" err="1"/>
              <a:t>Storeygard</a:t>
            </a:r>
            <a:r>
              <a:rPr lang="zh-CN" altLang="en-US" sz="1100" dirty="0"/>
              <a:t>和</a:t>
            </a:r>
            <a:r>
              <a:rPr lang="en-US" altLang="zh-CN" sz="1100" dirty="0"/>
              <a:t>David N. Weil</a:t>
            </a:r>
            <a:r>
              <a:rPr lang="zh-CN" altLang="en-US" sz="1100" dirty="0"/>
              <a:t>的</a:t>
            </a:r>
            <a:r>
              <a:rPr lang="zh-CN" altLang="en-US" sz="2400" dirty="0"/>
              <a:t>研究显示，夜灯数据与实际</a:t>
            </a:r>
            <a:r>
              <a:rPr lang="en-US" altLang="zh-CN" sz="2400" dirty="0"/>
              <a:t>GDP</a:t>
            </a:r>
            <a:r>
              <a:rPr lang="zh-CN" altLang="en-US" sz="2400" dirty="0"/>
              <a:t>增长率呈正相关，尤其在数据质量低的国家中，夜灯数据能够更好地反映经济变化</a:t>
            </a:r>
          </a:p>
        </p:txBody>
      </p:sp>
      <p:pic>
        <p:nvPicPr>
          <p:cNvPr id="5" name="图片 4">
            <a:extLst>
              <a:ext uri="{FF2B5EF4-FFF2-40B4-BE49-F238E27FC236}">
                <a16:creationId xmlns:a16="http://schemas.microsoft.com/office/drawing/2014/main" id="{393FE7D0-15BD-FB07-3494-1446EA172056}"/>
              </a:ext>
            </a:extLst>
          </p:cNvPr>
          <p:cNvPicPr>
            <a:picLocks noChangeAspect="1"/>
          </p:cNvPicPr>
          <p:nvPr/>
        </p:nvPicPr>
        <p:blipFill rotWithShape="1">
          <a:blip r:embed="rId2"/>
          <a:srcRect r="50111"/>
          <a:stretch/>
        </p:blipFill>
        <p:spPr>
          <a:xfrm>
            <a:off x="949618" y="3259512"/>
            <a:ext cx="2642366" cy="3496887"/>
          </a:xfrm>
          <a:prstGeom prst="rect">
            <a:avLst/>
          </a:prstGeom>
        </p:spPr>
      </p:pic>
      <p:pic>
        <p:nvPicPr>
          <p:cNvPr id="4" name="图片 3">
            <a:extLst>
              <a:ext uri="{FF2B5EF4-FFF2-40B4-BE49-F238E27FC236}">
                <a16:creationId xmlns:a16="http://schemas.microsoft.com/office/drawing/2014/main" id="{2437FB50-E00D-15FD-D225-B12F91302DDF}"/>
              </a:ext>
            </a:extLst>
          </p:cNvPr>
          <p:cNvPicPr>
            <a:picLocks noChangeAspect="1"/>
          </p:cNvPicPr>
          <p:nvPr/>
        </p:nvPicPr>
        <p:blipFill rotWithShape="1">
          <a:blip r:embed="rId2"/>
          <a:srcRect l="50111"/>
          <a:stretch/>
        </p:blipFill>
        <p:spPr>
          <a:xfrm>
            <a:off x="5730240" y="3259511"/>
            <a:ext cx="2642366" cy="3496887"/>
          </a:xfrm>
          <a:prstGeom prst="rect">
            <a:avLst/>
          </a:prstGeom>
        </p:spPr>
      </p:pic>
      <p:sp>
        <p:nvSpPr>
          <p:cNvPr id="6" name="文本框 5">
            <a:extLst>
              <a:ext uri="{FF2B5EF4-FFF2-40B4-BE49-F238E27FC236}">
                <a16:creationId xmlns:a16="http://schemas.microsoft.com/office/drawing/2014/main" id="{31063BA6-D0AB-ED94-3EA1-4637CC83658E}"/>
              </a:ext>
            </a:extLst>
          </p:cNvPr>
          <p:cNvSpPr txBox="1"/>
          <p:nvPr/>
        </p:nvSpPr>
        <p:spPr>
          <a:xfrm>
            <a:off x="3820160" y="3429000"/>
            <a:ext cx="2642366" cy="2031325"/>
          </a:xfrm>
          <a:prstGeom prst="rect">
            <a:avLst/>
          </a:prstGeom>
          <a:noFill/>
        </p:spPr>
        <p:txBody>
          <a:bodyPr wrap="square" rtlCol="0">
            <a:spAutoFit/>
          </a:bodyPr>
          <a:lstStyle/>
          <a:p>
            <a:r>
              <a:rPr lang="zh-CN" altLang="en-US" dirty="0"/>
              <a:t>⬅ </a:t>
            </a:r>
            <a:r>
              <a:rPr lang="en-US" altLang="zh-CN" dirty="0"/>
              <a:t>2020.01.19</a:t>
            </a:r>
          </a:p>
          <a:p>
            <a:endParaRPr lang="en-US" altLang="zh-CN" dirty="0"/>
          </a:p>
          <a:p>
            <a:r>
              <a:rPr lang="en-US" altLang="zh-CN" dirty="0"/>
              <a:t>2020.01.23 </a:t>
            </a:r>
            <a:r>
              <a:rPr lang="zh-CN" altLang="en-US" dirty="0"/>
              <a:t>封锁</a:t>
            </a:r>
            <a:endParaRPr lang="en-US" altLang="zh-CN" dirty="0"/>
          </a:p>
          <a:p>
            <a:endParaRPr lang="en-US" altLang="zh-CN" dirty="0"/>
          </a:p>
          <a:p>
            <a:r>
              <a:rPr lang="en-US" altLang="zh-CN" dirty="0"/>
              <a:t>2020.01.25 </a:t>
            </a:r>
            <a:r>
              <a:rPr lang="zh-CN" altLang="en-US" dirty="0"/>
              <a:t>春节</a:t>
            </a:r>
            <a:endParaRPr lang="en-US" altLang="zh-CN" dirty="0"/>
          </a:p>
          <a:p>
            <a:endParaRPr lang="en-US" altLang="zh-CN" dirty="0"/>
          </a:p>
          <a:p>
            <a:r>
              <a:rPr lang="en-US" altLang="zh-CN" dirty="0"/>
              <a:t>2020.02.04 </a:t>
            </a:r>
            <a:r>
              <a:rPr lang="zh-CN" altLang="en-US" dirty="0"/>
              <a:t>➡</a:t>
            </a:r>
          </a:p>
        </p:txBody>
      </p:sp>
      <p:sp>
        <p:nvSpPr>
          <p:cNvPr id="7" name="箭头: 下 6">
            <a:extLst>
              <a:ext uri="{FF2B5EF4-FFF2-40B4-BE49-F238E27FC236}">
                <a16:creationId xmlns:a16="http://schemas.microsoft.com/office/drawing/2014/main" id="{69A9BCD1-025C-1EAD-F20F-B3F98D08997D}"/>
              </a:ext>
            </a:extLst>
          </p:cNvPr>
          <p:cNvSpPr/>
          <p:nvPr/>
        </p:nvSpPr>
        <p:spPr>
          <a:xfrm>
            <a:off x="4500880" y="3749040"/>
            <a:ext cx="172720" cy="1828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箭头: 下 7">
            <a:extLst>
              <a:ext uri="{FF2B5EF4-FFF2-40B4-BE49-F238E27FC236}">
                <a16:creationId xmlns:a16="http://schemas.microsoft.com/office/drawing/2014/main" id="{EE3F7A68-C253-AFB0-39BA-04FDC77A41EF}"/>
              </a:ext>
            </a:extLst>
          </p:cNvPr>
          <p:cNvSpPr/>
          <p:nvPr/>
        </p:nvSpPr>
        <p:spPr>
          <a:xfrm>
            <a:off x="4516120" y="4373880"/>
            <a:ext cx="172720" cy="1828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下 8">
            <a:extLst>
              <a:ext uri="{FF2B5EF4-FFF2-40B4-BE49-F238E27FC236}">
                <a16:creationId xmlns:a16="http://schemas.microsoft.com/office/drawing/2014/main" id="{9935A67C-DBB5-2797-0918-4628AA9E01B5}"/>
              </a:ext>
            </a:extLst>
          </p:cNvPr>
          <p:cNvSpPr/>
          <p:nvPr/>
        </p:nvSpPr>
        <p:spPr>
          <a:xfrm>
            <a:off x="4547024" y="4925039"/>
            <a:ext cx="172720" cy="1828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66840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93C6E2-D484-7F34-E05B-900D7AF2A607}"/>
              </a:ext>
            </a:extLst>
          </p:cNvPr>
          <p:cNvSpPr>
            <a:spLocks noGrp="1"/>
          </p:cNvSpPr>
          <p:nvPr>
            <p:ph type="title"/>
          </p:nvPr>
        </p:nvSpPr>
        <p:spPr/>
        <p:txBody>
          <a:bodyPr/>
          <a:lstStyle/>
          <a:p>
            <a:r>
              <a:rPr lang="zh-CN" altLang="en-US" dirty="0"/>
              <a:t>多指标综合分析</a:t>
            </a:r>
          </a:p>
        </p:txBody>
      </p:sp>
      <p:pic>
        <p:nvPicPr>
          <p:cNvPr id="6" name="图片 5">
            <a:extLst>
              <a:ext uri="{FF2B5EF4-FFF2-40B4-BE49-F238E27FC236}">
                <a16:creationId xmlns:a16="http://schemas.microsoft.com/office/drawing/2014/main" id="{7476D6C0-124B-AE1A-3897-BAB9671ACAAD}"/>
              </a:ext>
            </a:extLst>
          </p:cNvPr>
          <p:cNvPicPr>
            <a:picLocks noChangeAspect="1"/>
          </p:cNvPicPr>
          <p:nvPr/>
        </p:nvPicPr>
        <p:blipFill>
          <a:blip r:embed="rId2"/>
          <a:stretch>
            <a:fillRect/>
          </a:stretch>
        </p:blipFill>
        <p:spPr>
          <a:xfrm>
            <a:off x="1117457" y="2812096"/>
            <a:ext cx="5966977" cy="3680779"/>
          </a:xfrm>
          <a:prstGeom prst="rect">
            <a:avLst/>
          </a:prstGeom>
        </p:spPr>
      </p:pic>
      <p:sp>
        <p:nvSpPr>
          <p:cNvPr id="7" name="文本框 6">
            <a:extLst>
              <a:ext uri="{FF2B5EF4-FFF2-40B4-BE49-F238E27FC236}">
                <a16:creationId xmlns:a16="http://schemas.microsoft.com/office/drawing/2014/main" id="{E0F96BD4-B128-DB57-A163-E835292E80BA}"/>
              </a:ext>
            </a:extLst>
          </p:cNvPr>
          <p:cNvSpPr txBox="1"/>
          <p:nvPr/>
        </p:nvSpPr>
        <p:spPr>
          <a:xfrm>
            <a:off x="929640" y="1665169"/>
            <a:ext cx="10424160"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b="0" i="0" dirty="0">
                <a:effectLst/>
                <a:latin typeface="minion-pro-display"/>
              </a:rPr>
              <a:t>在此汇集了 </a:t>
            </a:r>
            <a:r>
              <a:rPr lang="en-US" altLang="zh-CN" b="0" i="0" dirty="0">
                <a:effectLst/>
                <a:latin typeface="minion-pro-display"/>
              </a:rPr>
              <a:t>20 </a:t>
            </a:r>
            <a:r>
              <a:rPr lang="zh-CN" altLang="en-US" b="0" i="0" dirty="0">
                <a:effectLst/>
                <a:latin typeface="minion-pro-display"/>
              </a:rPr>
              <a:t>种不同的经济活动指标供用户自行研究。</a:t>
            </a:r>
            <a:endParaRPr lang="en-US" altLang="zh-CN" b="0" i="0" dirty="0">
              <a:effectLst/>
              <a:latin typeface="minion-pro-display"/>
            </a:endParaRPr>
          </a:p>
          <a:p>
            <a:pPr marL="285750" indent="-285750">
              <a:buFont typeface="Arial" panose="020B0604020202020204" pitchFamily="34" charset="0"/>
              <a:buChar char="•"/>
            </a:pPr>
            <a:r>
              <a:rPr lang="zh-CN" altLang="en-US" b="0" i="0" dirty="0">
                <a:effectLst/>
                <a:latin typeface="minion-pro-display"/>
              </a:rPr>
              <a:t>指标分为四类：金融、工业、服务和信心指数。</a:t>
            </a:r>
            <a:endParaRPr lang="en-US" altLang="zh-CN" b="0" i="0" dirty="0">
              <a:effectLst/>
              <a:latin typeface="minion-pro-display"/>
            </a:endParaRPr>
          </a:p>
          <a:p>
            <a:pPr marL="285750" indent="-285750">
              <a:buFont typeface="Arial" panose="020B0604020202020204" pitchFamily="34" charset="0"/>
              <a:buChar char="•"/>
            </a:pPr>
            <a:r>
              <a:rPr lang="zh-CN" altLang="en-US" b="0" i="0" dirty="0">
                <a:effectLst/>
                <a:latin typeface="minion-pro-display"/>
              </a:rPr>
              <a:t>前三个是实际活动的具体指标，而第四个指标则反映了各种经济参与者的意见。</a:t>
            </a:r>
            <a:endParaRPr lang="en-US" altLang="zh-CN" b="0" i="0" dirty="0">
              <a:effectLst/>
              <a:latin typeface="minion-pro-display"/>
            </a:endParaRPr>
          </a:p>
        </p:txBody>
      </p:sp>
      <p:sp>
        <p:nvSpPr>
          <p:cNvPr id="4" name="文本框 3">
            <a:extLst>
              <a:ext uri="{FF2B5EF4-FFF2-40B4-BE49-F238E27FC236}">
                <a16:creationId xmlns:a16="http://schemas.microsoft.com/office/drawing/2014/main" id="{8F6814EA-AFF6-5AA4-3026-4E77F8E0D4C4}"/>
              </a:ext>
            </a:extLst>
          </p:cNvPr>
          <p:cNvSpPr txBox="1"/>
          <p:nvPr/>
        </p:nvSpPr>
        <p:spPr>
          <a:xfrm>
            <a:off x="7315200" y="2588499"/>
            <a:ext cx="4876800" cy="8125301"/>
          </a:xfrm>
          <a:prstGeom prst="rect">
            <a:avLst/>
          </a:prstGeom>
          <a:noFill/>
        </p:spPr>
        <p:txBody>
          <a:bodyPr wrap="square" numCol="2" rtlCol="0">
            <a:spAutoFit/>
          </a:bodyPr>
          <a:lstStyle/>
          <a:p>
            <a:r>
              <a:rPr lang="zh-CN" altLang="en-US" dirty="0"/>
              <a:t>金融：</a:t>
            </a:r>
            <a:endParaRPr lang="en-US" altLang="zh-CN" dirty="0"/>
          </a:p>
          <a:p>
            <a:pPr marL="285750" indent="-285750">
              <a:buFont typeface="Arial" panose="020B0604020202020204" pitchFamily="34" charset="0"/>
              <a:buChar char="•"/>
            </a:pPr>
            <a:r>
              <a:rPr lang="zh-CN" altLang="en-US" dirty="0"/>
              <a:t>固定资产投资</a:t>
            </a:r>
            <a:endParaRPr lang="en-US" altLang="zh-CN" dirty="0"/>
          </a:p>
          <a:p>
            <a:pPr marL="285750" indent="-285750">
              <a:buFont typeface="Arial" panose="020B0604020202020204" pitchFamily="34" charset="0"/>
              <a:buChar char="•"/>
            </a:pPr>
            <a:r>
              <a:rPr lang="zh-CN" altLang="en-US" dirty="0"/>
              <a:t>税收收入</a:t>
            </a:r>
            <a:endParaRPr lang="en-US" altLang="zh-CN" dirty="0"/>
          </a:p>
          <a:p>
            <a:pPr marL="285750" indent="-285750">
              <a:buFont typeface="Arial" panose="020B0604020202020204" pitchFamily="34" charset="0"/>
              <a:buChar char="•"/>
            </a:pPr>
            <a:r>
              <a:rPr lang="zh-CN" altLang="en-US" dirty="0"/>
              <a:t>外汇储备</a:t>
            </a:r>
            <a:endParaRPr lang="en-US" altLang="zh-CN" dirty="0"/>
          </a:p>
          <a:p>
            <a:pPr marL="285750" indent="-285750">
              <a:buFont typeface="Arial" panose="020B0604020202020204" pitchFamily="34" charset="0"/>
              <a:buChar char="•"/>
            </a:pPr>
            <a:r>
              <a:rPr lang="zh-CN" altLang="en-US" dirty="0"/>
              <a:t>中长期贷款</a:t>
            </a:r>
            <a:endParaRPr lang="en-US" altLang="zh-CN" dirty="0"/>
          </a:p>
          <a:p>
            <a:endParaRPr lang="en-US" altLang="zh-CN" dirty="0"/>
          </a:p>
          <a:p>
            <a:r>
              <a:rPr lang="zh-CN" altLang="en-US" dirty="0"/>
              <a:t>工业：</a:t>
            </a:r>
            <a:endParaRPr lang="en-US" altLang="zh-CN" dirty="0"/>
          </a:p>
          <a:p>
            <a:pPr marL="285750" indent="-285750">
              <a:buFont typeface="Arial" panose="020B0604020202020204" pitchFamily="34" charset="0"/>
              <a:buChar char="•"/>
            </a:pPr>
            <a:r>
              <a:rPr lang="zh-CN" altLang="en-US" dirty="0"/>
              <a:t>汽车销售</a:t>
            </a:r>
            <a:endParaRPr lang="en-US" altLang="zh-CN" dirty="0"/>
          </a:p>
          <a:p>
            <a:pPr marL="285750" indent="-285750">
              <a:buFont typeface="Arial" panose="020B0604020202020204" pitchFamily="34" charset="0"/>
              <a:buChar char="•"/>
            </a:pPr>
            <a:r>
              <a:rPr lang="zh-CN" altLang="en-US" dirty="0"/>
              <a:t>用电量</a:t>
            </a:r>
            <a:endParaRPr lang="en-US" altLang="zh-CN" dirty="0"/>
          </a:p>
          <a:p>
            <a:pPr marL="285750" indent="-285750">
              <a:buFont typeface="Arial" panose="020B0604020202020204" pitchFamily="34" charset="0"/>
              <a:buChar char="•"/>
            </a:pPr>
            <a:r>
              <a:rPr lang="zh-CN" altLang="en-US" dirty="0"/>
              <a:t>工业用电量</a:t>
            </a:r>
            <a:endParaRPr lang="en-US" altLang="zh-CN" dirty="0"/>
          </a:p>
          <a:p>
            <a:pPr marL="285750" indent="-285750">
              <a:buFont typeface="Arial" panose="020B0604020202020204" pitchFamily="34" charset="0"/>
              <a:buChar char="•"/>
            </a:pPr>
            <a:r>
              <a:rPr lang="zh-CN" altLang="en-US" dirty="0"/>
              <a:t>工业增加值</a:t>
            </a:r>
            <a:endParaRPr lang="en-US" altLang="zh-CN" dirty="0"/>
          </a:p>
          <a:p>
            <a:pPr marL="285750" indent="-285750">
              <a:buFont typeface="Arial" panose="020B0604020202020204" pitchFamily="34" charset="0"/>
              <a:buChar char="•"/>
            </a:pPr>
            <a:r>
              <a:rPr lang="zh-CN" altLang="en-US" dirty="0"/>
              <a:t>客运总周转量</a:t>
            </a:r>
            <a:endParaRPr lang="en-US" altLang="zh-CN" dirty="0"/>
          </a:p>
          <a:p>
            <a:pPr marL="285750" indent="-285750">
              <a:buFont typeface="Arial" panose="020B0604020202020204" pitchFamily="34" charset="0"/>
              <a:buChar char="•"/>
            </a:pPr>
            <a:r>
              <a:rPr lang="zh-CN" altLang="en-US" dirty="0"/>
              <a:t>铁路货运</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服务业：</a:t>
            </a:r>
            <a:endParaRPr lang="en-US" altLang="zh-CN" dirty="0"/>
          </a:p>
          <a:p>
            <a:pPr marL="285750" indent="-285750">
              <a:buFont typeface="Arial" panose="020B0604020202020204" pitchFamily="34" charset="0"/>
              <a:buChar char="•"/>
            </a:pPr>
            <a:r>
              <a:rPr lang="zh-CN" altLang="en-US" dirty="0"/>
              <a:t>消费者价格指数</a:t>
            </a:r>
            <a:endParaRPr lang="en-US" altLang="zh-CN" dirty="0"/>
          </a:p>
          <a:p>
            <a:pPr marL="285750" indent="-285750">
              <a:buFont typeface="Arial" panose="020B0604020202020204" pitchFamily="34" charset="0"/>
              <a:buChar char="•"/>
            </a:pPr>
            <a:r>
              <a:rPr lang="zh-CN" altLang="en-US" dirty="0"/>
              <a:t>生产者价格指数</a:t>
            </a:r>
            <a:endParaRPr lang="en-US" altLang="zh-CN" dirty="0"/>
          </a:p>
          <a:p>
            <a:pPr marL="285750" indent="-285750">
              <a:buFont typeface="Arial" panose="020B0604020202020204" pitchFamily="34" charset="0"/>
              <a:buChar char="•"/>
            </a:pPr>
            <a:r>
              <a:rPr lang="zh-CN" altLang="en-US" dirty="0"/>
              <a:t>房地产投资</a:t>
            </a:r>
            <a:endParaRPr lang="en-US" altLang="zh-CN" dirty="0"/>
          </a:p>
          <a:p>
            <a:pPr marL="285750" indent="-285750">
              <a:buFont typeface="Arial" panose="020B0604020202020204" pitchFamily="34" charset="0"/>
              <a:buChar char="•"/>
            </a:pPr>
            <a:r>
              <a:rPr lang="zh-CN" altLang="en-US" dirty="0"/>
              <a:t>商品房销售面积</a:t>
            </a:r>
            <a:endParaRPr lang="en-US" altLang="zh-CN" dirty="0"/>
          </a:p>
          <a:p>
            <a:endParaRPr lang="en-US" altLang="zh-CN" dirty="0"/>
          </a:p>
          <a:p>
            <a:r>
              <a:rPr lang="zh-CN" altLang="en-US" dirty="0"/>
              <a:t>信心指数：</a:t>
            </a:r>
            <a:endParaRPr lang="en-US" altLang="zh-CN" dirty="0"/>
          </a:p>
          <a:p>
            <a:pPr marL="285750" indent="-285750">
              <a:buFont typeface="Arial" panose="020B0604020202020204" pitchFamily="34" charset="0"/>
              <a:buChar char="•"/>
            </a:pPr>
            <a:r>
              <a:rPr lang="zh-CN" altLang="en-US" dirty="0"/>
              <a:t>财新服务业</a:t>
            </a:r>
            <a:r>
              <a:rPr lang="en-US" altLang="zh-CN" dirty="0"/>
              <a:t>PMI</a:t>
            </a:r>
          </a:p>
          <a:p>
            <a:pPr marL="285750" indent="-285750">
              <a:buFont typeface="Arial" panose="020B0604020202020204" pitchFamily="34" charset="0"/>
              <a:buChar char="•"/>
            </a:pPr>
            <a:r>
              <a:rPr lang="zh-CN" altLang="en-US" dirty="0"/>
              <a:t>财新制造业</a:t>
            </a:r>
            <a:r>
              <a:rPr lang="en-US" altLang="zh-CN" dirty="0"/>
              <a:t>PMI</a:t>
            </a:r>
          </a:p>
          <a:p>
            <a:pPr marL="285750" indent="-285750">
              <a:buFont typeface="Arial" panose="020B0604020202020204" pitchFamily="34" charset="0"/>
              <a:buChar char="•"/>
            </a:pPr>
            <a:r>
              <a:rPr lang="zh-CN" altLang="en-US" dirty="0"/>
              <a:t>企业家宏观经济热度指数</a:t>
            </a:r>
            <a:endParaRPr lang="en-US" altLang="zh-CN" dirty="0"/>
          </a:p>
          <a:p>
            <a:pPr marL="285750" indent="-285750">
              <a:buFont typeface="Arial" panose="020B0604020202020204" pitchFamily="34" charset="0"/>
              <a:buChar char="•"/>
            </a:pPr>
            <a:r>
              <a:rPr lang="zh-CN" altLang="en-US" dirty="0"/>
              <a:t>消费者信心指数</a:t>
            </a:r>
            <a:endParaRPr lang="en-US" altLang="zh-CN" dirty="0"/>
          </a:p>
          <a:p>
            <a:pPr marL="285750" indent="-285750">
              <a:buFont typeface="Arial" panose="020B0604020202020204" pitchFamily="34" charset="0"/>
              <a:buChar char="•"/>
            </a:pPr>
            <a:r>
              <a:rPr lang="zh-CN" altLang="en-US" dirty="0"/>
              <a:t>官方制造业</a:t>
            </a:r>
            <a:r>
              <a:rPr lang="en-US" altLang="zh-CN" dirty="0"/>
              <a:t>PMI</a:t>
            </a:r>
          </a:p>
          <a:p>
            <a:pPr marL="285750" indent="-285750">
              <a:buFont typeface="Arial" panose="020B0604020202020204" pitchFamily="34" charset="0"/>
              <a:buChar char="•"/>
            </a:pPr>
            <a:r>
              <a:rPr lang="zh-CN" altLang="en-US" dirty="0"/>
              <a:t>官方服务业</a:t>
            </a:r>
            <a:r>
              <a:rPr lang="en-US" altLang="zh-CN" dirty="0"/>
              <a:t>PMI</a:t>
            </a:r>
          </a:p>
          <a:p>
            <a:endParaRPr lang="zh-CN" altLang="en-US" dirty="0"/>
          </a:p>
        </p:txBody>
      </p:sp>
    </p:spTree>
    <p:extLst>
      <p:ext uri="{BB962C8B-B14F-4D97-AF65-F5344CB8AC3E}">
        <p14:creationId xmlns:p14="http://schemas.microsoft.com/office/powerpoint/2010/main" val="14755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56B3C-51A4-66EA-6BAA-DD30864AC2D2}"/>
              </a:ext>
            </a:extLst>
          </p:cNvPr>
          <p:cNvSpPr>
            <a:spLocks noGrp="1"/>
          </p:cNvSpPr>
          <p:nvPr>
            <p:ph type="title"/>
          </p:nvPr>
        </p:nvSpPr>
        <p:spPr/>
        <p:txBody>
          <a:bodyPr/>
          <a:lstStyle/>
          <a:p>
            <a:r>
              <a:rPr lang="zh-CN" altLang="en-US" dirty="0"/>
              <a:t>结论和建议</a:t>
            </a:r>
          </a:p>
        </p:txBody>
      </p:sp>
      <p:sp>
        <p:nvSpPr>
          <p:cNvPr id="3" name="内容占位符 2">
            <a:extLst>
              <a:ext uri="{FF2B5EF4-FFF2-40B4-BE49-F238E27FC236}">
                <a16:creationId xmlns:a16="http://schemas.microsoft.com/office/drawing/2014/main" id="{A4F88518-52C1-4B5F-F10A-1312DA323867}"/>
              </a:ext>
            </a:extLst>
          </p:cNvPr>
          <p:cNvSpPr>
            <a:spLocks noGrp="1"/>
          </p:cNvSpPr>
          <p:nvPr>
            <p:ph idx="1"/>
          </p:nvPr>
        </p:nvSpPr>
        <p:spPr/>
        <p:txBody>
          <a:bodyPr>
            <a:normAutofit/>
          </a:bodyPr>
          <a:lstStyle/>
          <a:p>
            <a:pPr>
              <a:buFont typeface="Arial" panose="020B0604020202020204" pitchFamily="34" charset="0"/>
              <a:buChar char="•"/>
            </a:pPr>
            <a:r>
              <a:rPr lang="zh-CN" altLang="en-US" sz="2400" b="1" dirty="0"/>
              <a:t>多数据源的重要性</a:t>
            </a:r>
            <a:r>
              <a:rPr lang="zh-CN" altLang="en-US" sz="2400" dirty="0"/>
              <a:t>：没有单一数据来源是完全可靠的。官方</a:t>
            </a:r>
            <a:r>
              <a:rPr lang="en-US" altLang="zh-CN" sz="2400" dirty="0"/>
              <a:t>GDP</a:t>
            </a:r>
            <a:r>
              <a:rPr lang="zh-CN" altLang="en-US" sz="2400" dirty="0"/>
              <a:t>数据因政治动机和数据处理方式存在争议，因此需要结合多种数据源进行综合分析​</a:t>
            </a:r>
            <a:r>
              <a:rPr lang="en-US" altLang="zh-CN" sz="2400" dirty="0"/>
              <a:t>​</a:t>
            </a:r>
            <a:r>
              <a:rPr lang="zh-CN" altLang="en-US" sz="2400" dirty="0"/>
              <a:t>。</a:t>
            </a:r>
          </a:p>
          <a:p>
            <a:pPr>
              <a:buFont typeface="Arial" panose="020B0604020202020204" pitchFamily="34" charset="0"/>
              <a:buChar char="•"/>
            </a:pPr>
            <a:r>
              <a:rPr lang="zh-CN" altLang="en-US" sz="2400" b="1" dirty="0"/>
              <a:t>替代指标</a:t>
            </a:r>
            <a:r>
              <a:rPr lang="zh-CN" altLang="en-US" sz="2400" dirty="0"/>
              <a:t>：使用夜灯强度、能源消耗、货运量等替代指标可以提供更真实的经济图景​ </a:t>
            </a:r>
            <a:endParaRPr lang="en-US" altLang="zh-CN" sz="2400" dirty="0"/>
          </a:p>
          <a:p>
            <a:pPr>
              <a:buFont typeface="Arial" panose="020B0604020202020204" pitchFamily="34" charset="0"/>
              <a:buChar char="•"/>
            </a:pPr>
            <a:endParaRPr lang="en-US" altLang="zh-CN" sz="2400" dirty="0"/>
          </a:p>
          <a:p>
            <a:pPr>
              <a:buFont typeface="Arial" panose="020B0604020202020204" pitchFamily="34" charset="0"/>
              <a:buChar char="•"/>
            </a:pPr>
            <a:r>
              <a:rPr lang="zh-CN" altLang="en-US" sz="2400" dirty="0"/>
              <a:t>结合多种数据源和替代指标进行综合分析是理解中国经济的关键。政策制定者应提高数据透明度，采用多角度评估方法，以应对经济数据的不确定性和复杂性​ </a:t>
            </a:r>
          </a:p>
          <a:p>
            <a:endParaRPr lang="zh-CN" altLang="en-US" sz="2400" dirty="0"/>
          </a:p>
        </p:txBody>
      </p:sp>
    </p:spTree>
    <p:extLst>
      <p:ext uri="{BB962C8B-B14F-4D97-AF65-F5344CB8AC3E}">
        <p14:creationId xmlns:p14="http://schemas.microsoft.com/office/powerpoint/2010/main" val="2043166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A395F1-6498-0D24-1162-1BCBC4B42E1C}"/>
              </a:ext>
            </a:extLst>
          </p:cNvPr>
          <p:cNvSpPr>
            <a:spLocks noGrp="1"/>
          </p:cNvSpPr>
          <p:nvPr>
            <p:ph type="title"/>
          </p:nvPr>
        </p:nvSpPr>
        <p:spPr/>
        <p:txBody>
          <a:bodyPr/>
          <a:lstStyle/>
          <a:p>
            <a:r>
              <a:rPr lang="zh-CN" altLang="en-US" dirty="0"/>
              <a:t>参考文献</a:t>
            </a:r>
          </a:p>
        </p:txBody>
      </p:sp>
      <p:sp>
        <p:nvSpPr>
          <p:cNvPr id="4" name="Rectangle 1">
            <a:extLst>
              <a:ext uri="{FF2B5EF4-FFF2-40B4-BE49-F238E27FC236}">
                <a16:creationId xmlns:a16="http://schemas.microsoft.com/office/drawing/2014/main" id="{EEAC2930-1E7D-459D-34BC-090AA98EB937}"/>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a:ln>
                  <a:noFill/>
                </a:ln>
                <a:solidFill>
                  <a:schemeClr val="tx1"/>
                </a:solidFill>
                <a:effectLst/>
                <a:latin typeface="Arial" panose="020B0604020202020204" pitchFamily="34" charset="0"/>
              </a:rPr>
              <a:t>Owyang, Michael T., and Shell, Hannah G. "China’s Economic Data: Accurate or Misleading?" Federal Reserve Bank of St. Louis, July 25, 2017.</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a:ln>
                  <a:noFill/>
                </a:ln>
                <a:solidFill>
                  <a:schemeClr val="tx1"/>
                </a:solidFill>
                <a:effectLst/>
                <a:latin typeface="Arial" panose="020B0604020202020204" pitchFamily="34" charset="0"/>
              </a:rPr>
              <a:t>Link: St. Louis Fed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a:ln>
                  <a:noFill/>
                </a:ln>
                <a:solidFill>
                  <a:schemeClr val="tx1"/>
                </a:solidFill>
                <a:effectLst/>
                <a:latin typeface="Arial" panose="020B0604020202020204" pitchFamily="34" charset="0"/>
              </a:rPr>
              <a:t>"Measurement Muddle: China’s GDP Growth Data and Potential Proxies." Big Data China, CSIS.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a:ln>
                  <a:noFill/>
                </a:ln>
                <a:solidFill>
                  <a:schemeClr val="tx1"/>
                </a:solidFill>
                <a:effectLst/>
                <a:latin typeface="Arial" panose="020B0604020202020204" pitchFamily="34" charset="0"/>
              </a:rPr>
              <a:t>Link: </a:t>
            </a:r>
            <a:r>
              <a:rPr kumimoji="0" lang="zh-CN" altLang="zh-CN" sz="1800" b="0" i="0" u="none" strike="noStrike" cap="none" normalizeH="0" baseline="0">
                <a:ln>
                  <a:noFill/>
                </a:ln>
                <a:solidFill>
                  <a:schemeClr val="tx1"/>
                </a:solidFill>
                <a:effectLst/>
                <a:latin typeface="Arial" panose="020B0604020202020204" pitchFamily="34" charset="0"/>
                <a:hlinkClick r:id="rId2"/>
              </a:rPr>
              <a:t>CSIS Big Data China</a:t>
            </a: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a:ln>
                  <a:noFill/>
                </a:ln>
                <a:solidFill>
                  <a:schemeClr val="tx1"/>
                </a:solidFill>
                <a:effectLst/>
                <a:latin typeface="Arial" panose="020B0604020202020204" pitchFamily="34" charset="0"/>
              </a:rPr>
              <a:t>"How Reliable Are China’s Statistics?" The Diplomat.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a:ln>
                  <a:noFill/>
                </a:ln>
                <a:solidFill>
                  <a:schemeClr val="tx1"/>
                </a:solidFill>
                <a:effectLst/>
                <a:latin typeface="Arial" panose="020B0604020202020204" pitchFamily="34" charset="0"/>
              </a:rPr>
              <a:t>Link: The Diplomat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a:ln>
                  <a:noFill/>
                </a:ln>
                <a:solidFill>
                  <a:schemeClr val="tx1"/>
                </a:solidFill>
                <a:effectLst/>
                <a:latin typeface="Arial" panose="020B0604020202020204" pitchFamily="34" charset="0"/>
              </a:rPr>
              <a:t>Henderson, J. Vernon, Storeygard, Adam, and Weil, David N. "Measuring Economic Growth from Outer Space." American Economic Review, 2012.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a:ln>
                  <a:noFill/>
                </a:ln>
                <a:solidFill>
                  <a:schemeClr val="tx1"/>
                </a:solidFill>
                <a:effectLst/>
                <a:latin typeface="Arial" panose="020B0604020202020204" pitchFamily="34" charset="0"/>
              </a:rPr>
              <a:t>Link: </a:t>
            </a:r>
            <a:r>
              <a:rPr kumimoji="0" lang="zh-CN" altLang="zh-CN" sz="1800" b="0" i="0" u="none" strike="noStrike" cap="none" normalizeH="0" baseline="0">
                <a:ln>
                  <a:noFill/>
                </a:ln>
                <a:solidFill>
                  <a:schemeClr val="tx1"/>
                </a:solidFill>
                <a:effectLst/>
                <a:latin typeface="Arial" panose="020B0604020202020204" pitchFamily="34" charset="0"/>
                <a:hlinkClick r:id="rId3"/>
              </a:rPr>
              <a:t>American Economic Review</a:t>
            </a: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a:ln>
                  <a:noFill/>
                </a:ln>
                <a:solidFill>
                  <a:schemeClr val="tx1"/>
                </a:solidFill>
                <a:effectLst/>
                <a:latin typeface="Arial" panose="020B0604020202020204" pitchFamily="34" charset="0"/>
              </a:rPr>
              <a:t>Rawski, Thomas G. "What Is Happening to China’s GDP Statistics?" China Economic Review, 2001.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a:ln>
                  <a:noFill/>
                </a:ln>
                <a:solidFill>
                  <a:schemeClr val="tx1"/>
                </a:solidFill>
                <a:effectLst/>
                <a:latin typeface="Arial" panose="020B0604020202020204" pitchFamily="34" charset="0"/>
              </a:rPr>
              <a:t>Link: </a:t>
            </a:r>
            <a:r>
              <a:rPr kumimoji="0" lang="zh-CN" altLang="zh-CN" sz="1800" b="0" i="0" u="none" strike="noStrike" cap="none" normalizeH="0" baseline="0">
                <a:ln>
                  <a:noFill/>
                </a:ln>
                <a:solidFill>
                  <a:schemeClr val="tx1"/>
                </a:solidFill>
                <a:effectLst/>
                <a:latin typeface="Arial" panose="020B0604020202020204" pitchFamily="34" charset="0"/>
                <a:hlinkClick r:id="rId4"/>
              </a:rPr>
              <a:t>ScienceDirect</a:t>
            </a: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a:ln>
                  <a:noFill/>
                </a:ln>
                <a:solidFill>
                  <a:schemeClr val="tx1"/>
                </a:solidFill>
                <a:effectLst/>
                <a:latin typeface="Arial" panose="020B0604020202020204" pitchFamily="34" charset="0"/>
              </a:rPr>
              <a:t>Bernanke, Ben S., and Olson, Peter. "China’s Transparency Challenges." Brookings Institution, March 8, 2016.</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a:ln>
                  <a:noFill/>
                </a:ln>
                <a:solidFill>
                  <a:schemeClr val="tx1"/>
                </a:solidFill>
                <a:effectLst/>
                <a:latin typeface="Arial" panose="020B0604020202020204" pitchFamily="34" charset="0"/>
              </a:rPr>
              <a:t>Link: </a:t>
            </a:r>
            <a:r>
              <a:rPr kumimoji="0" lang="zh-CN" altLang="zh-CN" sz="1800" b="0" i="0" u="none" strike="noStrike" cap="none" normalizeH="0" baseline="0">
                <a:ln>
                  <a:noFill/>
                </a:ln>
                <a:solidFill>
                  <a:schemeClr val="tx1"/>
                </a:solidFill>
                <a:effectLst/>
                <a:latin typeface="Arial" panose="020B0604020202020204" pitchFamily="34" charset="0"/>
                <a:hlinkClick r:id="rId5"/>
              </a:rPr>
              <a:t>Brookings Institution</a:t>
            </a: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a:ln>
                  <a:noFill/>
                </a:ln>
                <a:solidFill>
                  <a:schemeClr val="tx1"/>
                </a:solidFill>
                <a:effectLst/>
                <a:latin typeface="Arial" panose="020B0604020202020204" pitchFamily="34" charset="0"/>
              </a:rPr>
              <a:t>Fernald, John, Malkin, Israel, and Spiegel, Mark. "On the Reliability of Chinese Output Figures." FRBSF Economic Letter, March 25, 2013.</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a:ln>
                  <a:noFill/>
                </a:ln>
                <a:solidFill>
                  <a:schemeClr val="tx1"/>
                </a:solidFill>
                <a:effectLst/>
                <a:latin typeface="Arial" panose="020B0604020202020204" pitchFamily="34" charset="0"/>
              </a:rPr>
              <a:t>Link: </a:t>
            </a:r>
            <a:r>
              <a:rPr kumimoji="0" lang="zh-CN" altLang="zh-CN" sz="1800" b="0" i="0" u="none" strike="noStrike" cap="none" normalizeH="0" baseline="0">
                <a:ln>
                  <a:noFill/>
                </a:ln>
                <a:solidFill>
                  <a:schemeClr val="tx1"/>
                </a:solidFill>
                <a:effectLst/>
                <a:latin typeface="Arial" panose="020B0604020202020204" pitchFamily="34" charset="0"/>
                <a:hlinkClick r:id="rId6"/>
              </a:rPr>
              <a:t>FRBSF Economic Letter</a:t>
            </a: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7996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98D5D7-DB47-1D63-EC7B-E95238946603}"/>
              </a:ext>
            </a:extLst>
          </p:cNvPr>
          <p:cNvSpPr>
            <a:spLocks noGrp="1"/>
          </p:cNvSpPr>
          <p:nvPr>
            <p:ph type="title"/>
          </p:nvPr>
        </p:nvSpPr>
        <p:spPr/>
        <p:txBody>
          <a:bodyPr/>
          <a:lstStyle/>
          <a:p>
            <a:r>
              <a:rPr lang="zh-CN" altLang="en-US" dirty="0"/>
              <a:t>引言</a:t>
            </a:r>
          </a:p>
        </p:txBody>
      </p:sp>
      <p:sp>
        <p:nvSpPr>
          <p:cNvPr id="3" name="内容占位符 2">
            <a:extLst>
              <a:ext uri="{FF2B5EF4-FFF2-40B4-BE49-F238E27FC236}">
                <a16:creationId xmlns:a16="http://schemas.microsoft.com/office/drawing/2014/main" id="{D97C48B7-6F7A-C280-36E6-4AC49F46E7A2}"/>
              </a:ext>
            </a:extLst>
          </p:cNvPr>
          <p:cNvSpPr>
            <a:spLocks noGrp="1"/>
          </p:cNvSpPr>
          <p:nvPr>
            <p:ph idx="1"/>
          </p:nvPr>
        </p:nvSpPr>
        <p:spPr/>
        <p:txBody>
          <a:bodyPr>
            <a:normAutofit/>
          </a:bodyPr>
          <a:lstStyle/>
          <a:p>
            <a:r>
              <a:rPr lang="zh-CN" altLang="en-US" sz="2400" b="1" dirty="0"/>
              <a:t>背景和重要性</a:t>
            </a:r>
          </a:p>
          <a:p>
            <a:pPr marL="0" indent="0">
              <a:buNone/>
            </a:pPr>
            <a:r>
              <a:rPr lang="zh-CN" altLang="en-US" sz="2400" dirty="0"/>
              <a:t>中国经济在过去几十年中迅速增长，成为全球第二大经济体。然而，官方</a:t>
            </a:r>
            <a:r>
              <a:rPr lang="en-US" altLang="zh-CN" sz="2400" dirty="0"/>
              <a:t>GDP</a:t>
            </a:r>
            <a:r>
              <a:rPr lang="zh-CN" altLang="en-US" sz="2400" dirty="0"/>
              <a:t>数据的准确性和透明度一直备受质疑。</a:t>
            </a:r>
          </a:p>
          <a:p>
            <a:r>
              <a:rPr lang="zh-CN" altLang="en-US" sz="2400" b="1" dirty="0"/>
              <a:t>关键问题</a:t>
            </a:r>
          </a:p>
          <a:p>
            <a:pPr marL="0" indent="0">
              <a:buNone/>
            </a:pPr>
            <a:r>
              <a:rPr lang="zh-CN" altLang="en-US" sz="2400" dirty="0"/>
              <a:t>如何准确衡量中国经济增长？官方数据存在政治动机，可能夸大经济表现，低估私营部门和服务业贡献。</a:t>
            </a:r>
          </a:p>
          <a:p>
            <a:r>
              <a:rPr lang="zh-CN" altLang="en-US" sz="2400" b="1" dirty="0"/>
              <a:t>目标</a:t>
            </a:r>
          </a:p>
          <a:p>
            <a:pPr marL="0" indent="0">
              <a:buNone/>
            </a:pPr>
            <a:r>
              <a:rPr lang="zh-CN" altLang="en-US" sz="2400" dirty="0"/>
              <a:t>分析官方</a:t>
            </a:r>
            <a:r>
              <a:rPr lang="en-US" altLang="zh-CN" sz="2400" dirty="0"/>
              <a:t>GDP</a:t>
            </a:r>
            <a:r>
              <a:rPr lang="zh-CN" altLang="en-US" sz="2400" dirty="0"/>
              <a:t>数据的争议，探讨替代指标的使用，提供一个全面而准确的视角理解中国经济的现状和未来趋势。</a:t>
            </a:r>
          </a:p>
          <a:p>
            <a:endParaRPr lang="zh-CN" altLang="en-US" sz="2400" dirty="0"/>
          </a:p>
        </p:txBody>
      </p:sp>
    </p:spTree>
    <p:extLst>
      <p:ext uri="{BB962C8B-B14F-4D97-AF65-F5344CB8AC3E}">
        <p14:creationId xmlns:p14="http://schemas.microsoft.com/office/powerpoint/2010/main" val="4112743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AF022D-7C0A-5177-7604-F7350FA70C38}"/>
              </a:ext>
            </a:extLst>
          </p:cNvPr>
          <p:cNvSpPr>
            <a:spLocks noGrp="1"/>
          </p:cNvSpPr>
          <p:nvPr>
            <p:ph type="title"/>
          </p:nvPr>
        </p:nvSpPr>
        <p:spPr/>
        <p:txBody>
          <a:bodyPr/>
          <a:lstStyle/>
          <a:p>
            <a:r>
              <a:rPr lang="zh-CN" altLang="en-US" dirty="0"/>
              <a:t>新中国</a:t>
            </a:r>
            <a:r>
              <a:rPr lang="en-US" altLang="zh-CN" dirty="0"/>
              <a:t>GDP</a:t>
            </a:r>
            <a:r>
              <a:rPr lang="zh-CN" altLang="en-US" dirty="0"/>
              <a:t>增长率</a:t>
            </a:r>
          </a:p>
        </p:txBody>
      </p:sp>
      <p:graphicFrame>
        <p:nvGraphicFramePr>
          <p:cNvPr id="4" name="内容占位符 3">
            <a:extLst>
              <a:ext uri="{FF2B5EF4-FFF2-40B4-BE49-F238E27FC236}">
                <a16:creationId xmlns:a16="http://schemas.microsoft.com/office/drawing/2014/main" id="{A044CBDA-DE4A-606D-9152-086FAEF94165}"/>
              </a:ext>
            </a:extLst>
          </p:cNvPr>
          <p:cNvGraphicFramePr>
            <a:graphicFrameLocks noGrp="1"/>
          </p:cNvGraphicFramePr>
          <p:nvPr>
            <p:ph idx="1"/>
            <p:extLst>
              <p:ext uri="{D42A27DB-BD31-4B8C-83A1-F6EECF244321}">
                <p14:modId xmlns:p14="http://schemas.microsoft.com/office/powerpoint/2010/main" val="1477969744"/>
              </p:ext>
            </p:extLst>
          </p:nvPr>
        </p:nvGraphicFramePr>
        <p:xfrm>
          <a:off x="838200" y="115506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6" name="矩形 5">
            <a:extLst>
              <a:ext uri="{FF2B5EF4-FFF2-40B4-BE49-F238E27FC236}">
                <a16:creationId xmlns:a16="http://schemas.microsoft.com/office/drawing/2014/main" id="{B078F5D3-2611-00D2-5A44-FDF9D848A4D2}"/>
              </a:ext>
            </a:extLst>
          </p:cNvPr>
          <p:cNvSpPr/>
          <p:nvPr/>
        </p:nvSpPr>
        <p:spPr>
          <a:xfrm>
            <a:off x="8463280" y="1658144"/>
            <a:ext cx="2722880" cy="388080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D9873D44-1BE1-05F1-F545-5593A0FCEFC6}"/>
              </a:ext>
            </a:extLst>
          </p:cNvPr>
          <p:cNvSpPr txBox="1"/>
          <p:nvPr/>
        </p:nvSpPr>
        <p:spPr>
          <a:xfrm>
            <a:off x="8869680" y="2550160"/>
            <a:ext cx="2164080" cy="369332"/>
          </a:xfrm>
          <a:prstGeom prst="rect">
            <a:avLst/>
          </a:prstGeom>
          <a:noFill/>
        </p:spPr>
        <p:txBody>
          <a:bodyPr wrap="square" rtlCol="0">
            <a:spAutoFit/>
          </a:bodyPr>
          <a:lstStyle/>
          <a:p>
            <a:r>
              <a:rPr lang="zh-CN" altLang="en-US" dirty="0"/>
              <a:t>平均增长率：</a:t>
            </a:r>
            <a:r>
              <a:rPr lang="en-US" altLang="zh-CN" dirty="0"/>
              <a:t>6.98%</a:t>
            </a:r>
            <a:endParaRPr lang="zh-CN" altLang="en-US" dirty="0"/>
          </a:p>
        </p:txBody>
      </p:sp>
      <p:sp>
        <p:nvSpPr>
          <p:cNvPr id="8" name="文本框 7">
            <a:extLst>
              <a:ext uri="{FF2B5EF4-FFF2-40B4-BE49-F238E27FC236}">
                <a16:creationId xmlns:a16="http://schemas.microsoft.com/office/drawing/2014/main" id="{5FD0A55C-5D33-3F9B-8B6C-68EE2C63C57A}"/>
              </a:ext>
            </a:extLst>
          </p:cNvPr>
          <p:cNvSpPr txBox="1"/>
          <p:nvPr/>
        </p:nvSpPr>
        <p:spPr>
          <a:xfrm>
            <a:off x="660400" y="5625149"/>
            <a:ext cx="1129792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自</a:t>
            </a:r>
            <a:r>
              <a:rPr lang="en-US" altLang="zh-CN" dirty="0"/>
              <a:t>1978</a:t>
            </a:r>
            <a:r>
              <a:rPr lang="zh-CN" altLang="en-US" dirty="0"/>
              <a:t>年以来，中国</a:t>
            </a:r>
            <a:r>
              <a:rPr lang="en-US" altLang="zh-CN" dirty="0"/>
              <a:t>GDP</a:t>
            </a:r>
            <a:r>
              <a:rPr lang="zh-CN" altLang="en-US" dirty="0"/>
              <a:t>占全球经济比重从</a:t>
            </a:r>
            <a:r>
              <a:rPr lang="en-US" altLang="zh-CN" dirty="0"/>
              <a:t>2.3%</a:t>
            </a:r>
            <a:r>
              <a:rPr lang="zh-CN" altLang="en-US" dirty="0"/>
              <a:t>上升至近</a:t>
            </a:r>
            <a:r>
              <a:rPr lang="en-US" altLang="zh-CN" dirty="0"/>
              <a:t>18%</a:t>
            </a:r>
            <a:endParaRPr lang="zh-CN" altLang="en-US" dirty="0"/>
          </a:p>
        </p:txBody>
      </p:sp>
    </p:spTree>
    <p:extLst>
      <p:ext uri="{BB962C8B-B14F-4D97-AF65-F5344CB8AC3E}">
        <p14:creationId xmlns:p14="http://schemas.microsoft.com/office/powerpoint/2010/main" val="679295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10D933-4A4E-416D-B856-3C66D2F50425}"/>
              </a:ext>
            </a:extLst>
          </p:cNvPr>
          <p:cNvSpPr>
            <a:spLocks noGrp="1"/>
          </p:cNvSpPr>
          <p:nvPr>
            <p:ph type="title"/>
          </p:nvPr>
        </p:nvSpPr>
        <p:spPr/>
        <p:txBody>
          <a:bodyPr/>
          <a:lstStyle/>
          <a:p>
            <a:r>
              <a:rPr lang="zh-CN" altLang="en-US" dirty="0"/>
              <a:t>特殊时段的</a:t>
            </a:r>
            <a:r>
              <a:rPr lang="en-US" altLang="zh-CN" dirty="0"/>
              <a:t>GDP</a:t>
            </a:r>
            <a:r>
              <a:rPr lang="zh-CN" altLang="en-US" dirty="0"/>
              <a:t>表现</a:t>
            </a:r>
          </a:p>
        </p:txBody>
      </p:sp>
      <p:sp>
        <p:nvSpPr>
          <p:cNvPr id="4" name="内容占位符 3">
            <a:extLst>
              <a:ext uri="{FF2B5EF4-FFF2-40B4-BE49-F238E27FC236}">
                <a16:creationId xmlns:a16="http://schemas.microsoft.com/office/drawing/2014/main" id="{14D6BF65-FD0F-4374-ACF1-DB006F626A68}"/>
              </a:ext>
            </a:extLst>
          </p:cNvPr>
          <p:cNvSpPr>
            <a:spLocks noGrp="1"/>
          </p:cNvSpPr>
          <p:nvPr>
            <p:ph sz="quarter" idx="13"/>
          </p:nvPr>
        </p:nvSpPr>
        <p:spPr/>
        <p:txBody>
          <a:bodyPr/>
          <a:lstStyle/>
          <a:p>
            <a:endParaRPr lang="zh-CN" altLang="en-US"/>
          </a:p>
        </p:txBody>
      </p:sp>
      <p:sp>
        <p:nvSpPr>
          <p:cNvPr id="5" name="文本占位符 4">
            <a:extLst>
              <a:ext uri="{FF2B5EF4-FFF2-40B4-BE49-F238E27FC236}">
                <a16:creationId xmlns:a16="http://schemas.microsoft.com/office/drawing/2014/main" id="{5C58A024-65FF-4B6A-A6E5-5FADB47A1E74}"/>
              </a:ext>
            </a:extLst>
          </p:cNvPr>
          <p:cNvSpPr>
            <a:spLocks noGrp="1"/>
          </p:cNvSpPr>
          <p:nvPr>
            <p:ph type="body" sz="quarter" idx="15"/>
          </p:nvPr>
        </p:nvSpPr>
        <p:spPr/>
        <p:txBody>
          <a:bodyPr/>
          <a:lstStyle/>
          <a:p>
            <a:endParaRPr lang="zh-CN" altLang="en-US"/>
          </a:p>
        </p:txBody>
      </p:sp>
      <p:grpSp>
        <p:nvGrpSpPr>
          <p:cNvPr id="7" name="组合 6">
            <a:extLst>
              <a:ext uri="{FF2B5EF4-FFF2-40B4-BE49-F238E27FC236}">
                <a16:creationId xmlns:a16="http://schemas.microsoft.com/office/drawing/2014/main" id="{C63A1A53-36D6-4928-91AE-C718EAE74256}"/>
              </a:ext>
            </a:extLst>
          </p:cNvPr>
          <p:cNvGrpSpPr/>
          <p:nvPr/>
        </p:nvGrpSpPr>
        <p:grpSpPr>
          <a:xfrm>
            <a:off x="901812" y="1605018"/>
            <a:ext cx="8667950" cy="3924995"/>
            <a:chOff x="1618323" y="1517886"/>
            <a:chExt cx="8667950" cy="3924995"/>
          </a:xfrm>
        </p:grpSpPr>
        <p:grpSp>
          <p:nvGrpSpPr>
            <p:cNvPr id="36" name="组合 35">
              <a:extLst>
                <a:ext uri="{FF2B5EF4-FFF2-40B4-BE49-F238E27FC236}">
                  <a16:creationId xmlns:a16="http://schemas.microsoft.com/office/drawing/2014/main" id="{CB4ACBD9-D28B-40D0-8801-D8244D9B21A0}"/>
                </a:ext>
              </a:extLst>
            </p:cNvPr>
            <p:cNvGrpSpPr/>
            <p:nvPr/>
          </p:nvGrpSpPr>
          <p:grpSpPr>
            <a:xfrm>
              <a:off x="1905727" y="3430901"/>
              <a:ext cx="8281169" cy="45719"/>
              <a:chOff x="395288" y="3519294"/>
              <a:chExt cx="7926776" cy="53722"/>
            </a:xfrm>
          </p:grpSpPr>
          <p:sp>
            <p:nvSpPr>
              <p:cNvPr id="85" name="矩形 84">
                <a:extLst>
                  <a:ext uri="{FF2B5EF4-FFF2-40B4-BE49-F238E27FC236}">
                    <a16:creationId xmlns:a16="http://schemas.microsoft.com/office/drawing/2014/main" id="{FAD1FA9C-4333-4A1C-ADF8-D9F710ED4985}"/>
                  </a:ext>
                </a:extLst>
              </p:cNvPr>
              <p:cNvSpPr/>
              <p:nvPr/>
            </p:nvSpPr>
            <p:spPr>
              <a:xfrm>
                <a:off x="395288" y="3519294"/>
                <a:ext cx="1584424" cy="53722"/>
              </a:xfrm>
              <a:prstGeom prst="rect">
                <a:avLst/>
              </a:prstGeom>
              <a:solidFill>
                <a:srgbClr val="AE0B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86" name="矩形 85">
                <a:extLst>
                  <a:ext uri="{FF2B5EF4-FFF2-40B4-BE49-F238E27FC236}">
                    <a16:creationId xmlns:a16="http://schemas.microsoft.com/office/drawing/2014/main" id="{462D1927-46F6-452B-85F4-EC01D310BA18}"/>
                  </a:ext>
                </a:extLst>
              </p:cNvPr>
              <p:cNvSpPr/>
              <p:nvPr/>
            </p:nvSpPr>
            <p:spPr>
              <a:xfrm>
                <a:off x="1980876" y="3519294"/>
                <a:ext cx="1584424" cy="5372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87" name="矩形 86">
                <a:extLst>
                  <a:ext uri="{FF2B5EF4-FFF2-40B4-BE49-F238E27FC236}">
                    <a16:creationId xmlns:a16="http://schemas.microsoft.com/office/drawing/2014/main" id="{1EEB7712-61E6-45BE-8D2A-5DE059C51AFF}"/>
                  </a:ext>
                </a:extLst>
              </p:cNvPr>
              <p:cNvSpPr/>
              <p:nvPr/>
            </p:nvSpPr>
            <p:spPr>
              <a:xfrm>
                <a:off x="3566464" y="3519294"/>
                <a:ext cx="1584424" cy="53722"/>
              </a:xfrm>
              <a:prstGeom prst="rect">
                <a:avLst/>
              </a:prstGeom>
              <a:solidFill>
                <a:srgbClr val="AE0B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88" name="矩形 87">
                <a:extLst>
                  <a:ext uri="{FF2B5EF4-FFF2-40B4-BE49-F238E27FC236}">
                    <a16:creationId xmlns:a16="http://schemas.microsoft.com/office/drawing/2014/main" id="{D430DBF4-C254-42B5-AF90-858BF84AFB9C}"/>
                  </a:ext>
                </a:extLst>
              </p:cNvPr>
              <p:cNvSpPr/>
              <p:nvPr/>
            </p:nvSpPr>
            <p:spPr>
              <a:xfrm>
                <a:off x="5152052" y="3519294"/>
                <a:ext cx="1584424" cy="5372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89" name="矩形 88">
                <a:extLst>
                  <a:ext uri="{FF2B5EF4-FFF2-40B4-BE49-F238E27FC236}">
                    <a16:creationId xmlns:a16="http://schemas.microsoft.com/office/drawing/2014/main" id="{5DF5F76F-3C97-459F-A59A-210480454160}"/>
                  </a:ext>
                </a:extLst>
              </p:cNvPr>
              <p:cNvSpPr/>
              <p:nvPr/>
            </p:nvSpPr>
            <p:spPr>
              <a:xfrm>
                <a:off x="6737640" y="3519294"/>
                <a:ext cx="1584424" cy="53722"/>
              </a:xfrm>
              <a:prstGeom prst="rect">
                <a:avLst/>
              </a:prstGeom>
              <a:solidFill>
                <a:srgbClr val="AE0B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grpSp>
        <p:cxnSp>
          <p:nvCxnSpPr>
            <p:cNvPr id="38" name="直接连接符 37">
              <a:extLst>
                <a:ext uri="{FF2B5EF4-FFF2-40B4-BE49-F238E27FC236}">
                  <a16:creationId xmlns:a16="http://schemas.microsoft.com/office/drawing/2014/main" id="{38F224DA-FACD-4703-8884-D3054584596A}"/>
                </a:ext>
              </a:extLst>
            </p:cNvPr>
            <p:cNvCxnSpPr/>
            <p:nvPr/>
          </p:nvCxnSpPr>
          <p:spPr>
            <a:xfrm flipV="1">
              <a:off x="3562204" y="1676420"/>
              <a:ext cx="0" cy="1777340"/>
            </a:xfrm>
            <a:prstGeom prst="line">
              <a:avLst/>
            </a:prstGeom>
            <a:ln w="19050">
              <a:solidFill>
                <a:srgbClr val="AE0B2A"/>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603C5C3E-5287-478B-9C57-91625AD53C7F}"/>
                </a:ext>
              </a:extLst>
            </p:cNvPr>
            <p:cNvCxnSpPr/>
            <p:nvPr/>
          </p:nvCxnSpPr>
          <p:spPr>
            <a:xfrm flipV="1">
              <a:off x="5217465" y="3453759"/>
              <a:ext cx="0" cy="177734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40A2B401-396B-4422-B971-CB3EDDCA18AC}"/>
                </a:ext>
              </a:extLst>
            </p:cNvPr>
            <p:cNvCxnSpPr/>
            <p:nvPr/>
          </p:nvCxnSpPr>
          <p:spPr>
            <a:xfrm flipV="1">
              <a:off x="6872726" y="1676420"/>
              <a:ext cx="0" cy="1777340"/>
            </a:xfrm>
            <a:prstGeom prst="line">
              <a:avLst/>
            </a:prstGeom>
            <a:ln w="19050">
              <a:solidFill>
                <a:srgbClr val="AE0B2A"/>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C65DDB26-2B93-49B5-B175-20E59318D459}"/>
                </a:ext>
              </a:extLst>
            </p:cNvPr>
            <p:cNvCxnSpPr/>
            <p:nvPr/>
          </p:nvCxnSpPr>
          <p:spPr>
            <a:xfrm flipV="1">
              <a:off x="8527987" y="3453759"/>
              <a:ext cx="0" cy="177734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035F4C2E-8A02-4F10-92A9-8D2F8548AD11}"/>
                </a:ext>
              </a:extLst>
            </p:cNvPr>
            <p:cNvCxnSpPr/>
            <p:nvPr/>
          </p:nvCxnSpPr>
          <p:spPr>
            <a:xfrm flipV="1">
              <a:off x="10183248" y="1676420"/>
              <a:ext cx="0" cy="1777340"/>
            </a:xfrm>
            <a:prstGeom prst="line">
              <a:avLst/>
            </a:prstGeom>
            <a:ln w="19050">
              <a:solidFill>
                <a:srgbClr val="AE0B2A"/>
              </a:solidFill>
            </a:ln>
          </p:spPr>
          <p:style>
            <a:lnRef idx="1">
              <a:schemeClr val="accent1"/>
            </a:lnRef>
            <a:fillRef idx="0">
              <a:schemeClr val="accent1"/>
            </a:fillRef>
            <a:effectRef idx="0">
              <a:schemeClr val="accent1"/>
            </a:effectRef>
            <a:fontRef idx="minor">
              <a:schemeClr val="tx1"/>
            </a:fontRef>
          </p:style>
        </p:cxnSp>
        <p:sp>
          <p:nvSpPr>
            <p:cNvPr id="43" name="TextBox 2047">
              <a:extLst>
                <a:ext uri="{FF2B5EF4-FFF2-40B4-BE49-F238E27FC236}">
                  <a16:creationId xmlns:a16="http://schemas.microsoft.com/office/drawing/2014/main" id="{F3793EFB-F14F-4F42-A1E3-C2537035DFE6}"/>
                </a:ext>
              </a:extLst>
            </p:cNvPr>
            <p:cNvSpPr txBox="1"/>
            <p:nvPr/>
          </p:nvSpPr>
          <p:spPr>
            <a:xfrm>
              <a:off x="1618323" y="2959973"/>
              <a:ext cx="1655261"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b="1" dirty="0">
                  <a:solidFill>
                    <a:srgbClr val="AE0B2A"/>
                  </a:solidFill>
                  <a:latin typeface="微软雅黑" panose="020B0503020204020204" pitchFamily="34" charset="-122"/>
                  <a:ea typeface="微软雅黑" panose="020B0503020204020204" pitchFamily="34" charset="-122"/>
                  <a:cs typeface="Arial" panose="020B0604020202020204" pitchFamily="34" charset="0"/>
                </a:rPr>
                <a:t>1998-2001</a:t>
              </a:r>
              <a:r>
                <a:rPr lang="zh-CN" altLang="en-US" b="1" dirty="0">
                  <a:solidFill>
                    <a:srgbClr val="AE0B2A"/>
                  </a:solidFill>
                  <a:latin typeface="微软雅黑" panose="020B0503020204020204" pitchFamily="34" charset="-122"/>
                  <a:ea typeface="微软雅黑" panose="020B0503020204020204" pitchFamily="34" charset="-122"/>
                  <a:cs typeface="Arial" panose="020B0604020202020204" pitchFamily="34" charset="0"/>
                </a:rPr>
                <a:t>年</a:t>
              </a:r>
            </a:p>
          </p:txBody>
        </p:sp>
        <p:sp>
          <p:nvSpPr>
            <p:cNvPr id="46" name="TextBox 37">
              <a:extLst>
                <a:ext uri="{FF2B5EF4-FFF2-40B4-BE49-F238E27FC236}">
                  <a16:creationId xmlns:a16="http://schemas.microsoft.com/office/drawing/2014/main" id="{F6CF6F96-8FCC-4B72-B5BC-38C00AC93F3E}"/>
                </a:ext>
              </a:extLst>
            </p:cNvPr>
            <p:cNvSpPr txBox="1"/>
            <p:nvPr/>
          </p:nvSpPr>
          <p:spPr>
            <a:xfrm>
              <a:off x="2974715" y="3705763"/>
              <a:ext cx="2143372"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b="1"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2008</a:t>
              </a:r>
              <a:r>
                <a:rPr lang="zh-CN" altLang="en-US" sz="1600" b="1"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年全球金融危机</a:t>
              </a:r>
            </a:p>
          </p:txBody>
        </p:sp>
        <p:sp>
          <p:nvSpPr>
            <p:cNvPr id="47" name="TextBox 38">
              <a:extLst>
                <a:ext uri="{FF2B5EF4-FFF2-40B4-BE49-F238E27FC236}">
                  <a16:creationId xmlns:a16="http://schemas.microsoft.com/office/drawing/2014/main" id="{C98478F9-EA7D-4914-ADAF-F50B1E0FB55A}"/>
                </a:ext>
              </a:extLst>
            </p:cNvPr>
            <p:cNvSpPr txBox="1"/>
            <p:nvPr/>
          </p:nvSpPr>
          <p:spPr>
            <a:xfrm>
              <a:off x="5217466" y="2899088"/>
              <a:ext cx="1655261"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b="1" dirty="0">
                  <a:solidFill>
                    <a:srgbClr val="AE0B2A"/>
                  </a:solidFill>
                  <a:latin typeface="微软雅黑" panose="020B0503020204020204" pitchFamily="34" charset="-122"/>
                  <a:ea typeface="微软雅黑" panose="020B0503020204020204" pitchFamily="34" charset="-122"/>
                  <a:cs typeface="Arial" panose="020B0604020202020204" pitchFamily="34" charset="0"/>
                </a:rPr>
                <a:t>2015</a:t>
              </a:r>
              <a:r>
                <a:rPr lang="zh-CN" altLang="en-US" sz="2000" b="1" dirty="0">
                  <a:solidFill>
                    <a:srgbClr val="AE0B2A"/>
                  </a:solidFill>
                  <a:latin typeface="微软雅黑" panose="020B0503020204020204" pitchFamily="34" charset="-122"/>
                  <a:ea typeface="微软雅黑" panose="020B0503020204020204" pitchFamily="34" charset="-122"/>
                  <a:cs typeface="Arial" panose="020B0604020202020204" pitchFamily="34" charset="0"/>
                </a:rPr>
                <a:t>年之后</a:t>
              </a:r>
            </a:p>
          </p:txBody>
        </p:sp>
        <p:sp>
          <p:nvSpPr>
            <p:cNvPr id="58" name="TextBox 39">
              <a:extLst>
                <a:ext uri="{FF2B5EF4-FFF2-40B4-BE49-F238E27FC236}">
                  <a16:creationId xmlns:a16="http://schemas.microsoft.com/office/drawing/2014/main" id="{C3621F32-FF56-4DDE-BC03-BF526BB49447}"/>
                </a:ext>
              </a:extLst>
            </p:cNvPr>
            <p:cNvSpPr txBox="1"/>
            <p:nvPr/>
          </p:nvSpPr>
          <p:spPr>
            <a:xfrm>
              <a:off x="6441441" y="3490535"/>
              <a:ext cx="2079330"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a:solidFill>
                    <a:srgbClr val="C00000"/>
                  </a:solidFill>
                </a:rPr>
                <a:t>2020</a:t>
              </a:r>
              <a:r>
                <a:rPr lang="zh-CN" altLang="en-US" sz="2000" dirty="0">
                  <a:solidFill>
                    <a:srgbClr val="C00000"/>
                  </a:solidFill>
                </a:rPr>
                <a:t>年新冠疫情</a:t>
              </a:r>
              <a:endParaRPr lang="zh-CN" altLang="en-US" sz="2000" b="1" dirty="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9" name="TextBox 40">
              <a:extLst>
                <a:ext uri="{FF2B5EF4-FFF2-40B4-BE49-F238E27FC236}">
                  <a16:creationId xmlns:a16="http://schemas.microsoft.com/office/drawing/2014/main" id="{0D415B24-406E-48F5-BDBA-A50B7CCE90D4}"/>
                </a:ext>
              </a:extLst>
            </p:cNvPr>
            <p:cNvSpPr txBox="1"/>
            <p:nvPr/>
          </p:nvSpPr>
          <p:spPr>
            <a:xfrm>
              <a:off x="8520770" y="2899088"/>
              <a:ext cx="1655261"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800" b="1" dirty="0">
                  <a:solidFill>
                    <a:srgbClr val="AE0B2A"/>
                  </a:solidFill>
                  <a:latin typeface="微软雅黑" panose="020B0503020204020204" pitchFamily="34" charset="-122"/>
                  <a:ea typeface="微软雅黑" panose="020B0503020204020204" pitchFamily="34" charset="-122"/>
                  <a:cs typeface="Arial" panose="020B0604020202020204" pitchFamily="34" charset="0"/>
                </a:rPr>
                <a:t>2014</a:t>
              </a:r>
              <a:endParaRPr lang="zh-CN" altLang="en-US" sz="2800" b="1" dirty="0">
                <a:solidFill>
                  <a:srgbClr val="AE0B2A"/>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0" name="Rectangle 42">
              <a:extLst>
                <a:ext uri="{FF2B5EF4-FFF2-40B4-BE49-F238E27FC236}">
                  <a16:creationId xmlns:a16="http://schemas.microsoft.com/office/drawing/2014/main" id="{D4CEC23A-B4A9-4ECB-B264-E37DFFC0A339}"/>
                </a:ext>
              </a:extLst>
            </p:cNvPr>
            <p:cNvSpPr/>
            <p:nvPr/>
          </p:nvSpPr>
          <p:spPr>
            <a:xfrm flipH="1">
              <a:off x="1672470" y="1617140"/>
              <a:ext cx="1749490" cy="1312723"/>
            </a:xfrm>
            <a:prstGeom prst="rect">
              <a:avLst/>
            </a:prstGeom>
            <a:noFill/>
            <a:ln w="12700" cap="flat" cmpd="sng" algn="ctr">
              <a:noFill/>
              <a:prstDash val="solid"/>
            </a:ln>
            <a:effectLst/>
          </p:spPr>
          <p:txBody>
            <a:bodyPr lIns="91440" tIns="0" rIns="91440" bIns="0" rtlCol="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t>这一时期中国遭遇亚洲金融危机的后果，经济增长面临压力。国外分析师认为，中国政府可能夸大了经济增长率以维持市场信心和社会稳定。</a:t>
              </a:r>
            </a:p>
          </p:txBody>
        </p:sp>
        <p:grpSp>
          <p:nvGrpSpPr>
            <p:cNvPr id="70" name="组合 69">
              <a:extLst>
                <a:ext uri="{FF2B5EF4-FFF2-40B4-BE49-F238E27FC236}">
                  <a16:creationId xmlns:a16="http://schemas.microsoft.com/office/drawing/2014/main" id="{8451629C-CE98-47C4-AD62-928C30F221B6}"/>
                </a:ext>
              </a:extLst>
            </p:cNvPr>
            <p:cNvGrpSpPr/>
            <p:nvPr/>
          </p:nvGrpSpPr>
          <p:grpSpPr>
            <a:xfrm>
              <a:off x="5118087" y="5141359"/>
              <a:ext cx="198756" cy="198756"/>
              <a:chOff x="3607648" y="5489862"/>
              <a:chExt cx="198756" cy="198756"/>
            </a:xfrm>
          </p:grpSpPr>
          <p:sp>
            <p:nvSpPr>
              <p:cNvPr id="83" name="椭圆 82">
                <a:extLst>
                  <a:ext uri="{FF2B5EF4-FFF2-40B4-BE49-F238E27FC236}">
                    <a16:creationId xmlns:a16="http://schemas.microsoft.com/office/drawing/2014/main" id="{32E109A7-6E9C-4BE7-BCF9-2CDBB76B6F17}"/>
                  </a:ext>
                </a:extLst>
              </p:cNvPr>
              <p:cNvSpPr/>
              <p:nvPr/>
            </p:nvSpPr>
            <p:spPr>
              <a:xfrm>
                <a:off x="3607648" y="5489862"/>
                <a:ext cx="198756" cy="198756"/>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84" name="椭圆 83">
                <a:extLst>
                  <a:ext uri="{FF2B5EF4-FFF2-40B4-BE49-F238E27FC236}">
                    <a16:creationId xmlns:a16="http://schemas.microsoft.com/office/drawing/2014/main" id="{20B9F021-E02A-42E6-8E67-274AD9661EDA}"/>
                  </a:ext>
                </a:extLst>
              </p:cNvPr>
              <p:cNvSpPr/>
              <p:nvPr/>
            </p:nvSpPr>
            <p:spPr>
              <a:xfrm>
                <a:off x="3671022" y="5553236"/>
                <a:ext cx="72008" cy="72008"/>
              </a:xfrm>
              <a:prstGeom prst="ellipse">
                <a:avLst/>
              </a:prstGeom>
              <a:solidFill>
                <a:schemeClr val="tx1">
                  <a:lumMod val="65000"/>
                  <a:lumOff val="3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71" name="组合 70">
              <a:extLst>
                <a:ext uri="{FF2B5EF4-FFF2-40B4-BE49-F238E27FC236}">
                  <a16:creationId xmlns:a16="http://schemas.microsoft.com/office/drawing/2014/main" id="{0C979F35-8EA7-4C77-81AE-4413DAB7A2F2}"/>
                </a:ext>
              </a:extLst>
            </p:cNvPr>
            <p:cNvGrpSpPr/>
            <p:nvPr/>
          </p:nvGrpSpPr>
          <p:grpSpPr>
            <a:xfrm>
              <a:off x="3461610" y="1517886"/>
              <a:ext cx="198756" cy="198756"/>
              <a:chOff x="3607648" y="5489862"/>
              <a:chExt cx="198756" cy="198756"/>
            </a:xfrm>
          </p:grpSpPr>
          <p:sp>
            <p:nvSpPr>
              <p:cNvPr id="81" name="椭圆 80">
                <a:extLst>
                  <a:ext uri="{FF2B5EF4-FFF2-40B4-BE49-F238E27FC236}">
                    <a16:creationId xmlns:a16="http://schemas.microsoft.com/office/drawing/2014/main" id="{16736A0E-8D4F-41BD-B3F9-83181CD56F26}"/>
                  </a:ext>
                </a:extLst>
              </p:cNvPr>
              <p:cNvSpPr/>
              <p:nvPr/>
            </p:nvSpPr>
            <p:spPr>
              <a:xfrm>
                <a:off x="3607648" y="5489862"/>
                <a:ext cx="198756" cy="198756"/>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82" name="椭圆 81">
                <a:extLst>
                  <a:ext uri="{FF2B5EF4-FFF2-40B4-BE49-F238E27FC236}">
                    <a16:creationId xmlns:a16="http://schemas.microsoft.com/office/drawing/2014/main" id="{A4C51856-9F59-4A3D-9C62-E5DEEB01FEC6}"/>
                  </a:ext>
                </a:extLst>
              </p:cNvPr>
              <p:cNvSpPr/>
              <p:nvPr/>
            </p:nvSpPr>
            <p:spPr>
              <a:xfrm>
                <a:off x="3671022" y="5553236"/>
                <a:ext cx="72008" cy="72008"/>
              </a:xfrm>
              <a:prstGeom prst="ellipse">
                <a:avLst/>
              </a:prstGeom>
              <a:solidFill>
                <a:srgbClr val="AE0B2A"/>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grpSp>
        <p:grpSp>
          <p:nvGrpSpPr>
            <p:cNvPr id="72" name="组合 71">
              <a:extLst>
                <a:ext uri="{FF2B5EF4-FFF2-40B4-BE49-F238E27FC236}">
                  <a16:creationId xmlns:a16="http://schemas.microsoft.com/office/drawing/2014/main" id="{D7285069-789D-4F19-918D-84E0A6B3B076}"/>
                </a:ext>
              </a:extLst>
            </p:cNvPr>
            <p:cNvGrpSpPr/>
            <p:nvPr/>
          </p:nvGrpSpPr>
          <p:grpSpPr>
            <a:xfrm>
              <a:off x="6757424" y="1517886"/>
              <a:ext cx="198756" cy="198756"/>
              <a:chOff x="3607648" y="5489862"/>
              <a:chExt cx="198756" cy="198756"/>
            </a:xfrm>
          </p:grpSpPr>
          <p:sp>
            <p:nvSpPr>
              <p:cNvPr id="79" name="椭圆 78">
                <a:extLst>
                  <a:ext uri="{FF2B5EF4-FFF2-40B4-BE49-F238E27FC236}">
                    <a16:creationId xmlns:a16="http://schemas.microsoft.com/office/drawing/2014/main" id="{0C968A6E-0D35-4F4C-A1AA-19E523534449}"/>
                  </a:ext>
                </a:extLst>
              </p:cNvPr>
              <p:cNvSpPr/>
              <p:nvPr/>
            </p:nvSpPr>
            <p:spPr>
              <a:xfrm>
                <a:off x="3607648" y="5489862"/>
                <a:ext cx="198756" cy="198756"/>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80" name="椭圆 79">
                <a:extLst>
                  <a:ext uri="{FF2B5EF4-FFF2-40B4-BE49-F238E27FC236}">
                    <a16:creationId xmlns:a16="http://schemas.microsoft.com/office/drawing/2014/main" id="{EFDF613A-B404-44E1-A252-FF3791357200}"/>
                  </a:ext>
                </a:extLst>
              </p:cNvPr>
              <p:cNvSpPr/>
              <p:nvPr/>
            </p:nvSpPr>
            <p:spPr>
              <a:xfrm>
                <a:off x="3671022" y="5553236"/>
                <a:ext cx="72008" cy="72008"/>
              </a:xfrm>
              <a:prstGeom prst="ellipse">
                <a:avLst/>
              </a:prstGeom>
              <a:solidFill>
                <a:srgbClr val="AE0B2A"/>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grpSp>
        <p:grpSp>
          <p:nvGrpSpPr>
            <p:cNvPr id="73" name="组合 72">
              <a:extLst>
                <a:ext uri="{FF2B5EF4-FFF2-40B4-BE49-F238E27FC236}">
                  <a16:creationId xmlns:a16="http://schemas.microsoft.com/office/drawing/2014/main" id="{A2982C56-CEC7-421B-BB62-C4CCC29FCAEB}"/>
                </a:ext>
              </a:extLst>
            </p:cNvPr>
            <p:cNvGrpSpPr/>
            <p:nvPr/>
          </p:nvGrpSpPr>
          <p:grpSpPr>
            <a:xfrm>
              <a:off x="10087517" y="1517886"/>
              <a:ext cx="198756" cy="198756"/>
              <a:chOff x="3607648" y="5489862"/>
              <a:chExt cx="198756" cy="198756"/>
            </a:xfrm>
          </p:grpSpPr>
          <p:sp>
            <p:nvSpPr>
              <p:cNvPr id="77" name="椭圆 76">
                <a:extLst>
                  <a:ext uri="{FF2B5EF4-FFF2-40B4-BE49-F238E27FC236}">
                    <a16:creationId xmlns:a16="http://schemas.microsoft.com/office/drawing/2014/main" id="{DC267B4F-5348-4248-AFE0-49DAD3B89B77}"/>
                  </a:ext>
                </a:extLst>
              </p:cNvPr>
              <p:cNvSpPr/>
              <p:nvPr/>
            </p:nvSpPr>
            <p:spPr>
              <a:xfrm>
                <a:off x="3607648" y="5489862"/>
                <a:ext cx="198756" cy="198756"/>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78" name="椭圆 77">
                <a:extLst>
                  <a:ext uri="{FF2B5EF4-FFF2-40B4-BE49-F238E27FC236}">
                    <a16:creationId xmlns:a16="http://schemas.microsoft.com/office/drawing/2014/main" id="{4FCAB929-3AAD-4B5E-8862-F841A9A5F8FE}"/>
                  </a:ext>
                </a:extLst>
              </p:cNvPr>
              <p:cNvSpPr/>
              <p:nvPr/>
            </p:nvSpPr>
            <p:spPr>
              <a:xfrm>
                <a:off x="3671022" y="5553236"/>
                <a:ext cx="72008" cy="72008"/>
              </a:xfrm>
              <a:prstGeom prst="ellipse">
                <a:avLst/>
              </a:prstGeom>
              <a:solidFill>
                <a:srgbClr val="AE0B2A"/>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grpSp>
        <p:grpSp>
          <p:nvGrpSpPr>
            <p:cNvPr id="74" name="组合 73">
              <a:extLst>
                <a:ext uri="{FF2B5EF4-FFF2-40B4-BE49-F238E27FC236}">
                  <a16:creationId xmlns:a16="http://schemas.microsoft.com/office/drawing/2014/main" id="{43276957-F901-4C07-8489-803359EF8F9F}"/>
                </a:ext>
              </a:extLst>
            </p:cNvPr>
            <p:cNvGrpSpPr/>
            <p:nvPr/>
          </p:nvGrpSpPr>
          <p:grpSpPr>
            <a:xfrm>
              <a:off x="8421391" y="5141359"/>
              <a:ext cx="198756" cy="198756"/>
              <a:chOff x="3607648" y="5489862"/>
              <a:chExt cx="198756" cy="198756"/>
            </a:xfrm>
          </p:grpSpPr>
          <p:sp>
            <p:nvSpPr>
              <p:cNvPr id="75" name="椭圆 74">
                <a:extLst>
                  <a:ext uri="{FF2B5EF4-FFF2-40B4-BE49-F238E27FC236}">
                    <a16:creationId xmlns:a16="http://schemas.microsoft.com/office/drawing/2014/main" id="{8A1D2554-B4F6-4243-8943-2B8A4320D9E2}"/>
                  </a:ext>
                </a:extLst>
              </p:cNvPr>
              <p:cNvSpPr/>
              <p:nvPr/>
            </p:nvSpPr>
            <p:spPr>
              <a:xfrm>
                <a:off x="3607648" y="5489862"/>
                <a:ext cx="198756" cy="198756"/>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76" name="椭圆 75">
                <a:extLst>
                  <a:ext uri="{FF2B5EF4-FFF2-40B4-BE49-F238E27FC236}">
                    <a16:creationId xmlns:a16="http://schemas.microsoft.com/office/drawing/2014/main" id="{7F8C75BA-2F42-4C4D-9E93-D91CEFAA3127}"/>
                  </a:ext>
                </a:extLst>
              </p:cNvPr>
              <p:cNvSpPr/>
              <p:nvPr/>
            </p:nvSpPr>
            <p:spPr>
              <a:xfrm>
                <a:off x="3671022" y="5553236"/>
                <a:ext cx="72008" cy="72008"/>
              </a:xfrm>
              <a:prstGeom prst="ellipse">
                <a:avLst/>
              </a:prstGeom>
              <a:solidFill>
                <a:schemeClr val="tx1">
                  <a:lumMod val="65000"/>
                  <a:lumOff val="3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grpSp>
        <p:grpSp>
          <p:nvGrpSpPr>
            <p:cNvPr id="132" name="组合 131">
              <a:extLst>
                <a:ext uri="{FF2B5EF4-FFF2-40B4-BE49-F238E27FC236}">
                  <a16:creationId xmlns:a16="http://schemas.microsoft.com/office/drawing/2014/main" id="{6028DDC7-DA20-4B5A-8AEA-26B951C34286}"/>
                </a:ext>
              </a:extLst>
            </p:cNvPr>
            <p:cNvGrpSpPr/>
            <p:nvPr/>
          </p:nvGrpSpPr>
          <p:grpSpPr>
            <a:xfrm>
              <a:off x="4993674" y="1706703"/>
              <a:ext cx="1737588" cy="1266066"/>
              <a:chOff x="1878197" y="1706703"/>
              <a:chExt cx="1737588" cy="1266066"/>
            </a:xfrm>
          </p:grpSpPr>
          <p:sp>
            <p:nvSpPr>
              <p:cNvPr id="133" name="Rectangle 42">
                <a:extLst>
                  <a:ext uri="{FF2B5EF4-FFF2-40B4-BE49-F238E27FC236}">
                    <a16:creationId xmlns:a16="http://schemas.microsoft.com/office/drawing/2014/main" id="{7F925339-C96F-49CC-939A-DE6FABA14C73}"/>
                  </a:ext>
                </a:extLst>
              </p:cNvPr>
              <p:cNvSpPr/>
              <p:nvPr/>
            </p:nvSpPr>
            <p:spPr>
              <a:xfrm flipH="1">
                <a:off x="1878197" y="1990035"/>
                <a:ext cx="1737588" cy="982734"/>
              </a:xfrm>
              <a:prstGeom prst="rect">
                <a:avLst/>
              </a:prstGeom>
              <a:noFill/>
              <a:ln w="12700" cap="flat" cmpd="sng" algn="ctr">
                <a:noFill/>
                <a:prstDash val="solid"/>
              </a:ln>
              <a:effectLst/>
            </p:spPr>
            <p:txBody>
              <a:bodyPr lIns="91440" tIns="0" rIns="91440" bIns="0" rtlCol="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t>一些研究显示，这一时期的工业生产、电力消耗等具体指标与官方公布的</a:t>
                </a:r>
                <a:r>
                  <a:rPr lang="en-US" altLang="zh-CN" sz="1200" dirty="0"/>
                  <a:t>GDP</a:t>
                </a:r>
                <a:r>
                  <a:rPr lang="zh-CN" altLang="en-US" sz="1200" dirty="0"/>
                  <a:t>增长率不一致。</a:t>
                </a:r>
              </a:p>
            </p:txBody>
          </p:sp>
          <p:sp>
            <p:nvSpPr>
              <p:cNvPr id="134" name="Rectangle 42">
                <a:extLst>
                  <a:ext uri="{FF2B5EF4-FFF2-40B4-BE49-F238E27FC236}">
                    <a16:creationId xmlns:a16="http://schemas.microsoft.com/office/drawing/2014/main" id="{9CEED53C-9EB1-49EA-9D8D-D89AFA8A3A9C}"/>
                  </a:ext>
                </a:extLst>
              </p:cNvPr>
              <p:cNvSpPr/>
              <p:nvPr/>
            </p:nvSpPr>
            <p:spPr>
              <a:xfrm flipH="1">
                <a:off x="1894267" y="1706703"/>
                <a:ext cx="1639337" cy="253222"/>
              </a:xfrm>
              <a:prstGeom prst="rect">
                <a:avLst/>
              </a:prstGeom>
              <a:noFill/>
              <a:ln w="12700" cap="flat" cmpd="sng" algn="ctr">
                <a:noFill/>
                <a:prstDash val="solid"/>
              </a:ln>
              <a:effectLst/>
            </p:spPr>
            <p:txBody>
              <a:bodyPr lIns="91440" tIns="0" rIns="91440" bIns="0" rtlCol="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400" b="1" dirty="0">
                    <a:latin typeface="微软雅黑" panose="020B0503020204020204" pitchFamily="34" charset="-122"/>
                    <a:ea typeface="微软雅黑" panose="020B0503020204020204" pitchFamily="34" charset="-122"/>
                    <a:cs typeface="Arial" panose="020B0604020202020204" pitchFamily="34" charset="0"/>
                  </a:rPr>
                  <a:t>增速：</a:t>
                </a:r>
                <a:r>
                  <a:rPr lang="en-US" altLang="zh-CN" sz="1400" b="1" dirty="0">
                    <a:latin typeface="微软雅黑" panose="020B0503020204020204" pitchFamily="34" charset="-122"/>
                    <a:ea typeface="微软雅黑" panose="020B0503020204020204" pitchFamily="34" charset="-122"/>
                    <a:cs typeface="Arial" panose="020B0604020202020204" pitchFamily="34" charset="0"/>
                  </a:rPr>
                  <a:t>6.8%</a:t>
                </a:r>
                <a:endParaRPr lang="zh-CN" altLang="en-US" sz="1400" b="1" dirty="0">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137" name="Rectangle 42">
              <a:extLst>
                <a:ext uri="{FF2B5EF4-FFF2-40B4-BE49-F238E27FC236}">
                  <a16:creationId xmlns:a16="http://schemas.microsoft.com/office/drawing/2014/main" id="{0FC8BFB7-0582-416B-8352-538F68C0413C}"/>
                </a:ext>
              </a:extLst>
            </p:cNvPr>
            <p:cNvSpPr/>
            <p:nvPr/>
          </p:nvSpPr>
          <p:spPr>
            <a:xfrm flipH="1">
              <a:off x="8298376" y="1706703"/>
              <a:ext cx="1639337" cy="253222"/>
            </a:xfrm>
            <a:prstGeom prst="rect">
              <a:avLst/>
            </a:prstGeom>
            <a:noFill/>
            <a:ln w="12700" cap="flat" cmpd="sng" algn="ctr">
              <a:noFill/>
              <a:prstDash val="solid"/>
            </a:ln>
            <a:effectLst/>
          </p:spPr>
          <p:txBody>
            <a:bodyPr lIns="91440" tIns="0" rIns="91440" bIns="0" rtlCol="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400" b="1" dirty="0">
                  <a:latin typeface="微软雅黑" panose="020B0503020204020204" pitchFamily="34" charset="-122"/>
                  <a:ea typeface="微软雅黑" panose="020B0503020204020204" pitchFamily="34" charset="-122"/>
                  <a:cs typeface="Arial" panose="020B0604020202020204" pitchFamily="34" charset="0"/>
                </a:rPr>
                <a:t>点击输入标题</a:t>
              </a:r>
            </a:p>
          </p:txBody>
        </p:sp>
        <p:grpSp>
          <p:nvGrpSpPr>
            <p:cNvPr id="138" name="组合 137">
              <a:extLst>
                <a:ext uri="{FF2B5EF4-FFF2-40B4-BE49-F238E27FC236}">
                  <a16:creationId xmlns:a16="http://schemas.microsoft.com/office/drawing/2014/main" id="{FDDA1FD9-9C3A-4A8C-9B2B-5F6156B8F396}"/>
                </a:ext>
              </a:extLst>
            </p:cNvPr>
            <p:cNvGrpSpPr/>
            <p:nvPr/>
          </p:nvGrpSpPr>
          <p:grpSpPr>
            <a:xfrm>
              <a:off x="6633010" y="4082704"/>
              <a:ext cx="1902193" cy="1257410"/>
              <a:chOff x="1878196" y="1706703"/>
              <a:chExt cx="1902193" cy="1257410"/>
            </a:xfrm>
          </p:grpSpPr>
          <p:sp>
            <p:nvSpPr>
              <p:cNvPr id="139" name="Rectangle 42">
                <a:extLst>
                  <a:ext uri="{FF2B5EF4-FFF2-40B4-BE49-F238E27FC236}">
                    <a16:creationId xmlns:a16="http://schemas.microsoft.com/office/drawing/2014/main" id="{B8EDC8E9-6283-41E0-92C8-93BD6CFB72BC}"/>
                  </a:ext>
                </a:extLst>
              </p:cNvPr>
              <p:cNvSpPr/>
              <p:nvPr/>
            </p:nvSpPr>
            <p:spPr>
              <a:xfrm flipH="1">
                <a:off x="1878196" y="1990035"/>
                <a:ext cx="1902193" cy="974078"/>
              </a:xfrm>
              <a:prstGeom prst="rect">
                <a:avLst/>
              </a:prstGeom>
              <a:noFill/>
              <a:ln w="12700" cap="flat" cmpd="sng" algn="ctr">
                <a:noFill/>
                <a:prstDash val="solid"/>
              </a:ln>
              <a:effectLst/>
            </p:spPr>
            <p:txBody>
              <a:bodyPr lIns="91440" tIns="0" rIns="91440" bIns="0" rtlCol="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t>由于疫情对全球经济的巨大冲击，外界对中国在疫情期间公布的经济数据持怀疑态度，认为实际增长可能低于官方数据。</a:t>
                </a:r>
              </a:p>
            </p:txBody>
          </p:sp>
          <p:sp>
            <p:nvSpPr>
              <p:cNvPr id="140" name="Rectangle 42">
                <a:extLst>
                  <a:ext uri="{FF2B5EF4-FFF2-40B4-BE49-F238E27FC236}">
                    <a16:creationId xmlns:a16="http://schemas.microsoft.com/office/drawing/2014/main" id="{173AC575-9B51-4E37-A691-22075C11415A}"/>
                  </a:ext>
                </a:extLst>
              </p:cNvPr>
              <p:cNvSpPr/>
              <p:nvPr/>
            </p:nvSpPr>
            <p:spPr>
              <a:xfrm flipH="1">
                <a:off x="1894267" y="1706703"/>
                <a:ext cx="1639337" cy="253222"/>
              </a:xfrm>
              <a:prstGeom prst="rect">
                <a:avLst/>
              </a:prstGeom>
              <a:noFill/>
              <a:ln w="12700" cap="flat" cmpd="sng" algn="ctr">
                <a:noFill/>
                <a:prstDash val="solid"/>
              </a:ln>
              <a:effectLst/>
            </p:spPr>
            <p:txBody>
              <a:bodyPr lIns="91440" tIns="0" rIns="91440" bIns="0" rtlCol="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400" b="1" dirty="0">
                    <a:latin typeface="微软雅黑" panose="020B0503020204020204" pitchFamily="34" charset="-122"/>
                    <a:ea typeface="微软雅黑" panose="020B0503020204020204" pitchFamily="34" charset="-122"/>
                    <a:cs typeface="Arial" panose="020B0604020202020204" pitchFamily="34" charset="0"/>
                  </a:rPr>
                  <a:t>增速：</a:t>
                </a:r>
                <a:r>
                  <a:rPr lang="en-US" altLang="zh-CN" sz="1400" b="1" dirty="0">
                    <a:latin typeface="微软雅黑" panose="020B0503020204020204" pitchFamily="34" charset="-122"/>
                    <a:ea typeface="微软雅黑" panose="020B0503020204020204" pitchFamily="34" charset="-122"/>
                    <a:cs typeface="Arial" panose="020B0604020202020204" pitchFamily="34" charset="0"/>
                  </a:rPr>
                  <a:t>2.2%</a:t>
                </a:r>
                <a:endParaRPr lang="zh-CN" altLang="en-US" sz="1400" b="1" dirty="0">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141" name="组合 140">
              <a:extLst>
                <a:ext uri="{FF2B5EF4-FFF2-40B4-BE49-F238E27FC236}">
                  <a16:creationId xmlns:a16="http://schemas.microsoft.com/office/drawing/2014/main" id="{FBD845D4-27E1-4298-960B-9ED96B4C9767}"/>
                </a:ext>
              </a:extLst>
            </p:cNvPr>
            <p:cNvGrpSpPr/>
            <p:nvPr/>
          </p:nvGrpSpPr>
          <p:grpSpPr>
            <a:xfrm>
              <a:off x="3273584" y="4068208"/>
              <a:ext cx="1815718" cy="1374673"/>
              <a:chOff x="1878197" y="1706703"/>
              <a:chExt cx="1815718" cy="1374673"/>
            </a:xfrm>
          </p:grpSpPr>
          <p:sp>
            <p:nvSpPr>
              <p:cNvPr id="142" name="Rectangle 42">
                <a:extLst>
                  <a:ext uri="{FF2B5EF4-FFF2-40B4-BE49-F238E27FC236}">
                    <a16:creationId xmlns:a16="http://schemas.microsoft.com/office/drawing/2014/main" id="{543F64F7-E418-4930-B38F-56316EB3099A}"/>
                  </a:ext>
                </a:extLst>
              </p:cNvPr>
              <p:cNvSpPr/>
              <p:nvPr/>
            </p:nvSpPr>
            <p:spPr>
              <a:xfrm flipH="1">
                <a:off x="1878197" y="1990035"/>
                <a:ext cx="1815718" cy="1091341"/>
              </a:xfrm>
              <a:prstGeom prst="rect">
                <a:avLst/>
              </a:prstGeom>
              <a:noFill/>
              <a:ln w="12700" cap="flat" cmpd="sng" algn="ctr">
                <a:noFill/>
                <a:prstDash val="solid"/>
              </a:ln>
              <a:effectLst/>
            </p:spPr>
            <p:txBody>
              <a:bodyPr lIns="91440" tIns="0" rIns="91440" bIns="0" rtlCol="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t>经济学家怀疑，中国在</a:t>
                </a:r>
                <a:r>
                  <a:rPr lang="en-US" altLang="zh-CN" sz="1200" dirty="0"/>
                  <a:t>2008</a:t>
                </a:r>
                <a:r>
                  <a:rPr lang="zh-CN" altLang="en-US" sz="1200" dirty="0"/>
                  <a:t>年全球金融危机期间的数据被夸大，以显示经济在危机中的抗风险能力和迅速恢复的能力。</a:t>
                </a:r>
              </a:p>
            </p:txBody>
          </p:sp>
          <p:sp>
            <p:nvSpPr>
              <p:cNvPr id="143" name="Rectangle 42">
                <a:extLst>
                  <a:ext uri="{FF2B5EF4-FFF2-40B4-BE49-F238E27FC236}">
                    <a16:creationId xmlns:a16="http://schemas.microsoft.com/office/drawing/2014/main" id="{08C995F7-A365-4CC9-A027-5A6A43E14DFD}"/>
                  </a:ext>
                </a:extLst>
              </p:cNvPr>
              <p:cNvSpPr/>
              <p:nvPr/>
            </p:nvSpPr>
            <p:spPr>
              <a:xfrm flipH="1">
                <a:off x="1894267" y="1706703"/>
                <a:ext cx="1639337" cy="253222"/>
              </a:xfrm>
              <a:prstGeom prst="rect">
                <a:avLst/>
              </a:prstGeom>
              <a:noFill/>
              <a:ln w="12700" cap="flat" cmpd="sng" algn="ctr">
                <a:noFill/>
                <a:prstDash val="solid"/>
              </a:ln>
              <a:effectLst/>
            </p:spPr>
            <p:txBody>
              <a:bodyPr lIns="91440" tIns="0" rIns="91440" bIns="0" rtlCol="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400" b="1" dirty="0">
                    <a:latin typeface="微软雅黑" panose="020B0503020204020204" pitchFamily="34" charset="-122"/>
                    <a:ea typeface="微软雅黑" panose="020B0503020204020204" pitchFamily="34" charset="-122"/>
                    <a:cs typeface="Arial" panose="020B0604020202020204" pitchFamily="34" charset="0"/>
                  </a:rPr>
                  <a:t>增速：</a:t>
                </a:r>
                <a:r>
                  <a:rPr lang="en-US" altLang="zh-CN" sz="1400" b="1" dirty="0">
                    <a:latin typeface="微软雅黑" panose="020B0503020204020204" pitchFamily="34" charset="-122"/>
                    <a:ea typeface="微软雅黑" panose="020B0503020204020204" pitchFamily="34" charset="-122"/>
                    <a:cs typeface="Arial" panose="020B0604020202020204" pitchFamily="34" charset="0"/>
                  </a:rPr>
                  <a:t>9.66%</a:t>
                </a:r>
                <a:endParaRPr lang="zh-CN" altLang="en-US" sz="1400" b="1" dirty="0">
                  <a:latin typeface="微软雅黑" panose="020B0503020204020204" pitchFamily="34" charset="-122"/>
                  <a:ea typeface="微软雅黑" panose="020B0503020204020204" pitchFamily="34" charset="-122"/>
                  <a:cs typeface="Arial" panose="020B0604020202020204" pitchFamily="34" charset="0"/>
                </a:endParaRPr>
              </a:p>
            </p:txBody>
          </p:sp>
        </p:grpSp>
      </p:grpSp>
      <p:sp>
        <p:nvSpPr>
          <p:cNvPr id="3" name="Rectangle 42">
            <a:extLst>
              <a:ext uri="{FF2B5EF4-FFF2-40B4-BE49-F238E27FC236}">
                <a16:creationId xmlns:a16="http://schemas.microsoft.com/office/drawing/2014/main" id="{CDB5E6A1-89AE-3729-7284-176454C76C81}"/>
              </a:ext>
            </a:extLst>
          </p:cNvPr>
          <p:cNvSpPr/>
          <p:nvPr/>
        </p:nvSpPr>
        <p:spPr>
          <a:xfrm flipH="1">
            <a:off x="646608" y="1463813"/>
            <a:ext cx="1639337" cy="253222"/>
          </a:xfrm>
          <a:prstGeom prst="rect">
            <a:avLst/>
          </a:prstGeom>
          <a:noFill/>
          <a:ln w="12700" cap="flat" cmpd="sng" algn="ctr">
            <a:noFill/>
            <a:prstDash val="solid"/>
          </a:ln>
          <a:effectLst/>
        </p:spPr>
        <p:txBody>
          <a:bodyPr lIns="91440" tIns="0" rIns="91440" bIns="0" rtlCol="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400" b="1" dirty="0">
                <a:latin typeface="微软雅黑" panose="020B0503020204020204" pitchFamily="34" charset="-122"/>
                <a:ea typeface="微软雅黑" panose="020B0503020204020204" pitchFamily="34" charset="-122"/>
                <a:cs typeface="Arial" panose="020B0604020202020204" pitchFamily="34" charset="0"/>
              </a:rPr>
              <a:t>增速：</a:t>
            </a:r>
            <a:r>
              <a:rPr lang="en-US" altLang="zh-CN" sz="1400" b="1" dirty="0">
                <a:latin typeface="微软雅黑" panose="020B0503020204020204" pitchFamily="34" charset="-122"/>
                <a:ea typeface="微软雅黑" panose="020B0503020204020204" pitchFamily="34" charset="-122"/>
                <a:cs typeface="Arial" panose="020B0604020202020204" pitchFamily="34" charset="0"/>
              </a:rPr>
              <a:t>8%</a:t>
            </a:r>
            <a:endParaRPr lang="zh-CN" altLang="en-US" sz="1400" b="1"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12" name="图片 11">
            <a:extLst>
              <a:ext uri="{FF2B5EF4-FFF2-40B4-BE49-F238E27FC236}">
                <a16:creationId xmlns:a16="http://schemas.microsoft.com/office/drawing/2014/main" id="{CAC4EB25-68A0-02D2-4CA4-40C01163A0CB}"/>
              </a:ext>
            </a:extLst>
          </p:cNvPr>
          <p:cNvPicPr>
            <a:picLocks noChangeAspect="1"/>
          </p:cNvPicPr>
          <p:nvPr/>
        </p:nvPicPr>
        <p:blipFill>
          <a:blip r:embed="rId2"/>
          <a:stretch>
            <a:fillRect/>
          </a:stretch>
        </p:blipFill>
        <p:spPr>
          <a:xfrm>
            <a:off x="10778436" y="224620"/>
            <a:ext cx="1242168" cy="754445"/>
          </a:xfrm>
          <a:prstGeom prst="rect">
            <a:avLst/>
          </a:prstGeom>
        </p:spPr>
      </p:pic>
      <p:pic>
        <p:nvPicPr>
          <p:cNvPr id="14" name="图片 13">
            <a:extLst>
              <a:ext uri="{FF2B5EF4-FFF2-40B4-BE49-F238E27FC236}">
                <a16:creationId xmlns:a16="http://schemas.microsoft.com/office/drawing/2014/main" id="{5D1D7C50-DEE8-4A5E-6044-73B8D988F76A}"/>
              </a:ext>
            </a:extLst>
          </p:cNvPr>
          <p:cNvPicPr>
            <a:picLocks noChangeAspect="1"/>
          </p:cNvPicPr>
          <p:nvPr/>
        </p:nvPicPr>
        <p:blipFill>
          <a:blip r:embed="rId3"/>
          <a:stretch>
            <a:fillRect/>
          </a:stretch>
        </p:blipFill>
        <p:spPr>
          <a:xfrm>
            <a:off x="7825655" y="829242"/>
            <a:ext cx="3410385" cy="4741873"/>
          </a:xfrm>
          <a:prstGeom prst="rect">
            <a:avLst/>
          </a:prstGeom>
        </p:spPr>
      </p:pic>
      <p:sp>
        <p:nvSpPr>
          <p:cNvPr id="17" name="文本框 16">
            <a:extLst>
              <a:ext uri="{FF2B5EF4-FFF2-40B4-BE49-F238E27FC236}">
                <a16:creationId xmlns:a16="http://schemas.microsoft.com/office/drawing/2014/main" id="{8780EB4C-A20C-8494-DBFC-3D8E3F8F6457}"/>
              </a:ext>
            </a:extLst>
          </p:cNvPr>
          <p:cNvSpPr txBox="1"/>
          <p:nvPr/>
        </p:nvSpPr>
        <p:spPr>
          <a:xfrm>
            <a:off x="8048969" y="2012842"/>
            <a:ext cx="3330411"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在遭遇金融危机时，外界普遍认为中国出局的经济数据不够有可信度</a:t>
            </a:r>
            <a:endParaRPr lang="en-US" altLang="zh-CN" dirty="0"/>
          </a:p>
          <a:p>
            <a:pPr marL="285750" indent="-285750">
              <a:buFont typeface="Arial" panose="020B0604020202020204" pitchFamily="34" charset="0"/>
              <a:buChar char="•"/>
            </a:pPr>
            <a:endParaRPr lang="en-US" altLang="zh-CN" dirty="0"/>
          </a:p>
          <a:p>
            <a:endParaRPr lang="zh-CN" altLang="en-US" dirty="0"/>
          </a:p>
        </p:txBody>
      </p:sp>
    </p:spTree>
    <p:extLst>
      <p:ext uri="{BB962C8B-B14F-4D97-AF65-F5344CB8AC3E}">
        <p14:creationId xmlns:p14="http://schemas.microsoft.com/office/powerpoint/2010/main" val="1366114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2C66CF-381E-021F-DA4B-0F272860A7D7}"/>
              </a:ext>
            </a:extLst>
          </p:cNvPr>
          <p:cNvSpPr>
            <a:spLocks noGrp="1"/>
          </p:cNvSpPr>
          <p:nvPr>
            <p:ph type="title"/>
          </p:nvPr>
        </p:nvSpPr>
        <p:spPr/>
        <p:txBody>
          <a:bodyPr/>
          <a:lstStyle/>
          <a:p>
            <a:r>
              <a:rPr lang="zh-CN" altLang="en-US" dirty="0"/>
              <a:t>官方</a:t>
            </a:r>
            <a:r>
              <a:rPr lang="en-US" altLang="zh-CN" dirty="0"/>
              <a:t>GDP</a:t>
            </a:r>
            <a:r>
              <a:rPr lang="zh-CN" altLang="en-US" dirty="0"/>
              <a:t>数据的争议</a:t>
            </a:r>
          </a:p>
        </p:txBody>
      </p:sp>
      <p:pic>
        <p:nvPicPr>
          <p:cNvPr id="5" name="内容占位符 4">
            <a:extLst>
              <a:ext uri="{FF2B5EF4-FFF2-40B4-BE49-F238E27FC236}">
                <a16:creationId xmlns:a16="http://schemas.microsoft.com/office/drawing/2014/main" id="{5641504F-04F3-1F58-FD85-53906AE5DC07}"/>
              </a:ext>
            </a:extLst>
          </p:cNvPr>
          <p:cNvPicPr>
            <a:picLocks noGrp="1" noChangeAspect="1"/>
          </p:cNvPicPr>
          <p:nvPr>
            <p:ph idx="1"/>
          </p:nvPr>
        </p:nvPicPr>
        <p:blipFill>
          <a:blip r:embed="rId2"/>
          <a:stretch>
            <a:fillRect/>
          </a:stretch>
        </p:blipFill>
        <p:spPr>
          <a:xfrm>
            <a:off x="706120" y="1690688"/>
            <a:ext cx="7044155" cy="4181792"/>
          </a:xfrm>
        </p:spPr>
      </p:pic>
      <p:sp>
        <p:nvSpPr>
          <p:cNvPr id="6" name="文本框 5">
            <a:extLst>
              <a:ext uri="{FF2B5EF4-FFF2-40B4-BE49-F238E27FC236}">
                <a16:creationId xmlns:a16="http://schemas.microsoft.com/office/drawing/2014/main" id="{307750F9-60A6-C039-5EE5-D3E240E3E4D9}"/>
              </a:ext>
            </a:extLst>
          </p:cNvPr>
          <p:cNvSpPr txBox="1"/>
          <p:nvPr/>
        </p:nvSpPr>
        <p:spPr>
          <a:xfrm>
            <a:off x="1137920" y="1876743"/>
            <a:ext cx="2306320" cy="369332"/>
          </a:xfrm>
          <a:prstGeom prst="rect">
            <a:avLst/>
          </a:prstGeom>
          <a:noFill/>
        </p:spPr>
        <p:txBody>
          <a:bodyPr wrap="square" rtlCol="0">
            <a:spAutoFit/>
          </a:bodyPr>
          <a:lstStyle/>
          <a:p>
            <a:r>
              <a:rPr lang="zh-CN" altLang="en-US" dirty="0"/>
              <a:t>服务业产值百分比</a:t>
            </a:r>
          </a:p>
        </p:txBody>
      </p:sp>
      <p:sp>
        <p:nvSpPr>
          <p:cNvPr id="7" name="文本框 6">
            <a:extLst>
              <a:ext uri="{FF2B5EF4-FFF2-40B4-BE49-F238E27FC236}">
                <a16:creationId xmlns:a16="http://schemas.microsoft.com/office/drawing/2014/main" id="{0A484D0C-79E9-76EA-B1DA-AC4DF701BF6F}"/>
              </a:ext>
            </a:extLst>
          </p:cNvPr>
          <p:cNvSpPr txBox="1"/>
          <p:nvPr/>
        </p:nvSpPr>
        <p:spPr>
          <a:xfrm>
            <a:off x="7731760" y="1720840"/>
            <a:ext cx="4135120" cy="341632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政治动机：地方官员有动机夸大数据，以提升政治前途。</a:t>
            </a:r>
          </a:p>
          <a:p>
            <a:endParaRPr lang="zh-CN" altLang="en-US" dirty="0"/>
          </a:p>
          <a:p>
            <a:pPr marL="285750" indent="-285750">
              <a:buFont typeface="Arial" panose="020B0604020202020204" pitchFamily="34" charset="0"/>
              <a:buChar char="•"/>
            </a:pPr>
            <a:r>
              <a:rPr lang="zh-CN" altLang="en-US" dirty="0"/>
              <a:t>私营部门：早期统计数据主要关注国有企业，忽视私营企业。</a:t>
            </a:r>
            <a:endParaRPr lang="en-US" altLang="zh-CN"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r>
              <a:rPr lang="zh-CN" altLang="en-US" dirty="0">
                <a:solidFill>
                  <a:srgbClr val="C00000"/>
                </a:solidFill>
              </a:rPr>
              <a:t>服务业：服务业比制造业更难量化，导致数据不准确​</a:t>
            </a:r>
            <a:endParaRPr lang="en-US" altLang="zh-CN" dirty="0">
              <a:solidFill>
                <a:srgbClr val="C00000"/>
              </a:solidFill>
            </a:endParaRPr>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r>
              <a:rPr lang="zh-CN" altLang="en-US" dirty="0"/>
              <a:t>引用：从计划经济向市场经济转型的过程中，统计局的测量误差不可避免​ </a:t>
            </a:r>
          </a:p>
          <a:p>
            <a:pPr marL="285750" indent="-285750">
              <a:buFont typeface="Arial" panose="020B0604020202020204" pitchFamily="34" charset="0"/>
              <a:buChar char="•"/>
            </a:pPr>
            <a:endParaRPr lang="zh-CN" altLang="en-US" dirty="0"/>
          </a:p>
        </p:txBody>
      </p:sp>
    </p:spTree>
    <p:extLst>
      <p:ext uri="{BB962C8B-B14F-4D97-AF65-F5344CB8AC3E}">
        <p14:creationId xmlns:p14="http://schemas.microsoft.com/office/powerpoint/2010/main" val="804220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7B4FD3-0610-F85B-BC3E-298BAA46639B}"/>
              </a:ext>
            </a:extLst>
          </p:cNvPr>
          <p:cNvSpPr>
            <a:spLocks noGrp="1"/>
          </p:cNvSpPr>
          <p:nvPr>
            <p:ph type="title"/>
          </p:nvPr>
        </p:nvSpPr>
        <p:spPr/>
        <p:txBody>
          <a:bodyPr/>
          <a:lstStyle/>
          <a:p>
            <a:r>
              <a:rPr lang="zh-CN" altLang="en-US" dirty="0"/>
              <a:t>各省报告的增长数据与全国预测的差距</a:t>
            </a:r>
          </a:p>
        </p:txBody>
      </p:sp>
      <p:pic>
        <p:nvPicPr>
          <p:cNvPr id="5" name="内容占位符 4">
            <a:extLst>
              <a:ext uri="{FF2B5EF4-FFF2-40B4-BE49-F238E27FC236}">
                <a16:creationId xmlns:a16="http://schemas.microsoft.com/office/drawing/2014/main" id="{386AF792-D45A-CCBB-754E-7FCD55695125}"/>
              </a:ext>
            </a:extLst>
          </p:cNvPr>
          <p:cNvPicPr>
            <a:picLocks noGrp="1" noChangeAspect="1"/>
          </p:cNvPicPr>
          <p:nvPr>
            <p:ph idx="1"/>
          </p:nvPr>
        </p:nvPicPr>
        <p:blipFill>
          <a:blip r:embed="rId2"/>
          <a:stretch>
            <a:fillRect/>
          </a:stretch>
        </p:blipFill>
        <p:spPr>
          <a:xfrm>
            <a:off x="-97676" y="1599248"/>
            <a:ext cx="6939433" cy="3602672"/>
          </a:xfrm>
        </p:spPr>
      </p:pic>
      <p:sp>
        <p:nvSpPr>
          <p:cNvPr id="6" name="文本框 5">
            <a:extLst>
              <a:ext uri="{FF2B5EF4-FFF2-40B4-BE49-F238E27FC236}">
                <a16:creationId xmlns:a16="http://schemas.microsoft.com/office/drawing/2014/main" id="{2BD8502B-E9C4-03F3-6472-1F53A4997E09}"/>
              </a:ext>
            </a:extLst>
          </p:cNvPr>
          <p:cNvSpPr txBox="1"/>
          <p:nvPr/>
        </p:nvSpPr>
        <p:spPr>
          <a:xfrm>
            <a:off x="6841757" y="1859339"/>
            <a:ext cx="4673600" cy="3139321"/>
          </a:xfrm>
          <a:prstGeom prst="rect">
            <a:avLst/>
          </a:prstGeom>
          <a:noFill/>
        </p:spPr>
        <p:txBody>
          <a:bodyPr wrap="square" rtlCol="0">
            <a:spAutoFit/>
          </a:bodyPr>
          <a:lstStyle/>
          <a:p>
            <a:r>
              <a:rPr lang="zh-CN" altLang="en-US" b="0" i="0" dirty="0">
                <a:effectLst/>
                <a:latin typeface="minion-pro-display"/>
              </a:rPr>
              <a:t>有几种可能的原因可以解释这一差距的消失</a:t>
            </a:r>
            <a:endParaRPr lang="en-US" altLang="zh-CN" b="0" i="0" dirty="0">
              <a:effectLst/>
              <a:latin typeface="minion-pro-display"/>
            </a:endParaRPr>
          </a:p>
          <a:p>
            <a:endParaRPr lang="en-US" altLang="zh-CN" b="0" i="0" dirty="0">
              <a:effectLst/>
              <a:latin typeface="minion-pro-display"/>
            </a:endParaRPr>
          </a:p>
          <a:p>
            <a:pPr marL="285750" indent="-285750">
              <a:buFont typeface="Arial" panose="020B0604020202020204" pitchFamily="34" charset="0"/>
              <a:buChar char="•"/>
            </a:pPr>
            <a:r>
              <a:rPr lang="zh-CN" altLang="en-US" b="0" i="0" dirty="0">
                <a:effectLst/>
                <a:latin typeface="minion-pro-display"/>
              </a:rPr>
              <a:t>一种解释是，地方官员编造数据的政治动机已经下降。</a:t>
            </a:r>
            <a:endParaRPr lang="en-US" altLang="zh-CN" dirty="0">
              <a:latin typeface="minion-pro-display"/>
            </a:endParaRPr>
          </a:p>
          <a:p>
            <a:pPr marL="285750" indent="-285750">
              <a:buFont typeface="Arial" panose="020B0604020202020204" pitchFamily="34" charset="0"/>
              <a:buChar char="•"/>
            </a:pPr>
            <a:r>
              <a:rPr lang="zh-CN" altLang="en-US" b="0" i="0" dirty="0">
                <a:effectLst/>
                <a:latin typeface="minion-pro-display"/>
              </a:rPr>
              <a:t>另一种解释是，即使这些动机仍然存在，中央政府加大了对地方统计部门的检查力度。</a:t>
            </a:r>
            <a:endParaRPr lang="en-US" altLang="zh-CN" b="0" i="0" dirty="0">
              <a:effectLst/>
              <a:latin typeface="minion-pro-display"/>
            </a:endParaRPr>
          </a:p>
          <a:p>
            <a:pPr marL="285750" indent="-285750">
              <a:buFont typeface="Arial" panose="020B0604020202020204" pitchFamily="34" charset="0"/>
              <a:buChar char="•"/>
            </a:pPr>
            <a:r>
              <a:rPr lang="zh-CN" altLang="en-US" b="0" i="0" dirty="0">
                <a:effectLst/>
                <a:latin typeface="minion-pro-display"/>
              </a:rPr>
              <a:t>一种更愤世嫉俗的解读是，这并不表明北京方面更致力于发布准确的数据，而是表明北京方面希望无论是地方还是全国产生的扭曲数据都能相互协调。</a:t>
            </a:r>
            <a:endParaRPr lang="zh-CN" altLang="en-US" dirty="0"/>
          </a:p>
        </p:txBody>
      </p:sp>
    </p:spTree>
    <p:extLst>
      <p:ext uri="{BB962C8B-B14F-4D97-AF65-F5344CB8AC3E}">
        <p14:creationId xmlns:p14="http://schemas.microsoft.com/office/powerpoint/2010/main" val="4127043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C03357-1F40-5ABB-610A-5927BD087AB8}"/>
              </a:ext>
            </a:extLst>
          </p:cNvPr>
          <p:cNvSpPr>
            <a:spLocks noGrp="1"/>
          </p:cNvSpPr>
          <p:nvPr>
            <p:ph type="title"/>
          </p:nvPr>
        </p:nvSpPr>
        <p:spPr>
          <a:xfrm>
            <a:off x="614680" y="101045"/>
            <a:ext cx="10515600" cy="1325563"/>
          </a:xfrm>
        </p:spPr>
        <p:txBody>
          <a:bodyPr/>
          <a:lstStyle/>
          <a:p>
            <a:r>
              <a:rPr lang="zh-CN" altLang="en-US" dirty="0"/>
              <a:t>国际关注和比较</a:t>
            </a:r>
          </a:p>
        </p:txBody>
      </p:sp>
      <p:sp>
        <p:nvSpPr>
          <p:cNvPr id="3" name="内容占位符 2">
            <a:extLst>
              <a:ext uri="{FF2B5EF4-FFF2-40B4-BE49-F238E27FC236}">
                <a16:creationId xmlns:a16="http://schemas.microsoft.com/office/drawing/2014/main" id="{1B4164F7-6606-10B9-75BB-DC9E533B268A}"/>
              </a:ext>
            </a:extLst>
          </p:cNvPr>
          <p:cNvSpPr>
            <a:spLocks noGrp="1"/>
          </p:cNvSpPr>
          <p:nvPr>
            <p:ph idx="1"/>
          </p:nvPr>
        </p:nvSpPr>
        <p:spPr>
          <a:xfrm>
            <a:off x="614680" y="1253331"/>
            <a:ext cx="10515600" cy="4351338"/>
          </a:xfrm>
        </p:spPr>
        <p:txBody>
          <a:bodyPr>
            <a:normAutofit/>
          </a:bodyPr>
          <a:lstStyle/>
          <a:p>
            <a:r>
              <a:rPr lang="zh-CN" altLang="en-US" sz="2000" b="1" dirty="0"/>
              <a:t>其他国家的类似问题</a:t>
            </a:r>
          </a:p>
          <a:p>
            <a:pPr>
              <a:buFont typeface="Arial" panose="020B0604020202020204" pitchFamily="34" charset="0"/>
              <a:buChar char="•"/>
            </a:pPr>
            <a:r>
              <a:rPr lang="zh-CN" altLang="en-US" sz="2000" b="1" dirty="0"/>
              <a:t>美国</a:t>
            </a:r>
            <a:r>
              <a:rPr lang="zh-CN" altLang="en-US" sz="2000" dirty="0"/>
              <a:t>：美国经济数据也面临挑战，例如分析师是否充分考虑了所有经济活动，是否正确衡量了价格通胀​ 。</a:t>
            </a:r>
          </a:p>
          <a:p>
            <a:pPr>
              <a:buFont typeface="Arial" panose="020B0604020202020204" pitchFamily="34" charset="0"/>
              <a:buChar char="•"/>
            </a:pPr>
            <a:r>
              <a:rPr lang="zh-CN" altLang="en-US" sz="2000" b="1" dirty="0"/>
              <a:t>俄罗斯</a:t>
            </a:r>
            <a:r>
              <a:rPr lang="zh-CN" altLang="en-US" sz="2000" dirty="0"/>
              <a:t>：由于对官方数据的怀疑，专家们使用</a:t>
            </a:r>
            <a:r>
              <a:rPr lang="zh-CN" altLang="en-US" sz="2000" dirty="0">
                <a:solidFill>
                  <a:srgbClr val="C00000"/>
                </a:solidFill>
              </a:rPr>
              <a:t>贸易</a:t>
            </a:r>
            <a:r>
              <a:rPr lang="zh-CN" altLang="en-US" sz="2000" dirty="0"/>
              <a:t>伙伴的数据和</a:t>
            </a:r>
            <a:r>
              <a:rPr lang="zh-CN" altLang="en-US" sz="2000" dirty="0">
                <a:solidFill>
                  <a:srgbClr val="C00000"/>
                </a:solidFill>
              </a:rPr>
              <a:t>卫星图像</a:t>
            </a:r>
            <a:r>
              <a:rPr lang="zh-CN" altLang="en-US" sz="2000" dirty="0"/>
              <a:t>追踪经济活动​ 。</a:t>
            </a:r>
          </a:p>
          <a:p>
            <a:pPr>
              <a:buFont typeface="Arial" panose="020B0604020202020204" pitchFamily="34" charset="0"/>
              <a:buChar char="•"/>
            </a:pPr>
            <a:r>
              <a:rPr lang="zh-CN" altLang="en-US" sz="2000" b="1" dirty="0"/>
              <a:t>印度</a:t>
            </a:r>
            <a:r>
              <a:rPr lang="zh-CN" altLang="en-US" sz="2000" dirty="0"/>
              <a:t>：印度的经济数据质量同样受到质疑，经济学家依赖高频数据如</a:t>
            </a:r>
            <a:r>
              <a:rPr lang="zh-CN" altLang="en-US" sz="2000" dirty="0">
                <a:solidFill>
                  <a:srgbClr val="C00000"/>
                </a:solidFill>
              </a:rPr>
              <a:t>汽车销售、货运量</a:t>
            </a:r>
            <a:r>
              <a:rPr lang="zh-CN" altLang="en-US" sz="2000" dirty="0"/>
              <a:t>等进行分析​ </a:t>
            </a:r>
            <a:r>
              <a:rPr lang="en-US" altLang="zh-CN" sz="2000" dirty="0"/>
              <a:t>​</a:t>
            </a:r>
            <a:r>
              <a:rPr lang="zh-CN" altLang="en-US" sz="2000" dirty="0"/>
              <a:t>。</a:t>
            </a:r>
            <a:endParaRPr lang="en-US" altLang="zh-CN" sz="2000" dirty="0"/>
          </a:p>
          <a:p>
            <a:pPr marL="0" indent="0">
              <a:buNone/>
            </a:pPr>
            <a:endParaRPr lang="zh-CN" altLang="en-US" sz="2000" dirty="0"/>
          </a:p>
          <a:p>
            <a:endParaRPr lang="zh-CN" altLang="en-US" sz="2000" dirty="0"/>
          </a:p>
        </p:txBody>
      </p:sp>
      <p:pic>
        <p:nvPicPr>
          <p:cNvPr id="5" name="图片 4">
            <a:extLst>
              <a:ext uri="{FF2B5EF4-FFF2-40B4-BE49-F238E27FC236}">
                <a16:creationId xmlns:a16="http://schemas.microsoft.com/office/drawing/2014/main" id="{520B695E-DDA7-AE81-24EE-C0172CD28581}"/>
              </a:ext>
            </a:extLst>
          </p:cNvPr>
          <p:cNvPicPr>
            <a:picLocks noChangeAspect="1"/>
          </p:cNvPicPr>
          <p:nvPr/>
        </p:nvPicPr>
        <p:blipFill>
          <a:blip r:embed="rId2"/>
          <a:stretch>
            <a:fillRect/>
          </a:stretch>
        </p:blipFill>
        <p:spPr>
          <a:xfrm>
            <a:off x="614679" y="3429000"/>
            <a:ext cx="7501165" cy="2809240"/>
          </a:xfrm>
          <a:prstGeom prst="rect">
            <a:avLst/>
          </a:prstGeom>
        </p:spPr>
      </p:pic>
      <p:sp>
        <p:nvSpPr>
          <p:cNvPr id="6" name="文本框 5">
            <a:extLst>
              <a:ext uri="{FF2B5EF4-FFF2-40B4-BE49-F238E27FC236}">
                <a16:creationId xmlns:a16="http://schemas.microsoft.com/office/drawing/2014/main" id="{2735CE23-BE22-3598-FD87-2CEBDCA98D0C}"/>
              </a:ext>
            </a:extLst>
          </p:cNvPr>
          <p:cNvSpPr txBox="1"/>
          <p:nvPr/>
        </p:nvSpPr>
        <p:spPr>
          <a:xfrm>
            <a:off x="8356600" y="3429000"/>
            <a:ext cx="3220720" cy="2585323"/>
          </a:xfrm>
          <a:prstGeom prst="rect">
            <a:avLst/>
          </a:prstGeom>
          <a:noFill/>
        </p:spPr>
        <p:txBody>
          <a:bodyPr wrap="square" rtlCol="0">
            <a:spAutoFit/>
          </a:bodyPr>
          <a:lstStyle/>
          <a:p>
            <a:r>
              <a:rPr lang="zh-CN" altLang="en-US" dirty="0"/>
              <a:t>红色：官方</a:t>
            </a:r>
            <a:r>
              <a:rPr lang="en-US" altLang="zh-CN" dirty="0"/>
              <a:t>GDP</a:t>
            </a:r>
            <a:r>
              <a:rPr lang="zh-CN" altLang="en-US" dirty="0"/>
              <a:t>增长</a:t>
            </a:r>
            <a:endParaRPr lang="en-US" altLang="zh-CN" dirty="0"/>
          </a:p>
          <a:p>
            <a:r>
              <a:rPr lang="zh-CN" altLang="en-US" dirty="0"/>
              <a:t>蓝色：国际货币基金组织</a:t>
            </a:r>
            <a:endParaRPr lang="en-US" altLang="zh-CN" dirty="0"/>
          </a:p>
          <a:p>
            <a:r>
              <a:rPr lang="zh-CN" altLang="en-US" dirty="0"/>
              <a:t>黄色：世界银行</a:t>
            </a:r>
            <a:endParaRPr lang="en-US" altLang="zh-CN" dirty="0"/>
          </a:p>
          <a:p>
            <a:r>
              <a:rPr lang="zh-CN" altLang="en-US" dirty="0"/>
              <a:t>绿色：高盛</a:t>
            </a:r>
            <a:endParaRPr lang="en-US" altLang="zh-CN" dirty="0"/>
          </a:p>
          <a:p>
            <a:r>
              <a:rPr lang="zh-CN" altLang="en-US" dirty="0"/>
              <a:t>紫色：亚洲开发银行</a:t>
            </a:r>
            <a:endParaRPr lang="en-US" altLang="zh-CN" dirty="0"/>
          </a:p>
          <a:p>
            <a:r>
              <a:rPr lang="zh-CN" altLang="en-US" dirty="0"/>
              <a:t>青色：经济合作与发展组织</a:t>
            </a:r>
            <a:endParaRPr lang="en-US" altLang="zh-CN" dirty="0"/>
          </a:p>
          <a:p>
            <a:r>
              <a:rPr lang="zh-CN" altLang="en-US" dirty="0"/>
              <a:t>橙色：丸红株式会社</a:t>
            </a:r>
            <a:endParaRPr lang="en-US" altLang="zh-CN" dirty="0"/>
          </a:p>
          <a:p>
            <a:r>
              <a:rPr lang="zh-CN" altLang="en-US" dirty="0"/>
              <a:t>深紫色：中国社会科学院</a:t>
            </a:r>
            <a:endParaRPr lang="en-US" altLang="zh-CN" dirty="0"/>
          </a:p>
          <a:p>
            <a:r>
              <a:rPr lang="zh-CN" altLang="en-US" dirty="0"/>
              <a:t>深绿色：中国科学院</a:t>
            </a:r>
          </a:p>
        </p:txBody>
      </p:sp>
    </p:spTree>
    <p:extLst>
      <p:ext uri="{BB962C8B-B14F-4D97-AF65-F5344CB8AC3E}">
        <p14:creationId xmlns:p14="http://schemas.microsoft.com/office/powerpoint/2010/main" val="3739311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7CA0CB-9F44-10E3-485D-F7D6878C071E}"/>
              </a:ext>
            </a:extLst>
          </p:cNvPr>
          <p:cNvSpPr>
            <a:spLocks noGrp="1"/>
          </p:cNvSpPr>
          <p:nvPr>
            <p:ph type="title"/>
          </p:nvPr>
        </p:nvSpPr>
        <p:spPr/>
        <p:txBody>
          <a:bodyPr/>
          <a:lstStyle/>
          <a:p>
            <a:r>
              <a:rPr lang="zh-CN" altLang="en-US" dirty="0"/>
              <a:t>非官方估计和替代指标</a:t>
            </a:r>
          </a:p>
        </p:txBody>
      </p:sp>
      <p:sp>
        <p:nvSpPr>
          <p:cNvPr id="3" name="内容占位符 2">
            <a:extLst>
              <a:ext uri="{FF2B5EF4-FFF2-40B4-BE49-F238E27FC236}">
                <a16:creationId xmlns:a16="http://schemas.microsoft.com/office/drawing/2014/main" id="{127BCF5D-16AF-E4CB-9E43-D73D53ADD57B}"/>
              </a:ext>
            </a:extLst>
          </p:cNvPr>
          <p:cNvSpPr>
            <a:spLocks noGrp="1"/>
          </p:cNvSpPr>
          <p:nvPr>
            <p:ph idx="1"/>
          </p:nvPr>
        </p:nvSpPr>
        <p:spPr/>
        <p:txBody>
          <a:bodyPr>
            <a:normAutofit/>
          </a:bodyPr>
          <a:lstStyle/>
          <a:p>
            <a:pPr>
              <a:buFont typeface="Arial" panose="020B0604020202020204" pitchFamily="34" charset="0"/>
              <a:buChar char="•"/>
            </a:pPr>
            <a:r>
              <a:rPr lang="zh-CN" altLang="en-US" b="1" dirty="0"/>
              <a:t>家庭作坊式估计</a:t>
            </a:r>
            <a:r>
              <a:rPr lang="zh-CN" altLang="en-US" dirty="0"/>
              <a:t>：由于官方数据的争议，许多独立分析师和小型研究机构开始提供非官方的</a:t>
            </a:r>
            <a:r>
              <a:rPr lang="en-US" altLang="zh-CN" dirty="0"/>
              <a:t>GDP</a:t>
            </a:r>
            <a:r>
              <a:rPr lang="zh-CN" altLang="en-US" dirty="0"/>
              <a:t>估计。​</a:t>
            </a:r>
          </a:p>
          <a:p>
            <a:pPr>
              <a:buFont typeface="Arial" panose="020B0604020202020204" pitchFamily="34" charset="0"/>
              <a:buChar char="•"/>
            </a:pPr>
            <a:r>
              <a:rPr lang="zh-CN" altLang="en-US" b="1" dirty="0"/>
              <a:t>能源消耗</a:t>
            </a:r>
            <a:r>
              <a:rPr lang="zh-CN" altLang="en-US" dirty="0"/>
              <a:t>：作为制造业大国，中国的能源消耗与经济产出高度相关，因此能源消耗数据成为重要的替代指标​ </a:t>
            </a:r>
            <a:r>
              <a:rPr lang="en-US" altLang="zh-CN" dirty="0"/>
              <a:t>​</a:t>
            </a:r>
            <a:r>
              <a:rPr lang="zh-CN" altLang="en-US" dirty="0"/>
              <a:t>。</a:t>
            </a:r>
          </a:p>
          <a:p>
            <a:pPr>
              <a:buFont typeface="Arial" panose="020B0604020202020204" pitchFamily="34" charset="0"/>
              <a:buChar char="•"/>
            </a:pPr>
            <a:r>
              <a:rPr lang="en-US" altLang="zh-CN" b="1" dirty="0"/>
              <a:t>LKQ</a:t>
            </a:r>
            <a:r>
              <a:rPr lang="zh-CN" altLang="en-US" b="1" dirty="0"/>
              <a:t>指数</a:t>
            </a:r>
            <a:r>
              <a:rPr lang="zh-CN" altLang="en-US" dirty="0"/>
              <a:t>：通过工业用电量、铁路货运量和贷款发放量来衡量经济活动​</a:t>
            </a:r>
          </a:p>
          <a:p>
            <a:endParaRPr lang="zh-CN" altLang="en-US" dirty="0"/>
          </a:p>
        </p:txBody>
      </p:sp>
    </p:spTree>
    <p:extLst>
      <p:ext uri="{BB962C8B-B14F-4D97-AF65-F5344CB8AC3E}">
        <p14:creationId xmlns:p14="http://schemas.microsoft.com/office/powerpoint/2010/main" val="132641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0C7A00-3D22-8AA9-DD48-C04A616AD473}"/>
              </a:ext>
            </a:extLst>
          </p:cNvPr>
          <p:cNvSpPr>
            <a:spLocks noGrp="1"/>
          </p:cNvSpPr>
          <p:nvPr>
            <p:ph type="title"/>
          </p:nvPr>
        </p:nvSpPr>
        <p:spPr/>
        <p:txBody>
          <a:bodyPr/>
          <a:lstStyle/>
          <a:p>
            <a:r>
              <a:rPr lang="en-US" altLang="zh-CN" b="0" i="0" dirty="0">
                <a:effectLst/>
                <a:latin typeface="minion-pro-display"/>
              </a:rPr>
              <a:t>LKQ</a:t>
            </a:r>
            <a:r>
              <a:rPr lang="zh-CN" altLang="en-US" b="0" i="0" dirty="0">
                <a:effectLst/>
                <a:latin typeface="minion-pro-display"/>
              </a:rPr>
              <a:t>指数</a:t>
            </a:r>
            <a:endParaRPr lang="zh-CN" altLang="en-US" dirty="0"/>
          </a:p>
        </p:txBody>
      </p:sp>
      <p:pic>
        <p:nvPicPr>
          <p:cNvPr id="8" name="图片 7">
            <a:extLst>
              <a:ext uri="{FF2B5EF4-FFF2-40B4-BE49-F238E27FC236}">
                <a16:creationId xmlns:a16="http://schemas.microsoft.com/office/drawing/2014/main" id="{653C5CB4-B0F5-0F7E-07A8-09C296384CE7}"/>
              </a:ext>
            </a:extLst>
          </p:cNvPr>
          <p:cNvPicPr>
            <a:picLocks noChangeAspect="1"/>
          </p:cNvPicPr>
          <p:nvPr/>
        </p:nvPicPr>
        <p:blipFill>
          <a:blip r:embed="rId2"/>
          <a:stretch>
            <a:fillRect/>
          </a:stretch>
        </p:blipFill>
        <p:spPr>
          <a:xfrm>
            <a:off x="254901" y="1825625"/>
            <a:ext cx="6785849" cy="3912342"/>
          </a:xfrm>
          <a:prstGeom prst="rect">
            <a:avLst/>
          </a:prstGeom>
        </p:spPr>
      </p:pic>
      <p:sp>
        <p:nvSpPr>
          <p:cNvPr id="10" name="内容占位符 9">
            <a:extLst>
              <a:ext uri="{FF2B5EF4-FFF2-40B4-BE49-F238E27FC236}">
                <a16:creationId xmlns:a16="http://schemas.microsoft.com/office/drawing/2014/main" id="{39109F06-8F0F-2BAF-59B8-2FE3F6E39F57}"/>
              </a:ext>
            </a:extLst>
          </p:cNvPr>
          <p:cNvSpPr>
            <a:spLocks noGrp="1"/>
          </p:cNvSpPr>
          <p:nvPr>
            <p:ph idx="1"/>
          </p:nvPr>
        </p:nvSpPr>
        <p:spPr>
          <a:xfrm>
            <a:off x="7162800" y="1168400"/>
            <a:ext cx="4419600" cy="5008563"/>
          </a:xfrm>
        </p:spPr>
        <p:txBody>
          <a:bodyPr>
            <a:normAutofit/>
          </a:bodyPr>
          <a:lstStyle/>
          <a:p>
            <a:pPr>
              <a:buFont typeface="Arial" panose="020B0604020202020204" pitchFamily="34" charset="0"/>
              <a:buChar char="•"/>
            </a:pPr>
            <a:r>
              <a:rPr lang="zh-CN" altLang="en-US" sz="1800" b="1" dirty="0"/>
              <a:t>数据波动性</a:t>
            </a:r>
            <a:r>
              <a:rPr lang="zh-CN" altLang="en-US" sz="1800" dirty="0"/>
              <a:t>：相比官方</a:t>
            </a:r>
            <a:r>
              <a:rPr lang="en-US" altLang="zh-CN" sz="1800" dirty="0"/>
              <a:t>GDP</a:t>
            </a:r>
            <a:r>
              <a:rPr lang="zh-CN" altLang="en-US" sz="1800" dirty="0"/>
              <a:t>数据，</a:t>
            </a:r>
            <a:r>
              <a:rPr lang="en-US" altLang="zh-CN" sz="1800" dirty="0"/>
              <a:t>LKQ</a:t>
            </a:r>
            <a:r>
              <a:rPr lang="zh-CN" altLang="en-US" sz="1800" dirty="0"/>
              <a:t>指数显示出更大的波动性，反映了更真实的经济活动变化。这种波动性与许多观察人士认为的中国经济实际情况更加吻合​ 。</a:t>
            </a:r>
          </a:p>
          <a:p>
            <a:pPr>
              <a:buFont typeface="Arial" panose="020B0604020202020204" pitchFamily="34" charset="0"/>
              <a:buChar char="•"/>
            </a:pPr>
            <a:r>
              <a:rPr lang="zh-CN" altLang="en-US" sz="1800" b="1" dirty="0"/>
              <a:t>应用效果</a:t>
            </a:r>
            <a:r>
              <a:rPr lang="zh-CN" altLang="en-US" sz="1800" dirty="0"/>
              <a:t>：研究显示，在经济低迷时期，</a:t>
            </a:r>
            <a:r>
              <a:rPr lang="en-US" altLang="zh-CN" sz="1800" dirty="0"/>
              <a:t>LKQ</a:t>
            </a:r>
            <a:r>
              <a:rPr lang="zh-CN" altLang="en-US" sz="1800" dirty="0"/>
              <a:t>指数更能反映实际的经济放缓情况。</a:t>
            </a:r>
          </a:p>
          <a:p>
            <a:r>
              <a:rPr lang="zh-CN" altLang="en-US" sz="1800" b="1" dirty="0"/>
              <a:t>矛盾点：</a:t>
            </a:r>
            <a:r>
              <a:rPr lang="en-US" altLang="zh-CN" sz="1800" dirty="0"/>
              <a:t>LKQ</a:t>
            </a:r>
            <a:r>
              <a:rPr lang="zh-CN" altLang="en-US" sz="1800" dirty="0"/>
              <a:t>指数主要关注的是工业和基础设施方面的经济活动，而服务业的生产占比并没有直接包括在内。随着服务业占生产总值占比越来越大，</a:t>
            </a:r>
            <a:r>
              <a:rPr lang="en-US" altLang="zh-CN" sz="1800" dirty="0"/>
              <a:t>LKQ</a:t>
            </a:r>
            <a:r>
              <a:rPr lang="zh-CN" altLang="en-US" sz="1800" dirty="0"/>
              <a:t>指数的参考性也逐渐存疑</a:t>
            </a:r>
          </a:p>
        </p:txBody>
      </p:sp>
      <p:pic>
        <p:nvPicPr>
          <p:cNvPr id="7" name="图片 6">
            <a:extLst>
              <a:ext uri="{FF2B5EF4-FFF2-40B4-BE49-F238E27FC236}">
                <a16:creationId xmlns:a16="http://schemas.microsoft.com/office/drawing/2014/main" id="{85E10533-8587-0B23-605F-8F58C5C44DEB}"/>
              </a:ext>
            </a:extLst>
          </p:cNvPr>
          <p:cNvPicPr>
            <a:picLocks noChangeAspect="1"/>
          </p:cNvPicPr>
          <p:nvPr/>
        </p:nvPicPr>
        <p:blipFill>
          <a:blip r:embed="rId3"/>
          <a:stretch>
            <a:fillRect/>
          </a:stretch>
        </p:blipFill>
        <p:spPr>
          <a:xfrm>
            <a:off x="3122994" y="5661853"/>
            <a:ext cx="8814105" cy="1030220"/>
          </a:xfrm>
          <a:prstGeom prst="rect">
            <a:avLst/>
          </a:prstGeom>
        </p:spPr>
      </p:pic>
    </p:spTree>
    <p:extLst>
      <p:ext uri="{BB962C8B-B14F-4D97-AF65-F5344CB8AC3E}">
        <p14:creationId xmlns:p14="http://schemas.microsoft.com/office/powerpoint/2010/main" val="8197445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534</TotalTime>
  <Words>1306</Words>
  <Application>Microsoft Office PowerPoint</Application>
  <PresentationFormat>宽屏</PresentationFormat>
  <Paragraphs>140</Paragraphs>
  <Slides>13</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20" baseType="lpstr">
      <vt:lpstr>minion-pro-display</vt:lpstr>
      <vt:lpstr>等线</vt:lpstr>
      <vt:lpstr>等线 Light</vt:lpstr>
      <vt:lpstr>微软雅黑</vt:lpstr>
      <vt:lpstr>Arial</vt:lpstr>
      <vt:lpstr>Office 主题​​</vt:lpstr>
      <vt:lpstr>think-cell Slide</vt:lpstr>
      <vt:lpstr>测量混乱：中国GDP增长数据和潜在替代指标</vt:lpstr>
      <vt:lpstr>引言</vt:lpstr>
      <vt:lpstr>新中国GDP增长率</vt:lpstr>
      <vt:lpstr>特殊时段的GDP表现</vt:lpstr>
      <vt:lpstr>官方GDP数据的争议</vt:lpstr>
      <vt:lpstr>各省报告的增长数据与全国预测的差距</vt:lpstr>
      <vt:lpstr>国际关注和比较</vt:lpstr>
      <vt:lpstr>非官方估计和替代指标</vt:lpstr>
      <vt:lpstr>LKQ指数</vt:lpstr>
      <vt:lpstr>夜灯强度作为经济活动的替代指标</vt:lpstr>
      <vt:lpstr>多指标综合分析</vt:lpstr>
      <vt:lpstr>结论和建议</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zekai xia</dc:creator>
  <cp:lastModifiedBy>zekai xia</cp:lastModifiedBy>
  <cp:revision>4</cp:revision>
  <dcterms:created xsi:type="dcterms:W3CDTF">2024-06-20T04:44:15Z</dcterms:created>
  <dcterms:modified xsi:type="dcterms:W3CDTF">2024-07-01T02:08:11Z</dcterms:modified>
</cp:coreProperties>
</file>