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1" r:id="rId4"/>
    <p:sldId id="265" r:id="rId5"/>
    <p:sldId id="257" r:id="rId6"/>
    <p:sldId id="263" r:id="rId7"/>
    <p:sldId id="266" r:id="rId8"/>
    <p:sldId id="258" r:id="rId9"/>
    <p:sldId id="267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04:42:04.69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04:41:13.5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29,'33'-1,"62"-12,-61 7,59-3,810 10,-878-1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04:41:15.0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0,'706'0,"-682"0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04:41:16.1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1,'621'0,"-597"0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04:41:20.3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1,'905'0,"-881"0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04:41:21.66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12,'566'0,"-558"0,1 0,0-1,16-3,-7-2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04:41:23.7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1 119,'22'-1,"0"-1,-1-2,1 0,0-1,26-10,3-1,-33 12,0 1,-1 1,19 0,-17 1,0-1,30-6,54-11,-15 4,-42 8,0 2,0 2,84 5,-35 1,127-3,-197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04:41:38.22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1T04:41:38.85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82365-4B9B-4AE5-8CFE-A4CBC38B9BFD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86D4C-3324-4BD1-A40D-1D26EA1F67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86D4C-3324-4BD1-A40D-1D26EA1F67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4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FFC9C-5367-C4E3-D5BB-E0FD1BE23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84FB5-08C9-86BD-BF40-51579B8C6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5FF1A-AD82-79BF-16B5-E37D1DC5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90E4C-9FF9-8588-4CE3-E3B16F80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BA0D6-CD07-BE8F-BC49-0D07E004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2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D743A-7A97-8C38-ADE8-4D686F0F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54749-8C46-99DF-1D94-6D62C9BB0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374E5-287C-0BB8-1BC4-ED9DD64F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E4B60-0B22-A7B6-09DA-016A4666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9E4DE-DC13-A163-1A92-9FE95461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8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4DECE-6C52-6870-DFAE-2CB6746DA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1238F-E686-6B1D-5143-4D3E95E84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96F4C-8D8F-CB03-F64D-F5DBF88D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55A3C-BCA5-1447-9144-25175CF9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E6255-981F-CEC4-B051-DF0E27A8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6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BB485-87D8-0F85-4B8A-3EEDE64C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73F90-5EA4-E201-6D9B-F056F17C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CC0E9-7D2C-8EBA-7D44-D8ADD557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130B2-9045-B20F-A901-A9202525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D05AF-7AEA-26E4-4CC8-8A94F2E0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4306-1BC1-5083-C96C-ADA3929E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41F3C-2AD5-DB66-6BF0-32D1E83D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10F74-BB75-D982-CC1B-EB286D12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BF9DC-7CCF-048D-4AAF-94FDB784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BA363-CB9F-0BAC-E3D1-F73D983A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9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8BA4C-E69A-D848-8BD0-AFB9192D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482CF-76CD-FCD5-8E1B-B269D6EE5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39E29C-CC7F-90DE-F430-E648534A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E95FB-23E5-5162-A9EF-17A7697D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52D62-A9CC-6360-F8B3-7647453F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54E15-6650-B80E-1A92-CA919824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49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6EFE7-405B-4D0E-E9DB-C8EC1EA3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CBF99-010C-78B1-85B4-B93A85C82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693E18-EAE0-4483-C1CC-9AD791791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5ACF2F-18EB-A7D7-4894-25A52B5C4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377CE1-0F46-691A-C6CB-325F81E68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9B308F-2DD7-006B-EB88-120D1A78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BD8E63-35F2-9786-A56B-5D53198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86634-2F11-8F73-FC7C-75DCF319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5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EE076-DED4-A4F4-18D0-72EECEFE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65D206-01D6-02FA-11E9-B82F4608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50F866-661E-8E67-D8DE-1A8F264D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E6989B-14C7-A0BF-F157-794E84A3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2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74A955-88C3-5353-284A-6067EE07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648F1-3F67-107B-6089-66F73F53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A0D5B-FD3F-ECBF-7C99-9118517B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3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80BF1-D082-3272-C83E-8CA3D85B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9658E-BD4D-DC33-D86A-BED0438C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E68A8E-68F5-BCAA-0EEA-1AEAFA480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2FABD-8071-E14C-BEE3-3DDDFF35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96941-BCF2-20F3-4A12-128D66A6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5DFD7-B44E-86A7-ED35-709EC05A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2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1AD4B-7BB4-FD3B-3376-8A093197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33EC50-0119-61EB-D688-44C5A2175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92621-F4B2-45A7-F9A0-72C89563E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C72DE-DD53-4166-E898-1AB0DFC0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F1A9A-E12A-0925-E644-B918F350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8D53-AA38-3AAA-DEF6-9BD07B04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9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321263-67A8-B8E2-BD90-B3F6FE45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DB1CE2-61B3-36AC-5247-442894C5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ADF5F-FDAA-2F3A-45F9-A7976B888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E3E30-5671-4138-950A-D41B548D212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DA22D-D5A0-D8E0-134E-BA7C9505E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0074B-7944-4331-A0C8-06E097636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3B346-43A8-469C-9F9A-EC4C9ED84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0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streetcn.com/articles/3716061" TargetMode="External"/><Relationship Id="rId7" Type="http://schemas.openxmlformats.org/officeDocument/2006/relationships/hyperlink" Target="https://www.investing.com/indices/csi300-historical-data" TargetMode="External"/><Relationship Id="rId2" Type="http://schemas.openxmlformats.org/officeDocument/2006/relationships/hyperlink" Target="https://en.macromicro.me/charts/100447/csi300-vs-estimated-ep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ivatebank.jpmorgan.com/apac/en/insights/markets-and-investing/china-outlook-2024-bear-with-it" TargetMode="External"/><Relationship Id="rId5" Type="http://schemas.openxmlformats.org/officeDocument/2006/relationships/hyperlink" Target="https://www.ceicdata.com/en/china/china-securities-index--pe-and-pb-ratio-daily/cn-pe-ratio-csi-300-index" TargetMode="External"/><Relationship Id="rId4" Type="http://schemas.openxmlformats.org/officeDocument/2006/relationships/hyperlink" Target="https://www.google.com/finance/quote/000300:SHA?sa=X&amp;sqi=2&amp;ved=2ahUKEwidhNLvseqGAxWvJUQIHe8mBkcQ3ecFegQIJBA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2A192-5B54-9739-3322-05894A6B4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分析结合高盛</a:t>
            </a:r>
            <a:r>
              <a:rPr lang="en-US" altLang="zh-CN" dirty="0"/>
              <a:t>5.20</a:t>
            </a:r>
            <a:r>
              <a:rPr lang="zh-CN" altLang="en-US" dirty="0"/>
              <a:t>报告至</a:t>
            </a:r>
            <a:r>
              <a:rPr lang="en-US" altLang="zh-CN" dirty="0"/>
              <a:t>6.20</a:t>
            </a:r>
            <a:r>
              <a:rPr lang="zh-CN" altLang="en-US" dirty="0"/>
              <a:t>的预测情况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9969AA-947C-E46C-3C88-6495D5CD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65C36-4F3E-A262-5F66-C2F5DF12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参考文献与来源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079A3-5533-289E-C7CB-BCB1CE2D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https://en.macromicro.me/charts/100447/csi300-vs-estimated-eps</a:t>
            </a:r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https://wallstreetcn.com/articles/3716061</a:t>
            </a:r>
            <a:endParaRPr lang="en-US" altLang="zh-CN" sz="2000" dirty="0"/>
          </a:p>
          <a:p>
            <a:r>
              <a:rPr lang="en-US" altLang="zh-CN" sz="2000" dirty="0">
                <a:hlinkClick r:id="rId4"/>
              </a:rPr>
              <a:t>https://www.google.com/finance/quote/000300:SHA?sa=X&amp;sqi=2&amp;ved=2ahUKEwidhNLvseqGAxWvJUQIHe8mBkcQ3ecFegQIJBAf</a:t>
            </a:r>
            <a:endParaRPr lang="en-US" altLang="zh-CN" sz="2000" dirty="0"/>
          </a:p>
          <a:p>
            <a:r>
              <a:rPr lang="en-US" altLang="zh-CN" sz="2000" dirty="0">
                <a:hlinkClick r:id="rId5"/>
              </a:rPr>
              <a:t>https://www.ceicdata.com/en/china/china-securities-index--pe-and-pb-ratio-daily/cn-pe-ratio-csi-300-index</a:t>
            </a:r>
            <a:endParaRPr lang="en-US" altLang="zh-CN" sz="2000" dirty="0"/>
          </a:p>
          <a:p>
            <a:r>
              <a:rPr lang="en-US" altLang="zh-CN" sz="2000" dirty="0">
                <a:hlinkClick r:id="rId6"/>
              </a:rPr>
              <a:t>https://privatebank.jpmorgan.com/apac/en/insights/markets-and-investing/china-outlook-2024-bear-with-it</a:t>
            </a:r>
            <a:endParaRPr lang="en-US" altLang="zh-CN" sz="2000" dirty="0"/>
          </a:p>
          <a:p>
            <a:r>
              <a:rPr lang="en-US" altLang="zh-CN" sz="2000" dirty="0">
                <a:hlinkClick r:id="rId7"/>
              </a:rPr>
              <a:t>https://www.investing.com/indices/csi300-historical-data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624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ED3D7-CBF1-68E6-24DD-24720469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D7849-5216-FA62-97CF-32E977331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月，中国</a:t>
            </a:r>
            <a:r>
              <a:rPr lang="en-US" altLang="zh-CN" dirty="0"/>
              <a:t>A</a:t>
            </a:r>
            <a:r>
              <a:rPr lang="zh-CN" altLang="en-US" dirty="0"/>
              <a:t>股市场经历了大幅度崩盘，主要原因包括以下几点：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宏观经济压力</a:t>
            </a:r>
            <a:r>
              <a:rPr lang="zh-CN" altLang="en-US" dirty="0"/>
              <a:t>：中国经济增长放缓，房地产市场继续低迷，企业盈利预期下降。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政策变动</a:t>
            </a:r>
            <a:r>
              <a:rPr lang="zh-CN" altLang="en-US" dirty="0"/>
              <a:t>：政府实施新的金融监管政策，引发市场恐慌性抛售。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外部因素</a:t>
            </a:r>
            <a:r>
              <a:rPr lang="zh-CN" altLang="en-US" dirty="0"/>
              <a:t>：全球经济不确定性增加，外资撤离中国市场。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中国政府进行了紧急干预，包括国家队大量买入股票和实施市场稳定措施，但市场反应依然消极，导致损失超过</a:t>
            </a:r>
            <a:r>
              <a:rPr lang="en-US" altLang="zh-CN" dirty="0"/>
              <a:t>5</a:t>
            </a:r>
            <a:r>
              <a:rPr lang="zh-CN" altLang="en-US" dirty="0"/>
              <a:t>万亿美元​ </a:t>
            </a:r>
          </a:p>
        </p:txBody>
      </p:sp>
    </p:spTree>
    <p:extLst>
      <p:ext uri="{BB962C8B-B14F-4D97-AF65-F5344CB8AC3E}">
        <p14:creationId xmlns:p14="http://schemas.microsoft.com/office/powerpoint/2010/main" val="34352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012F5-4B45-E142-7C84-915EA70E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822" y="179531"/>
            <a:ext cx="10515600" cy="1325563"/>
          </a:xfrm>
        </p:spPr>
        <p:txBody>
          <a:bodyPr/>
          <a:lstStyle/>
          <a:p>
            <a:r>
              <a:rPr lang="en-US" altLang="zh-CN" dirty="0"/>
              <a:t>CSI300</a:t>
            </a:r>
            <a:r>
              <a:rPr lang="zh-CN" altLang="en-US" dirty="0"/>
              <a:t>指数近期表现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E81AC2-C17E-E95D-4001-D07AC88A3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690688"/>
            <a:ext cx="5514104" cy="36580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7CA9E8-2907-94A7-5365-9BBD3EE4E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86" y="1513430"/>
            <a:ext cx="5042893" cy="3839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872EDC-FE9E-3DAC-EC83-4664B894A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22" y="1513430"/>
            <a:ext cx="5541443" cy="3839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4FED11-CA35-52BF-EA28-8246820F0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600" y="1521766"/>
            <a:ext cx="6302286" cy="3839476"/>
          </a:xfrm>
          <a:prstGeom prst="rect">
            <a:avLst/>
          </a:prstGeom>
        </p:spPr>
      </p:pic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71C8D348-4283-9C22-403E-63767FFC826B}"/>
              </a:ext>
            </a:extLst>
          </p:cNvPr>
          <p:cNvSpPr/>
          <p:nvPr/>
        </p:nvSpPr>
        <p:spPr>
          <a:xfrm>
            <a:off x="4775200" y="3169920"/>
            <a:ext cx="71120" cy="6096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9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78FD8-655B-0249-3E0D-88806C55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/>
              </a:rPr>
              <a:t>本期技术性牛市现状</a:t>
            </a:r>
            <a:br>
              <a:rPr lang="zh-CN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8DC758-78A2-949E-0941-85E90703E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27" y="1289249"/>
            <a:ext cx="10777073" cy="2889329"/>
          </a:xfr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688353F-5F4E-18B3-5BAE-36C442F67A69}"/>
              </a:ext>
            </a:extLst>
          </p:cNvPr>
          <p:cNvSpPr txBox="1">
            <a:spLocks/>
          </p:cNvSpPr>
          <p:nvPr/>
        </p:nvSpPr>
        <p:spPr>
          <a:xfrm>
            <a:off x="576727" y="4365625"/>
            <a:ext cx="10693400" cy="185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23</a:t>
            </a:r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次进入技术性牛市（定义为从底部反弹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20%</a:t>
            </a:r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），其中有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22</a:t>
            </a:r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次在进入技术性牛市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20</a:t>
            </a:r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个交易日后都经历了至少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5%</a:t>
            </a:r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的回撤。</a:t>
            </a:r>
            <a:endParaRPr lang="en-US" altLang="zh-CN" dirty="0">
              <a:solidFill>
                <a:srgbClr val="222222"/>
              </a:solidFill>
              <a:highlight>
                <a:srgbClr val="FFFFFF"/>
              </a:highlight>
              <a:latin typeface="Helvetica Neue"/>
            </a:endParaRPr>
          </a:p>
          <a:p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有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12</a:t>
            </a:r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次市场在回调之后恢复了上涨趋势，在接下来的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3</a:t>
            </a:r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个月平均上涨了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31%</a:t>
            </a:r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</a:rPr>
              <a:t>。</a:t>
            </a:r>
            <a:endParaRPr lang="en-US" altLang="zh-CN" dirty="0">
              <a:solidFill>
                <a:srgbClr val="222222"/>
              </a:solidFill>
              <a:highlight>
                <a:srgbClr val="FFFFFF"/>
              </a:highlight>
              <a:latin typeface="Helvetica Neue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0B59878-BFDA-C199-99A9-E5983359402F}"/>
                  </a:ext>
                </a:extLst>
              </p14:cNvPr>
              <p14:cNvContentPartPr/>
              <p14:nvPr/>
            </p14:nvContentPartPr>
            <p14:xfrm>
              <a:off x="2194400" y="700880"/>
              <a:ext cx="432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0B59878-BFDA-C199-99A9-E598335940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6400" y="664880"/>
                <a:ext cx="3996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10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B50DC-33E6-0F31-F606-17568839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技术性牛市历史数据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BD71FE-62FC-AE50-0A29-2D532E2D7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69047"/>
            <a:ext cx="9942123" cy="522382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AE8F99-095B-500D-70C6-62FA2A9BC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13"/>
          <a:stretch/>
        </p:blipFill>
        <p:spPr>
          <a:xfrm>
            <a:off x="4348480" y="1538288"/>
            <a:ext cx="6908800" cy="7985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51FA3F-804A-DBED-82E9-B960FB667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72871"/>
            <a:ext cx="1074513" cy="5639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5F92EA9E-8933-4B87-62DC-5A804295BF24}"/>
                  </a:ext>
                </a:extLst>
              </p14:cNvPr>
              <p14:cNvContentPartPr/>
              <p14:nvPr/>
            </p14:nvContentPartPr>
            <p14:xfrm>
              <a:off x="4642760" y="3270920"/>
              <a:ext cx="425880" cy="108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5F92EA9E-8933-4B87-62DC-5A804295BF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24760" y="3234920"/>
                <a:ext cx="4615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8C42C6B-C75A-507A-8D9C-15E6AD43285B}"/>
                  </a:ext>
                </a:extLst>
              </p14:cNvPr>
              <p14:cNvContentPartPr/>
              <p14:nvPr/>
            </p14:nvContentPartPr>
            <p14:xfrm>
              <a:off x="4683440" y="4358480"/>
              <a:ext cx="263160" cy="3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8C42C6B-C75A-507A-8D9C-15E6AD4328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5800" y="4322480"/>
                <a:ext cx="298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5C514CF-E997-20BA-0204-664691138B58}"/>
                  </a:ext>
                </a:extLst>
              </p14:cNvPr>
              <p14:cNvContentPartPr/>
              <p14:nvPr/>
            </p14:nvContentPartPr>
            <p14:xfrm>
              <a:off x="4734560" y="4612280"/>
              <a:ext cx="232560" cy="3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5C514CF-E997-20BA-0204-664691138B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6560" y="4576640"/>
                <a:ext cx="268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F5836FFC-06DE-D4EC-9119-E314BAB62709}"/>
                  </a:ext>
                </a:extLst>
              </p14:cNvPr>
              <p14:cNvContentPartPr/>
              <p14:nvPr/>
            </p14:nvContentPartPr>
            <p14:xfrm>
              <a:off x="9600680" y="4693280"/>
              <a:ext cx="334800" cy="3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F5836FFC-06DE-D4EC-9119-E314BAB627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82680" y="4657640"/>
                <a:ext cx="370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24435E9-EF47-C422-609E-C596593D3F8B}"/>
                  </a:ext>
                </a:extLst>
              </p14:cNvPr>
              <p14:cNvContentPartPr/>
              <p14:nvPr/>
            </p14:nvContentPartPr>
            <p14:xfrm>
              <a:off x="9641360" y="4313480"/>
              <a:ext cx="228960" cy="432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24435E9-EF47-C422-609E-C596593D3F8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3720" y="4277840"/>
                <a:ext cx="2646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C52454B1-8DD2-E620-0350-F24D113BE920}"/>
                  </a:ext>
                </a:extLst>
              </p14:cNvPr>
              <p14:cNvContentPartPr/>
              <p14:nvPr/>
            </p14:nvContentPartPr>
            <p14:xfrm>
              <a:off x="9611120" y="3208280"/>
              <a:ext cx="426960" cy="428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C52454B1-8DD2-E620-0350-F24D113BE9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93480" y="3172640"/>
                <a:ext cx="462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EA15C196-BD0C-A51C-DA58-B430B17228AB}"/>
                  </a:ext>
                </a:extLst>
              </p14:cNvPr>
              <p14:cNvContentPartPr/>
              <p14:nvPr/>
            </p14:nvContentPartPr>
            <p14:xfrm>
              <a:off x="7477760" y="751640"/>
              <a:ext cx="360" cy="3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EA15C196-BD0C-A51C-DA58-B430B17228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59760" y="716000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93015851-4CC2-BB6C-ED94-598CA7808804}"/>
                  </a:ext>
                </a:extLst>
              </p14:cNvPr>
              <p14:cNvContentPartPr/>
              <p14:nvPr/>
            </p14:nvContentPartPr>
            <p14:xfrm>
              <a:off x="14010320" y="954680"/>
              <a:ext cx="360" cy="3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93015851-4CC2-BB6C-ED94-598CA78088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992680" y="919040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75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D6CCD-BE87-828D-5152-0CF340E7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365125"/>
            <a:ext cx="10904913" cy="1325563"/>
          </a:xfrm>
        </p:spPr>
        <p:txBody>
          <a:bodyPr/>
          <a:lstStyle/>
          <a:p>
            <a:r>
              <a:rPr lang="zh-CN" altLang="en-US" dirty="0"/>
              <a:t>基于历史值对于今年的技术性牛市进行分析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D9AE177-A1A7-77EE-1771-82BCFC8B4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323478"/>
              </p:ext>
            </p:extLst>
          </p:nvPr>
        </p:nvGraphicFramePr>
        <p:xfrm>
          <a:off x="448887" y="1431063"/>
          <a:ext cx="10381674" cy="1392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957">
                  <a:extLst>
                    <a:ext uri="{9D8B030D-6E8A-4147-A177-3AD203B41FA5}">
                      <a16:colId xmlns:a16="http://schemas.microsoft.com/office/drawing/2014/main" val="1194291086"/>
                    </a:ext>
                  </a:extLst>
                </a:gridCol>
                <a:gridCol w="815442">
                  <a:extLst>
                    <a:ext uri="{9D8B030D-6E8A-4147-A177-3AD203B41FA5}">
                      <a16:colId xmlns:a16="http://schemas.microsoft.com/office/drawing/2014/main" val="1388285429"/>
                    </a:ext>
                  </a:extLst>
                </a:gridCol>
                <a:gridCol w="1107541">
                  <a:extLst>
                    <a:ext uri="{9D8B030D-6E8A-4147-A177-3AD203B41FA5}">
                      <a16:colId xmlns:a16="http://schemas.microsoft.com/office/drawing/2014/main" val="638353371"/>
                    </a:ext>
                  </a:extLst>
                </a:gridCol>
                <a:gridCol w="838873">
                  <a:extLst>
                    <a:ext uri="{9D8B030D-6E8A-4147-A177-3AD203B41FA5}">
                      <a16:colId xmlns:a16="http://schemas.microsoft.com/office/drawing/2014/main" val="3262166836"/>
                    </a:ext>
                  </a:extLst>
                </a:gridCol>
                <a:gridCol w="865037">
                  <a:extLst>
                    <a:ext uri="{9D8B030D-6E8A-4147-A177-3AD203B41FA5}">
                      <a16:colId xmlns:a16="http://schemas.microsoft.com/office/drawing/2014/main" val="42437976"/>
                    </a:ext>
                  </a:extLst>
                </a:gridCol>
                <a:gridCol w="815442">
                  <a:extLst>
                    <a:ext uri="{9D8B030D-6E8A-4147-A177-3AD203B41FA5}">
                      <a16:colId xmlns:a16="http://schemas.microsoft.com/office/drawing/2014/main" val="1846032630"/>
                    </a:ext>
                  </a:extLst>
                </a:gridCol>
                <a:gridCol w="961492">
                  <a:extLst>
                    <a:ext uri="{9D8B030D-6E8A-4147-A177-3AD203B41FA5}">
                      <a16:colId xmlns:a16="http://schemas.microsoft.com/office/drawing/2014/main" val="1526879687"/>
                    </a:ext>
                  </a:extLst>
                </a:gridCol>
                <a:gridCol w="1046686">
                  <a:extLst>
                    <a:ext uri="{9D8B030D-6E8A-4147-A177-3AD203B41FA5}">
                      <a16:colId xmlns:a16="http://schemas.microsoft.com/office/drawing/2014/main" val="1178238613"/>
                    </a:ext>
                  </a:extLst>
                </a:gridCol>
                <a:gridCol w="973663">
                  <a:extLst>
                    <a:ext uri="{9D8B030D-6E8A-4147-A177-3AD203B41FA5}">
                      <a16:colId xmlns:a16="http://schemas.microsoft.com/office/drawing/2014/main" val="2161422007"/>
                    </a:ext>
                  </a:extLst>
                </a:gridCol>
                <a:gridCol w="1107541">
                  <a:extLst>
                    <a:ext uri="{9D8B030D-6E8A-4147-A177-3AD203B41FA5}">
                      <a16:colId xmlns:a16="http://schemas.microsoft.com/office/drawing/2014/main" val="1490428569"/>
                    </a:ext>
                  </a:extLst>
                </a:gridCol>
              </a:tblGrid>
              <a:tr h="61065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类别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初次</a:t>
                      </a:r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涨幅的持续时间（天）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从</a:t>
                      </a:r>
                      <a:r>
                        <a:rPr lang="en-US" altLang="zh-CN" sz="1100" u="none" strike="noStrike">
                          <a:effectLst/>
                        </a:rPr>
                        <a:t>20%</a:t>
                      </a:r>
                      <a:r>
                        <a:rPr lang="zh-CN" altLang="en-US" sz="1100" u="none" strike="noStrike">
                          <a:effectLst/>
                        </a:rPr>
                        <a:t>涨幅到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个月内峰值的持续时间（天）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20%</a:t>
                      </a:r>
                      <a:r>
                        <a:rPr lang="zh-CN" altLang="en-US" sz="1100" u="none" strike="noStrike">
                          <a:effectLst/>
                        </a:rPr>
                        <a:t>涨幅后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个月内的最大进一步涨幅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涨幅后</a:t>
                      </a:r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r>
                        <a:rPr lang="zh-CN" altLang="en-US" sz="1100" u="none" strike="noStrike" dirty="0">
                          <a:effectLst/>
                        </a:rPr>
                        <a:t>个月内的最大回撤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涨幅时的远期市盈率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初次</a:t>
                      </a:r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涨幅的远期市盈率增幅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从</a:t>
                      </a:r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涨幅到峰值的远期市盈率增幅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初次</a:t>
                      </a:r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涨幅的远期每股收益变化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从</a:t>
                      </a:r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涨幅到峰值的远期每股收益变化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extLst>
                  <a:ext uri="{0D108BD9-81ED-4DB2-BD59-A6C34878D82A}">
                    <a16:rowId xmlns:a16="http://schemas.microsoft.com/office/drawing/2014/main" val="754482257"/>
                  </a:ext>
                </a:extLst>
              </a:tr>
              <a:tr h="1787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平均（进一步上涨</a:t>
                      </a:r>
                      <a:r>
                        <a:rPr lang="en-US" altLang="zh-CN" sz="1100" u="none" strike="noStrike">
                          <a:effectLst/>
                        </a:rPr>
                        <a:t>20%</a:t>
                      </a:r>
                      <a:r>
                        <a:rPr lang="zh-CN" altLang="en-US" sz="1100" u="none" strike="noStrike">
                          <a:effectLst/>
                        </a:rPr>
                        <a:t>以上）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extLst>
                  <a:ext uri="{0D108BD9-81ED-4DB2-BD59-A6C34878D82A}">
                    <a16:rowId xmlns:a16="http://schemas.microsoft.com/office/drawing/2014/main" val="3048437584"/>
                  </a:ext>
                </a:extLst>
              </a:tr>
              <a:tr h="1787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平均（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个月后正收益）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extLst>
                  <a:ext uri="{0D108BD9-81ED-4DB2-BD59-A6C34878D82A}">
                    <a16:rowId xmlns:a16="http://schemas.microsoft.com/office/drawing/2014/main" val="1409551284"/>
                  </a:ext>
                </a:extLst>
              </a:tr>
              <a:tr h="1787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平均（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个月后负收益）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extLst>
                  <a:ext uri="{0D108BD9-81ED-4DB2-BD59-A6C34878D82A}">
                    <a16:rowId xmlns:a16="http://schemas.microsoft.com/office/drawing/2014/main" val="1750189518"/>
                  </a:ext>
                </a:extLst>
              </a:tr>
              <a:tr h="1787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平均（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个月内跌破起始点）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highlight>
                            <a:srgbClr val="FFC7CE"/>
                          </a:highlight>
                        </a:rPr>
                        <a:t>95</a:t>
                      </a:r>
                      <a:endParaRPr lang="en-US" altLang="zh-CN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12.4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extLst>
                  <a:ext uri="{0D108BD9-81ED-4DB2-BD59-A6C34878D82A}">
                    <a16:rowId xmlns:a16="http://schemas.microsoft.com/office/drawing/2014/main" val="189504097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A1B45E-879B-C888-A7FF-5F72E556B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05800"/>
              </p:ext>
            </p:extLst>
          </p:nvPr>
        </p:nvGraphicFramePr>
        <p:xfrm>
          <a:off x="499687" y="2845349"/>
          <a:ext cx="1028007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912">
                  <a:extLst>
                    <a:ext uri="{9D8B030D-6E8A-4147-A177-3AD203B41FA5}">
                      <a16:colId xmlns:a16="http://schemas.microsoft.com/office/drawing/2014/main" val="1173037093"/>
                    </a:ext>
                  </a:extLst>
                </a:gridCol>
                <a:gridCol w="864239">
                  <a:extLst>
                    <a:ext uri="{9D8B030D-6E8A-4147-A177-3AD203B41FA5}">
                      <a16:colId xmlns:a16="http://schemas.microsoft.com/office/drawing/2014/main" val="667141675"/>
                    </a:ext>
                  </a:extLst>
                </a:gridCol>
                <a:gridCol w="1057600">
                  <a:extLst>
                    <a:ext uri="{9D8B030D-6E8A-4147-A177-3AD203B41FA5}">
                      <a16:colId xmlns:a16="http://schemas.microsoft.com/office/drawing/2014/main" val="25397131"/>
                    </a:ext>
                  </a:extLst>
                </a:gridCol>
                <a:gridCol w="791938">
                  <a:extLst>
                    <a:ext uri="{9D8B030D-6E8A-4147-A177-3AD203B41FA5}">
                      <a16:colId xmlns:a16="http://schemas.microsoft.com/office/drawing/2014/main" val="1034401582"/>
                    </a:ext>
                  </a:extLst>
                </a:gridCol>
                <a:gridCol w="897026">
                  <a:extLst>
                    <a:ext uri="{9D8B030D-6E8A-4147-A177-3AD203B41FA5}">
                      <a16:colId xmlns:a16="http://schemas.microsoft.com/office/drawing/2014/main" val="2645190024"/>
                    </a:ext>
                  </a:extLst>
                </a:gridCol>
                <a:gridCol w="841540">
                  <a:extLst>
                    <a:ext uri="{9D8B030D-6E8A-4147-A177-3AD203B41FA5}">
                      <a16:colId xmlns:a16="http://schemas.microsoft.com/office/drawing/2014/main" val="1089141288"/>
                    </a:ext>
                  </a:extLst>
                </a:gridCol>
                <a:gridCol w="927797">
                  <a:extLst>
                    <a:ext uri="{9D8B030D-6E8A-4147-A177-3AD203B41FA5}">
                      <a16:colId xmlns:a16="http://schemas.microsoft.com/office/drawing/2014/main" val="4286222677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1204084334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3726429578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763329927"/>
                    </a:ext>
                  </a:extLst>
                </a:gridCol>
              </a:tblGrid>
              <a:tr h="631282">
                <a:tc>
                  <a:txBody>
                    <a:bodyPr/>
                    <a:lstStyle/>
                    <a:p>
                      <a:r>
                        <a:rPr lang="en-US" altLang="zh-CN" dirty="0"/>
                        <a:t>2024.01.22-</a:t>
                      </a:r>
                    </a:p>
                    <a:p>
                      <a:r>
                        <a:rPr lang="en-US" altLang="zh-CN" dirty="0"/>
                        <a:t>2024.05.02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20% data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-5.1%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9.8x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大约</a:t>
                      </a:r>
                      <a:r>
                        <a:rPr lang="en-US" altLang="zh-CN" dirty="0"/>
                        <a:t>-5%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1979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8B49D12-34FA-FEC6-803A-57BE10A4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81" y="4074270"/>
            <a:ext cx="5334462" cy="27053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357259-A8AE-FEAF-0BB6-B889C832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853" y="5231335"/>
            <a:ext cx="845893" cy="2514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6F5857-981B-63D5-8CDF-DE6C56AF7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195" y="5026020"/>
            <a:ext cx="923285" cy="2107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66C1F6-6D74-619C-E4A8-E9FC721D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894" y="6028486"/>
            <a:ext cx="923285" cy="2107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E548F2-36AE-30DE-C6D4-14B5A21D9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231" y="6274533"/>
            <a:ext cx="1092981" cy="251482"/>
          </a:xfrm>
          <a:prstGeom prst="rect">
            <a:avLst/>
          </a:prstGeom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4C88212-724B-7D28-31EF-CE5BFCE66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35811"/>
              </p:ext>
            </p:extLst>
          </p:nvPr>
        </p:nvGraphicFramePr>
        <p:xfrm>
          <a:off x="448888" y="2853834"/>
          <a:ext cx="103816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59">
                  <a:extLst>
                    <a:ext uri="{9D8B030D-6E8A-4147-A177-3AD203B41FA5}">
                      <a16:colId xmlns:a16="http://schemas.microsoft.com/office/drawing/2014/main" val="1173037093"/>
                    </a:ext>
                  </a:extLst>
                </a:gridCol>
                <a:gridCol w="872780">
                  <a:extLst>
                    <a:ext uri="{9D8B030D-6E8A-4147-A177-3AD203B41FA5}">
                      <a16:colId xmlns:a16="http://schemas.microsoft.com/office/drawing/2014/main" val="667141675"/>
                    </a:ext>
                  </a:extLst>
                </a:gridCol>
                <a:gridCol w="1068052">
                  <a:extLst>
                    <a:ext uri="{9D8B030D-6E8A-4147-A177-3AD203B41FA5}">
                      <a16:colId xmlns:a16="http://schemas.microsoft.com/office/drawing/2014/main" val="25397131"/>
                    </a:ext>
                  </a:extLst>
                </a:gridCol>
                <a:gridCol w="799765">
                  <a:extLst>
                    <a:ext uri="{9D8B030D-6E8A-4147-A177-3AD203B41FA5}">
                      <a16:colId xmlns:a16="http://schemas.microsoft.com/office/drawing/2014/main" val="1034401582"/>
                    </a:ext>
                  </a:extLst>
                </a:gridCol>
                <a:gridCol w="905892">
                  <a:extLst>
                    <a:ext uri="{9D8B030D-6E8A-4147-A177-3AD203B41FA5}">
                      <a16:colId xmlns:a16="http://schemas.microsoft.com/office/drawing/2014/main" val="2645190024"/>
                    </a:ext>
                  </a:extLst>
                </a:gridCol>
                <a:gridCol w="849857">
                  <a:extLst>
                    <a:ext uri="{9D8B030D-6E8A-4147-A177-3AD203B41FA5}">
                      <a16:colId xmlns:a16="http://schemas.microsoft.com/office/drawing/2014/main" val="1089141288"/>
                    </a:ext>
                  </a:extLst>
                </a:gridCol>
                <a:gridCol w="936967">
                  <a:extLst>
                    <a:ext uri="{9D8B030D-6E8A-4147-A177-3AD203B41FA5}">
                      <a16:colId xmlns:a16="http://schemas.microsoft.com/office/drawing/2014/main" val="4286222677"/>
                    </a:ext>
                  </a:extLst>
                </a:gridCol>
                <a:gridCol w="1038168">
                  <a:extLst>
                    <a:ext uri="{9D8B030D-6E8A-4147-A177-3AD203B41FA5}">
                      <a16:colId xmlns:a16="http://schemas.microsoft.com/office/drawing/2014/main" val="1204084334"/>
                    </a:ext>
                  </a:extLst>
                </a:gridCol>
                <a:gridCol w="1038168">
                  <a:extLst>
                    <a:ext uri="{9D8B030D-6E8A-4147-A177-3AD203B41FA5}">
                      <a16:colId xmlns:a16="http://schemas.microsoft.com/office/drawing/2014/main" val="3726429578"/>
                    </a:ext>
                  </a:extLst>
                </a:gridCol>
                <a:gridCol w="1038168">
                  <a:extLst>
                    <a:ext uri="{9D8B030D-6E8A-4147-A177-3AD203B41FA5}">
                      <a16:colId xmlns:a16="http://schemas.microsoft.com/office/drawing/2014/main" val="763329927"/>
                    </a:ext>
                  </a:extLst>
                </a:gridCol>
              </a:tblGrid>
              <a:tr h="921848">
                <a:tc>
                  <a:txBody>
                    <a:bodyPr/>
                    <a:lstStyle/>
                    <a:p>
                      <a:r>
                        <a:rPr lang="en-US" altLang="zh-CN" dirty="0"/>
                        <a:t>2024.01.22-</a:t>
                      </a:r>
                    </a:p>
                    <a:p>
                      <a:r>
                        <a:rPr lang="en-US" altLang="zh-CN" dirty="0"/>
                        <a:t>2024.05.02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20% data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-5.1%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最高峰至今）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9.8x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大约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-5%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5.22_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最高峰）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19798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C125C2D5-F811-79C7-A291-23D3EACC80E2}"/>
              </a:ext>
            </a:extLst>
          </p:cNvPr>
          <p:cNvSpPr txBox="1"/>
          <p:nvPr/>
        </p:nvSpPr>
        <p:spPr>
          <a:xfrm>
            <a:off x="6096000" y="4379689"/>
            <a:ext cx="5334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fP</a:t>
            </a:r>
            <a:r>
              <a:rPr lang="en-US" altLang="zh-CN" dirty="0"/>
              <a:t>/E</a:t>
            </a:r>
            <a:r>
              <a:rPr lang="zh-CN" altLang="en-US" dirty="0"/>
              <a:t>和 </a:t>
            </a:r>
            <a:r>
              <a:rPr lang="en-US" altLang="zh-CN" dirty="0" err="1"/>
              <a:t>fEPS</a:t>
            </a:r>
            <a:r>
              <a:rPr lang="en-US" altLang="zh-CN" dirty="0"/>
              <a:t> </a:t>
            </a:r>
            <a:r>
              <a:rPr lang="zh-CN" altLang="en-US" dirty="0"/>
              <a:t>被视为判断技术性牛市能否持续的重要因素：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对于首次</a:t>
            </a:r>
            <a:r>
              <a:rPr lang="en-US" altLang="zh-CN" dirty="0"/>
              <a:t>20%</a:t>
            </a:r>
            <a:r>
              <a:rPr lang="zh-CN" altLang="en-US" dirty="0"/>
              <a:t>涨幅而言，没有看出直接的相关性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对于首次涨幅后</a:t>
            </a:r>
            <a:r>
              <a:rPr lang="en-US" altLang="zh-CN" dirty="0"/>
              <a:t>6</a:t>
            </a:r>
            <a:r>
              <a:rPr lang="zh-CN" altLang="en-US" dirty="0"/>
              <a:t>个月的大盘走势而言，有相当的影响。</a:t>
            </a:r>
            <a:r>
              <a:rPr lang="en-US" altLang="zh-CN" dirty="0" err="1"/>
              <a:t>fEPS</a:t>
            </a:r>
            <a:r>
              <a:rPr lang="zh-CN" altLang="en-US" dirty="0"/>
              <a:t>对于牛市的持续性有显著影响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93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D6CCD-BE87-828D-5152-0CF340E7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365125"/>
            <a:ext cx="10904913" cy="1325563"/>
          </a:xfrm>
        </p:spPr>
        <p:txBody>
          <a:bodyPr/>
          <a:lstStyle/>
          <a:p>
            <a:r>
              <a:rPr lang="zh-CN" altLang="en-US" dirty="0"/>
              <a:t>基于历史值对于今年的技术性牛市进行分析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D9AE177-A1A7-77EE-1771-82BCFC8B4B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887" y="1431063"/>
          <a:ext cx="10381674" cy="1392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957">
                  <a:extLst>
                    <a:ext uri="{9D8B030D-6E8A-4147-A177-3AD203B41FA5}">
                      <a16:colId xmlns:a16="http://schemas.microsoft.com/office/drawing/2014/main" val="1194291086"/>
                    </a:ext>
                  </a:extLst>
                </a:gridCol>
                <a:gridCol w="815442">
                  <a:extLst>
                    <a:ext uri="{9D8B030D-6E8A-4147-A177-3AD203B41FA5}">
                      <a16:colId xmlns:a16="http://schemas.microsoft.com/office/drawing/2014/main" val="1388285429"/>
                    </a:ext>
                  </a:extLst>
                </a:gridCol>
                <a:gridCol w="1107541">
                  <a:extLst>
                    <a:ext uri="{9D8B030D-6E8A-4147-A177-3AD203B41FA5}">
                      <a16:colId xmlns:a16="http://schemas.microsoft.com/office/drawing/2014/main" val="638353371"/>
                    </a:ext>
                  </a:extLst>
                </a:gridCol>
                <a:gridCol w="838873">
                  <a:extLst>
                    <a:ext uri="{9D8B030D-6E8A-4147-A177-3AD203B41FA5}">
                      <a16:colId xmlns:a16="http://schemas.microsoft.com/office/drawing/2014/main" val="3262166836"/>
                    </a:ext>
                  </a:extLst>
                </a:gridCol>
                <a:gridCol w="865037">
                  <a:extLst>
                    <a:ext uri="{9D8B030D-6E8A-4147-A177-3AD203B41FA5}">
                      <a16:colId xmlns:a16="http://schemas.microsoft.com/office/drawing/2014/main" val="42437976"/>
                    </a:ext>
                  </a:extLst>
                </a:gridCol>
                <a:gridCol w="815442">
                  <a:extLst>
                    <a:ext uri="{9D8B030D-6E8A-4147-A177-3AD203B41FA5}">
                      <a16:colId xmlns:a16="http://schemas.microsoft.com/office/drawing/2014/main" val="1846032630"/>
                    </a:ext>
                  </a:extLst>
                </a:gridCol>
                <a:gridCol w="961492">
                  <a:extLst>
                    <a:ext uri="{9D8B030D-6E8A-4147-A177-3AD203B41FA5}">
                      <a16:colId xmlns:a16="http://schemas.microsoft.com/office/drawing/2014/main" val="1526879687"/>
                    </a:ext>
                  </a:extLst>
                </a:gridCol>
                <a:gridCol w="1046686">
                  <a:extLst>
                    <a:ext uri="{9D8B030D-6E8A-4147-A177-3AD203B41FA5}">
                      <a16:colId xmlns:a16="http://schemas.microsoft.com/office/drawing/2014/main" val="1178238613"/>
                    </a:ext>
                  </a:extLst>
                </a:gridCol>
                <a:gridCol w="973663">
                  <a:extLst>
                    <a:ext uri="{9D8B030D-6E8A-4147-A177-3AD203B41FA5}">
                      <a16:colId xmlns:a16="http://schemas.microsoft.com/office/drawing/2014/main" val="2161422007"/>
                    </a:ext>
                  </a:extLst>
                </a:gridCol>
                <a:gridCol w="1107541">
                  <a:extLst>
                    <a:ext uri="{9D8B030D-6E8A-4147-A177-3AD203B41FA5}">
                      <a16:colId xmlns:a16="http://schemas.microsoft.com/office/drawing/2014/main" val="1490428569"/>
                    </a:ext>
                  </a:extLst>
                </a:gridCol>
              </a:tblGrid>
              <a:tr h="610653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类别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初次</a:t>
                      </a:r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涨幅的持续时间（天）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从</a:t>
                      </a:r>
                      <a:r>
                        <a:rPr lang="en-US" altLang="zh-CN" sz="1100" u="none" strike="noStrike">
                          <a:effectLst/>
                        </a:rPr>
                        <a:t>20%</a:t>
                      </a:r>
                      <a:r>
                        <a:rPr lang="zh-CN" altLang="en-US" sz="1100" u="none" strike="noStrike">
                          <a:effectLst/>
                        </a:rPr>
                        <a:t>涨幅到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个月内峰值的持续时间（天）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>
                          <a:effectLst/>
                        </a:rPr>
                        <a:t>20%</a:t>
                      </a:r>
                      <a:r>
                        <a:rPr lang="zh-CN" altLang="en-US" sz="1100" u="none" strike="noStrike">
                          <a:effectLst/>
                        </a:rPr>
                        <a:t>涨幅后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个月内的最大进一步涨幅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涨幅后</a:t>
                      </a:r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r>
                        <a:rPr lang="zh-CN" altLang="en-US" sz="1100" u="none" strike="noStrike" dirty="0">
                          <a:effectLst/>
                        </a:rPr>
                        <a:t>个月内的最大回撤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涨幅时的远期市盈率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初次</a:t>
                      </a:r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涨幅的远期市盈率增幅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从</a:t>
                      </a:r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涨幅到峰值的远期市盈率增幅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初次</a:t>
                      </a:r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涨幅的远期每股收益变化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从</a:t>
                      </a:r>
                      <a:r>
                        <a:rPr lang="en-US" altLang="zh-CN" sz="1100" u="none" strike="noStrike" dirty="0">
                          <a:effectLst/>
                        </a:rPr>
                        <a:t>20%</a:t>
                      </a:r>
                      <a:r>
                        <a:rPr lang="zh-CN" altLang="en-US" sz="1100" u="none" strike="noStrike" dirty="0">
                          <a:effectLst/>
                        </a:rPr>
                        <a:t>涨幅到峰值的远期每股收益变化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/>
                </a:tc>
                <a:extLst>
                  <a:ext uri="{0D108BD9-81ED-4DB2-BD59-A6C34878D82A}">
                    <a16:rowId xmlns:a16="http://schemas.microsoft.com/office/drawing/2014/main" val="754482257"/>
                  </a:ext>
                </a:extLst>
              </a:tr>
              <a:tr h="1787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平均（进一步上涨</a:t>
                      </a:r>
                      <a:r>
                        <a:rPr lang="en-US" altLang="zh-CN" sz="1100" u="none" strike="noStrike">
                          <a:effectLst/>
                        </a:rPr>
                        <a:t>20%</a:t>
                      </a:r>
                      <a:r>
                        <a:rPr lang="zh-CN" altLang="en-US" sz="1100" u="none" strike="noStrike">
                          <a:effectLst/>
                        </a:rPr>
                        <a:t>以上）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12.9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extLst>
                  <a:ext uri="{0D108BD9-81ED-4DB2-BD59-A6C34878D82A}">
                    <a16:rowId xmlns:a16="http://schemas.microsoft.com/office/drawing/2014/main" val="3048437584"/>
                  </a:ext>
                </a:extLst>
              </a:tr>
              <a:tr h="1787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平均（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个月后正收益）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27%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28%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extLst>
                  <a:ext uri="{0D108BD9-81ED-4DB2-BD59-A6C34878D82A}">
                    <a16:rowId xmlns:a16="http://schemas.microsoft.com/office/drawing/2014/main" val="1409551284"/>
                  </a:ext>
                </a:extLst>
              </a:tr>
              <a:tr h="1787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平均（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个月后负收益）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-1%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extLst>
                  <a:ext uri="{0D108BD9-81ED-4DB2-BD59-A6C34878D82A}">
                    <a16:rowId xmlns:a16="http://schemas.microsoft.com/office/drawing/2014/main" val="1750189518"/>
                  </a:ext>
                </a:extLst>
              </a:tr>
              <a:tr h="1787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平均（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个月内跌破起始点）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  <a:highlight>
                            <a:srgbClr val="FFC7CE"/>
                          </a:highlight>
                        </a:rPr>
                        <a:t>95</a:t>
                      </a:r>
                      <a:endParaRPr lang="en-US" altLang="zh-CN" sz="1100" b="0" i="0" u="none" strike="noStrike">
                        <a:solidFill>
                          <a:srgbClr val="9C0006"/>
                        </a:solidFill>
                        <a:effectLst/>
                        <a:highlight>
                          <a:srgbClr val="FFC7CE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7%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-30%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12.4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-1%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-3%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397" marR="7397" marT="7397" marB="0" anchor="b"/>
                </a:tc>
                <a:extLst>
                  <a:ext uri="{0D108BD9-81ED-4DB2-BD59-A6C34878D82A}">
                    <a16:rowId xmlns:a16="http://schemas.microsoft.com/office/drawing/2014/main" val="189504097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A1B45E-879B-C888-A7FF-5F72E556B10D}"/>
              </a:ext>
            </a:extLst>
          </p:cNvPr>
          <p:cNvGraphicFramePr>
            <a:graphicFrameLocks noGrp="1"/>
          </p:cNvGraphicFramePr>
          <p:nvPr/>
        </p:nvGraphicFramePr>
        <p:xfrm>
          <a:off x="499687" y="2845349"/>
          <a:ext cx="1028007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912">
                  <a:extLst>
                    <a:ext uri="{9D8B030D-6E8A-4147-A177-3AD203B41FA5}">
                      <a16:colId xmlns:a16="http://schemas.microsoft.com/office/drawing/2014/main" val="1173037093"/>
                    </a:ext>
                  </a:extLst>
                </a:gridCol>
                <a:gridCol w="864239">
                  <a:extLst>
                    <a:ext uri="{9D8B030D-6E8A-4147-A177-3AD203B41FA5}">
                      <a16:colId xmlns:a16="http://schemas.microsoft.com/office/drawing/2014/main" val="667141675"/>
                    </a:ext>
                  </a:extLst>
                </a:gridCol>
                <a:gridCol w="1057600">
                  <a:extLst>
                    <a:ext uri="{9D8B030D-6E8A-4147-A177-3AD203B41FA5}">
                      <a16:colId xmlns:a16="http://schemas.microsoft.com/office/drawing/2014/main" val="25397131"/>
                    </a:ext>
                  </a:extLst>
                </a:gridCol>
                <a:gridCol w="791938">
                  <a:extLst>
                    <a:ext uri="{9D8B030D-6E8A-4147-A177-3AD203B41FA5}">
                      <a16:colId xmlns:a16="http://schemas.microsoft.com/office/drawing/2014/main" val="1034401582"/>
                    </a:ext>
                  </a:extLst>
                </a:gridCol>
                <a:gridCol w="897026">
                  <a:extLst>
                    <a:ext uri="{9D8B030D-6E8A-4147-A177-3AD203B41FA5}">
                      <a16:colId xmlns:a16="http://schemas.microsoft.com/office/drawing/2014/main" val="2645190024"/>
                    </a:ext>
                  </a:extLst>
                </a:gridCol>
                <a:gridCol w="841540">
                  <a:extLst>
                    <a:ext uri="{9D8B030D-6E8A-4147-A177-3AD203B41FA5}">
                      <a16:colId xmlns:a16="http://schemas.microsoft.com/office/drawing/2014/main" val="1089141288"/>
                    </a:ext>
                  </a:extLst>
                </a:gridCol>
                <a:gridCol w="927797">
                  <a:extLst>
                    <a:ext uri="{9D8B030D-6E8A-4147-A177-3AD203B41FA5}">
                      <a16:colId xmlns:a16="http://schemas.microsoft.com/office/drawing/2014/main" val="4286222677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1204084334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3726429578"/>
                    </a:ext>
                  </a:extLst>
                </a:gridCol>
                <a:gridCol w="1028007">
                  <a:extLst>
                    <a:ext uri="{9D8B030D-6E8A-4147-A177-3AD203B41FA5}">
                      <a16:colId xmlns:a16="http://schemas.microsoft.com/office/drawing/2014/main" val="763329927"/>
                    </a:ext>
                  </a:extLst>
                </a:gridCol>
              </a:tblGrid>
              <a:tr h="631282">
                <a:tc>
                  <a:txBody>
                    <a:bodyPr/>
                    <a:lstStyle/>
                    <a:p>
                      <a:r>
                        <a:rPr lang="en-US" altLang="zh-CN" dirty="0"/>
                        <a:t>2024.01.22-</a:t>
                      </a:r>
                    </a:p>
                    <a:p>
                      <a:r>
                        <a:rPr lang="en-US" altLang="zh-CN" dirty="0"/>
                        <a:t>2024.05.02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20% data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-5.1%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9.8x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大约</a:t>
                      </a:r>
                      <a:r>
                        <a:rPr lang="en-US" altLang="zh-CN" dirty="0"/>
                        <a:t>-5%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19798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C26F5857-981B-63D5-8CDF-DE6C56AF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95" y="5026020"/>
            <a:ext cx="923285" cy="2107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66C1F6-6D74-619C-E4A8-E9FC721D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94" y="6028486"/>
            <a:ext cx="923285" cy="210750"/>
          </a:xfrm>
          <a:prstGeom prst="rect">
            <a:avLst/>
          </a:prstGeom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4C88212-724B-7D28-31EF-CE5BFCE660D0}"/>
              </a:ext>
            </a:extLst>
          </p:cNvPr>
          <p:cNvGraphicFramePr>
            <a:graphicFrameLocks noGrp="1"/>
          </p:cNvGraphicFramePr>
          <p:nvPr/>
        </p:nvGraphicFramePr>
        <p:xfrm>
          <a:off x="448888" y="2853834"/>
          <a:ext cx="103816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59">
                  <a:extLst>
                    <a:ext uri="{9D8B030D-6E8A-4147-A177-3AD203B41FA5}">
                      <a16:colId xmlns:a16="http://schemas.microsoft.com/office/drawing/2014/main" val="1173037093"/>
                    </a:ext>
                  </a:extLst>
                </a:gridCol>
                <a:gridCol w="872780">
                  <a:extLst>
                    <a:ext uri="{9D8B030D-6E8A-4147-A177-3AD203B41FA5}">
                      <a16:colId xmlns:a16="http://schemas.microsoft.com/office/drawing/2014/main" val="667141675"/>
                    </a:ext>
                  </a:extLst>
                </a:gridCol>
                <a:gridCol w="1068052">
                  <a:extLst>
                    <a:ext uri="{9D8B030D-6E8A-4147-A177-3AD203B41FA5}">
                      <a16:colId xmlns:a16="http://schemas.microsoft.com/office/drawing/2014/main" val="25397131"/>
                    </a:ext>
                  </a:extLst>
                </a:gridCol>
                <a:gridCol w="799765">
                  <a:extLst>
                    <a:ext uri="{9D8B030D-6E8A-4147-A177-3AD203B41FA5}">
                      <a16:colId xmlns:a16="http://schemas.microsoft.com/office/drawing/2014/main" val="1034401582"/>
                    </a:ext>
                  </a:extLst>
                </a:gridCol>
                <a:gridCol w="905892">
                  <a:extLst>
                    <a:ext uri="{9D8B030D-6E8A-4147-A177-3AD203B41FA5}">
                      <a16:colId xmlns:a16="http://schemas.microsoft.com/office/drawing/2014/main" val="2645190024"/>
                    </a:ext>
                  </a:extLst>
                </a:gridCol>
                <a:gridCol w="849857">
                  <a:extLst>
                    <a:ext uri="{9D8B030D-6E8A-4147-A177-3AD203B41FA5}">
                      <a16:colId xmlns:a16="http://schemas.microsoft.com/office/drawing/2014/main" val="1089141288"/>
                    </a:ext>
                  </a:extLst>
                </a:gridCol>
                <a:gridCol w="936967">
                  <a:extLst>
                    <a:ext uri="{9D8B030D-6E8A-4147-A177-3AD203B41FA5}">
                      <a16:colId xmlns:a16="http://schemas.microsoft.com/office/drawing/2014/main" val="4286222677"/>
                    </a:ext>
                  </a:extLst>
                </a:gridCol>
                <a:gridCol w="1038168">
                  <a:extLst>
                    <a:ext uri="{9D8B030D-6E8A-4147-A177-3AD203B41FA5}">
                      <a16:colId xmlns:a16="http://schemas.microsoft.com/office/drawing/2014/main" val="1204084334"/>
                    </a:ext>
                  </a:extLst>
                </a:gridCol>
                <a:gridCol w="1038168">
                  <a:extLst>
                    <a:ext uri="{9D8B030D-6E8A-4147-A177-3AD203B41FA5}">
                      <a16:colId xmlns:a16="http://schemas.microsoft.com/office/drawing/2014/main" val="3726429578"/>
                    </a:ext>
                  </a:extLst>
                </a:gridCol>
                <a:gridCol w="1038168">
                  <a:extLst>
                    <a:ext uri="{9D8B030D-6E8A-4147-A177-3AD203B41FA5}">
                      <a16:colId xmlns:a16="http://schemas.microsoft.com/office/drawing/2014/main" val="763329927"/>
                    </a:ext>
                  </a:extLst>
                </a:gridCol>
              </a:tblGrid>
              <a:tr h="921848">
                <a:tc>
                  <a:txBody>
                    <a:bodyPr/>
                    <a:lstStyle/>
                    <a:p>
                      <a:r>
                        <a:rPr lang="en-US" altLang="zh-CN" dirty="0"/>
                        <a:t>2024.01.22-</a:t>
                      </a:r>
                    </a:p>
                    <a:p>
                      <a:r>
                        <a:rPr lang="en-US" altLang="zh-CN" dirty="0"/>
                        <a:t>2024.05.02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20% data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-5.1%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5.22_</a:t>
                      </a:r>
                      <a:r>
                        <a:rPr lang="zh-CN" altLang="en-US" dirty="0"/>
                        <a:t>最高峰至今）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9.8x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-1%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大约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-5%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5.22_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最高峰）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197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24C29E0-1EBD-2375-A098-80B97631A79F}"/>
              </a:ext>
            </a:extLst>
          </p:cNvPr>
          <p:cNvSpPr txBox="1"/>
          <p:nvPr/>
        </p:nvSpPr>
        <p:spPr>
          <a:xfrm>
            <a:off x="499687" y="4246880"/>
            <a:ext cx="10381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我的结论：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本次技术性牛市初次持续天数高达</a:t>
            </a:r>
            <a:r>
              <a:rPr lang="en-US" altLang="zh-CN" dirty="0"/>
              <a:t>101</a:t>
            </a:r>
            <a:r>
              <a:rPr lang="zh-CN" altLang="en-US" dirty="0"/>
              <a:t>天，我认为市场复苏不具有强势上涨的潜力，且与历史数据中跌破起始点的数据高度吻合。此外，在正收益案例中初次持续天数较长的情况下，</a:t>
            </a:r>
            <a:r>
              <a:rPr lang="en-US" altLang="zh-CN" dirty="0" err="1"/>
              <a:t>fEPS</a:t>
            </a:r>
            <a:r>
              <a:rPr lang="zh-CN" altLang="en-US" dirty="0"/>
              <a:t>通常相当乐观，与本次案例不符合。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截止到</a:t>
            </a:r>
            <a:r>
              <a:rPr lang="en-US" altLang="zh-CN" dirty="0"/>
              <a:t>6.20</a:t>
            </a:r>
            <a:r>
              <a:rPr lang="zh-CN" altLang="en-US" dirty="0"/>
              <a:t>，回调在</a:t>
            </a:r>
            <a:r>
              <a:rPr lang="en-US" altLang="zh-CN" dirty="0"/>
              <a:t>-5%</a:t>
            </a:r>
            <a:r>
              <a:rPr lang="zh-CN" altLang="en-US" dirty="0"/>
              <a:t>左右。结合历史数据预估，一旦继续回调超过较于初次</a:t>
            </a:r>
            <a:r>
              <a:rPr lang="en-US" altLang="zh-CN" dirty="0"/>
              <a:t>20%</a:t>
            </a:r>
            <a:r>
              <a:rPr lang="zh-CN" altLang="en-US" dirty="0"/>
              <a:t>涨幅的</a:t>
            </a:r>
            <a:r>
              <a:rPr lang="en-US" altLang="zh-CN" dirty="0"/>
              <a:t>-15%</a:t>
            </a:r>
            <a:r>
              <a:rPr lang="zh-CN" altLang="en-US" dirty="0"/>
              <a:t>左右，大盘的颓势将难以挽回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本次技术性牛市的初次</a:t>
            </a:r>
            <a:r>
              <a:rPr lang="en-US" altLang="zh-CN" dirty="0"/>
              <a:t>20%</a:t>
            </a:r>
            <a:r>
              <a:rPr lang="zh-CN" altLang="en-US" dirty="0"/>
              <a:t>涨幅和峰值涨幅的 </a:t>
            </a:r>
            <a:r>
              <a:rPr lang="en-US" altLang="zh-CN" dirty="0" err="1"/>
              <a:t>fEPS</a:t>
            </a:r>
            <a:r>
              <a:rPr lang="en-US" altLang="zh-CN" dirty="0"/>
              <a:t> </a:t>
            </a:r>
            <a:r>
              <a:rPr lang="zh-CN" altLang="en-US" dirty="0"/>
              <a:t>均为负值，与历史数据中跌破起始点的数据高度吻合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F6B042-0326-122B-8526-5119257B0CF0}"/>
              </a:ext>
            </a:extLst>
          </p:cNvPr>
          <p:cNvSpPr/>
          <p:nvPr/>
        </p:nvSpPr>
        <p:spPr>
          <a:xfrm>
            <a:off x="2306320" y="1401161"/>
            <a:ext cx="805859" cy="263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0E6F55-9AED-FB7C-11DA-3945A04AADE5}"/>
              </a:ext>
            </a:extLst>
          </p:cNvPr>
          <p:cNvSpPr/>
          <p:nvPr/>
        </p:nvSpPr>
        <p:spPr>
          <a:xfrm>
            <a:off x="8757920" y="1384980"/>
            <a:ext cx="975360" cy="263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173CFF-C16C-1ECD-F93C-B2012CE3CBF4}"/>
              </a:ext>
            </a:extLst>
          </p:cNvPr>
          <p:cNvSpPr/>
          <p:nvPr/>
        </p:nvSpPr>
        <p:spPr>
          <a:xfrm>
            <a:off x="9794240" y="1384980"/>
            <a:ext cx="975360" cy="2632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368B4BA-38FA-DA40-32D9-1F79D7DD8B6C}"/>
              </a:ext>
            </a:extLst>
          </p:cNvPr>
          <p:cNvCxnSpPr>
            <a:cxnSpLocks/>
          </p:cNvCxnSpPr>
          <p:nvPr/>
        </p:nvCxnSpPr>
        <p:spPr>
          <a:xfrm>
            <a:off x="2753360" y="4042554"/>
            <a:ext cx="1798320" cy="549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FA6868-71BD-9B49-EBE9-1E02BCFBA3F2}"/>
              </a:ext>
            </a:extLst>
          </p:cNvPr>
          <p:cNvCxnSpPr>
            <a:cxnSpLocks/>
          </p:cNvCxnSpPr>
          <p:nvPr/>
        </p:nvCxnSpPr>
        <p:spPr>
          <a:xfrm flipH="1">
            <a:off x="5699760" y="4145280"/>
            <a:ext cx="4033520" cy="1737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8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CCE42-31A1-3896-BB43-FC93704D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高盛建议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A6FD750-916B-1FC7-0B20-E6E2BAEB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/>
              </a:rPr>
              <a:t>高盛指出，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/>
              </a:rPr>
              <a:t>“政策看跌期权”已很鲜明。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/>
              </a:rPr>
              <a:t>中国政府正在出台一系列支持性政策，为股市提供明显的底部支撑，特别是房地产和地方债领域的政策有助于化解股市尾部风险</a:t>
            </a:r>
            <a:endParaRPr lang="en-US" altLang="zh-CN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r>
              <a:rPr lang="zh-CN" alt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/>
              </a:rPr>
              <a:t>高盛表示，虽然资本市场活动升温引发了一些流动性担忧，但从融资规模、股息利差、回购力度等角度来看，这些担忧可能被夸大了。同时，部分融资所得也可能转化为回购，从而对股东和市场情绪形成支撑。</a:t>
            </a:r>
            <a:endParaRPr lang="en-US" altLang="zh-CN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r>
              <a:rPr lang="zh-CN" altLang="en-US" sz="2400" dirty="0"/>
              <a:t>高盛建议超配</a:t>
            </a:r>
            <a:r>
              <a:rPr lang="en-US" altLang="zh-CN" sz="2400" dirty="0"/>
              <a:t>A</a:t>
            </a:r>
            <a:r>
              <a:rPr lang="zh-CN" altLang="en-US" sz="2400" dirty="0"/>
              <a:t>股，预计沪深</a:t>
            </a:r>
            <a:r>
              <a:rPr lang="en-US" altLang="zh-CN" sz="2400" dirty="0"/>
              <a:t>300</a:t>
            </a:r>
            <a:r>
              <a:rPr lang="zh-CN" altLang="en-US" sz="2400" dirty="0"/>
              <a:t>指数未来</a:t>
            </a:r>
            <a:r>
              <a:rPr lang="en-US" altLang="zh-CN" sz="2400" dirty="0"/>
              <a:t>12</a:t>
            </a:r>
            <a:r>
              <a:rPr lang="zh-CN" altLang="en-US" sz="2400" dirty="0"/>
              <a:t>个月内上涨</a:t>
            </a:r>
            <a:r>
              <a:rPr lang="en-US" altLang="zh-CN" sz="2400" dirty="0"/>
              <a:t>14%;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135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CCE42-31A1-3896-BB43-FC93704D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建议资产配置</a:t>
            </a:r>
          </a:p>
        </p:txBody>
      </p:sp>
      <p:pic>
        <p:nvPicPr>
          <p:cNvPr id="18" name="内容占位符 17">
            <a:extLst>
              <a:ext uri="{FF2B5EF4-FFF2-40B4-BE49-F238E27FC236}">
                <a16:creationId xmlns:a16="http://schemas.microsoft.com/office/drawing/2014/main" id="{5DCE21D5-F951-ABA7-1E41-D1B93D2F8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40" y="1354075"/>
            <a:ext cx="4922520" cy="4149850"/>
          </a:xfrm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07F1346-1EB7-9114-556A-F1BB56F03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16336"/>
              </p:ext>
            </p:extLst>
          </p:nvPr>
        </p:nvGraphicFramePr>
        <p:xfrm>
          <a:off x="7335520" y="4602481"/>
          <a:ext cx="4724400" cy="2259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969935743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47837184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459109109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67233160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361487990"/>
                    </a:ext>
                  </a:extLst>
                </a:gridCol>
              </a:tblGrid>
              <a:tr h="72894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配置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MXCN </a:t>
                      </a:r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行业组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60" u="none" strike="noStrike" dirty="0">
                          <a:effectLst/>
                          <a:highlight>
                            <a:srgbClr val="FFFFFF"/>
                          </a:highlight>
                        </a:rPr>
                        <a:t>对政策的敏感度</a:t>
                      </a:r>
                      <a:r>
                        <a:rPr lang="en-US" altLang="zh-CN" sz="960" u="none" strike="noStrike" dirty="0"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zh-CN" altLang="en-US" sz="960" u="none" strike="noStrike" dirty="0">
                          <a:effectLst/>
                          <a:highlight>
                            <a:srgbClr val="FFFFFF"/>
                          </a:highlight>
                        </a:rPr>
                        <a:t>排名</a:t>
                      </a:r>
                      <a:r>
                        <a:rPr lang="en-US" altLang="zh-CN" sz="960" u="none" strike="noStrike" dirty="0">
                          <a:effectLst/>
                          <a:highlight>
                            <a:srgbClr val="FFFFFF"/>
                          </a:highlight>
                        </a:rPr>
                        <a:t>%)</a:t>
                      </a:r>
                      <a:endParaRPr lang="en-US" altLang="zh-CN" sz="960" b="0" i="0" u="none" strike="noStrike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60" u="none" strike="noStrike" dirty="0">
                          <a:effectLst/>
                          <a:highlight>
                            <a:srgbClr val="FFFFFF"/>
                          </a:highlight>
                        </a:rPr>
                        <a:t>对</a:t>
                      </a:r>
                      <a:r>
                        <a:rPr lang="en-US" altLang="zh-CN" sz="96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CAI</a:t>
                      </a:r>
                      <a:r>
                        <a:rPr lang="zh-CN" altLang="en-US" sz="960" u="none" strike="noStrike" dirty="0">
                          <a:effectLst/>
                          <a:highlight>
                            <a:srgbClr val="FFFFFF"/>
                          </a:highlight>
                        </a:rPr>
                        <a:t>增长的敏感度</a:t>
                      </a:r>
                      <a:r>
                        <a:rPr lang="en-US" altLang="zh-CN" sz="960" u="none" strike="noStrike" dirty="0"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zh-CN" altLang="en-US" sz="960" u="none" strike="noStrike" dirty="0">
                          <a:effectLst/>
                          <a:highlight>
                            <a:srgbClr val="FFFFFF"/>
                          </a:highlight>
                        </a:rPr>
                        <a:t>排名</a:t>
                      </a:r>
                      <a:r>
                        <a:rPr lang="en-US" altLang="zh-CN" sz="960" u="none" strike="noStrike" dirty="0">
                          <a:effectLst/>
                          <a:highlight>
                            <a:srgbClr val="FFFFFF"/>
                          </a:highlight>
                        </a:rPr>
                        <a:t>%)</a:t>
                      </a:r>
                      <a:endParaRPr lang="en-US" altLang="zh-CN" sz="960" b="0" i="0" u="none" strike="noStrike" dirty="0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海外收入占比</a:t>
                      </a:r>
                      <a:r>
                        <a:rPr lang="en-US" altLang="zh-CN" sz="960" u="none" strike="noStrike">
                          <a:effectLst/>
                          <a:highlight>
                            <a:srgbClr val="FFFFFF"/>
                          </a:highlight>
                        </a:rPr>
                        <a:t>(%)</a:t>
                      </a:r>
                      <a:endParaRPr lang="en-US" altLang="zh-CN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3609858"/>
                  </a:ext>
                </a:extLst>
              </a:tr>
              <a:tr h="2603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超配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媒体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>
                          <a:effectLst/>
                          <a:highlight>
                            <a:srgbClr val="CCE9D5"/>
                          </a:highlight>
                        </a:rPr>
                        <a:t>58</a:t>
                      </a:r>
                      <a:endParaRPr lang="en-US" altLang="zh-CN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CCE9D5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>
                          <a:effectLst/>
                          <a:highlight>
                            <a:srgbClr val="F9FBFC"/>
                          </a:highlight>
                        </a:rPr>
                        <a:t>8</a:t>
                      </a:r>
                      <a:endParaRPr lang="en-US" altLang="zh-CN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9FBFC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>
                          <a:effectLst/>
                          <a:highlight>
                            <a:srgbClr val="FAFBFD"/>
                          </a:highlight>
                        </a:rPr>
                        <a:t>7</a:t>
                      </a:r>
                      <a:endParaRPr lang="en-US" altLang="zh-CN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AFBFD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3024418"/>
                  </a:ext>
                </a:extLst>
              </a:tr>
              <a:tr h="2603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超配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零售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>
                          <a:effectLst/>
                          <a:highlight>
                            <a:srgbClr val="D6EDDE"/>
                          </a:highlight>
                        </a:rPr>
                        <a:t>47</a:t>
                      </a:r>
                      <a:endParaRPr lang="en-US" altLang="zh-CN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D6EDDE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>
                          <a:effectLst/>
                          <a:highlight>
                            <a:srgbClr val="EAF5F0"/>
                          </a:highlight>
                        </a:rPr>
                        <a:t>24</a:t>
                      </a:r>
                      <a:endParaRPr lang="en-US" altLang="zh-CN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EAF5F0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>
                          <a:effectLst/>
                          <a:highlight>
                            <a:srgbClr val="FBF7FA"/>
                          </a:highlight>
                        </a:rPr>
                        <a:t>2</a:t>
                      </a:r>
                      <a:endParaRPr lang="en-US" altLang="zh-CN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BF7FA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818361"/>
                  </a:ext>
                </a:extLst>
              </a:tr>
              <a:tr h="4894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超配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消费者服务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>
                          <a:effectLst/>
                          <a:highlight>
                            <a:srgbClr val="AADBB8"/>
                          </a:highlight>
                        </a:rPr>
                        <a:t>95</a:t>
                      </a:r>
                      <a:endParaRPr lang="en-US" altLang="zh-CN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AADBB8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>
                          <a:effectLst/>
                          <a:highlight>
                            <a:srgbClr val="B4DFC1"/>
                          </a:highlight>
                        </a:rPr>
                        <a:t>84</a:t>
                      </a:r>
                      <a:endParaRPr lang="en-US" altLang="zh-CN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B4DFC1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>
                          <a:effectLst/>
                          <a:highlight>
                            <a:srgbClr val="FBF7FA"/>
                          </a:highlight>
                        </a:rPr>
                        <a:t>2</a:t>
                      </a:r>
                      <a:endParaRPr lang="en-US" altLang="zh-CN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BF7FA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5201290"/>
                  </a:ext>
                </a:extLst>
              </a:tr>
              <a:tr h="2603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超配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食品饮料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 dirty="0">
                          <a:effectLst/>
                          <a:highlight>
                            <a:srgbClr val="EDF6F2"/>
                          </a:highlight>
                        </a:rPr>
                        <a:t>21</a:t>
                      </a:r>
                      <a:endParaRPr lang="en-US" altLang="zh-CN" sz="960" b="0" i="0" u="none" strike="noStrike" dirty="0">
                        <a:solidFill>
                          <a:srgbClr val="0D0D0D"/>
                        </a:solidFill>
                        <a:effectLst/>
                        <a:highlight>
                          <a:srgbClr val="EDF6F2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 dirty="0">
                          <a:effectLst/>
                          <a:highlight>
                            <a:srgbClr val="C6E6D1"/>
                          </a:highlight>
                        </a:rPr>
                        <a:t>64</a:t>
                      </a:r>
                      <a:endParaRPr lang="en-US" altLang="zh-CN" sz="960" b="0" i="0" u="none" strike="noStrike" dirty="0">
                        <a:solidFill>
                          <a:srgbClr val="0D0D0D"/>
                        </a:solidFill>
                        <a:effectLst/>
                        <a:highlight>
                          <a:srgbClr val="C6E6D1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>
                          <a:effectLst/>
                          <a:highlight>
                            <a:srgbClr val="FBFBFE"/>
                          </a:highlight>
                        </a:rPr>
                        <a:t>4</a:t>
                      </a:r>
                      <a:endParaRPr lang="en-US" altLang="zh-CN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BFBFE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144580"/>
                  </a:ext>
                </a:extLst>
              </a:tr>
              <a:tr h="2603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超配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60" u="none" strike="noStrike">
                          <a:effectLst/>
                          <a:highlight>
                            <a:srgbClr val="FFFFFF"/>
                          </a:highlight>
                        </a:rPr>
                        <a:t>科技硬件</a:t>
                      </a:r>
                      <a:endParaRPr lang="zh-CN" altLang="en-US" sz="960" b="0" i="0" u="none" strike="noStrike">
                        <a:solidFill>
                          <a:srgbClr val="0D0D0D"/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 dirty="0">
                          <a:effectLst/>
                          <a:highlight>
                            <a:srgbClr val="F6FAFA"/>
                          </a:highlight>
                        </a:rPr>
                        <a:t>11</a:t>
                      </a:r>
                      <a:endParaRPr lang="en-US" altLang="zh-CN" sz="960" b="0" i="0" u="none" strike="noStrike" dirty="0">
                        <a:solidFill>
                          <a:srgbClr val="0D0D0D"/>
                        </a:solidFill>
                        <a:effectLst/>
                        <a:highlight>
                          <a:srgbClr val="F6FAFA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 dirty="0">
                          <a:effectLst/>
                          <a:highlight>
                            <a:srgbClr val="ADDCBB"/>
                          </a:highlight>
                        </a:rPr>
                        <a:t>92</a:t>
                      </a:r>
                      <a:endParaRPr lang="en-US" altLang="zh-CN" sz="960" b="0" i="0" u="none" strike="noStrike" dirty="0">
                        <a:solidFill>
                          <a:srgbClr val="0D0D0D"/>
                        </a:solidFill>
                        <a:effectLst/>
                        <a:highlight>
                          <a:srgbClr val="ADDCBB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960" u="none" strike="noStrike" dirty="0">
                          <a:effectLst/>
                          <a:highlight>
                            <a:srgbClr val="DCEFE3"/>
                          </a:highlight>
                        </a:rPr>
                        <a:t>40</a:t>
                      </a:r>
                      <a:endParaRPr lang="en-US" altLang="zh-CN" sz="960" b="0" i="0" u="none" strike="noStrike" dirty="0">
                        <a:solidFill>
                          <a:srgbClr val="0D0D0D"/>
                        </a:solidFill>
                        <a:effectLst/>
                        <a:highlight>
                          <a:srgbClr val="DCEFE3"/>
                        </a:highlight>
                        <a:latin typeface="Segoe UI" panose="020B0502040204020203" pitchFamily="34" charset="0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330195"/>
                  </a:ext>
                </a:extLst>
              </a:tr>
            </a:tbl>
          </a:graphicData>
        </a:graphic>
      </p:graphicFrame>
      <p:pic>
        <p:nvPicPr>
          <p:cNvPr id="20" name="内容占位符 4">
            <a:extLst>
              <a:ext uri="{FF2B5EF4-FFF2-40B4-BE49-F238E27FC236}">
                <a16:creationId xmlns:a16="http://schemas.microsoft.com/office/drawing/2014/main" id="{1B2E4A03-1B29-E05F-DF4B-78834F4A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751454"/>
            <a:ext cx="6350073" cy="376974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2F9D8CA-20D6-C2F1-8FDD-F2C0871CDE20}"/>
              </a:ext>
            </a:extLst>
          </p:cNvPr>
          <p:cNvSpPr txBox="1"/>
          <p:nvPr/>
        </p:nvSpPr>
        <p:spPr>
          <a:xfrm>
            <a:off x="726440" y="5783380"/>
            <a:ext cx="517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消费者服务相关行业拥有持续发展潜力，对相关资产建议买入超配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AA11E1E-0844-0AFC-8078-46C9DC05E9B8}"/>
              </a:ext>
            </a:extLst>
          </p:cNvPr>
          <p:cNvSpPr txBox="1"/>
          <p:nvPr/>
        </p:nvSpPr>
        <p:spPr>
          <a:xfrm>
            <a:off x="6543042" y="995680"/>
            <a:ext cx="220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服务行业</a:t>
            </a:r>
            <a:r>
              <a:rPr lang="en-US" altLang="zh-CN" dirty="0"/>
              <a:t>GDP</a:t>
            </a:r>
            <a:r>
              <a:rPr lang="zh-CN" altLang="en-US" dirty="0"/>
              <a:t>占比</a:t>
            </a:r>
          </a:p>
        </p:txBody>
      </p:sp>
    </p:spTree>
    <p:extLst>
      <p:ext uri="{BB962C8B-B14F-4D97-AF65-F5344CB8AC3E}">
        <p14:creationId xmlns:p14="http://schemas.microsoft.com/office/powerpoint/2010/main" val="277279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1282</Words>
  <Application>Microsoft Office PowerPoint</Application>
  <PresentationFormat>宽屏</PresentationFormat>
  <Paragraphs>212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Helvetica Neue</vt:lpstr>
      <vt:lpstr>等线</vt:lpstr>
      <vt:lpstr>等线 Light</vt:lpstr>
      <vt:lpstr>宋体</vt:lpstr>
      <vt:lpstr>Arial</vt:lpstr>
      <vt:lpstr>Segoe UI</vt:lpstr>
      <vt:lpstr>Office 主题​​</vt:lpstr>
      <vt:lpstr>分析结合高盛5.20报告至6.20的预测情况</vt:lpstr>
      <vt:lpstr>前情提要</vt:lpstr>
      <vt:lpstr>CSI300指数近期表现</vt:lpstr>
      <vt:lpstr>本期技术性牛市现状 </vt:lpstr>
      <vt:lpstr>技术性牛市历史数据</vt:lpstr>
      <vt:lpstr>基于历史值对于今年的技术性牛市进行分析</vt:lpstr>
      <vt:lpstr>基于历史值对于今年的技术性牛市进行分析</vt:lpstr>
      <vt:lpstr>高盛建议</vt:lpstr>
      <vt:lpstr>建议资产配置</vt:lpstr>
      <vt:lpstr>参考文献与来源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zekai xia</dc:creator>
  <cp:lastModifiedBy>zekai</cp:lastModifiedBy>
  <cp:revision>2</cp:revision>
  <dcterms:created xsi:type="dcterms:W3CDTF">2024-06-20T14:29:01Z</dcterms:created>
  <dcterms:modified xsi:type="dcterms:W3CDTF">2024-06-21T04:43:55Z</dcterms:modified>
</cp:coreProperties>
</file>