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96" r:id="rId2"/>
    <p:sldId id="354" r:id="rId3"/>
    <p:sldId id="335" r:id="rId4"/>
    <p:sldId id="315" r:id="rId5"/>
    <p:sldId id="398" r:id="rId6"/>
    <p:sldId id="403" r:id="rId7"/>
    <p:sldId id="323" r:id="rId8"/>
    <p:sldId id="404" r:id="rId9"/>
    <p:sldId id="399" r:id="rId10"/>
    <p:sldId id="400" r:id="rId11"/>
    <p:sldId id="401" r:id="rId12"/>
    <p:sldId id="308" r:id="rId13"/>
    <p:sldId id="395" r:id="rId14"/>
    <p:sldId id="40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 dirty="0"/>
              <a:t>PMC</a:t>
            </a:r>
            <a:r>
              <a:rPr lang="zh-CN" altLang="en-US" dirty="0"/>
              <a:t>公司收入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248028163512784"/>
          <c:y val="0.11017109055385843"/>
          <c:w val="0.85473285612960381"/>
          <c:h val="0.64623805874288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收入</c:v>
                </c:pt>
              </c:strCache>
            </c:strRef>
          </c:tx>
          <c:spPr>
            <a:solidFill>
              <a:srgbClr val="AE0B2A"/>
            </a:solidFill>
            <a:ln>
              <a:noFill/>
            </a:ln>
            <a:effectLst/>
          </c:spPr>
          <c:invertIfNegative val="0"/>
          <c:cat>
            <c:numRef>
              <c:f>Sheet1!$A$2:$A$16</c:f>
              <c:numCache>
                <c:formatCode>General</c:formatCode>
                <c:ptCount val="1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</c:numCache>
            </c:numRef>
          </c:cat>
          <c:val>
            <c:numRef>
              <c:f>Sheet1!$B$2:$B$16</c:f>
              <c:numCache>
                <c:formatCode>\$#,##0_);[Red]\(\$#,##0\)</c:formatCode>
                <c:ptCount val="15"/>
                <c:pt idx="0">
                  <c:v>2040500</c:v>
                </c:pt>
                <c:pt idx="1">
                  <c:v>3301664</c:v>
                </c:pt>
                <c:pt idx="2">
                  <c:v>3979680</c:v>
                </c:pt>
                <c:pt idx="3">
                  <c:v>4943067</c:v>
                </c:pt>
                <c:pt idx="4">
                  <c:v>5025355</c:v>
                </c:pt>
                <c:pt idx="5">
                  <c:v>4496791</c:v>
                </c:pt>
                <c:pt idx="6">
                  <c:v>4379159</c:v>
                </c:pt>
                <c:pt idx="7">
                  <c:v>5294258</c:v>
                </c:pt>
                <c:pt idx="8">
                  <c:v>5778849</c:v>
                </c:pt>
                <c:pt idx="9">
                  <c:v>6133580</c:v>
                </c:pt>
                <c:pt idx="10">
                  <c:v>6488311</c:v>
                </c:pt>
                <c:pt idx="11">
                  <c:v>6843042</c:v>
                </c:pt>
                <c:pt idx="12">
                  <c:v>7197773</c:v>
                </c:pt>
                <c:pt idx="13">
                  <c:v>7552504</c:v>
                </c:pt>
                <c:pt idx="14">
                  <c:v>7907234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60-4AB5-B64D-92CD6E8ED9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市场份额</c:v>
                </c:pt>
              </c:strCache>
            </c:strRef>
          </c:tx>
          <c:spPr>
            <a:solidFill>
              <a:srgbClr val="C95C71"/>
            </a:solidFill>
            <a:ln>
              <a:noFill/>
            </a:ln>
            <a:effectLst/>
          </c:spPr>
          <c:invertIfNegative val="0"/>
          <c:cat>
            <c:numRef>
              <c:f>Sheet1!$A$2:$A$16</c:f>
              <c:numCache>
                <c:formatCode>General</c:formatCode>
                <c:ptCount val="1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</c:numCache>
            </c:numRef>
          </c:cat>
          <c:val>
            <c:numRef>
              <c:f>Sheet1!$C$2:$C$16</c:f>
              <c:numCache>
                <c:formatCode>0.00%</c:formatCode>
                <c:ptCount val="15"/>
                <c:pt idx="0">
                  <c:v>2.1399999999999999E-2</c:v>
                </c:pt>
                <c:pt idx="1">
                  <c:v>2.46E-2</c:v>
                </c:pt>
                <c:pt idx="2">
                  <c:v>2.9399999999999999E-2</c:v>
                </c:pt>
                <c:pt idx="3">
                  <c:v>3.6900000000000002E-2</c:v>
                </c:pt>
                <c:pt idx="4">
                  <c:v>3.5799999999999998E-2</c:v>
                </c:pt>
                <c:pt idx="5">
                  <c:v>4.3900000000000002E-2</c:v>
                </c:pt>
                <c:pt idx="6">
                  <c:v>5.5199999999999999E-2</c:v>
                </c:pt>
                <c:pt idx="7">
                  <c:v>6.0299999999999999E-2</c:v>
                </c:pt>
                <c:pt idx="8">
                  <c:v>6.3500000000000001E-2</c:v>
                </c:pt>
                <c:pt idx="9">
                  <c:v>6.9099999999999995E-2</c:v>
                </c:pt>
                <c:pt idx="10">
                  <c:v>6.9099999999999995E-2</c:v>
                </c:pt>
                <c:pt idx="11">
                  <c:v>8.0199999999999994E-2</c:v>
                </c:pt>
                <c:pt idx="12">
                  <c:v>8.5800000000000001E-2</c:v>
                </c:pt>
                <c:pt idx="13">
                  <c:v>9.1300000000000006E-2</c:v>
                </c:pt>
                <c:pt idx="14">
                  <c:v>9.69E-2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60-4AB5-B64D-92CD6E8ED9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9"/>
        <c:axId val="563131600"/>
        <c:axId val="563129248"/>
      </c:barChart>
      <c:catAx>
        <c:axId val="56313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63129248"/>
        <c:crosses val="autoZero"/>
        <c:auto val="1"/>
        <c:lblAlgn val="ctr"/>
        <c:lblOffset val="100"/>
        <c:tickLblSkip val="1"/>
        <c:noMultiLvlLbl val="0"/>
      </c:catAx>
      <c:valAx>
        <c:axId val="56312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\$#,##0_);[Red]\(\$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631316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400" dirty="0"/>
              <a:t>美国模块化建筑市场份额</a:t>
            </a:r>
            <a:endParaRPr lang="en-US" altLang="zh-CN" sz="1400" dirty="0"/>
          </a:p>
          <a:p>
            <a:pPr>
              <a:defRPr sz="1400"/>
            </a:pPr>
            <a:r>
              <a:rPr lang="zh-CN" altLang="en-US" sz="1400" dirty="0"/>
              <a:t>按应用分类，</a:t>
            </a:r>
            <a:r>
              <a:rPr lang="en-US" altLang="zh-CN" sz="1400" dirty="0"/>
              <a:t>2022 </a:t>
            </a:r>
            <a:r>
              <a:rPr lang="zh-CN" altLang="en-US" sz="1400" dirty="0"/>
              <a:t>年（</a:t>
            </a:r>
            <a:r>
              <a:rPr lang="en-US" altLang="zh-CN" sz="1400" dirty="0"/>
              <a:t>%)</a:t>
            </a:r>
            <a:endParaRPr lang="zh-CN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6790795683942128E-2"/>
          <c:y val="0.18153527730801597"/>
          <c:w val="0.86658245933205902"/>
          <c:h val="0.6947994632170659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AE0B2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C32-45DB-9196-5C3E46B33F58}"/>
              </c:ext>
            </c:extLst>
          </c:dPt>
          <c:dPt>
            <c:idx val="1"/>
            <c:bubble3D val="0"/>
            <c:spPr>
              <a:solidFill>
                <a:srgbClr val="C2485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C32-45DB-9196-5C3E46B33F58}"/>
              </c:ext>
            </c:extLst>
          </c:dPt>
          <c:dPt>
            <c:idx val="2"/>
            <c:bubble3D val="0"/>
            <c:spPr>
              <a:solidFill>
                <a:srgbClr val="D6859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C32-45DB-9196-5C3E46B33F58}"/>
              </c:ext>
            </c:extLst>
          </c:dPt>
          <c:dPt>
            <c:idx val="3"/>
            <c:bubble3D val="0"/>
            <c:spPr>
              <a:solidFill>
                <a:srgbClr val="EBC2C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C32-45DB-9196-5C3E46B33F5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11B-411C-B011-6D07CD51261D}"/>
              </c:ext>
            </c:extLst>
          </c:dPt>
          <c:cat>
            <c:strRef>
              <c:f>Sheet1!$A$2:$A$6</c:f>
              <c:strCache>
                <c:ptCount val="5"/>
                <c:pt idx="0">
                  <c:v>住房</c:v>
                </c:pt>
                <c:pt idx="1">
                  <c:v>商用</c:v>
                </c:pt>
                <c:pt idx="2">
                  <c:v>工业</c:v>
                </c:pt>
                <c:pt idx="3">
                  <c:v>医疗</c:v>
                </c:pt>
                <c:pt idx="4">
                  <c:v>教育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51</c:v>
                </c:pt>
                <c:pt idx="1">
                  <c:v>7</c:v>
                </c:pt>
                <c:pt idx="2">
                  <c:v>17</c:v>
                </c:pt>
                <c:pt idx="3">
                  <c:v>19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32-45DB-9196-5C3E46B33F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11097986461586692"/>
          <c:y val="0.87103792101594679"/>
          <c:w val="0.74424600501177229"/>
          <c:h val="0.121385432554920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dirty="0"/>
              <a:t>全球模块化建筑销售额</a:t>
            </a:r>
            <a:endParaRPr lang="zh-CN" dirty="0"/>
          </a:p>
        </c:rich>
      </c:tx>
      <c:layout>
        <c:manualLayout>
          <c:xMode val="edge"/>
          <c:yMode val="edge"/>
          <c:x val="0.40876034839062503"/>
          <c:y val="2.0949490284055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单位/千美元 </c:v>
                </c:pt>
              </c:strCache>
            </c:strRef>
          </c:tx>
          <c:spPr>
            <a:solidFill>
              <a:srgbClr val="AE0B2A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2020春</c:v>
                </c:pt>
                <c:pt idx="1">
                  <c:v>2020夏</c:v>
                </c:pt>
                <c:pt idx="2">
                  <c:v>2020秋</c:v>
                </c:pt>
                <c:pt idx="3">
                  <c:v>2020东</c:v>
                </c:pt>
                <c:pt idx="4">
                  <c:v>2021春</c:v>
                </c:pt>
                <c:pt idx="5">
                  <c:v>2021夏</c:v>
                </c:pt>
                <c:pt idx="6">
                  <c:v>2021秋</c:v>
                </c:pt>
                <c:pt idx="7">
                  <c:v>2021冬</c:v>
                </c:pt>
                <c:pt idx="8">
                  <c:v>2022春</c:v>
                </c:pt>
                <c:pt idx="9">
                  <c:v>2022夏</c:v>
                </c:pt>
                <c:pt idx="10">
                  <c:v>2022秋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1886223</c:v>
                </c:pt>
                <c:pt idx="1">
                  <c:v>2004750</c:v>
                </c:pt>
                <c:pt idx="2">
                  <c:v>2269664</c:v>
                </c:pt>
                <c:pt idx="3">
                  <c:v>2454560</c:v>
                </c:pt>
                <c:pt idx="4">
                  <c:v>2210333</c:v>
                </c:pt>
                <c:pt idx="5">
                  <c:v>2775276</c:v>
                </c:pt>
                <c:pt idx="6">
                  <c:v>2696792</c:v>
                </c:pt>
                <c:pt idx="7">
                  <c:v>2914500</c:v>
                </c:pt>
                <c:pt idx="8">
                  <c:v>2875009</c:v>
                </c:pt>
                <c:pt idx="9">
                  <c:v>3506310</c:v>
                </c:pt>
                <c:pt idx="10">
                  <c:v>3142867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1E-4B2B-932C-76E936857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9"/>
        <c:axId val="563131600"/>
        <c:axId val="563129248"/>
      </c:barChart>
      <c:catAx>
        <c:axId val="56313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63129248"/>
        <c:crosses val="autoZero"/>
        <c:auto val="1"/>
        <c:lblAlgn val="ctr"/>
        <c:lblOffset val="100"/>
        <c:tickLblSkip val="1"/>
        <c:noMultiLvlLbl val="0"/>
      </c:catAx>
      <c:valAx>
        <c:axId val="56312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6313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2746856721019921E-3"/>
          <c:y val="1.3217561281382996E-2"/>
          <c:w val="0.1610371959261081"/>
          <c:h val="4.99199960410411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altLang="en-US" sz="1200" b="0" i="0" u="none" strike="noStrike" kern="1200" spc="0" baseline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200" b="0" i="0" u="none" strike="noStrike" kern="1200" spc="0" baseline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全球模块化建筑市场各国销售份额 </a:t>
            </a:r>
            <a:r>
              <a:rPr lang="en-US" altLang="zh-CN" sz="1200" b="0" i="0" u="none" strike="noStrike" kern="1200" spc="0" baseline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</a:t>
            </a:r>
            <a:r>
              <a:rPr lang="zh-CN" altLang="en-US" sz="1200" b="0" i="0" u="none" strike="noStrike" kern="1200" spc="0" baseline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2022年</a:t>
            </a:r>
          </a:p>
        </c:rich>
      </c:tx>
      <c:layout>
        <c:manualLayout>
          <c:xMode val="edge"/>
          <c:yMode val="edge"/>
          <c:x val="5.8667080473150104E-3"/>
          <c:y val="5.05109761942166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altLang="en-US" sz="1200" b="0" i="0" u="none" strike="noStrike" kern="1200" spc="0" baseline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6790795683942128E-2"/>
          <c:y val="0.18153527730801597"/>
          <c:w val="0.86658245933205902"/>
          <c:h val="0.6947994632170659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AE0B2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09-4B97-A297-77D1B71CF091}"/>
              </c:ext>
            </c:extLst>
          </c:dPt>
          <c:dPt>
            <c:idx val="1"/>
            <c:bubble3D val="0"/>
            <c:spPr>
              <a:solidFill>
                <a:srgbClr val="C2485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09-4B97-A297-77D1B71CF091}"/>
              </c:ext>
            </c:extLst>
          </c:dPt>
          <c:dPt>
            <c:idx val="2"/>
            <c:bubble3D val="0"/>
            <c:spPr>
              <a:solidFill>
                <a:srgbClr val="D6859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09-4B97-A297-77D1B71CF091}"/>
              </c:ext>
            </c:extLst>
          </c:dPt>
          <c:dPt>
            <c:idx val="3"/>
            <c:bubble3D val="0"/>
            <c:spPr>
              <a:solidFill>
                <a:srgbClr val="EBC2C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09-4B97-A297-77D1B71CF09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709-4B97-A297-77D1B71CF09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768-4BFA-A49B-6BF86936500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768-4BFA-A49B-6BF86936500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768-4BFA-A49B-6BF86936500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768-4BFA-A49B-6BF86936500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8768-4BFA-A49B-6BF869365007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8768-4BFA-A49B-6BF869365007}"/>
              </c:ext>
            </c:extLst>
          </c:dPt>
          <c:dLbls>
            <c:dLbl>
              <c:idx val="1"/>
              <c:layout>
                <c:manualLayout>
                  <c:x val="0.23406308440400819"/>
                  <c:y val="-0.2399271369225293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709-4B97-A297-77D1B71CF0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中国</c:v>
                </c:pt>
                <c:pt idx="1">
                  <c:v>其他</c:v>
                </c:pt>
                <c:pt idx="2">
                  <c:v>荷兰</c:v>
                </c:pt>
                <c:pt idx="3">
                  <c:v>爱沙尼亚</c:v>
                </c:pt>
                <c:pt idx="4">
                  <c:v>捷克</c:v>
                </c:pt>
                <c:pt idx="5">
                  <c:v>德国</c:v>
                </c:pt>
                <c:pt idx="6">
                  <c:v>美国</c:v>
                </c:pt>
                <c:pt idx="7">
                  <c:v>比利时</c:v>
                </c:pt>
                <c:pt idx="8">
                  <c:v>波兰</c:v>
                </c:pt>
                <c:pt idx="9">
                  <c:v>意大利</c:v>
                </c:pt>
                <c:pt idx="10">
                  <c:v>土耳其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26.7</c:v>
                </c:pt>
                <c:pt idx="1">
                  <c:v>34.4</c:v>
                </c:pt>
                <c:pt idx="2">
                  <c:v>5.75</c:v>
                </c:pt>
                <c:pt idx="3">
                  <c:v>4.2699999999999996</c:v>
                </c:pt>
                <c:pt idx="4">
                  <c:v>5.25</c:v>
                </c:pt>
                <c:pt idx="5">
                  <c:v>2.95</c:v>
                </c:pt>
                <c:pt idx="6">
                  <c:v>5.24</c:v>
                </c:pt>
                <c:pt idx="7">
                  <c:v>2.8</c:v>
                </c:pt>
                <c:pt idx="8">
                  <c:v>3.51</c:v>
                </c:pt>
                <c:pt idx="9">
                  <c:v>6.4</c:v>
                </c:pt>
                <c:pt idx="10">
                  <c:v>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709-4B97-A297-77D1B71CF0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F81DF-9DED-4F43-B26F-4092C5FDB7C9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BAFD6-8F5A-4152-93E4-472D3C20F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1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BAFD6-8F5A-4152-93E4-472D3C20F4C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92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BAFD6-8F5A-4152-93E4-472D3C20F4C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37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F043C-1B57-379B-232A-57986C2E3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8C6AA9-E9EB-7463-39A0-9F2A1791D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D4564-220B-2CE5-C4B2-BC783ACC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444-C820-477B-BFC3-E01275BA7580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7280C-D0D0-C966-9883-9AF8972D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AF06B-8EB4-5B4E-5C74-460F4654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40FF-70A7-4118-998A-AE2CBD704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63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89275-E92A-01E0-D9F5-A53D088C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B9121D-374A-0091-E92F-37E052ACA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1BBAD-8ABD-0D64-3BF6-0F2ECA46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444-C820-477B-BFC3-E01275BA7580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8A68B-1F9A-FFD7-2606-DEBE65BB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19923-1F36-53B0-140D-D19608AE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40FF-70A7-4118-998A-AE2CBD704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2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DA6B3C-6245-BB5F-DADF-17C582C1B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713292-66FC-0DBB-271C-24184271A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58F2C-93FD-ECA8-9DC5-C77E17A7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444-C820-477B-BFC3-E01275BA7580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CF214-C174-E69C-071F-A151564A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87882-02ED-331A-68F8-97A14B5E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40FF-70A7-4118-998A-AE2CBD704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2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>
            <a:extLst>
              <a:ext uri="{FF2B5EF4-FFF2-40B4-BE49-F238E27FC236}">
                <a16:creationId xmlns:a16="http://schemas.microsoft.com/office/drawing/2014/main" id="{A69C086B-F13B-4F50-BA83-7F9B3C09C9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8711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51" progId="TCLayout.ActiveDocument.1">
                  <p:embed/>
                </p:oleObj>
              </mc:Choice>
              <mc:Fallback>
                <p:oleObj name="think-cell Slide" r:id="rId3" imgW="351" imgH="351" progId="TCLayout.ActiveDocument.1">
                  <p:embed/>
                  <p:pic>
                    <p:nvPicPr>
                      <p:cNvPr id="2" name="对象 1" hidden="1">
                        <a:extLst>
                          <a:ext uri="{FF2B5EF4-FFF2-40B4-BE49-F238E27FC236}">
                            <a16:creationId xmlns:a16="http://schemas.microsoft.com/office/drawing/2014/main" id="{A69C086B-F13B-4F50-BA83-7F9B3C09C9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AE8B52B-9619-4A7B-B5E7-B96DDB77631A}"/>
              </a:ext>
            </a:extLst>
          </p:cNvPr>
          <p:cNvSpPr/>
          <p:nvPr userDrawn="1"/>
        </p:nvSpPr>
        <p:spPr>
          <a:xfrm>
            <a:off x="0" y="4002542"/>
            <a:ext cx="12192000" cy="2855458"/>
          </a:xfrm>
          <a:prstGeom prst="rect">
            <a:avLst/>
          </a:prstGeom>
          <a:solidFill>
            <a:srgbClr val="AE0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8657D60-BA56-47EA-893A-BCDF8A830B4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333" y="228009"/>
            <a:ext cx="1882431" cy="1118187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C7FA2F-56A1-461A-9043-BA01B24393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86781" y="1101809"/>
            <a:ext cx="7818438" cy="16192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单击此处添加标题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E9FF914-DF37-4B11-AB03-89455A327D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6782" y="2805579"/>
            <a:ext cx="7818438" cy="108743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="1"/>
            </a:lvl1pPr>
          </a:lstStyle>
          <a:p>
            <a:pPr lvl="0"/>
            <a:r>
              <a:rPr lang="en-US" altLang="zh-CN" dirty="0"/>
              <a:t>——</a:t>
            </a:r>
            <a:r>
              <a:rPr lang="zh-CN" altLang="en-US" dirty="0"/>
              <a:t>点击此处输入副标题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03CE61DC-042F-47FF-9208-8ECCBA3BF6B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5988" y="4424773"/>
            <a:ext cx="7820026" cy="562383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点击此处输入名称</a:t>
            </a:r>
          </a:p>
        </p:txBody>
      </p:sp>
      <p:sp>
        <p:nvSpPr>
          <p:cNvPr id="21" name="文本占位符 19">
            <a:extLst>
              <a:ext uri="{FF2B5EF4-FFF2-40B4-BE49-F238E27FC236}">
                <a16:creationId xmlns:a16="http://schemas.microsoft.com/office/drawing/2014/main" id="{2068FA04-8C8F-4D93-BC58-54658743FE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85988" y="5012323"/>
            <a:ext cx="7820026" cy="5623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点击此处输入日期</a:t>
            </a:r>
          </a:p>
        </p:txBody>
      </p:sp>
    </p:spTree>
    <p:extLst>
      <p:ext uri="{BB962C8B-B14F-4D97-AF65-F5344CB8AC3E}">
        <p14:creationId xmlns:p14="http://schemas.microsoft.com/office/powerpoint/2010/main" val="2279560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6F77F8C4-94FD-4BDF-B7B4-EB9822508A9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41456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51" progId="TCLayout.ActiveDocument.1">
                  <p:embed/>
                </p:oleObj>
              </mc:Choice>
              <mc:Fallback>
                <p:oleObj name="think-cell Slide" r:id="rId3" imgW="351" imgH="351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6F77F8C4-94FD-4BDF-B7B4-EB9822508A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660" y="114300"/>
            <a:ext cx="9844755" cy="975086"/>
          </a:xfrm>
        </p:spPr>
        <p:txBody>
          <a:bodyPr anchor="ctr">
            <a:normAutofit/>
          </a:bodyPr>
          <a:lstStyle>
            <a:lvl1pPr algn="just">
              <a:lnSpc>
                <a:spcPct val="120000"/>
              </a:lnSpc>
              <a:defRPr sz="2400" b="1" spc="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589660" y="6442326"/>
            <a:ext cx="9949100" cy="250833"/>
          </a:xfrm>
        </p:spPr>
        <p:txBody>
          <a:bodyPr anchor="ctr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0"/>
              </a:spcBef>
              <a:buClr>
                <a:srgbClr val="AE0B2A"/>
              </a:buClr>
              <a:buSzPct val="100000"/>
              <a:buFont typeface="微软雅黑" panose="020B0503020204020204" pitchFamily="34" charset="-122"/>
              <a:buChar char="▲"/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数据来源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C6281F4-9277-4761-BE53-17873A2AE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963" y="5821105"/>
            <a:ext cx="11022012" cy="5377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注释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C740ADAD-5035-4062-B088-B98975BAC4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4994" y="1238665"/>
            <a:ext cx="11022012" cy="1106047"/>
          </a:xfrm>
        </p:spPr>
        <p:txBody>
          <a:bodyPr anchor="t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zh-CN" altLang="en-US" b="0" i="0"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dirty="0"/>
              <a:t>说明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AC675884-F70B-42C6-BF93-E9284581E01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88963" y="2441195"/>
            <a:ext cx="11022012" cy="328342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图表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E45DB33-B61B-4CEC-B702-14AA021DC57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665" y="102754"/>
            <a:ext cx="1612176" cy="9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8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4C414-0798-2999-14D9-C0F9A65D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E5C4C-001C-EB5D-2BEA-7F94032EB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7F0EE-25D8-7EED-86C4-E4970147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444-C820-477B-BFC3-E01275BA7580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209CC-107D-6FDF-8AB1-7A54CD70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F4166-943A-BD06-77DF-BEA2EB46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40FF-70A7-4118-998A-AE2CBD704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6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7C4F3-B463-3FFC-3D90-7E53F9AF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5F6BA-49B2-5C3B-78DD-9713EEF4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6FF9B-2A8C-81D9-8113-6ACE501F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444-C820-477B-BFC3-E01275BA7580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DE6F9-4295-D713-FA4E-C56B0F48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B8295-997D-7B81-85F5-66D7BB2D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40FF-70A7-4118-998A-AE2CBD704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1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97D29-8BCD-6DBC-50E4-812C481E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8B5FE-5BF1-A5A7-296B-AFD13ABB0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463CA1-4D2D-6522-BD40-4B83587C2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DB589F-083F-1CEC-2E6A-C01AE8B1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444-C820-477B-BFC3-E01275BA7580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8692B6-4107-E952-1C0D-BB908FBA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057DD-1D0C-B549-C1E1-D3D4E422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40FF-70A7-4118-998A-AE2CBD704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46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65650-56C2-6B2C-C9BA-E3FECB6E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4D0076-2090-DD31-1CB5-BB8832967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454488-4A78-0897-A465-373A52935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1BEA7C-0763-04E0-6D03-6C0170AD2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8618FA-E441-36CC-4F19-9CC5AFA29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65CB0C-18DF-843D-712B-B3897A90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444-C820-477B-BFC3-E01275BA7580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18B48C-7E40-14E4-717E-E51177CE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F6E5B1-2876-34A5-AEEE-6CAFFF4A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40FF-70A7-4118-998A-AE2CBD704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45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CBAD2-6C18-D98A-29F3-D79FE4C9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31168E-81AD-E848-70BB-634EB165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444-C820-477B-BFC3-E01275BA7580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DEEAEE-0668-B09E-E92D-A76C17A3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41D74B-ABBC-4D82-3D79-C34C7D51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40FF-70A7-4118-998A-AE2CBD704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4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9B6646-4CEF-500C-DABF-11387170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444-C820-477B-BFC3-E01275BA7580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65EDA0-A9BB-A0B9-A41E-29A3801F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E1D8B-CFF7-5DB7-7846-0C6F7519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40FF-70A7-4118-998A-AE2CBD704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2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5B73B-211E-9397-5564-88220213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5E832-E619-98BD-748C-87892767E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B75D0A-E321-6446-E806-72584A4C8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DC1077-355D-AAAF-DCAE-D7D05555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444-C820-477B-BFC3-E01275BA7580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143C1B-BDAE-F227-B59F-7FE3D62C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304EE5-2553-12BC-338C-5FEB5E6D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40FF-70A7-4118-998A-AE2CBD704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D6199-C7F8-607B-B5EB-5A877763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5A17DB-CD2E-C477-89F4-97F1CF64C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7806DC-1366-1026-3FBF-0FB675EF7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A1ACE-DF24-03A3-DE7F-979C480C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444-C820-477B-BFC3-E01275BA7580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5EEFE-238B-011B-6023-B55CD802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562B9A-9656-480D-7B8E-FF7923A6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40FF-70A7-4118-998A-AE2CBD704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11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11976C-A64A-9171-5248-5702C3C2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9423D5-C1BE-D8CD-F96D-B38F3768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CFE66-CA8D-04C1-D3A9-D6C73DE8F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EA4444-C820-477B-BFC3-E01275BA7580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4514C-ECA8-8074-A0BD-992BDFA6B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D9191-8BF3-9F25-D3C5-B6217985A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2740FF-70A7-4118-998A-AE2CBD704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5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chart" Target="../charts/chart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chart" Target="../charts/chart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ockanalysis.com/stocks/wsc/financials/" TargetMode="External"/><Relationship Id="rId2" Type="http://schemas.openxmlformats.org/officeDocument/2006/relationships/hyperlink" Target="https://www.modular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sec.gov/edgar/searchedgar/companysearch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prefab.com/" TargetMode="External"/><Relationship Id="rId2" Type="http://schemas.openxmlformats.org/officeDocument/2006/relationships/hyperlink" Target="http://www.mightybuildings.com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rbmodular.dexterra.com/blog/modular-structure/" TargetMode="External"/><Relationship Id="rId2" Type="http://schemas.openxmlformats.org/officeDocument/2006/relationships/hyperlink" Target="https://www.modular.org/what-is-modular-construction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ular.org/" TargetMode="External"/><Relationship Id="rId2" Type="http://schemas.openxmlformats.org/officeDocument/2006/relationships/hyperlink" Target="https://www.grandviewresearch.com/industry-analysis/us-modular-construction-market-report" TargetMode="Externa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73CC78-1EC3-09A3-4C99-A099F875F0BF}"/>
              </a:ext>
            </a:extLst>
          </p:cNvPr>
          <p:cNvSpPr txBox="1"/>
          <p:nvPr/>
        </p:nvSpPr>
        <p:spPr>
          <a:xfrm>
            <a:off x="537327" y="556181"/>
            <a:ext cx="101903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更新日志</a:t>
            </a:r>
            <a:endParaRPr lang="en-US" altLang="zh-CN" dirty="0"/>
          </a:p>
          <a:p>
            <a:r>
              <a:rPr lang="en-US" altLang="zh-CN" dirty="0"/>
              <a:t>2024/04/01 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美化了北美市场规模的数值表格并翻译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增加</a:t>
            </a:r>
            <a:r>
              <a:rPr lang="en-US" altLang="zh-CN" dirty="0"/>
              <a:t>MIC</a:t>
            </a:r>
            <a:r>
              <a:rPr lang="zh-CN" altLang="en-US" dirty="0"/>
              <a:t>和</a:t>
            </a:r>
            <a:r>
              <a:rPr lang="en-US" altLang="zh-CN" dirty="0"/>
              <a:t>PMC</a:t>
            </a:r>
            <a:r>
              <a:rPr lang="zh-CN" altLang="en-US" dirty="0"/>
              <a:t>的定义和差异并修改了相关修辞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补充了美国上市公司的相关信息</a:t>
            </a:r>
            <a:endParaRPr lang="en-US" altLang="zh-CN" dirty="0"/>
          </a:p>
          <a:p>
            <a:r>
              <a:rPr lang="en-US" altLang="zh-CN" dirty="0"/>
              <a:t>2024/04/10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优化</a:t>
            </a:r>
            <a:r>
              <a:rPr lang="en-US" altLang="zh-CN" dirty="0"/>
              <a:t>《MIC</a:t>
            </a:r>
            <a:r>
              <a:rPr lang="zh-CN" altLang="en-US" dirty="0"/>
              <a:t>的定义</a:t>
            </a:r>
            <a:r>
              <a:rPr lang="en-US" altLang="zh-CN" dirty="0"/>
              <a:t>/ PMC</a:t>
            </a:r>
            <a:r>
              <a:rPr lang="zh-CN" altLang="en-US" dirty="0"/>
              <a:t>与</a:t>
            </a:r>
            <a:r>
              <a:rPr lang="en-US" altLang="zh-CN" dirty="0"/>
              <a:t>MIC</a:t>
            </a:r>
            <a:r>
              <a:rPr lang="zh-CN" altLang="en-US" dirty="0"/>
              <a:t>的关系</a:t>
            </a:r>
            <a:r>
              <a:rPr lang="en-US" altLang="zh-CN" dirty="0"/>
              <a:t>》</a:t>
            </a:r>
            <a:r>
              <a:rPr lang="zh-CN" altLang="en-US" dirty="0"/>
              <a:t>页的视觉表现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增加</a:t>
            </a:r>
            <a:r>
              <a:rPr lang="en-US" altLang="zh-CN" dirty="0" err="1"/>
              <a:t>pmc</a:t>
            </a:r>
            <a:r>
              <a:rPr lang="zh-CN" altLang="en-US" dirty="0"/>
              <a:t>视觉图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trike="sngStrike" dirty="0"/>
              <a:t>补充新兴模块公司一览（无价值，已删除）</a:t>
            </a:r>
            <a:endParaRPr lang="en-US" altLang="zh-CN" strike="sngStrike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整理模块公司至</a:t>
            </a:r>
            <a:r>
              <a:rPr lang="en-US" altLang="zh-CN" dirty="0"/>
              <a:t>excel</a:t>
            </a:r>
            <a:r>
              <a:rPr lang="zh-CN" altLang="en-US" dirty="0"/>
              <a:t>，</a:t>
            </a:r>
            <a:r>
              <a:rPr lang="en-US" altLang="zh-CN" dirty="0"/>
              <a:t>30/482………. https://members.modular.org/member-directory/Find?term=&amp;advFilter=eyJDdXN0b21GaWVsZFZhbHVlcyI6W10sIkNvdW50cmllcyI6WyIxIl0sIlN0YXRlcyI6W10sIkNpdGllcyI6W10sIlBvc3RhbENvZGVzIjoiIiwiQ2F0ZWdvcnlWYWx1ZXMiOltdLCJSYWRpdXMiOiIwIn0%3D</a:t>
            </a:r>
          </a:p>
          <a:p>
            <a:r>
              <a:rPr lang="en-US" altLang="zh-CN" dirty="0"/>
              <a:t>2024/04/16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优化了</a:t>
            </a:r>
            <a:r>
              <a:rPr lang="en-US" altLang="zh-CN" dirty="0"/>
              <a:t>PMC</a:t>
            </a:r>
            <a:r>
              <a:rPr lang="zh-CN" altLang="en-US"/>
              <a:t>市场份额的视觉表达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796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FBA4E-FC6A-444E-B9EF-B92460BF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北美</a:t>
            </a:r>
            <a:r>
              <a:rPr lang="zh-CN" altLang="en-US" sz="2400" dirty="0"/>
              <a:t>模块化建筑公司一览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C633ED-7668-44E9-9B52-FFA54F4D68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https://www.thomasnet.com/articles/top-suppliers/modular-buildings-companies-manufacturers/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F9125E-88C8-4186-ACE8-23AA02A1E4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63636"/>
                </a:solidFill>
                <a:effectLst/>
                <a:latin typeface="itcfranklingothicstd-book"/>
              </a:rPr>
              <a:t>。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3DE611-509F-AB14-AC5D-861F94C1F418}"/>
              </a:ext>
            </a:extLst>
          </p:cNvPr>
          <p:cNvSpPr txBox="1"/>
          <p:nvPr/>
        </p:nvSpPr>
        <p:spPr>
          <a:xfrm>
            <a:off x="343155" y="962925"/>
            <a:ext cx="51768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美国最大的一些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PMC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公司包括：</a:t>
            </a: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Modular Genius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：提供教育、办公、军事、政府等领域的模块化建筑解决方案。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（私人公司）</a:t>
            </a:r>
            <a:endParaRPr lang="en-US" altLang="zh-CN" b="0" i="0" dirty="0">
              <a:solidFill>
                <a:srgbClr val="FF000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 dirty="0" err="1">
                <a:solidFill>
                  <a:srgbClr val="0D0D0D"/>
                </a:solidFill>
                <a:effectLst/>
                <a:latin typeface="Söhne"/>
              </a:rPr>
              <a:t>WillScot</a:t>
            </a:r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 Mobile Mini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：是北美最大的移动办公室和模块化存储解决方案提供商。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（上市公司）</a:t>
            </a:r>
            <a:endParaRPr lang="en-US" altLang="zh-CN" b="0" i="0" dirty="0">
              <a:solidFill>
                <a:srgbClr val="FF000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Pac-Van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：提供各种模块化建筑解决方案，包括办公空间、学校、医疗设施等。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（隶属于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öhne"/>
              </a:rPr>
              <a:t>General Finance Corporation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，被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öhne"/>
              </a:rPr>
              <a:t>United Rentals, Inc.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收购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）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Vanguard Modular Building Systems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：专注于为教育、商业和工业市场提供模块建筑。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（私人公司）</a:t>
            </a:r>
            <a:endParaRPr lang="en-US" altLang="zh-CN" b="0" i="0" dirty="0">
              <a:solidFill>
                <a:srgbClr val="FF000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BOXX Modular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：提供模块化建筑和存储解决方案，服务于多个行业，包括商业、教育和医疗行业。（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隶属于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öhne"/>
              </a:rPr>
              <a:t>Black Diamond Group Limited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）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C65C3BD-97BA-1D30-082A-D3A167382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868" y="367538"/>
            <a:ext cx="4718668" cy="11907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745B476-97BD-F543-71E7-F63944D4D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868" y="1328214"/>
            <a:ext cx="5898391" cy="5364945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FAFC340-1688-9B9B-C8BB-89EF4327D727}"/>
              </a:ext>
            </a:extLst>
          </p:cNvPr>
          <p:cNvCxnSpPr>
            <a:cxnSpLocks/>
          </p:cNvCxnSpPr>
          <p:nvPr/>
        </p:nvCxnSpPr>
        <p:spPr>
          <a:xfrm flipV="1">
            <a:off x="5263179" y="759938"/>
            <a:ext cx="354689" cy="133698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34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PMC</a:t>
            </a:r>
            <a:r>
              <a:rPr lang="zh-CN" altLang="en-US" dirty="0"/>
              <a:t>行业头部公司并非为上市公司的联想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589660" y="1089386"/>
            <a:ext cx="11022012" cy="494144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1" i="0" dirty="0">
                <a:solidFill>
                  <a:srgbClr val="0D0D0D"/>
                </a:solidFill>
                <a:effectLst/>
                <a:latin typeface="Söhne"/>
              </a:rPr>
              <a:t>高度专业化</a:t>
            </a:r>
            <a:r>
              <a:rPr lang="zh-CN" altLang="en-US" sz="1800" b="0" i="0" dirty="0">
                <a:solidFill>
                  <a:srgbClr val="0D0D0D"/>
                </a:solidFill>
                <a:effectLst/>
                <a:latin typeface="Söhne"/>
              </a:rPr>
              <a:t>：一些行业特别</a:t>
            </a:r>
            <a:r>
              <a:rPr lang="zh-CN" altLang="en-US" sz="1800" b="0" i="0" dirty="0">
                <a:solidFill>
                  <a:srgbClr val="FF0000"/>
                </a:solidFill>
                <a:effectLst/>
                <a:latin typeface="Söhne"/>
              </a:rPr>
              <a:t>专业化</a:t>
            </a:r>
            <a:r>
              <a:rPr lang="zh-CN" altLang="en-US" sz="1800" b="0" i="0" dirty="0">
                <a:solidFill>
                  <a:srgbClr val="0D0D0D"/>
                </a:solidFill>
                <a:effectLst/>
                <a:latin typeface="Söhne"/>
              </a:rPr>
              <a:t>，需要特定的技术或专业知识，可能导致较少的公司能够有效竞争并占据市场领先地位。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1" i="0" dirty="0">
                <a:solidFill>
                  <a:srgbClr val="0D0D0D"/>
                </a:solidFill>
                <a:effectLst/>
                <a:latin typeface="Söhne"/>
              </a:rPr>
              <a:t>高资本需求</a:t>
            </a:r>
            <a:r>
              <a:rPr lang="zh-CN" altLang="en-US" sz="1800" b="0" i="0" dirty="0">
                <a:solidFill>
                  <a:srgbClr val="0D0D0D"/>
                </a:solidFill>
                <a:effectLst/>
                <a:latin typeface="Söhne"/>
              </a:rPr>
              <a:t>：如果一个行业需要显著的前期投资（如制造业或重工业），这可能限制了新参与者的数量，并导致现有</a:t>
            </a:r>
            <a:r>
              <a:rPr lang="zh-CN" altLang="en-US" sz="1800" b="0" i="0" dirty="0">
                <a:solidFill>
                  <a:srgbClr val="FF0000"/>
                </a:solidFill>
                <a:effectLst/>
                <a:latin typeface="Söhne"/>
              </a:rPr>
              <a:t>企业通过并购来增强市场地位</a:t>
            </a:r>
            <a:r>
              <a:rPr lang="zh-CN" altLang="en-US" sz="1800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1" i="0" dirty="0">
                <a:solidFill>
                  <a:srgbClr val="0D0D0D"/>
                </a:solidFill>
                <a:effectLst/>
                <a:latin typeface="Söhne"/>
              </a:rPr>
              <a:t>早期发展阶段</a:t>
            </a:r>
            <a:r>
              <a:rPr lang="zh-CN" altLang="en-US" sz="1800" b="0" i="0" dirty="0">
                <a:solidFill>
                  <a:srgbClr val="0D0D0D"/>
                </a:solidFill>
                <a:effectLst/>
                <a:latin typeface="Söhne"/>
              </a:rPr>
              <a:t>：在一些较新的或快速发展的行业中，许多企业可能仍处于</a:t>
            </a:r>
            <a:r>
              <a:rPr lang="zh-CN" altLang="en-US" sz="1800" b="0" i="0" dirty="0">
                <a:effectLst/>
                <a:latin typeface="Söhne"/>
              </a:rPr>
              <a:t>成长阶段</a:t>
            </a:r>
            <a:r>
              <a:rPr lang="zh-CN" altLang="en-US" sz="1800" b="0" i="0" dirty="0">
                <a:solidFill>
                  <a:srgbClr val="0D0D0D"/>
                </a:solidFill>
                <a:effectLst/>
                <a:latin typeface="Söhne"/>
              </a:rPr>
              <a:t>，可能更倾向于</a:t>
            </a:r>
            <a:r>
              <a:rPr lang="zh-CN" altLang="en-US" sz="1800" b="0" i="0" dirty="0">
                <a:solidFill>
                  <a:srgbClr val="FF0000"/>
                </a:solidFill>
                <a:effectLst/>
                <a:latin typeface="Söhne"/>
              </a:rPr>
              <a:t>保持私有状态以保持灵活性和控制权</a:t>
            </a:r>
            <a:r>
              <a:rPr lang="zh-CN" altLang="en-US" sz="1800" b="0" i="0" dirty="0">
                <a:solidFill>
                  <a:srgbClr val="0D0D0D"/>
                </a:solidFill>
                <a:effectLst/>
                <a:latin typeface="Söhne"/>
              </a:rPr>
              <a:t>，直到它们达到更成熟的发展阶段。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1" i="0" dirty="0">
                <a:solidFill>
                  <a:srgbClr val="0D0D0D"/>
                </a:solidFill>
                <a:effectLst/>
                <a:latin typeface="Söhne"/>
              </a:rPr>
              <a:t>多样化的资金来源</a:t>
            </a:r>
            <a:r>
              <a:rPr lang="zh-CN" altLang="en-US" sz="1800" b="0" i="0" dirty="0">
                <a:solidFill>
                  <a:srgbClr val="0D0D0D"/>
                </a:solidFill>
                <a:effectLst/>
                <a:latin typeface="Söhne"/>
              </a:rPr>
              <a:t>：对于</a:t>
            </a:r>
            <a:r>
              <a:rPr lang="zh-CN" altLang="en-US" sz="1800" b="0" i="0" dirty="0">
                <a:solidFill>
                  <a:srgbClr val="FF0000"/>
                </a:solidFill>
                <a:effectLst/>
                <a:latin typeface="Söhne"/>
              </a:rPr>
              <a:t>需要大量资本</a:t>
            </a:r>
            <a:r>
              <a:rPr lang="zh-CN" altLang="en-US" sz="1800" b="0" i="0" dirty="0">
                <a:solidFill>
                  <a:srgbClr val="0D0D0D"/>
                </a:solidFill>
                <a:effectLst/>
                <a:latin typeface="Söhne"/>
              </a:rPr>
              <a:t>的公司，作为更大集团的一部分可能更容易获取必要的资本和资源，尤其是在传统融资渠道外寻求支持时。</a:t>
            </a:r>
            <a:endParaRPr lang="en-US" altLang="zh-CN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zh-CN" altLang="en-US" sz="1800" dirty="0">
                <a:solidFill>
                  <a:srgbClr val="FF0000"/>
                </a:solidFill>
                <a:latin typeface="Söhne"/>
              </a:rPr>
              <a:t>结论</a:t>
            </a:r>
            <a:r>
              <a:rPr lang="zh-CN" altLang="en-US" sz="1800" dirty="0">
                <a:solidFill>
                  <a:srgbClr val="0D0D0D"/>
                </a:solidFill>
                <a:latin typeface="Söhne"/>
              </a:rPr>
              <a:t>： </a:t>
            </a:r>
            <a:r>
              <a:rPr lang="en-US" altLang="zh-CN" sz="1800" dirty="0">
                <a:solidFill>
                  <a:srgbClr val="0D0D0D"/>
                </a:solidFill>
                <a:latin typeface="Söhne"/>
              </a:rPr>
              <a:t>PMC</a:t>
            </a:r>
            <a:r>
              <a:rPr lang="zh-CN" altLang="en-US" sz="1800" dirty="0">
                <a:solidFill>
                  <a:srgbClr val="0D0D0D"/>
                </a:solidFill>
                <a:latin typeface="Söhne"/>
              </a:rPr>
              <a:t>市场还处于早期发展阶段，但该行业的资金投入大，科研成本高，大多隶属于科技财团或者其他资本组织。目前市场集中度并不高，猜测，在保持资金供应并在核心技术有竞争力的情况下，能够在美国</a:t>
            </a:r>
            <a:r>
              <a:rPr lang="en-US" altLang="zh-CN" sz="1800" dirty="0">
                <a:solidFill>
                  <a:srgbClr val="0D0D0D"/>
                </a:solidFill>
                <a:latin typeface="Söhne"/>
              </a:rPr>
              <a:t>PMC</a:t>
            </a:r>
            <a:r>
              <a:rPr lang="zh-CN" altLang="en-US" sz="1800" dirty="0">
                <a:solidFill>
                  <a:srgbClr val="0D0D0D"/>
                </a:solidFill>
                <a:latin typeface="Söhne"/>
              </a:rPr>
              <a:t>市场有一定的份额。</a:t>
            </a:r>
            <a:endParaRPr lang="zh-CN" altLang="en-US" sz="1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7942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对象 26" hidden="1">
            <a:extLst>
              <a:ext uri="{FF2B5EF4-FFF2-40B4-BE49-F238E27FC236}">
                <a16:creationId xmlns:a16="http://schemas.microsoft.com/office/drawing/2014/main" id="{6B78E6B7-25A8-47CC-B403-AE6BEE9DD65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51" progId="TCLayout.ActiveDocument.1">
                  <p:embed/>
                </p:oleObj>
              </mc:Choice>
              <mc:Fallback>
                <p:oleObj name="think-cell Slide" r:id="rId4" imgW="351" imgH="351" progId="TCLayout.ActiveDocument.1">
                  <p:embed/>
                  <p:pic>
                    <p:nvPicPr>
                      <p:cNvPr id="27" name="对象 26" hidden="1">
                        <a:extLst>
                          <a:ext uri="{FF2B5EF4-FFF2-40B4-BE49-F238E27FC236}">
                            <a16:creationId xmlns:a16="http://schemas.microsoft.com/office/drawing/2014/main" id="{6B78E6B7-25A8-47CC-B403-AE6BEE9DD6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 hidden="1">
            <a:extLst>
              <a:ext uri="{FF2B5EF4-FFF2-40B4-BE49-F238E27FC236}">
                <a16:creationId xmlns:a16="http://schemas.microsoft.com/office/drawing/2014/main" id="{8E75B686-EBA7-4270-9BF2-3A5C0D1DD9D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B60AE9B-534A-4C66-BC91-0AEBF9CF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全球模块化建筑产业分析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817AE-36CB-4131-A84F-4E78C8EEDB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https://www.imrg.ru/Block-modular_buildings.html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555FA7-75CC-41AB-B3AE-A57D51241B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726" y="5451302"/>
            <a:ext cx="11022414" cy="975086"/>
          </a:xfrm>
        </p:spPr>
        <p:txBody>
          <a:bodyPr>
            <a:normAutofit fontScale="92500"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/>
              <a:t>根据</a:t>
            </a:r>
            <a:r>
              <a:rPr lang="en-US" altLang="zh-CN" sz="1800" dirty="0"/>
              <a:t>2020</a:t>
            </a:r>
            <a:r>
              <a:rPr lang="zh-CN" altLang="en-US" sz="1800" dirty="0"/>
              <a:t>到</a:t>
            </a:r>
            <a:r>
              <a:rPr lang="en-US" altLang="zh-CN" sz="1800" dirty="0"/>
              <a:t>2022</a:t>
            </a:r>
            <a:r>
              <a:rPr lang="zh-CN" altLang="en-US" sz="1800" dirty="0"/>
              <a:t>年的的数据，模块化建筑每个季度的销售额虽有波动，但每年都在稳步上升。说明模块化建筑市场正在扩大</a:t>
            </a:r>
            <a:endParaRPr lang="en-US" altLang="zh-CN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/>
              <a:t>中国相对其他国家占有极大的销售份额，相比之下美国的的销售额并不突出，相对市场较大，有利于出口投资</a:t>
            </a:r>
            <a:endParaRPr lang="en-US" altLang="zh-CN" sz="1800" dirty="0"/>
          </a:p>
        </p:txBody>
      </p:sp>
      <p:graphicFrame>
        <p:nvGraphicFramePr>
          <p:cNvPr id="13" name="内容占位符 12">
            <a:extLst>
              <a:ext uri="{FF2B5EF4-FFF2-40B4-BE49-F238E27FC236}">
                <a16:creationId xmlns:a16="http://schemas.microsoft.com/office/drawing/2014/main" id="{31C25C27-4CB8-4E45-A4F6-A2594A24185A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442171081"/>
              </p:ext>
            </p:extLst>
          </p:nvPr>
        </p:nvGraphicFramePr>
        <p:xfrm>
          <a:off x="421726" y="887874"/>
          <a:ext cx="6820505" cy="4849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" name="内容占位符 9">
            <a:extLst>
              <a:ext uri="{FF2B5EF4-FFF2-40B4-BE49-F238E27FC236}">
                <a16:creationId xmlns:a16="http://schemas.microsoft.com/office/drawing/2014/main" id="{FDFD0E67-42A4-E9DB-E98D-11BAC496C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7057338"/>
              </p:ext>
            </p:extLst>
          </p:nvPr>
        </p:nvGraphicFramePr>
        <p:xfrm>
          <a:off x="7242231" y="914695"/>
          <a:ext cx="4394969" cy="502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68295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北美装配式房屋市场数据渠道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584994" y="1238665"/>
            <a:ext cx="11022012" cy="52036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/>
              <a:t>美国普查局（</a:t>
            </a:r>
            <a:r>
              <a:rPr lang="en-US" altLang="zh-CN" sz="1800" dirty="0"/>
              <a:t>U.S. Census Bureau</a:t>
            </a:r>
            <a:r>
              <a:rPr lang="zh-CN" altLang="en-US" sz="1800" dirty="0"/>
              <a:t>）：普查局发布了包括建筑许可、住宅建筑开工以及完成情况的月度和年度报告。访问链接：</a:t>
            </a:r>
            <a:r>
              <a:rPr lang="en-US" altLang="zh-CN" sz="1800" dirty="0"/>
              <a:t>https://www.census.gov/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/>
              <a:t>美国建筑协会（</a:t>
            </a:r>
            <a:r>
              <a:rPr lang="en-US" altLang="zh-CN" sz="1800" dirty="0"/>
              <a:t>Associated General Contractors of America, AGC</a:t>
            </a:r>
            <a:r>
              <a:rPr lang="zh-CN" altLang="en-US" sz="1800" dirty="0"/>
              <a:t>）	访问链接：</a:t>
            </a:r>
            <a:r>
              <a:rPr lang="en-US" altLang="zh-CN" sz="1800" dirty="0"/>
              <a:t>https://www.agc.org/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/>
              <a:t>国家模块化建筑协会（</a:t>
            </a:r>
            <a:r>
              <a:rPr lang="en-US" altLang="zh-CN" sz="1800" dirty="0"/>
              <a:t>Modular Building Institute, MBI</a:t>
            </a:r>
            <a:r>
              <a:rPr lang="zh-CN" altLang="en-US" sz="1800" dirty="0"/>
              <a:t>）：</a:t>
            </a:r>
            <a:r>
              <a:rPr lang="en-US" altLang="zh-CN" sz="1800" dirty="0"/>
              <a:t>MBI</a:t>
            </a:r>
            <a:r>
              <a:rPr lang="zh-CN" altLang="en-US" sz="1800" dirty="0"/>
              <a:t>是模块化建筑行业的领先国际贸易协会。访问链接：</a:t>
            </a:r>
            <a:r>
              <a:rPr lang="en-US" altLang="zh-CN" sz="1800" dirty="0">
                <a:hlinkClick r:id="rId2"/>
              </a:rPr>
              <a:t>https://www.modular.org/</a:t>
            </a:r>
            <a:endParaRPr lang="en-US" altLang="zh-C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0D0D0D"/>
                </a:solidFill>
                <a:effectLst/>
                <a:latin typeface="Söhne"/>
              </a:rPr>
              <a:t>You can use financial news websites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Söhne"/>
              </a:rPr>
              <a:t>like Bloomberg, Reuters, or Yahoo Finance </a:t>
            </a:r>
            <a:r>
              <a:rPr lang="en-US" altLang="zh-CN" sz="1800" b="0" i="0" dirty="0">
                <a:solidFill>
                  <a:srgbClr val="0D0D0D"/>
                </a:solidFill>
                <a:effectLst/>
                <a:latin typeface="Söhne"/>
              </a:rPr>
              <a:t>for this purpose. These platforms allow users to search for companies by name and view detailed financial information, including market capitalization, earnings, stock performance, and more.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D0D0D"/>
                </a:solidFill>
                <a:latin typeface="Söhne"/>
              </a:rPr>
              <a:t>上市股票分析：</a:t>
            </a:r>
            <a:r>
              <a:rPr lang="en-US" altLang="zh-CN" sz="1800" dirty="0">
                <a:solidFill>
                  <a:srgbClr val="0D0D0D"/>
                </a:solidFill>
                <a:latin typeface="Söhne"/>
                <a:hlinkClick r:id="rId3"/>
              </a:rPr>
              <a:t>https://stockanalysis.com/stocks/wsc/financials/</a:t>
            </a:r>
            <a:endParaRPr lang="en-US" altLang="zh-CN" sz="18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北国公司搜：</a:t>
            </a:r>
            <a:r>
              <a:rPr lang="en-US" altLang="zh-CN" sz="1600" dirty="0">
                <a:hlinkClick r:id="rId4"/>
              </a:rPr>
              <a:t>https://www.sec.gov/edgar/searchedgar/companysearch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552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314D0-19E7-3E89-3EB7-10927882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新兴模块化建筑公司规模一览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241F6-2A90-3955-AFC7-461B0131F0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782FD1-475E-3218-D40C-3D2715D7BC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C7CED1-C9FC-250A-6670-99F273EE9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1025" y="1089386"/>
            <a:ext cx="11022012" cy="5120190"/>
          </a:xfrm>
        </p:spPr>
        <p:txBody>
          <a:bodyPr numCol="3"/>
          <a:lstStyle/>
          <a:p>
            <a:r>
              <a:rPr lang="en-US" altLang="zh-CN" sz="2400" b="1" i="0" dirty="0">
                <a:solidFill>
                  <a:srgbClr val="051C38"/>
                </a:solidFill>
                <a:effectLst/>
                <a:highlight>
                  <a:srgbClr val="FFFFFF"/>
                </a:highlight>
                <a:latin typeface="+mn-ea"/>
              </a:rPr>
              <a:t>Mighty Buildings </a:t>
            </a:r>
          </a:p>
          <a:p>
            <a:r>
              <a:rPr lang="en-US" altLang="zh-CN" sz="2400" b="1" i="0" dirty="0">
                <a:solidFill>
                  <a:srgbClr val="051C38"/>
                </a:solidFill>
                <a:effectLst/>
                <a:highlight>
                  <a:srgbClr val="FFFFFF"/>
                </a:highlight>
                <a:latin typeface="+mn-ea"/>
              </a:rPr>
              <a:t>Year Founded </a:t>
            </a:r>
            <a:r>
              <a:rPr lang="en-US" altLang="zh-CN" sz="2400" i="0" dirty="0">
                <a:solidFill>
                  <a:srgbClr val="051C38"/>
                </a:solidFill>
                <a:effectLst/>
                <a:highlight>
                  <a:srgbClr val="FFFFFF"/>
                </a:highlight>
                <a:latin typeface="+mn-ea"/>
              </a:rPr>
              <a:t>2017</a:t>
            </a:r>
          </a:p>
          <a:p>
            <a:r>
              <a:rPr lang="en-US" altLang="zh-CN" sz="2400" b="1" i="0" dirty="0">
                <a:solidFill>
                  <a:srgbClr val="051C38"/>
                </a:solidFill>
                <a:effectLst/>
                <a:highlight>
                  <a:srgbClr val="FFFFFF"/>
                </a:highlight>
                <a:latin typeface="+mn-ea"/>
              </a:rPr>
              <a:t>Status</a:t>
            </a:r>
            <a:r>
              <a:rPr lang="en-US" altLang="zh-CN" sz="2400" b="1" dirty="0">
                <a:solidFill>
                  <a:srgbClr val="051C38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zh-CN" sz="2400" i="0" dirty="0">
                <a:solidFill>
                  <a:srgbClr val="051C38"/>
                </a:solidFill>
                <a:effectLst/>
                <a:highlight>
                  <a:srgbClr val="FFFFFF"/>
                </a:highlight>
                <a:latin typeface="+mn-ea"/>
              </a:rPr>
              <a:t>Private</a:t>
            </a:r>
          </a:p>
          <a:p>
            <a:r>
              <a:rPr lang="en-US" altLang="zh-CN" sz="2400" b="1" i="0" dirty="0">
                <a:solidFill>
                  <a:srgbClr val="051C38"/>
                </a:solidFill>
                <a:effectLst/>
                <a:highlight>
                  <a:srgbClr val="FFFFFF"/>
                </a:highlight>
                <a:latin typeface="+mn-ea"/>
              </a:rPr>
              <a:t>Employees </a:t>
            </a:r>
            <a:r>
              <a:rPr lang="en-US" altLang="zh-CN" sz="2400" i="0" dirty="0">
                <a:solidFill>
                  <a:srgbClr val="051C38"/>
                </a:solidFill>
                <a:effectLst/>
                <a:highlight>
                  <a:srgbClr val="FFFFFF"/>
                </a:highlight>
                <a:latin typeface="+mn-ea"/>
              </a:rPr>
              <a:t>162</a:t>
            </a:r>
          </a:p>
          <a:p>
            <a:r>
              <a:rPr lang="en-US" altLang="zh-CN" sz="2400" b="1" i="0" dirty="0">
                <a:solidFill>
                  <a:srgbClr val="051C38"/>
                </a:solidFill>
                <a:effectLst/>
                <a:highlight>
                  <a:srgbClr val="FFFFFF"/>
                </a:highlight>
                <a:latin typeface="+mn-ea"/>
              </a:rPr>
              <a:t>Latest Deal Type </a:t>
            </a:r>
          </a:p>
          <a:p>
            <a:r>
              <a:rPr lang="en-US" altLang="zh-CN" sz="2400" i="0" dirty="0">
                <a:solidFill>
                  <a:srgbClr val="051C38"/>
                </a:solidFill>
                <a:effectLst/>
                <a:highlight>
                  <a:srgbClr val="FFFFFF"/>
                </a:highlight>
                <a:latin typeface="+mn-ea"/>
              </a:rPr>
              <a:t>Series BB</a:t>
            </a:r>
          </a:p>
          <a:p>
            <a:r>
              <a:rPr lang="en-US" altLang="zh-CN" sz="2400" b="1" i="0" dirty="0">
                <a:solidFill>
                  <a:srgbClr val="051C38"/>
                </a:solidFill>
                <a:effectLst/>
                <a:highlight>
                  <a:srgbClr val="FFFFFF"/>
                </a:highlight>
                <a:latin typeface="+mn-ea"/>
              </a:rPr>
              <a:t>Latest Deal Amount </a:t>
            </a:r>
          </a:p>
          <a:p>
            <a:r>
              <a:rPr lang="en-US" altLang="zh-CN" sz="2400" i="0" dirty="0">
                <a:solidFill>
                  <a:srgbClr val="051C38"/>
                </a:solidFill>
                <a:effectLst/>
                <a:highlight>
                  <a:srgbClr val="FFFFFF"/>
                </a:highlight>
                <a:latin typeface="+mn-ea"/>
              </a:rPr>
              <a:t>$52M</a:t>
            </a:r>
          </a:p>
          <a:p>
            <a:r>
              <a:rPr lang="en-US" altLang="zh-CN" sz="2400" b="1" i="0" dirty="0">
                <a:solidFill>
                  <a:srgbClr val="051C38"/>
                </a:solidFill>
                <a:effectLst/>
                <a:highlight>
                  <a:srgbClr val="FFFFFF"/>
                </a:highlight>
                <a:latin typeface="+mn-ea"/>
              </a:rPr>
              <a:t>Investors </a:t>
            </a:r>
            <a:r>
              <a:rPr lang="en-US" altLang="zh-CN" sz="2400" i="0" dirty="0">
                <a:solidFill>
                  <a:srgbClr val="051C38"/>
                </a:solidFill>
                <a:effectLst/>
                <a:highlight>
                  <a:srgbClr val="FFFFFF"/>
                </a:highlight>
                <a:latin typeface="+mn-ea"/>
              </a:rPr>
              <a:t>45</a:t>
            </a:r>
          </a:p>
          <a:p>
            <a:pPr algn="l" fontAlgn="base"/>
            <a:r>
              <a:rPr lang="en-US" altLang="zh-CN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Website </a:t>
            </a:r>
            <a:r>
              <a:rPr lang="en-US" altLang="zh-CN" sz="2400" b="0" i="0" u="sng" dirty="0">
                <a:solidFill>
                  <a:srgbClr val="051C38"/>
                </a:solidFill>
                <a:effectLst/>
                <a:highlight>
                  <a:srgbClr val="FFFFFF"/>
                </a:highlight>
                <a:latin typeface="+mn-ea"/>
                <a:hlinkClick r:id="rId2"/>
              </a:rPr>
              <a:t>www.mightybuildings.com</a:t>
            </a:r>
            <a:endParaRPr lang="en-US" altLang="zh-CN" sz="2400" b="0" i="0" u="sng" dirty="0">
              <a:solidFill>
                <a:srgbClr val="051C38"/>
              </a:solidFill>
              <a:effectLst/>
              <a:highlight>
                <a:srgbClr val="FFFFFF"/>
              </a:highlight>
              <a:latin typeface="+mn-ea"/>
            </a:endParaRPr>
          </a:p>
          <a:p>
            <a:pPr algn="l" fontAlgn="base"/>
            <a:endParaRPr lang="en-US" altLang="zh-CN" sz="2400" u="sng" dirty="0">
              <a:solidFill>
                <a:srgbClr val="051C38"/>
              </a:solidFill>
              <a:highlight>
                <a:srgbClr val="FFFFFF"/>
              </a:highlight>
              <a:latin typeface="+mn-ea"/>
            </a:endParaRPr>
          </a:p>
          <a:p>
            <a:pPr algn="l" fontAlgn="base"/>
            <a:r>
              <a:rPr lang="en-US" altLang="zh-CN" sz="2400" b="1" dirty="0" err="1">
                <a:latin typeface="+mn-ea"/>
              </a:rPr>
              <a:t>Boxabl</a:t>
            </a:r>
            <a:r>
              <a:rPr lang="en-US" altLang="zh-CN" sz="2400" dirty="0">
                <a:latin typeface="+mn-ea"/>
              </a:rPr>
              <a:t> </a:t>
            </a:r>
          </a:p>
          <a:p>
            <a:pPr algn="l" fontAlgn="base"/>
            <a:r>
              <a:rPr lang="en-US" altLang="zh-CN" sz="2400" b="1" dirty="0">
                <a:latin typeface="+mn-ea"/>
              </a:rPr>
              <a:t>Year Founded </a:t>
            </a:r>
            <a:r>
              <a:rPr lang="en-US" altLang="zh-CN" sz="2400" dirty="0">
                <a:latin typeface="+mn-ea"/>
              </a:rPr>
              <a:t>2017</a:t>
            </a:r>
          </a:p>
          <a:p>
            <a:pPr algn="l" fontAlgn="base"/>
            <a:r>
              <a:rPr lang="en-US" altLang="zh-CN" sz="2400" b="1" dirty="0">
                <a:latin typeface="+mn-ea"/>
              </a:rPr>
              <a:t>Status</a:t>
            </a:r>
            <a:r>
              <a:rPr lang="en-US" altLang="zh-CN" sz="2400" dirty="0">
                <a:latin typeface="+mn-ea"/>
              </a:rPr>
              <a:t> Private</a:t>
            </a:r>
          </a:p>
          <a:p>
            <a:pPr algn="l" fontAlgn="base"/>
            <a:r>
              <a:rPr lang="en-US" altLang="zh-CN" sz="2400" b="1" dirty="0">
                <a:latin typeface="+mn-ea"/>
              </a:rPr>
              <a:t>Employees</a:t>
            </a:r>
            <a:r>
              <a:rPr lang="en-US" altLang="zh-CN" sz="2400" dirty="0">
                <a:latin typeface="+mn-ea"/>
              </a:rPr>
              <a:t> 150</a:t>
            </a:r>
          </a:p>
          <a:p>
            <a:pPr algn="l" fontAlgn="base"/>
            <a:r>
              <a:rPr lang="en-US" altLang="zh-CN" sz="2400" b="1" dirty="0">
                <a:latin typeface="+mn-ea"/>
              </a:rPr>
              <a:t>Latest Deal Type</a:t>
            </a:r>
          </a:p>
          <a:p>
            <a:pPr algn="l" fontAlgn="base"/>
            <a:r>
              <a:rPr lang="en-US" altLang="zh-CN" sz="2400" dirty="0">
                <a:latin typeface="+mn-ea"/>
              </a:rPr>
              <a:t>Crowdfunding</a:t>
            </a:r>
          </a:p>
          <a:p>
            <a:pPr algn="l" fontAlgn="base"/>
            <a:r>
              <a:rPr lang="en-US" altLang="zh-CN" sz="2400" b="1" dirty="0">
                <a:latin typeface="+mn-ea"/>
              </a:rPr>
              <a:t>Latest Deal Amount </a:t>
            </a:r>
            <a:r>
              <a:rPr lang="en-US" altLang="zh-CN" sz="2400" dirty="0">
                <a:latin typeface="+mn-ea"/>
              </a:rPr>
              <a:t>$385K</a:t>
            </a:r>
          </a:p>
          <a:p>
            <a:pPr algn="l" fontAlgn="base"/>
            <a:r>
              <a:rPr lang="en-US" altLang="zh-CN" sz="2400" b="1" dirty="0">
                <a:latin typeface="+mn-ea"/>
              </a:rPr>
              <a:t>Investors</a:t>
            </a:r>
            <a:r>
              <a:rPr lang="en-US" altLang="zh-CN" sz="2400" dirty="0">
                <a:latin typeface="+mn-ea"/>
              </a:rPr>
              <a:t> 16</a:t>
            </a:r>
          </a:p>
          <a:p>
            <a:pPr algn="l" fontAlgn="base"/>
            <a:r>
              <a:rPr lang="en-US" altLang="zh-CN" sz="2400" b="1" dirty="0">
                <a:latin typeface="+mn-ea"/>
              </a:rPr>
              <a:t>Website</a:t>
            </a:r>
          </a:p>
          <a:p>
            <a:r>
              <a:rPr lang="en-US" altLang="zh-CN" sz="2400" b="0" i="0" u="sng" dirty="0">
                <a:solidFill>
                  <a:srgbClr val="051C38"/>
                </a:solidFill>
                <a:effectLst/>
                <a:highlight>
                  <a:srgbClr val="FFFFFF"/>
                </a:highlight>
                <a:latin typeface="+mn-ea"/>
                <a:hlinkClick r:id="rId3"/>
              </a:rPr>
              <a:t>www.plantprefab.com</a:t>
            </a:r>
            <a:endParaRPr lang="en-US" altLang="zh-CN" sz="2400" b="0" i="0" u="sng" dirty="0">
              <a:solidFill>
                <a:srgbClr val="051C38"/>
              </a:solidFill>
              <a:effectLst/>
              <a:highlight>
                <a:srgbClr val="FFFFFF"/>
              </a:highlight>
              <a:latin typeface="+mn-ea"/>
            </a:endParaRPr>
          </a:p>
          <a:p>
            <a:endParaRPr lang="en-US" altLang="zh-CN" sz="2400" u="sng" dirty="0">
              <a:solidFill>
                <a:srgbClr val="051C38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Plant Prefab</a:t>
            </a:r>
          </a:p>
          <a:p>
            <a:r>
              <a:rPr lang="en-US" altLang="zh-CN" sz="2400" b="1" dirty="0">
                <a:latin typeface="+mn-ea"/>
              </a:rPr>
              <a:t>Year Founded </a:t>
            </a:r>
            <a:r>
              <a:rPr lang="en-US" altLang="zh-CN" sz="2400" dirty="0">
                <a:latin typeface="+mn-ea"/>
              </a:rPr>
              <a:t>2015</a:t>
            </a:r>
          </a:p>
          <a:p>
            <a:r>
              <a:rPr lang="en-US" altLang="zh-CN" sz="2400" b="1" dirty="0">
                <a:latin typeface="+mn-ea"/>
              </a:rPr>
              <a:t>Status </a:t>
            </a:r>
            <a:r>
              <a:rPr lang="en-US" altLang="zh-CN" sz="2400" dirty="0">
                <a:latin typeface="+mn-ea"/>
              </a:rPr>
              <a:t>Private</a:t>
            </a:r>
          </a:p>
          <a:p>
            <a:r>
              <a:rPr lang="en-US" altLang="zh-CN" sz="2400" b="1" dirty="0">
                <a:latin typeface="+mn-ea"/>
              </a:rPr>
              <a:t>Employees </a:t>
            </a:r>
            <a:r>
              <a:rPr lang="en-US" altLang="zh-CN" sz="2400" dirty="0">
                <a:latin typeface="+mn-ea"/>
              </a:rPr>
              <a:t>53</a:t>
            </a:r>
          </a:p>
          <a:p>
            <a:r>
              <a:rPr lang="en-US" altLang="zh-CN" sz="2400" b="1" dirty="0">
                <a:latin typeface="+mn-ea"/>
              </a:rPr>
              <a:t>Latest Deal Type </a:t>
            </a:r>
          </a:p>
          <a:p>
            <a:r>
              <a:rPr lang="en-US" altLang="zh-CN" sz="2400" dirty="0">
                <a:latin typeface="+mn-ea"/>
              </a:rPr>
              <a:t>Series D</a:t>
            </a:r>
          </a:p>
          <a:p>
            <a:r>
              <a:rPr lang="en-US" altLang="zh-CN" sz="2400" b="1" dirty="0">
                <a:latin typeface="+mn-ea"/>
              </a:rPr>
              <a:t>Latest Deal Amount $</a:t>
            </a:r>
            <a:r>
              <a:rPr lang="en-US" altLang="zh-CN" sz="2400" dirty="0">
                <a:latin typeface="+mn-ea"/>
              </a:rPr>
              <a:t>9.6M</a:t>
            </a:r>
          </a:p>
          <a:p>
            <a:r>
              <a:rPr lang="en-US" altLang="zh-CN" sz="2400" b="1" dirty="0">
                <a:latin typeface="+mn-ea"/>
              </a:rPr>
              <a:t>Investors</a:t>
            </a:r>
            <a:r>
              <a:rPr lang="en-US" altLang="zh-CN" sz="2400" dirty="0">
                <a:latin typeface="+mn-ea"/>
              </a:rPr>
              <a:t> 21</a:t>
            </a:r>
          </a:p>
          <a:p>
            <a:pPr algn="l" fontAlgn="base"/>
            <a:r>
              <a:rPr lang="en-US" altLang="zh-CN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Website</a:t>
            </a:r>
          </a:p>
          <a:p>
            <a:r>
              <a:rPr lang="en-US" altLang="zh-CN" sz="2400" b="0" i="0" u="sng" dirty="0">
                <a:solidFill>
                  <a:srgbClr val="1D5080"/>
                </a:solidFill>
                <a:effectLst/>
                <a:highlight>
                  <a:srgbClr val="FFFFFF"/>
                </a:highlight>
                <a:latin typeface="+mn-ea"/>
                <a:hlinkClick r:id="rId3"/>
              </a:rPr>
              <a:t>www.plantprefab.com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368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B8F8510-2EF6-44C3-8C0D-BB7C7653D6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6781" y="1544868"/>
            <a:ext cx="7818438" cy="1619250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全球模块化预制建筑市场分析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4B90A5-927A-4BAC-855E-36C93C5D3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D441AB-3267-4149-AC0C-ADCD665321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3A514A-7892-400B-B237-FA8DE711E7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altLang="zh-CN" dirty="0"/>
              <a:t>2024/03/27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31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对象 59" hidden="1">
            <a:extLst>
              <a:ext uri="{FF2B5EF4-FFF2-40B4-BE49-F238E27FC236}">
                <a16:creationId xmlns:a16="http://schemas.microsoft.com/office/drawing/2014/main" id="{BC77768C-31E5-4E00-8E86-266BA1C0F51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51" progId="TCLayout.ActiveDocument.1">
                  <p:embed/>
                </p:oleObj>
              </mc:Choice>
              <mc:Fallback>
                <p:oleObj name="think-cell Slide" r:id="rId3" imgW="351" imgH="351" progId="TCLayout.ActiveDocument.1">
                  <p:embed/>
                  <p:pic>
                    <p:nvPicPr>
                      <p:cNvPr id="60" name="对象 59" hidden="1">
                        <a:extLst>
                          <a:ext uri="{FF2B5EF4-FFF2-40B4-BE49-F238E27FC236}">
                            <a16:creationId xmlns:a16="http://schemas.microsoft.com/office/drawing/2014/main" id="{BC77768C-31E5-4E00-8E86-266BA1C0F5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57AD4FFC-A98A-466C-AF8D-F2E0FE42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</a:t>
            </a:r>
            <a:r>
              <a:rPr lang="zh-CN" altLang="en-US" dirty="0"/>
              <a:t>的定义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3A8B4-BB45-4B99-8246-393D69906D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https://www.bdcnetwork.com/permanent-modular-construction-process-practice-performance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CC3834-E534-4BCF-B631-151D45F1DA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1D617CA-E7A6-4A74-867E-0875E0025DB7}"/>
              </a:ext>
            </a:extLst>
          </p:cNvPr>
          <p:cNvGrpSpPr/>
          <p:nvPr/>
        </p:nvGrpSpPr>
        <p:grpSpPr>
          <a:xfrm>
            <a:off x="1431485" y="1592827"/>
            <a:ext cx="8548257" cy="3774330"/>
            <a:chOff x="1013163" y="1374966"/>
            <a:chExt cx="6822381" cy="3006693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29BBAC22-689A-48C2-A77E-F98B23826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63" y="2136076"/>
              <a:ext cx="1479797" cy="133420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Box 2">
              <a:extLst>
                <a:ext uri="{FF2B5EF4-FFF2-40B4-BE49-F238E27FC236}">
                  <a16:creationId xmlns:a16="http://schemas.microsoft.com/office/drawing/2014/main" id="{6316E535-5D71-404D-8DD8-8B90A82F162D}"/>
                </a:ext>
              </a:extLst>
            </p:cNvPr>
            <p:cNvSpPr txBox="1"/>
            <p:nvPr/>
          </p:nvSpPr>
          <p:spPr>
            <a:xfrm>
              <a:off x="1298718" y="2568173"/>
              <a:ext cx="908686" cy="3432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MIC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48D85F11-E7A2-41E8-BA18-0AEB32794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466" y="2038196"/>
              <a:ext cx="547516" cy="1573873"/>
            </a:xfrm>
            <a:custGeom>
              <a:avLst/>
              <a:gdLst>
                <a:gd name="T0" fmla="*/ 1999 w 3544"/>
                <a:gd name="T1" fmla="*/ 9150 h 14563"/>
                <a:gd name="T2" fmla="*/ 1999 w 3544"/>
                <a:gd name="T3" fmla="*/ 12306 h 14563"/>
                <a:gd name="T4" fmla="*/ 2353 w 3544"/>
                <a:gd name="T5" fmla="*/ 13628 h 14563"/>
                <a:gd name="T6" fmla="*/ 3544 w 3544"/>
                <a:gd name="T7" fmla="*/ 14112 h 14563"/>
                <a:gd name="T8" fmla="*/ 3544 w 3544"/>
                <a:gd name="T9" fmla="*/ 14563 h 14563"/>
                <a:gd name="T10" fmla="*/ 1933 w 3544"/>
                <a:gd name="T11" fmla="*/ 14016 h 14563"/>
                <a:gd name="T12" fmla="*/ 1419 w 3544"/>
                <a:gd name="T13" fmla="*/ 12050 h 14563"/>
                <a:gd name="T14" fmla="*/ 1419 w 3544"/>
                <a:gd name="T15" fmla="*/ 9279 h 14563"/>
                <a:gd name="T16" fmla="*/ 1160 w 3544"/>
                <a:gd name="T17" fmla="*/ 8022 h 14563"/>
                <a:gd name="T18" fmla="*/ 0 w 3544"/>
                <a:gd name="T19" fmla="*/ 7475 h 14563"/>
                <a:gd name="T20" fmla="*/ 0 w 3544"/>
                <a:gd name="T21" fmla="*/ 7088 h 14563"/>
                <a:gd name="T22" fmla="*/ 1127 w 3544"/>
                <a:gd name="T23" fmla="*/ 6571 h 14563"/>
                <a:gd name="T24" fmla="*/ 1419 w 3544"/>
                <a:gd name="T25" fmla="*/ 5284 h 14563"/>
                <a:gd name="T26" fmla="*/ 1419 w 3544"/>
                <a:gd name="T27" fmla="*/ 2513 h 14563"/>
                <a:gd name="T28" fmla="*/ 1933 w 3544"/>
                <a:gd name="T29" fmla="*/ 547 h 14563"/>
                <a:gd name="T30" fmla="*/ 3544 w 3544"/>
                <a:gd name="T31" fmla="*/ 0 h 14563"/>
                <a:gd name="T32" fmla="*/ 3544 w 3544"/>
                <a:gd name="T33" fmla="*/ 451 h 14563"/>
                <a:gd name="T34" fmla="*/ 2353 w 3544"/>
                <a:gd name="T35" fmla="*/ 902 h 14563"/>
                <a:gd name="T36" fmla="*/ 1999 w 3544"/>
                <a:gd name="T37" fmla="*/ 2254 h 14563"/>
                <a:gd name="T38" fmla="*/ 1999 w 3544"/>
                <a:gd name="T39" fmla="*/ 5413 h 14563"/>
                <a:gd name="T40" fmla="*/ 580 w 3544"/>
                <a:gd name="T41" fmla="*/ 7275 h 14563"/>
                <a:gd name="T42" fmla="*/ 580 w 3544"/>
                <a:gd name="T43" fmla="*/ 7304 h 14563"/>
                <a:gd name="T44" fmla="*/ 1999 w 3544"/>
                <a:gd name="T45" fmla="*/ 9150 h 14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4" h="14563">
                  <a:moveTo>
                    <a:pt x="1999" y="9150"/>
                  </a:moveTo>
                  <a:lnTo>
                    <a:pt x="1999" y="12306"/>
                  </a:lnTo>
                  <a:cubicBezTo>
                    <a:pt x="1999" y="12867"/>
                    <a:pt x="2117" y="13306"/>
                    <a:pt x="2353" y="13628"/>
                  </a:cubicBezTo>
                  <a:cubicBezTo>
                    <a:pt x="2590" y="13950"/>
                    <a:pt x="2986" y="14112"/>
                    <a:pt x="3544" y="14112"/>
                  </a:cubicBezTo>
                  <a:lnTo>
                    <a:pt x="3544" y="14563"/>
                  </a:lnTo>
                  <a:cubicBezTo>
                    <a:pt x="2815" y="14563"/>
                    <a:pt x="2276" y="14379"/>
                    <a:pt x="1933" y="14016"/>
                  </a:cubicBezTo>
                  <a:cubicBezTo>
                    <a:pt x="1589" y="13650"/>
                    <a:pt x="1419" y="12993"/>
                    <a:pt x="1419" y="12050"/>
                  </a:cubicBezTo>
                  <a:lnTo>
                    <a:pt x="1419" y="9279"/>
                  </a:lnTo>
                  <a:cubicBezTo>
                    <a:pt x="1419" y="8762"/>
                    <a:pt x="1333" y="8344"/>
                    <a:pt x="1160" y="8022"/>
                  </a:cubicBezTo>
                  <a:cubicBezTo>
                    <a:pt x="990" y="7701"/>
                    <a:pt x="602" y="7516"/>
                    <a:pt x="0" y="7475"/>
                  </a:cubicBezTo>
                  <a:lnTo>
                    <a:pt x="0" y="7088"/>
                  </a:lnTo>
                  <a:cubicBezTo>
                    <a:pt x="558" y="7002"/>
                    <a:pt x="935" y="6829"/>
                    <a:pt x="1127" y="6571"/>
                  </a:cubicBezTo>
                  <a:cubicBezTo>
                    <a:pt x="1322" y="6315"/>
                    <a:pt x="1419" y="5883"/>
                    <a:pt x="1419" y="5284"/>
                  </a:cubicBezTo>
                  <a:lnTo>
                    <a:pt x="1419" y="2513"/>
                  </a:lnTo>
                  <a:cubicBezTo>
                    <a:pt x="1419" y="1567"/>
                    <a:pt x="1589" y="913"/>
                    <a:pt x="1933" y="547"/>
                  </a:cubicBezTo>
                  <a:cubicBezTo>
                    <a:pt x="2276" y="181"/>
                    <a:pt x="2815" y="0"/>
                    <a:pt x="3544" y="0"/>
                  </a:cubicBezTo>
                  <a:lnTo>
                    <a:pt x="3544" y="451"/>
                  </a:lnTo>
                  <a:cubicBezTo>
                    <a:pt x="2986" y="451"/>
                    <a:pt x="2590" y="602"/>
                    <a:pt x="2353" y="902"/>
                  </a:cubicBezTo>
                  <a:cubicBezTo>
                    <a:pt x="2117" y="1201"/>
                    <a:pt x="1999" y="1652"/>
                    <a:pt x="1999" y="2254"/>
                  </a:cubicBezTo>
                  <a:lnTo>
                    <a:pt x="1999" y="5413"/>
                  </a:lnTo>
                  <a:cubicBezTo>
                    <a:pt x="1999" y="6265"/>
                    <a:pt x="1592" y="7275"/>
                    <a:pt x="580" y="7275"/>
                  </a:cubicBezTo>
                  <a:lnTo>
                    <a:pt x="580" y="7304"/>
                  </a:lnTo>
                  <a:cubicBezTo>
                    <a:pt x="1565" y="7304"/>
                    <a:pt x="1999" y="8309"/>
                    <a:pt x="1999" y="915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圆角矩形 5">
              <a:extLst>
                <a:ext uri="{FF2B5EF4-FFF2-40B4-BE49-F238E27FC236}">
                  <a16:creationId xmlns:a16="http://schemas.microsoft.com/office/drawing/2014/main" id="{7B8756D8-3490-49D0-9230-C693B55380C9}"/>
                </a:ext>
              </a:extLst>
            </p:cNvPr>
            <p:cNvSpPr/>
            <p:nvPr/>
          </p:nvSpPr>
          <p:spPr>
            <a:xfrm>
              <a:off x="3356492" y="1936845"/>
              <a:ext cx="4479052" cy="451685"/>
            </a:xfrm>
            <a:prstGeom prst="roundRect">
              <a:avLst>
                <a:gd name="adj" fmla="val 25274"/>
              </a:avLst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圆角矩形 7">
              <a:extLst>
                <a:ext uri="{FF2B5EF4-FFF2-40B4-BE49-F238E27FC236}">
                  <a16:creationId xmlns:a16="http://schemas.microsoft.com/office/drawing/2014/main" id="{868E7F54-A814-4865-9476-55F2AD72B200}"/>
                </a:ext>
              </a:extLst>
            </p:cNvPr>
            <p:cNvSpPr/>
            <p:nvPr/>
          </p:nvSpPr>
          <p:spPr>
            <a:xfrm>
              <a:off x="3356492" y="3355711"/>
              <a:ext cx="4479052" cy="451685"/>
            </a:xfrm>
            <a:prstGeom prst="roundRect">
              <a:avLst>
                <a:gd name="adj" fmla="val 26820"/>
              </a:avLst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8">
              <a:extLst>
                <a:ext uri="{FF2B5EF4-FFF2-40B4-BE49-F238E27FC236}">
                  <a16:creationId xmlns:a16="http://schemas.microsoft.com/office/drawing/2014/main" id="{F0383545-60BA-4400-82AF-F90A306FA01B}"/>
                </a:ext>
              </a:extLst>
            </p:cNvPr>
            <p:cNvSpPr txBox="1"/>
            <p:nvPr/>
          </p:nvSpPr>
          <p:spPr>
            <a:xfrm>
              <a:off x="3675004" y="1374966"/>
              <a:ext cx="3758504" cy="202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点击输入本栏的具体文字，简明扼要的说明分项内容。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TextBox 9">
              <a:extLst>
                <a:ext uri="{FF2B5EF4-FFF2-40B4-BE49-F238E27FC236}">
                  <a16:creationId xmlns:a16="http://schemas.microsoft.com/office/drawing/2014/main" id="{6535F913-EF50-4845-A25B-0162E6B01E3C}"/>
                </a:ext>
              </a:extLst>
            </p:cNvPr>
            <p:cNvSpPr txBox="1"/>
            <p:nvPr/>
          </p:nvSpPr>
          <p:spPr>
            <a:xfrm>
              <a:off x="3675004" y="2051411"/>
              <a:ext cx="3909432" cy="2423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暂时性（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Relocatable Buildings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）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TextBox 10">
              <a:extLst>
                <a:ext uri="{FF2B5EF4-FFF2-40B4-BE49-F238E27FC236}">
                  <a16:creationId xmlns:a16="http://schemas.microsoft.com/office/drawing/2014/main" id="{4A37276C-581A-4260-B298-7B7851204E7E}"/>
                </a:ext>
              </a:extLst>
            </p:cNvPr>
            <p:cNvSpPr txBox="1"/>
            <p:nvPr/>
          </p:nvSpPr>
          <p:spPr>
            <a:xfrm>
              <a:off x="3675004" y="2757177"/>
              <a:ext cx="3758504" cy="202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点击输入本栏的具体文字，简明扼要的说明分项内容。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Box 11">
              <a:extLst>
                <a:ext uri="{FF2B5EF4-FFF2-40B4-BE49-F238E27FC236}">
                  <a16:creationId xmlns:a16="http://schemas.microsoft.com/office/drawing/2014/main" id="{E91966BF-473B-460E-ACB6-495A6EB764E6}"/>
                </a:ext>
              </a:extLst>
            </p:cNvPr>
            <p:cNvSpPr txBox="1"/>
            <p:nvPr/>
          </p:nvSpPr>
          <p:spPr>
            <a:xfrm>
              <a:off x="3675004" y="3470277"/>
              <a:ext cx="3758504" cy="2423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永久性结构（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PMC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）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Box 13">
              <a:extLst>
                <a:ext uri="{FF2B5EF4-FFF2-40B4-BE49-F238E27FC236}">
                  <a16:creationId xmlns:a16="http://schemas.microsoft.com/office/drawing/2014/main" id="{7F0B107A-1E3B-4FD7-BC1E-F4C95B8C0F5D}"/>
                </a:ext>
              </a:extLst>
            </p:cNvPr>
            <p:cNvSpPr txBox="1"/>
            <p:nvPr/>
          </p:nvSpPr>
          <p:spPr>
            <a:xfrm>
              <a:off x="3686493" y="4178847"/>
              <a:ext cx="3758504" cy="202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点击输入本栏的具体文字，简明扼要的说明分项内容。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2BD1F8EA-DB73-DED3-3950-72AF8AE83F83}"/>
              </a:ext>
            </a:extLst>
          </p:cNvPr>
          <p:cNvSpPr txBox="1"/>
          <p:nvPr/>
        </p:nvSpPr>
        <p:spPr>
          <a:xfrm>
            <a:off x="688258" y="943897"/>
            <a:ext cx="10746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D0D0D"/>
                </a:solidFill>
                <a:effectLst/>
                <a:latin typeface="+mn-ea"/>
              </a:rPr>
              <a:t>MIC (Modular Integrated Construction)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+mn-ea"/>
              </a:rPr>
              <a:t> 是一种创新的建筑方法，旨在提升建筑行业的生产力。它涉及在工厂内预先制造建筑的模块，然后将这些模块运输到建筑现场进行组装。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+mn-ea"/>
              </a:rPr>
              <a:t>MIC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+mn-ea"/>
              </a:rPr>
              <a:t>方法可以应用于各种类型的建筑项目，包括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n-ea"/>
              </a:rPr>
              <a:t>暂时性（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+mn-ea"/>
              </a:rPr>
              <a:t> Relocatable Buildings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n-ea"/>
              </a:rPr>
              <a:t>）和永久性结构（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+mn-ea"/>
              </a:rPr>
              <a:t>PMC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n-ea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58777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A88F97-725A-4E75-B3B9-3EDB1090DC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>
                <a:hlinkClick r:id="rId2"/>
              </a:rPr>
              <a:t>https://www.modular.org/what-is-modular-construction/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https://nrbmodular.dexterra.com/blog/modular-structure/</a:t>
            </a:r>
            <a:endParaRPr lang="en-US" altLang="zh-CN" dirty="0"/>
          </a:p>
          <a:p>
            <a:r>
              <a:rPr lang="en-US" altLang="zh-CN" dirty="0"/>
              <a:t>https://www.bdcnetwork.com/permanent-modular-construction-process-practice-performance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A0FD51-CD6F-4BB3-A7FA-5DDEF43B0D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9" name="Group 6">
            <a:extLst>
              <a:ext uri="{FF2B5EF4-FFF2-40B4-BE49-F238E27FC236}">
                <a16:creationId xmlns:a16="http://schemas.microsoft.com/office/drawing/2014/main" id="{4B30FF2E-2AD9-4E3D-A889-5653A0B38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49118"/>
              </p:ext>
            </p:extLst>
          </p:nvPr>
        </p:nvGraphicFramePr>
        <p:xfrm>
          <a:off x="333324" y="881129"/>
          <a:ext cx="11396559" cy="4926598"/>
        </p:xfrm>
        <a:graphic>
          <a:graphicData uri="http://schemas.openxmlformats.org/drawingml/2006/table">
            <a:tbl>
              <a:tblPr/>
              <a:tblGrid>
                <a:gridCol w="1161179">
                  <a:extLst>
                    <a:ext uri="{9D8B030D-6E8A-4147-A177-3AD203B41FA5}">
                      <a16:colId xmlns:a16="http://schemas.microsoft.com/office/drawing/2014/main" val="321296375"/>
                    </a:ext>
                  </a:extLst>
                </a:gridCol>
                <a:gridCol w="1584797">
                  <a:extLst>
                    <a:ext uri="{9D8B030D-6E8A-4147-A177-3AD203B41FA5}">
                      <a16:colId xmlns:a16="http://schemas.microsoft.com/office/drawing/2014/main" val="1080591854"/>
                    </a:ext>
                  </a:extLst>
                </a:gridCol>
                <a:gridCol w="1173338">
                  <a:extLst>
                    <a:ext uri="{9D8B030D-6E8A-4147-A177-3AD203B41FA5}">
                      <a16:colId xmlns:a16="http://schemas.microsoft.com/office/drawing/2014/main" val="1268778118"/>
                    </a:ext>
                  </a:extLst>
                </a:gridCol>
                <a:gridCol w="1668640">
                  <a:extLst>
                    <a:ext uri="{9D8B030D-6E8A-4147-A177-3AD203B41FA5}">
                      <a16:colId xmlns:a16="http://schemas.microsoft.com/office/drawing/2014/main" val="838868390"/>
                    </a:ext>
                  </a:extLst>
                </a:gridCol>
                <a:gridCol w="1526183">
                  <a:extLst>
                    <a:ext uri="{9D8B030D-6E8A-4147-A177-3AD203B41FA5}">
                      <a16:colId xmlns:a16="http://schemas.microsoft.com/office/drawing/2014/main" val="45105776"/>
                    </a:ext>
                  </a:extLst>
                </a:gridCol>
                <a:gridCol w="2248388">
                  <a:extLst>
                    <a:ext uri="{9D8B030D-6E8A-4147-A177-3AD203B41FA5}">
                      <a16:colId xmlns:a16="http://schemas.microsoft.com/office/drawing/2014/main" val="3917420308"/>
                    </a:ext>
                  </a:extLst>
                </a:gridCol>
                <a:gridCol w="2034034">
                  <a:extLst>
                    <a:ext uri="{9D8B030D-6E8A-4147-A177-3AD203B41FA5}">
                      <a16:colId xmlns:a16="http://schemas.microsoft.com/office/drawing/2014/main" val="2463344148"/>
                    </a:ext>
                  </a:extLst>
                </a:gridCol>
              </a:tblGrid>
              <a:tr h="216539">
                <a:tc>
                  <a:txBody>
                    <a:bodyPr/>
                    <a:lstStyle/>
                    <a:p>
                      <a:pPr fontAlgn="b"/>
                      <a:br>
                        <a:rPr lang="zh-CN" altLang="en-US" sz="1600" b="1" dirty="0">
                          <a:effectLst/>
                        </a:rPr>
                      </a:br>
                      <a:endParaRPr lang="zh-CN" altLang="en-US" sz="1600" b="1" dirty="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E0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dirty="0">
                          <a:effectLst/>
                        </a:rPr>
                        <a:t>定义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E0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effectLst/>
                        </a:rPr>
                        <a:t>使用时长</a:t>
                      </a:r>
                    </a:p>
                    <a:p>
                      <a:pPr algn="ctr" fontAlgn="b"/>
                      <a:endParaRPr lang="zh-CN" altLang="en-US" sz="1600" b="1" dirty="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E0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effectLst/>
                        </a:rPr>
                        <a:t>材料</a:t>
                      </a:r>
                    </a:p>
                    <a:p>
                      <a:pPr algn="ctr" fontAlgn="b"/>
                      <a:endParaRPr lang="zh-CN" altLang="en-US" sz="1600" b="1" dirty="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E0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effectLst/>
                        </a:rPr>
                        <a:t>设计与定制</a:t>
                      </a:r>
                    </a:p>
                    <a:p>
                      <a:pPr algn="ctr" fontAlgn="b"/>
                      <a:endParaRPr lang="zh-CN" altLang="en-US" sz="1600" b="1" dirty="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E0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effectLst/>
                        </a:rPr>
                        <a:t>建造周期</a:t>
                      </a:r>
                    </a:p>
                    <a:p>
                      <a:pPr algn="ctr" fontAlgn="b"/>
                      <a:endParaRPr lang="zh-CN" altLang="en-US" sz="1600" b="1" dirty="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E0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effectLst/>
                        </a:rPr>
                        <a:t>可持续性</a:t>
                      </a:r>
                    </a:p>
                    <a:p>
                      <a:pPr algn="ctr" fontAlgn="b"/>
                      <a:endParaRPr lang="zh-CN" altLang="en-US" sz="1600" b="1" dirty="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E0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198174"/>
                  </a:ext>
                </a:extLst>
              </a:tr>
              <a:tr h="1713685"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b="1" dirty="0">
                          <a:effectLst/>
                        </a:rPr>
                        <a:t>永久模块化建设 </a:t>
                      </a:r>
                      <a:r>
                        <a:rPr lang="en-US" altLang="zh-CN" sz="1600" b="1" dirty="0">
                          <a:effectLst/>
                        </a:rPr>
                        <a:t>(PMC)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0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使用模块化建筑技术创建的旨在作为长期固定结构的永久性建筑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0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长期使用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0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通常采用木材、钢材或混凝土等耐久材料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0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提供广泛的设计和定制选项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0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可能需要数月，取决于项目的复杂程度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0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高，通过减少废料和提高施工过程的质量管理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0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734473"/>
                  </a:ext>
                </a:extLst>
              </a:tr>
              <a:tr h="903134"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b="1" dirty="0">
                          <a:effectLst/>
                        </a:rPr>
                        <a:t>可移动建筑 </a:t>
                      </a:r>
                      <a:r>
                        <a:rPr lang="en-US" altLang="zh-CN" sz="1600" b="1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effectLst/>
                        </a:rPr>
                        <a:t>RB)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设计为可重复使用或迁移的临时或半永久性结构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短期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可能采用较轻的材料以便运输和重新安装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设计和布局选择可能较少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通常可以在几周内现场安装并使用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相对高，尤其是在能够重复使用和迁移的方面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31648"/>
                  </a:ext>
                </a:extLst>
              </a:tr>
              <a:tr h="1566993"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b="1">
                          <a:effectLst/>
                        </a:rPr>
                        <a:t>传统建筑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采用传统施工技术现场建造的结构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长期使用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木材、钢材、混凝土等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设计和定制选项几乎无限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通常较长，可能需要数月到数年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可变，取决于施工方法和材料选择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00075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198BC7F-BEEC-1D43-C3A9-8F6A6B19572F}"/>
              </a:ext>
            </a:extLst>
          </p:cNvPr>
          <p:cNvSpPr txBox="1"/>
          <p:nvPr/>
        </p:nvSpPr>
        <p:spPr>
          <a:xfrm>
            <a:off x="264499" y="298551"/>
            <a:ext cx="3314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ea typeface="+mj-ea"/>
                <a:cs typeface="+mj-cs"/>
              </a:rPr>
              <a:t>PMC/RB/MIC</a:t>
            </a:r>
            <a:r>
              <a:rPr lang="zh-CN" altLang="en-US" sz="2400" b="1" dirty="0">
                <a:latin typeface="+mj-lt"/>
                <a:ea typeface="+mj-ea"/>
                <a:cs typeface="+mj-cs"/>
              </a:rPr>
              <a:t>的关系</a:t>
            </a:r>
          </a:p>
        </p:txBody>
      </p:sp>
    </p:spTree>
    <p:extLst>
      <p:ext uri="{BB962C8B-B14F-4D97-AF65-F5344CB8AC3E}">
        <p14:creationId xmlns:p14="http://schemas.microsoft.com/office/powerpoint/2010/main" val="237515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FBA4E-FC6A-444E-B9EF-B92460BF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PMC/RB</a:t>
            </a:r>
            <a:r>
              <a:rPr lang="zh-CN" altLang="en-US" dirty="0"/>
              <a:t>的相关应用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C633ED-7668-44E9-9B52-FFA54F4D68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https://www.modular.org/markets-served/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F9125E-88C8-4186-ACE8-23AA02A1E4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63636"/>
                </a:solidFill>
                <a:effectLst/>
                <a:latin typeface="itcfranklingothicstd-book"/>
              </a:rPr>
              <a:t>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1D5DCD-C61A-4CBD-48A0-38DCD2730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63" y="955154"/>
            <a:ext cx="9702963" cy="27023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F83EAF-DB20-8BC4-ACF0-8AB1757C6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3656457"/>
            <a:ext cx="9702963" cy="283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7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FBA4E-FC6A-444E-B9EF-B92460BF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大型</a:t>
            </a:r>
            <a:r>
              <a:rPr lang="en-US" altLang="zh-CN" dirty="0"/>
              <a:t>PMC</a:t>
            </a:r>
            <a:r>
              <a:rPr lang="zh-CN" altLang="en-US" dirty="0"/>
              <a:t>项目示例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C633ED-7668-44E9-9B52-FFA54F4D68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https://www.modular.org/2024/02/11/the-norwalk-multifamily-modular-project-case-study/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F9125E-88C8-4186-ACE8-23AA02A1E4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63636"/>
                </a:solidFill>
                <a:effectLst/>
                <a:latin typeface="itcfranklingothicstd-book"/>
              </a:rPr>
              <a:t>。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9A6F5C4-346E-D433-622F-C843652C3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56" y="829240"/>
            <a:ext cx="8557634" cy="525692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188646-9ED4-F8D9-30F5-68D4EF8FBD7F}"/>
              </a:ext>
            </a:extLst>
          </p:cNvPr>
          <p:cNvSpPr txBox="1"/>
          <p:nvPr/>
        </p:nvSpPr>
        <p:spPr>
          <a:xfrm>
            <a:off x="8829690" y="1755511"/>
            <a:ext cx="3283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dirty="0">
                <a:solidFill>
                  <a:srgbClr val="231F20"/>
                </a:solidFill>
                <a:effectLst/>
                <a:latin typeface="+mn-ea"/>
              </a:rPr>
              <a:t>2023 </a:t>
            </a:r>
            <a:r>
              <a:rPr lang="zh-CN" altLang="en-US" b="0" i="0" dirty="0">
                <a:solidFill>
                  <a:srgbClr val="231F20"/>
                </a:solidFill>
                <a:effectLst/>
                <a:latin typeface="+mn-ea"/>
              </a:rPr>
              <a:t>年 </a:t>
            </a:r>
            <a:r>
              <a:rPr lang="en-US" altLang="zh-CN" b="0" i="0" dirty="0">
                <a:solidFill>
                  <a:srgbClr val="231F20"/>
                </a:solidFill>
                <a:effectLst/>
                <a:latin typeface="+mn-ea"/>
              </a:rPr>
              <a:t>4 </a:t>
            </a:r>
            <a:r>
              <a:rPr lang="zh-CN" altLang="en-US" b="0" i="0" dirty="0">
                <a:solidFill>
                  <a:srgbClr val="231F20"/>
                </a:solidFill>
                <a:effectLst/>
                <a:latin typeface="+mn-ea"/>
              </a:rPr>
              <a:t>月，名为“</a:t>
            </a:r>
            <a:r>
              <a:rPr lang="en-US" altLang="zh-CN" b="0" i="0" dirty="0">
                <a:solidFill>
                  <a:srgbClr val="231F20"/>
                </a:solidFill>
                <a:effectLst/>
                <a:latin typeface="+mn-ea"/>
              </a:rPr>
              <a:t>the Walk”</a:t>
            </a:r>
            <a:r>
              <a:rPr lang="zh-CN" altLang="en-US" b="0" i="0" dirty="0">
                <a:solidFill>
                  <a:srgbClr val="231F20"/>
                </a:solidFill>
                <a:effectLst/>
                <a:latin typeface="+mn-ea"/>
              </a:rPr>
              <a:t>的项目。的多户住宅综合体位于加利福尼亚州诺沃克，由两栋建筑组成，总占地面积为 </a:t>
            </a:r>
            <a:r>
              <a:rPr lang="en-US" altLang="zh-CN" b="0" i="0" dirty="0">
                <a:solidFill>
                  <a:srgbClr val="231F20"/>
                </a:solidFill>
                <a:effectLst/>
                <a:latin typeface="+mn-ea"/>
              </a:rPr>
              <a:t>139,150 </a:t>
            </a:r>
            <a:r>
              <a:rPr lang="zh-CN" altLang="en-US" b="0" i="0" dirty="0">
                <a:solidFill>
                  <a:srgbClr val="231F20"/>
                </a:solidFill>
                <a:effectLst/>
                <a:latin typeface="+mn-ea"/>
              </a:rPr>
              <a:t>平方英尺。该开发项目包括 </a:t>
            </a:r>
            <a:r>
              <a:rPr lang="en-US" altLang="zh-CN" b="0" i="0" dirty="0">
                <a:solidFill>
                  <a:srgbClr val="231F20"/>
                </a:solidFill>
                <a:effectLst/>
                <a:latin typeface="+mn-ea"/>
              </a:rPr>
              <a:t>58 </a:t>
            </a:r>
            <a:r>
              <a:rPr lang="zh-CN" altLang="en-US" b="0" i="0" dirty="0">
                <a:solidFill>
                  <a:srgbClr val="231F20"/>
                </a:solidFill>
                <a:effectLst/>
                <a:latin typeface="+mn-ea"/>
              </a:rPr>
              <a:t>套专用经济适用房单元，预计将成为北美最大的住宅模块化建筑项目。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197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AEADB-393A-4785-B517-C9D3C4EF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69649"/>
            <a:ext cx="9844755" cy="975086"/>
          </a:xfrm>
        </p:spPr>
        <p:txBody>
          <a:bodyPr/>
          <a:lstStyle/>
          <a:p>
            <a:r>
              <a:rPr lang="zh-CN" altLang="en-US" dirty="0"/>
              <a:t>北美市场规模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A0FD51-CD6F-4BB3-A7FA-5DDEF43B0D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7CCDD-2E90-49FC-84E1-BAD143E1FC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8963" y="6442075"/>
            <a:ext cx="9950450" cy="250825"/>
          </a:xfrm>
        </p:spPr>
        <p:txBody>
          <a:bodyPr>
            <a:normAutofit/>
          </a:bodyPr>
          <a:lstStyle/>
          <a:p>
            <a:r>
              <a:rPr lang="en-US" altLang="zh-CN" dirty="0"/>
              <a:t>https://www.modular.org/industry-analysis/</a:t>
            </a:r>
            <a:endParaRPr lang="zh-CN" altLang="en-US" dirty="0"/>
          </a:p>
        </p:txBody>
      </p:sp>
      <p:graphicFrame>
        <p:nvGraphicFramePr>
          <p:cNvPr id="4" name="内容占位符 9">
            <a:extLst>
              <a:ext uri="{FF2B5EF4-FFF2-40B4-BE49-F238E27FC236}">
                <a16:creationId xmlns:a16="http://schemas.microsoft.com/office/drawing/2014/main" id="{7D4CBE31-8A9A-C78D-DF7D-EFC9231CAB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885344"/>
              </p:ext>
            </p:extLst>
          </p:nvPr>
        </p:nvGraphicFramePr>
        <p:xfrm>
          <a:off x="370390" y="955977"/>
          <a:ext cx="6866158" cy="4981792"/>
        </p:xfrm>
        <a:graphic>
          <a:graphicData uri="http://schemas.openxmlformats.org/drawingml/2006/table">
            <a:tbl>
              <a:tblPr firstRow="1" bandRow="1"/>
              <a:tblGrid>
                <a:gridCol w="686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0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3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0314">
                <a:tc>
                  <a:txBody>
                    <a:bodyPr/>
                    <a:lstStyle/>
                    <a:p>
                      <a:pPr fontAlgn="b"/>
                      <a:r>
                        <a:rPr lang="zh-CN" altLang="en-US" b="1" dirty="0">
                          <a:solidFill>
                            <a:schemeClr val="bg1"/>
                          </a:solidFill>
                          <a:effectLst/>
                        </a:rPr>
                        <a:t>年份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2E3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PMC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effectLst/>
                        </a:rPr>
                        <a:t>公司收入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2E3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PMC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effectLst/>
                        </a:rPr>
                        <a:t>项目价值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2E3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zh-CN" altLang="en-US" b="1">
                          <a:solidFill>
                            <a:schemeClr val="bg1"/>
                          </a:solidFill>
                          <a:effectLst/>
                        </a:rPr>
                        <a:t>建筑开始价值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2E3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zh-CN" altLang="en-US" b="1" dirty="0">
                          <a:solidFill>
                            <a:schemeClr val="bg1"/>
                          </a:solidFill>
                          <a:effectLst/>
                        </a:rPr>
                        <a:t>年度</a:t>
                      </a:r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</a:rPr>
                        <a:t>PMC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effectLst/>
                        </a:rPr>
                        <a:t>市场份额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2E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714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2015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$2,040,500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$3,710,000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$173,729,905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2.14%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714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$3,301,664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$6,003,025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$244,509,444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2.46%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714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$3,979,680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$7,235,782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$246,089,662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2.94%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714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$4,943,067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$8,987,396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$243,316,997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3.69%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714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$5,025,355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$9,137,010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$255,013,842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3.58%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714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$4,496,791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$8,175,984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$186,315,485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4.39%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714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$4,379,159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$10,303,904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$186,653,947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5.52%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2714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$5,294,258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$12,312,229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>
                          <a:effectLst/>
                        </a:rPr>
                        <a:t>$204,344,212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>
                          <a:effectLst/>
                        </a:rPr>
                        <a:t>6.03%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C7EE61B-630C-9C05-71F8-DBBC916F12A0}"/>
              </a:ext>
            </a:extLst>
          </p:cNvPr>
          <p:cNvSpPr txBox="1"/>
          <p:nvPr/>
        </p:nvSpPr>
        <p:spPr>
          <a:xfrm>
            <a:off x="125183" y="6109746"/>
            <a:ext cx="532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(US $000s) Source: Modular Building Institute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F0C147-D34C-39CD-00BD-30055AD8A923}"/>
              </a:ext>
            </a:extLst>
          </p:cNvPr>
          <p:cNvSpPr txBox="1"/>
          <p:nvPr/>
        </p:nvSpPr>
        <p:spPr>
          <a:xfrm>
            <a:off x="7455121" y="939100"/>
            <a:ext cx="39109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MBI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估计，在北美有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255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家模块化制造公司从商业模块化行业中产生收入，其中的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122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家公司是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MBI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的会员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MBI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从参与北美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PMC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的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95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家制造商收集和分析了收入数据，总收入为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1,972,370,853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美元，最高为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2.2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亿美元，最低为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50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万美元。这些制造商的平均收入为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20,761,798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美元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模块化工厂产出（即模块化部分）大约占项目总成本的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43%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（平均模块化收入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/0.43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）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x 255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公司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=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模块化项目的总价值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模块化总价值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/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总建设开始价值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=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模块化市场份额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60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AEADB-393A-4785-B517-C9D3C4EF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69649"/>
            <a:ext cx="9844755" cy="975086"/>
          </a:xfrm>
        </p:spPr>
        <p:txBody>
          <a:bodyPr/>
          <a:lstStyle/>
          <a:p>
            <a:r>
              <a:rPr lang="zh-CN" altLang="en-US" dirty="0"/>
              <a:t>北美市场规模未来预测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A0FD51-CD6F-4BB3-A7FA-5DDEF43B0D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7CCDD-2E90-49FC-84E1-BAD143E1FC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8963" y="6442075"/>
            <a:ext cx="9950450" cy="250825"/>
          </a:xfrm>
        </p:spPr>
        <p:txBody>
          <a:bodyPr>
            <a:normAutofit/>
          </a:bodyPr>
          <a:lstStyle/>
          <a:p>
            <a:r>
              <a:rPr lang="en-US" altLang="zh-CN" dirty="0"/>
              <a:t>https://www.modular.org/industry-analysis/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7EE61B-630C-9C05-71F8-DBBC916F12A0}"/>
              </a:ext>
            </a:extLst>
          </p:cNvPr>
          <p:cNvSpPr txBox="1"/>
          <p:nvPr/>
        </p:nvSpPr>
        <p:spPr>
          <a:xfrm>
            <a:off x="439815" y="5758057"/>
            <a:ext cx="532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(US $000s) Source: Modular Building Institute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74C9FD-E4D6-5D9D-A5EA-BD20784FA92E}"/>
              </a:ext>
            </a:extLst>
          </p:cNvPr>
          <p:cNvSpPr txBox="1"/>
          <p:nvPr/>
        </p:nvSpPr>
        <p:spPr>
          <a:xfrm>
            <a:off x="7924800" y="1374121"/>
            <a:ext cx="33331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从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2015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年到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2022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年，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PMC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公司市值的年复合增长率（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CAGR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）是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14.59%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。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2020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年至</a:t>
            </a: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2021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年收入下滑可能是受到</a:t>
            </a: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COVID-19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疫情影响</a:t>
            </a:r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市场份额和收入稳步扩张，预计在</a:t>
            </a: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2030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年之前</a:t>
            </a: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PMC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公司总收入超过</a:t>
            </a: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$9,000,000,000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并取得约</a:t>
            </a: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10%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的建筑市场份额</a:t>
            </a:r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graphicFrame>
        <p:nvGraphicFramePr>
          <p:cNvPr id="12" name="内容占位符 12">
            <a:extLst>
              <a:ext uri="{FF2B5EF4-FFF2-40B4-BE49-F238E27FC236}">
                <a16:creationId xmlns:a16="http://schemas.microsoft.com/office/drawing/2014/main" id="{6DDD997D-367D-4AAC-0717-2CF8C6E6F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545517"/>
              </p:ext>
            </p:extLst>
          </p:nvPr>
        </p:nvGraphicFramePr>
        <p:xfrm>
          <a:off x="216310" y="1044734"/>
          <a:ext cx="7708490" cy="4851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A8396E08-0DA0-5CF8-B31F-D49D346FB75F}"/>
              </a:ext>
            </a:extLst>
          </p:cNvPr>
          <p:cNvSpPr/>
          <p:nvPr/>
        </p:nvSpPr>
        <p:spPr>
          <a:xfrm>
            <a:off x="4655574" y="1169418"/>
            <a:ext cx="3102078" cy="4262718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E1F8A51-20C1-D099-F615-A9CBE7E06281}"/>
              </a:ext>
            </a:extLst>
          </p:cNvPr>
          <p:cNvSpPr txBox="1"/>
          <p:nvPr/>
        </p:nvSpPr>
        <p:spPr>
          <a:xfrm>
            <a:off x="5869859" y="1189268"/>
            <a:ext cx="142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预测值</a:t>
            </a:r>
          </a:p>
        </p:txBody>
      </p:sp>
    </p:spTree>
    <p:extLst>
      <p:ext uri="{BB962C8B-B14F-4D97-AF65-F5344CB8AC3E}">
        <p14:creationId xmlns:p14="http://schemas.microsoft.com/office/powerpoint/2010/main" val="123942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FBA4E-FC6A-444E-B9EF-B92460BF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美国地区</a:t>
            </a:r>
            <a:r>
              <a:rPr lang="zh-CN" altLang="en-US" sz="2400" dirty="0"/>
              <a:t>模块化建筑市场</a:t>
            </a:r>
            <a:r>
              <a:rPr lang="zh-CN" altLang="en-US" dirty="0"/>
              <a:t>结论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C633ED-7668-44E9-9B52-FFA54F4D68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hlinkClick r:id="rId2"/>
              </a:rPr>
              <a:t>https://www.grandviewresearch.com/industry-analysis/us-modular-construction-market-report</a:t>
            </a:r>
            <a:endParaRPr lang="en-US" altLang="zh-CN" dirty="0"/>
          </a:p>
          <a:p>
            <a:r>
              <a:rPr lang="en-US" altLang="zh-CN" b="0" i="0" u="none" strike="noStrike" dirty="0">
                <a:solidFill>
                  <a:srgbClr val="0D0D0D"/>
                </a:solidFill>
                <a:effectLst/>
                <a:latin typeface="Söhne"/>
                <a:hlinkClick r:id="rId3"/>
              </a:rPr>
              <a:t>https://www.modular.org/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F9125E-88C8-4186-ACE8-23AA02A1E4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63636"/>
                </a:solidFill>
                <a:effectLst/>
                <a:latin typeface="itcfranklingothicstd-book"/>
              </a:rPr>
              <a:t>。</a:t>
            </a:r>
            <a:endParaRPr lang="zh-CN" altLang="en-US" dirty="0"/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DAF76CB2-FEE1-4AA0-B190-ADE98407613D}"/>
              </a:ext>
            </a:extLst>
          </p:cNvPr>
          <p:cNvGraphicFramePr>
            <a:graphicFrameLocks noGrp="1"/>
          </p:cNvGraphicFramePr>
          <p:nvPr>
            <p:ph sz="quarter" idx="17"/>
          </p:nvPr>
        </p:nvGraphicFramePr>
        <p:xfrm>
          <a:off x="588962" y="1089386"/>
          <a:ext cx="4133867" cy="502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998EF44-EC3A-C4B5-1A77-7E34F897C088}"/>
              </a:ext>
            </a:extLst>
          </p:cNvPr>
          <p:cNvSpPr txBox="1"/>
          <p:nvPr/>
        </p:nvSpPr>
        <p:spPr>
          <a:xfrm>
            <a:off x="5081047" y="1008668"/>
            <a:ext cx="5806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美国永久模块化建筑（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PMC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）行业在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2022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年的市场规模达到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120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亿美元，占新建筑启动总量的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6.03%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。这一市场份额的增长相当显著，自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2015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年以来几乎增长了三倍，当时市场份额仅为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2.14%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在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2022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年，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24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家模块制造商报告的总产量为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8,123,554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平方英尺，平均每家为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338,481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平方英尺。据估计，使用模块化建筑的项目约占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2022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年新建筑总面积的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6.14%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63636"/>
              </a:solidFill>
              <a:latin typeface="itcfranklingothicstd-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2022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年完成的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62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个模块化项目。这些项目的平均大小为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24,057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平方英尺（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2235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平方米），平均每个项目由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37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个模块组成。从批准到占用的平均完成时间仅为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309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天，而这些项目的平均总成本为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6,708,142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美元，平均每平方英尺成本为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278.84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美元（约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2015rmb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）。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4435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kEu44HS7W7Qd_QI1bV.g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A7D1EA9-0183-4234-9968-3A29E64CDAB9}">
  <we:reference id="wa200005566" version="3.0.0.2" store="zh-CN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1787</Words>
  <Application>Microsoft Office PowerPoint</Application>
  <PresentationFormat>宽屏</PresentationFormat>
  <Paragraphs>209</Paragraphs>
  <Slides>14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itcfranklingothicstd-book</vt:lpstr>
      <vt:lpstr>Söhne</vt:lpstr>
      <vt:lpstr>等线</vt:lpstr>
      <vt:lpstr>等线 Light</vt:lpstr>
      <vt:lpstr>微软雅黑</vt:lpstr>
      <vt:lpstr>Arial</vt:lpstr>
      <vt:lpstr>Office 主题​​</vt:lpstr>
      <vt:lpstr>think-cell Slide</vt:lpstr>
      <vt:lpstr>PowerPoint 演示文稿</vt:lpstr>
      <vt:lpstr>PowerPoint 演示文稿</vt:lpstr>
      <vt:lpstr>MIC的定义</vt:lpstr>
      <vt:lpstr>PowerPoint 演示文稿</vt:lpstr>
      <vt:lpstr>PMC/RB的相关应用</vt:lpstr>
      <vt:lpstr>大型PMC项目示例</vt:lpstr>
      <vt:lpstr>北美市场规模</vt:lpstr>
      <vt:lpstr>北美市场规模未来预测</vt:lpstr>
      <vt:lpstr>美国地区模块化建筑市场结论</vt:lpstr>
      <vt:lpstr>北美模块化建筑公司一览</vt:lpstr>
      <vt:lpstr>关于PMC行业头部公司并非为上市公司的联想</vt:lpstr>
      <vt:lpstr>全球模块化建筑产业分析</vt:lpstr>
      <vt:lpstr>北美装配式房屋市场数据渠道</vt:lpstr>
      <vt:lpstr>新兴模块化建筑公司规模一览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zekai xia</dc:creator>
  <cp:lastModifiedBy>zekai</cp:lastModifiedBy>
  <cp:revision>19</cp:revision>
  <dcterms:created xsi:type="dcterms:W3CDTF">2024-03-27T10:59:58Z</dcterms:created>
  <dcterms:modified xsi:type="dcterms:W3CDTF">2024-05-19T12:17:08Z</dcterms:modified>
</cp:coreProperties>
</file>