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  <p:sldId id="266" r:id="rId7"/>
    <p:sldId id="267" r:id="rId8"/>
    <p:sldId id="264" r:id="rId9"/>
    <p:sldId id="273" r:id="rId10"/>
    <p:sldId id="268" r:id="rId11"/>
    <p:sldId id="269" r:id="rId12"/>
    <p:sldId id="270" r:id="rId13"/>
    <p:sldId id="271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24499-0EF4-2005-69B8-7720285E1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AB1E56-44CD-444C-9272-C209D27A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AEB66-66A1-B227-2A22-EB58343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F4A6-F838-3C09-B16A-EB53B6F6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D2728-D689-E3D4-2E77-84E7A33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0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C048E-244B-1326-1517-B029EA54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73B22-88F9-269D-EBBD-0904F410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F787E-52A7-2C9C-0152-DDF08F58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F42D0-FC0B-7E4F-5F0F-288032C4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FC46C-3DDB-83FF-3131-675D6934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2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8A5DF5-B85D-E7B4-A81E-59C3744E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24904-E5E2-DDBC-1ED3-8450D1B20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3138D-F4B1-5716-0B13-382E2734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ECE66-6CC3-2450-A458-A35CDE30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41B9A-ADC5-0F20-7879-1CC24F96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42132-7825-F984-41FD-B239920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8DCE6-575E-20E0-1441-0A881506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13DC-B508-BD90-05C7-D9C2D8C0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DB721-B770-BE19-9553-8FD37759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5157F-B278-6B1D-464B-FA341ED8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7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669B5-DF54-8098-AF22-D0AE3CB2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187A6-1368-24BF-A779-EDA0853B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5467B-C03F-8CCF-45B4-FF2D39E6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87DC5-5781-1275-3CBB-4674B1DB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DB5E-5A6C-5F5C-3B30-CFD7B74B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1726-32BB-D038-3B06-2D690F9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1ABEE-5ADC-8929-86B0-3BE1613E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A4624-E228-3F30-8C95-DD2CB20C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ABE9A-390C-5C1D-8703-9289DCDE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45FFA-9A22-F8DC-3AA3-C897F140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A99CE-A8D4-80B4-877B-5FAF2DC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2F680-494E-12B5-781B-40B057FD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2F890-3A4A-9B5A-965A-7DC6338E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EADD8-AE61-2562-B76E-9DA5556C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C868D-7190-1A2E-A9E5-AE6868876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7E338-CCE9-4B6A-2975-5C04F3AAE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7CBA06-67A4-D7CD-B0C4-C8F5E849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48F0B-E513-8CDF-1328-C7CAA5C2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AACDF8-2509-729D-9890-E28372A2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AACCA-CAC0-69BE-A7C4-0A278901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45661C-EBEE-94FB-F2D5-A6C893C2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0C527A-DCB4-8137-5EC5-7D00EE98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539EC-A48A-D006-F1A4-6C1C1DB2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0741A1-057F-9DD2-29A4-209B3479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3CF7B-A269-5AB8-02BF-E282C962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671F0-7663-F9A6-B95F-155CD466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C93B-6EB2-E4F9-5ED0-C5DE429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CF7E4-F6E5-7AB8-982E-5B6A260D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BA75D-4B2F-332B-3E3D-B3924105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EB47E-8972-0D18-1272-11C21D99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11238-B654-260E-0392-CD873CFA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EE2EB-87F8-2D91-71DC-736A4E7F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54834-EDC4-6F69-AF1F-3AC9E9A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D9E2E8-583B-AC77-2B11-045895499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3178E-7A1D-265E-69F4-AE258553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52331-E52C-69F7-ABCA-511D32AC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1E3E2-DFA3-3D26-563B-2C6F3C5A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3C044-B860-36F7-5EE7-387804C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0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73634-1D63-1518-D174-553D945B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492F7-5DD4-D3C8-95FC-034FA67B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1B16-CA8A-7F20-EA8A-4DFB22116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3BCA0-82FE-4754-8B78-A6859683B5A0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7AF0F-BD43-04F3-011E-3C42601B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DE8C1-C055-5C39-50EF-E561604A3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FFC85-ED75-4513-A448-52C8C5EC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7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E13F7-9593-7C48-F49E-A450E3E51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带入政治因素使用</a:t>
            </a:r>
            <a:r>
              <a:rPr lang="en-US" altLang="zh-CN" dirty="0"/>
              <a:t>VAR</a:t>
            </a:r>
            <a:r>
              <a:rPr lang="zh-CN" altLang="en-US" dirty="0"/>
              <a:t>模型分析预测多变量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1E9AF5-39EA-00DC-D119-1EF41A42E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F4DD0-1BDC-098D-38F5-512AF9B1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698" y="365125"/>
            <a:ext cx="4105102" cy="1325563"/>
          </a:xfrm>
        </p:spPr>
        <p:txBody>
          <a:bodyPr/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布兰特原油</a:t>
            </a:r>
            <a:r>
              <a:rPr lang="zh-CN" altLang="en-US" dirty="0"/>
              <a:t>价格</a:t>
            </a:r>
          </a:p>
        </p:txBody>
      </p:sp>
      <p:pic>
        <p:nvPicPr>
          <p:cNvPr id="5" name="内容占位符 4" descr="图形用户界面, 图表&#10;&#10;描述已自动生成">
            <a:extLst>
              <a:ext uri="{FF2B5EF4-FFF2-40B4-BE49-F238E27FC236}">
                <a16:creationId xmlns:a16="http://schemas.microsoft.com/office/drawing/2014/main" id="{BE66094B-52DA-10AF-9B76-4E25C5AF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30"/>
            <a:ext cx="5323084" cy="3698644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6AAD719-5200-FD4F-94FB-8F0CEEBE8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23" y="1774652"/>
            <a:ext cx="7095412" cy="49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DEC3F5-E5BA-2CA9-0D81-82F40A52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1774652"/>
            <a:ext cx="6985000" cy="49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9070A9-7ADB-BFB2-3497-5AECBE593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29" y="3807374"/>
            <a:ext cx="3385991" cy="27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299A-4006-F1BF-35BA-C0A4B66D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365125"/>
            <a:ext cx="4546600" cy="1325563"/>
          </a:xfrm>
        </p:spPr>
        <p:txBody>
          <a:bodyPr/>
          <a:lstStyle/>
          <a:p>
            <a:r>
              <a:rPr lang="en-US" altLang="zh-CN" dirty="0"/>
              <a:t>USA</a:t>
            </a:r>
            <a:r>
              <a:rPr lang="zh-CN" altLang="en-US" dirty="0"/>
              <a:t>通胀率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9B860A4D-6435-7ABC-9572-5A35504B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3" y="0"/>
            <a:ext cx="5454347" cy="4373131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D2A9B71-976D-02BD-467D-E5E646C3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95" y="1690688"/>
            <a:ext cx="639925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8E7E195-6781-AA51-36C0-57C4055F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83" y="1690688"/>
            <a:ext cx="6529664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8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D55B-AE38-50D2-14AA-962846A5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0" y="365125"/>
            <a:ext cx="4292600" cy="1325563"/>
          </a:xfrm>
        </p:spPr>
        <p:txBody>
          <a:bodyPr/>
          <a:lstStyle/>
          <a:p>
            <a:r>
              <a:rPr lang="zh-CN" altLang="en-US" dirty="0"/>
              <a:t>政治风险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0BA8174C-CB3B-6CA8-8C42-7D0F392FB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3" y="0"/>
            <a:ext cx="5230378" cy="4142240"/>
          </a:xfr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7CD2EB1-4AA1-E566-31B1-D48751A6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181" y="1487719"/>
            <a:ext cx="6878696" cy="538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002058-F01E-4DB2-2860-8A2D096C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20" y="1487720"/>
            <a:ext cx="7071180" cy="52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60F48-5B2E-8422-745F-790D5576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365125"/>
            <a:ext cx="4800600" cy="1325563"/>
          </a:xfrm>
        </p:spPr>
        <p:txBody>
          <a:bodyPr/>
          <a:lstStyle/>
          <a:p>
            <a:r>
              <a:rPr lang="zh-CN" altLang="en-US" dirty="0"/>
              <a:t>美元指数</a:t>
            </a:r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3C43B25E-E42D-6BB9-7DBA-C793412F2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064"/>
            <a:ext cx="4589087" cy="3634365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DC14B4-D548-A66B-B448-54F9727D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28" y="1375888"/>
            <a:ext cx="7000672" cy="54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943739-205F-FFFC-CFD2-757FAFAE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772" y="1475900"/>
            <a:ext cx="7907606" cy="538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800ACB-574E-2A8D-47C1-9BFE4F675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1" y="3441340"/>
            <a:ext cx="3435120" cy="28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7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D13D8-D2F1-7778-B5DC-DDF35E68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BC690-BC60-5D0F-80D2-3ABF6E43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对于高相关性的变量，得出了将为清晰的影响关系</a:t>
            </a:r>
            <a:endParaRPr lang="en-US" altLang="zh-CN" dirty="0"/>
          </a:p>
          <a:p>
            <a:r>
              <a:rPr lang="zh-CN" altLang="en-US" dirty="0"/>
              <a:t>模型置信度表现一般，在可接受的范围（误差</a:t>
            </a:r>
            <a:r>
              <a:rPr lang="en-US" altLang="zh-CN" dirty="0"/>
              <a:t>&lt;25%</a:t>
            </a:r>
            <a:r>
              <a:rPr lang="zh-CN" altLang="en-US" dirty="0"/>
              <a:t>）内但仍有优化空间。</a:t>
            </a:r>
            <a:endParaRPr lang="en-US" altLang="zh-CN" dirty="0"/>
          </a:p>
          <a:p>
            <a:r>
              <a:rPr lang="zh-CN" altLang="en-US" dirty="0"/>
              <a:t>对于政治因素之类的哑变量拟合程度较差，考虑更换模型</a:t>
            </a:r>
          </a:p>
        </p:txBody>
      </p:sp>
    </p:spTree>
    <p:extLst>
      <p:ext uri="{BB962C8B-B14F-4D97-AF65-F5344CB8AC3E}">
        <p14:creationId xmlns:p14="http://schemas.microsoft.com/office/powerpoint/2010/main" val="14245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39157-3A3D-D03D-7628-A694599F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F7FDC-0E93-0FC0-B527-AA3CBF8D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经济变量之间的动态关系一直是经济学研究的重点。通过分析多个变量的相互作用，可以揭示经济体系内部的复杂关系。</a:t>
            </a:r>
            <a:r>
              <a:rPr lang="en-US" altLang="zh-CN" dirty="0"/>
              <a:t>VAR</a:t>
            </a:r>
            <a:r>
              <a:rPr lang="zh-CN" altLang="en-US" dirty="0"/>
              <a:t>（</a:t>
            </a:r>
            <a:r>
              <a:rPr lang="en-US" altLang="zh-CN" dirty="0"/>
              <a:t>Vector Autoregression</a:t>
            </a:r>
            <a:r>
              <a:rPr lang="zh-CN" altLang="en-US" dirty="0"/>
              <a:t>）模型作为一种常用的多变量时间序列模型，能够捕捉多个经济变量之间的动态关系，为研究这些相互作用提供了有力工具。</a:t>
            </a:r>
          </a:p>
        </p:txBody>
      </p:sp>
    </p:spTree>
    <p:extLst>
      <p:ext uri="{BB962C8B-B14F-4D97-AF65-F5344CB8AC3E}">
        <p14:creationId xmlns:p14="http://schemas.microsoft.com/office/powerpoint/2010/main" val="159904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4B6D8-4433-7D80-9E0C-858E621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</a:t>
            </a:r>
            <a:r>
              <a:rPr lang="zh-CN" altLang="en-US" dirty="0"/>
              <a:t>模型概述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6105D-774F-5EB2-E209-5366CE6A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 VAR</a:t>
            </a:r>
            <a:r>
              <a:rPr lang="zh-CN" altLang="en-US" dirty="0"/>
              <a:t>（向量自回归）模型是一种多变量时间序列模型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主要用于分析多个时间序列变量之间的动态关系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变量之间的关系：</a:t>
            </a:r>
            <a:endParaRPr lang="en-US" altLang="zh-CN" u="sng" dirty="0"/>
          </a:p>
          <a:p>
            <a:pPr marL="0" indent="0">
              <a:buNone/>
            </a:pPr>
            <a:r>
              <a:rPr lang="zh-CN" altLang="en-US" dirty="0"/>
              <a:t>想象一下你在研究一个小镇上两个商店的销售情况，一个是水果店，另一个是面包店。你发现水果店和面包店的销售量可能互相影响，比如，水果店打折的时候，面包店的销售量也可能会增加，因为人们会顺便买些面包。</a:t>
            </a:r>
          </a:p>
        </p:txBody>
      </p:sp>
    </p:spTree>
    <p:extLst>
      <p:ext uri="{BB962C8B-B14F-4D97-AF65-F5344CB8AC3E}">
        <p14:creationId xmlns:p14="http://schemas.microsoft.com/office/powerpoint/2010/main" val="247682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4AE98-6C42-C4CB-4A75-2E7AD81E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具体案例概述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51EF2-1E2E-2CA9-F0C4-0E70899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我们将通过实际数据展示如何使用</a:t>
            </a:r>
            <a:r>
              <a:rPr lang="en-US" altLang="zh-CN" dirty="0"/>
              <a:t>VAR</a:t>
            </a:r>
            <a:r>
              <a:rPr lang="zh-CN" altLang="en-US" dirty="0"/>
              <a:t>模型分析多个变量和政治因素的相互影响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步骤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数据导入与处理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模型构建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数据预测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10D2B-0054-BB9A-4851-BCB3FA70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64160"/>
            <a:ext cx="10388600" cy="6502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我们使用的数据集包含以下变量：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油价</a:t>
            </a:r>
            <a:r>
              <a:rPr lang="zh-CN" altLang="en-US" sz="2000" b="1" dirty="0"/>
              <a:t>（</a:t>
            </a:r>
            <a:r>
              <a:rPr lang="en-US" altLang="zh-CN" sz="2000" b="1" dirty="0" err="1"/>
              <a:t>oil_price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：油价是全球经济的一个关键驱动因素，影响能源成本、生产成本以及消费者价格。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：分析油价变动对其他经济变量（如通货膨胀、汇率等）的影响，能揭示其在经济体系中的重要作用。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通货膨胀率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Inflation Rate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：通货膨胀率反映了一个经济体中商品和服务价格水平的变动，是中央银行制定货币政策的重要依据。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：通货膨胀率是经济健康状况的关键指标，理解其与其他变量的关系有助于预测经济趋势和制定政策。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政治风险指数</a:t>
            </a:r>
            <a:r>
              <a:rPr lang="zh-CN" altLang="en-US" sz="2000" b="1" dirty="0"/>
              <a:t>（</a:t>
            </a:r>
            <a:r>
              <a:rPr lang="en-US" altLang="zh-CN" sz="2000" b="1" dirty="0" err="1"/>
              <a:t>uncertain_rate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：不确定性指数衡量经济和政策的不确定性程度，对投资决策和市场行为有重要影响。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：高不确定性通常会抑制投资和消费，分析其变动能帮助理解经济波动的来源。</a:t>
            </a:r>
            <a:endParaRPr lang="en-US" altLang="zh-CN" sz="1600" dirty="0"/>
          </a:p>
          <a:p>
            <a:pPr>
              <a:buFont typeface="+mj-lt"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美元指数收盘价</a:t>
            </a:r>
            <a:r>
              <a:rPr lang="zh-CN" altLang="en-US" sz="2000" b="1" dirty="0"/>
              <a:t>（</a:t>
            </a:r>
            <a:r>
              <a:rPr lang="en-US" altLang="zh-CN" sz="2000" b="1" dirty="0" err="1"/>
              <a:t>DXY_Close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：美元指数衡量美元相对于一篮子主要货币的价值，是国际贸易和资本流动的重要指标。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：汇率变化对国际贸易和资本流动有重要影响，理解美元指数的波动对全球经济的影响至关重要。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/>
              <a:t>选举窗口（</a:t>
            </a:r>
            <a:r>
              <a:rPr lang="en-US" altLang="zh-CN" sz="2000" b="1" dirty="0"/>
              <a:t>election Weight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：选举权重反映了政治事件对经济的影响程度，不同选举可能带来不同的经济政策。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：政治事件如选举对经济政策和市场预期有显著影响，分析其权重能揭示政治因素对经济的干扰。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/>
              <a:t>政府更替（</a:t>
            </a:r>
            <a:r>
              <a:rPr lang="en-US" altLang="zh-CN" sz="2000" b="1" dirty="0" err="1"/>
              <a:t>Government_Change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：政府更替代表了政治稳定性的变化，新政府可能带来新的经济政策。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：政府更替可能导致政策的不连续性，理解其对经济变量的影响有助于评估政治稳定性的经济后果。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/>
              <a:t>在任党派（</a:t>
            </a:r>
            <a:r>
              <a:rPr lang="en-US" altLang="zh-CN" sz="2000" b="1" dirty="0" err="1"/>
              <a:t>Party_In_Office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价值</a:t>
            </a:r>
            <a:r>
              <a:rPr lang="zh-CN" altLang="en-US" sz="1600" dirty="0"/>
              <a:t>：在任党派反映了当前的执政党派，可能影响政策的连续性和市场信心。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1" dirty="0"/>
              <a:t>选择动机</a:t>
            </a:r>
            <a:r>
              <a:rPr lang="zh-CN" altLang="en-US" sz="1600" dirty="0"/>
              <a:t>：不同党派的经济政策可能有显著差异，分析其对经济变量的影响有助于理解政策变化的潜在影响。</a:t>
            </a:r>
          </a:p>
        </p:txBody>
      </p:sp>
    </p:spTree>
    <p:extLst>
      <p:ext uri="{BB962C8B-B14F-4D97-AF65-F5344CB8AC3E}">
        <p14:creationId xmlns:p14="http://schemas.microsoft.com/office/powerpoint/2010/main" val="41299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3FE89-DD59-031B-5C16-E5D3919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019CA-88D7-FC6F-DBFA-5D0D2F80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r>
              <a:rPr lang="zh-CN" altLang="en-US" dirty="0"/>
              <a:t>通过多种的验证方式（逐步回归，</a:t>
            </a:r>
            <a:r>
              <a:rPr lang="en-US" altLang="zh-CN" dirty="0"/>
              <a:t>VAR</a:t>
            </a:r>
            <a:r>
              <a:rPr lang="zh-CN" altLang="en-US" dirty="0"/>
              <a:t>评估），被认为部分变量之间有较大的影响系数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2015A6-549F-42F5-A9CF-822D8131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303"/>
            <a:ext cx="10515600" cy="388210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00909C-1941-D812-3B99-35A42D84710C}"/>
              </a:ext>
            </a:extLst>
          </p:cNvPr>
          <p:cNvSpPr/>
          <p:nvPr/>
        </p:nvSpPr>
        <p:spPr>
          <a:xfrm>
            <a:off x="2550160" y="3429000"/>
            <a:ext cx="822960" cy="401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06171D-5029-F709-478C-A10C1459AB3C}"/>
              </a:ext>
            </a:extLst>
          </p:cNvPr>
          <p:cNvSpPr/>
          <p:nvPr/>
        </p:nvSpPr>
        <p:spPr>
          <a:xfrm>
            <a:off x="5019040" y="2931160"/>
            <a:ext cx="822960" cy="401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44ED167-1A62-3994-7238-FDC66CFDB8B1}"/>
              </a:ext>
            </a:extLst>
          </p:cNvPr>
          <p:cNvSpPr/>
          <p:nvPr/>
        </p:nvSpPr>
        <p:spPr>
          <a:xfrm>
            <a:off x="2550160" y="5822526"/>
            <a:ext cx="822960" cy="401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620B6-3E86-D560-9C66-A52176A25AB1}"/>
              </a:ext>
            </a:extLst>
          </p:cNvPr>
          <p:cNvSpPr/>
          <p:nvPr/>
        </p:nvSpPr>
        <p:spPr>
          <a:xfrm>
            <a:off x="6096000" y="5858086"/>
            <a:ext cx="822960" cy="401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FFB69-D210-A8B6-68AB-4EBDEF71CC5B}"/>
              </a:ext>
            </a:extLst>
          </p:cNvPr>
          <p:cNvSpPr/>
          <p:nvPr/>
        </p:nvSpPr>
        <p:spPr>
          <a:xfrm>
            <a:off x="3500120" y="5831523"/>
            <a:ext cx="822960" cy="401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9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23ABE-4728-B2A5-A0B8-9F569B49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变量分析结论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14D2-2375-3BFE-C48D-750DCA61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通货膨胀率对两个月后的美元指数有显著的负面影响（</a:t>
            </a:r>
            <a:r>
              <a:rPr lang="en-US" altLang="zh-CN" dirty="0">
                <a:solidFill>
                  <a:srgbClr val="00B050"/>
                </a:solidFill>
              </a:rPr>
              <a:t>-0.88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美元指数对于下个月的油价（</a:t>
            </a:r>
            <a:r>
              <a:rPr lang="en-US" altLang="zh-CN" dirty="0">
                <a:solidFill>
                  <a:srgbClr val="00B050"/>
                </a:solidFill>
              </a:rPr>
              <a:t>-0.37</a:t>
            </a:r>
            <a:r>
              <a:rPr lang="zh-CN" altLang="en-US" dirty="0"/>
              <a:t>）和政治风险（</a:t>
            </a:r>
            <a:r>
              <a:rPr lang="en-US" altLang="zh-CN" dirty="0">
                <a:solidFill>
                  <a:srgbClr val="FF0000"/>
                </a:solidFill>
              </a:rPr>
              <a:t>1.4</a:t>
            </a:r>
            <a:r>
              <a:rPr lang="zh-CN" altLang="en-US" dirty="0"/>
              <a:t>）有显著影响</a:t>
            </a:r>
            <a:endParaRPr lang="en-US" altLang="zh-CN" dirty="0"/>
          </a:p>
          <a:p>
            <a:r>
              <a:rPr lang="zh-CN" altLang="en-US" dirty="0"/>
              <a:t>选举期间对原油价格即刻产生负面影响（</a:t>
            </a:r>
            <a:r>
              <a:rPr lang="en-US" altLang="zh-CN" dirty="0">
                <a:solidFill>
                  <a:srgbClr val="00B050"/>
                </a:solidFill>
              </a:rPr>
              <a:t>-8</a:t>
            </a:r>
            <a:r>
              <a:rPr lang="zh-CN" altLang="en-US" dirty="0"/>
              <a:t>）并在两个月后产生正面影响（</a:t>
            </a:r>
            <a:r>
              <a:rPr lang="en-US" altLang="zh-CN" dirty="0">
                <a:solidFill>
                  <a:srgbClr val="FF0000"/>
                </a:solidFill>
              </a:rPr>
              <a:t>6.7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油价提升将在短期之内对美元指数产生微弱负面（</a:t>
            </a:r>
            <a:r>
              <a:rPr lang="en-US" altLang="zh-CN" dirty="0">
                <a:solidFill>
                  <a:srgbClr val="00B050"/>
                </a:solidFill>
              </a:rPr>
              <a:t>-0.05</a:t>
            </a:r>
            <a:r>
              <a:rPr lang="zh-CN" altLang="en-US" dirty="0"/>
              <a:t>）影响并升高了两个月后的政治风险（</a:t>
            </a:r>
            <a:r>
              <a:rPr lang="en-US" altLang="zh-CN" dirty="0">
                <a:solidFill>
                  <a:srgbClr val="FF0000"/>
                </a:solidFill>
              </a:rPr>
              <a:t>0.65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政府更替短期对于各指标没有影响</a:t>
            </a:r>
            <a:endParaRPr lang="en-US" altLang="zh-CN" dirty="0"/>
          </a:p>
          <a:p>
            <a:r>
              <a:rPr lang="zh-CN" altLang="en-US" dirty="0"/>
              <a:t>通货膨胀即刻对油价产生正面影响（</a:t>
            </a:r>
            <a:r>
              <a:rPr lang="en-US" altLang="zh-CN" dirty="0">
                <a:solidFill>
                  <a:srgbClr val="FF0000"/>
                </a:solidFill>
              </a:rPr>
              <a:t>1.05</a:t>
            </a:r>
            <a:r>
              <a:rPr lang="zh-CN" altLang="en-US" dirty="0"/>
              <a:t>），但在一个月后产生负面影响（</a:t>
            </a:r>
            <a:r>
              <a:rPr lang="en-US" altLang="zh-CN" dirty="0">
                <a:solidFill>
                  <a:srgbClr val="00B050"/>
                </a:solidFill>
              </a:rPr>
              <a:t>-0.8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1211A-6A49-9E88-C1D2-BA8E07E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4DE5C-DA17-C95F-74FC-7BBEB5F2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模型需要参考的过去数据的月数。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比如，你发现参考前一月的销售数据对预测最有帮助，那么滞后期就是</a:t>
            </a:r>
            <a:r>
              <a:rPr lang="en-US" altLang="zh-CN" dirty="0"/>
              <a:t>1</a:t>
            </a:r>
            <a:r>
              <a:rPr lang="zh-CN" altLang="en-US" dirty="0"/>
              <a:t>月。模型会自动帮你选择这个滞后期。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拟合模型并预测：现在，模型开始学习这些数据，找出最符合实际情况的规律。这有点像在找规律：如果过去几月的销售量是这样，那下个月的销售量可能会是那样。并考虑变量之间的相互影响</a:t>
            </a:r>
          </a:p>
        </p:txBody>
      </p:sp>
    </p:spTree>
    <p:extLst>
      <p:ext uri="{BB962C8B-B14F-4D97-AF65-F5344CB8AC3E}">
        <p14:creationId xmlns:p14="http://schemas.microsoft.com/office/powerpoint/2010/main" val="10334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46AE3-952F-E86A-D78B-49367DB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模型置信度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0B5CD-DA98-4F81-1556-6473C61F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Relative Error (%): 35.59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Relative Error (%): 22. 5</a:t>
            </a:r>
          </a:p>
          <a:p>
            <a:endParaRPr lang="en-US" altLang="zh-CN" dirty="0"/>
          </a:p>
          <a:p>
            <a:r>
              <a:rPr lang="zh-CN" altLang="en-US" dirty="0"/>
              <a:t>预测值与实际值之间的误差平均占实际值的</a:t>
            </a:r>
            <a:r>
              <a:rPr lang="en-US" altLang="zh-CN" dirty="0"/>
              <a:t>22.5%</a:t>
            </a:r>
            <a:r>
              <a:rPr lang="zh-CN" altLang="en-US" dirty="0"/>
              <a:t>。相对误差的数值越小，表示模型预测的相对精度越高。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DDFE16B-AB5D-FC88-4A93-3F078DD5DD11}"/>
              </a:ext>
            </a:extLst>
          </p:cNvPr>
          <p:cNvSpPr/>
          <p:nvPr/>
        </p:nvSpPr>
        <p:spPr>
          <a:xfrm>
            <a:off x="2418080" y="2515830"/>
            <a:ext cx="1087120" cy="94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159A3-9CAC-D078-26C3-936C81501F85}"/>
              </a:ext>
            </a:extLst>
          </p:cNvPr>
          <p:cNvSpPr txBox="1"/>
          <p:nvPr/>
        </p:nvSpPr>
        <p:spPr>
          <a:xfrm>
            <a:off x="4155440" y="2548770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减少政治因素：</a:t>
            </a:r>
            <a:br>
              <a:rPr lang="en-US" altLang="zh-CN" dirty="0"/>
            </a:br>
            <a:r>
              <a:rPr lang="zh-CN" altLang="en-US" dirty="0"/>
              <a:t>选举窗口，在位政党，政府变更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306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975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Google Sans</vt:lpstr>
      <vt:lpstr>等线</vt:lpstr>
      <vt:lpstr>等线 Light</vt:lpstr>
      <vt:lpstr>Arial</vt:lpstr>
      <vt:lpstr>Office 主题​​</vt:lpstr>
      <vt:lpstr>带入政治因素使用VAR模型分析预测多变量</vt:lpstr>
      <vt:lpstr>背景介绍</vt:lpstr>
      <vt:lpstr>VAR模型概述</vt:lpstr>
      <vt:lpstr>具体案例概述</vt:lpstr>
      <vt:lpstr>PowerPoint 演示文稿</vt:lpstr>
      <vt:lpstr>数据分析</vt:lpstr>
      <vt:lpstr>变量分析结论</vt:lpstr>
      <vt:lpstr>数据预测</vt:lpstr>
      <vt:lpstr>模型置信度</vt:lpstr>
      <vt:lpstr>布兰特原油价格</vt:lpstr>
      <vt:lpstr>USA通胀率</vt:lpstr>
      <vt:lpstr>政治风险</vt:lpstr>
      <vt:lpstr>美元指数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使用VAR模型分析油价波动对通货膨胀的影响</dc:title>
  <dc:creator>zekai xia</dc:creator>
  <cp:lastModifiedBy>zekai xia</cp:lastModifiedBy>
  <cp:revision>5</cp:revision>
  <dcterms:created xsi:type="dcterms:W3CDTF">2024-05-23T13:15:02Z</dcterms:created>
  <dcterms:modified xsi:type="dcterms:W3CDTF">2024-06-13T01:05:59Z</dcterms:modified>
</cp:coreProperties>
</file>