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6891-367B-4A3F-8F17-9EA4B969C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b"/>
          <a:lstStyle>
            <a:lvl1pPr algn="ctr">
              <a:defRPr sz="600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37886-A439-403C-998C-3A3A9EBB8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80B64A-0590-4D8D-9365-8924A375A6E2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67450"/>
            <a:ext cx="105156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F4C5CCC-7221-446E-ABC8-4DA6134F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7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EFB2A89B-3710-4146-BA79-2ABA323E4873}" type="datetime1">
              <a:rPr lang="en-GB" smtClean="0"/>
              <a:pPr/>
              <a:t>13/03/2022</a:t>
            </a:fld>
            <a:endParaRPr lang="en-GB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2BEBB90-EDD8-47C9-B53B-9751CDBA19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32" y="171249"/>
            <a:ext cx="1428950" cy="14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8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1C8F-7CE8-49B6-8C26-47098238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57B8-FD35-44DF-A541-A208C3DDF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9580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DDC622-6E4D-47A1-B436-0B5EAF778C3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52000"/>
            <a:ext cx="105156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3BEE6A-46CB-4942-A57F-ED52EBE307DE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67450"/>
            <a:ext cx="105156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2CCCDD5-D324-4F31-B595-9BD532B5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7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EFB2A89B-3710-4146-BA79-2ABA323E4873}" type="datetime1">
              <a:rPr lang="en-GB" smtClean="0"/>
              <a:pPr/>
              <a:t>13/03/2022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94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CCA0-87A9-4CBC-8DC0-2B33A679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F711-9813-4F9E-9751-D6D595F0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805D77-3AFF-4835-86C5-260B3EE24436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67450"/>
            <a:ext cx="105156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C373881-8180-4DE0-8D94-BDD438FE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7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EFB2A89B-3710-4146-BA79-2ABA323E4873}" type="datetime1">
              <a:rPr lang="en-GB" smtClean="0"/>
              <a:pPr/>
              <a:t>13/03/2022</a:t>
            </a:fld>
            <a:endParaRPr lang="en-GB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EFCD6D5D-95D1-4002-BE4C-6141369402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32" y="171249"/>
            <a:ext cx="1428950" cy="14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2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E89B-71B9-43F8-B6FC-D4C59C72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72DF-CA28-4A44-A80B-43711A120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0000"/>
            <a:ext cx="5181600" cy="493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03AA4-1A09-4BC2-9C80-B9C8EAB10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0000"/>
            <a:ext cx="5181600" cy="49348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DEB7C-D51C-4B0D-8B0B-4369CBEDD250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67450"/>
            <a:ext cx="105156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A70E90-FFB7-45FC-B432-92101FF9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7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EFB2A89B-3710-4146-BA79-2ABA323E4873}" type="datetime1">
              <a:rPr lang="en-GB" smtClean="0"/>
              <a:pPr/>
              <a:t>13/03/2022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033E8A-A517-4C5F-A402-4ABB4097010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52000"/>
            <a:ext cx="105156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7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C64F7F-735B-45B4-AFD1-B0A28BBD2BFB}"/>
              </a:ext>
            </a:extLst>
          </p:cNvPr>
          <p:cNvSpPr txBox="1"/>
          <p:nvPr userDrawn="1"/>
        </p:nvSpPr>
        <p:spPr>
          <a:xfrm>
            <a:off x="5276850" y="6357600"/>
            <a:ext cx="6076950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Copyright © 2022 Polynya Consulting Actuaries Limited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C0AA6-CEBE-480A-BA02-61459D82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F3DB2-C48A-414A-A701-CB803D83B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6825"/>
            <a:ext cx="10515600" cy="4910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BCFA-945C-4048-BBB6-7CE053BA8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33675" y="63630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05BC9CB9-76DD-4817-B655-119A88BF8B20}" type="datetime1">
              <a:rPr lang="en-GB" smtClean="0"/>
              <a:pPr/>
              <a:t>13/03/2022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98E8-4C9E-4347-A65C-9C0C22978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68871"/>
            <a:ext cx="1895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5AB4E144-C126-4632-8733-EEDE0C76BD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50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igenface" TargetMode="External"/><Relationship Id="rId2" Type="http://schemas.openxmlformats.org/officeDocument/2006/relationships/hyperlink" Target="https://www.researchgate.net/profile/Liton-Paul/publication/318362885_Face_recognition_using_principal_component_analysis_method/links/5dc70ae34585151435fb427b/Face-recognition-using-principal-component-analysis-method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" TargetMode="External"/><Relationship Id="rId2" Type="http://schemas.openxmlformats.org/officeDocument/2006/relationships/hyperlink" Target="https://rmarkdown.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aTe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6891-367B-4A3F-8F17-9EA4B969C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/>
          <a:lstStyle/>
          <a:p>
            <a:pPr marL="0" lvl="0" indent="0">
              <a:buNone/>
            </a:pPr>
            <a:r>
              <a:t>Principal Components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37886-A439-403C-998C-3A3A9EBB8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Paul Teggin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F4C5CCC-7221-446E-ABC8-4DA6134F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76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23/03/2022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1C8F-7CE8-49B6-8C26-47098238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pPr marL="0" lvl="0" indent="0">
              <a:buNone/>
            </a:pPr>
            <a:r>
              <a:t>Theory of PCA (3) - Transform coords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57B8-FD35-44DF-A541-A208C3D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Ideally it would be possible to find a new co-ordinate system (a transformation of the data matrix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) in which the covariances were zero</a:t>
            </a:r>
          </a:p>
          <a:p>
            <a:pPr lvl="1"/>
            <a:r>
              <a:t>This would deal with the complex dependency structure</a:t>
            </a:r>
          </a:p>
          <a:p>
            <a:pPr marL="0" lvl="0" indent="0">
              <a:buNone/>
            </a:pPr>
            <a:r>
              <a:t>Furthermore, if the transformed covariances were zero, then the variability of the transformed matrix would consist only of the variances of the new co-ordinates</a:t>
            </a:r>
          </a:p>
          <a:p>
            <a:pPr marL="0" lvl="0" indent="0">
              <a:buNone/>
            </a:pPr>
            <a:r>
              <a:t>Thus there would only be 50 transformed variances to deal with, rather than a 50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×</m:t>
                </m:r>
              </m:oMath>
            </a14:m>
            <a:r>
              <a:t> 50 matrix with variances and covariances</a:t>
            </a:r>
          </a:p>
          <a:p>
            <a:pPr marL="0" lvl="0" indent="0">
              <a:buNone/>
            </a:pPr>
            <a:r>
              <a:t>This would allow focus to be given more easily to the areas of highest variance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1C8F-7CE8-49B6-8C26-47098238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pPr marL="0" lvl="0" indent="0">
              <a:buNone/>
            </a:pPr>
            <a:r>
              <a:t>Theory of PCA (4) - Eigendecomposition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57B8-FD35-44DF-A541-A208C3D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Transforming to a system with zero covariances can be achieved by using the </a:t>
            </a:r>
            <a:r>
              <a:rPr i="1"/>
              <a:t>eigenvalues</a:t>
            </a:r>
            <a:r>
              <a:t> and </a:t>
            </a:r>
            <a:r>
              <a:rPr i="1"/>
              <a:t>eigenvectors</a:t>
            </a:r>
            <a:r>
              <a:t> of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⊤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endParaRPr/>
          </a:p>
          <a:p>
            <a:pPr lvl="1"/>
            <a:r>
              <a:t>The eigenvalues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𝜆</m:t>
                </m:r>
              </m:oMath>
            </a14:m>
            <a:r>
              <a:t> and the eigenvectors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𝐯</m:t>
                </m:r>
              </m:oMath>
            </a14:m>
            <a:r>
              <a:t> of a matrix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are solutions to the equation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𝐴𝑣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𝜆</m:t>
                </m:r>
                <m:r>
                  <a:rPr>
                    <a:latin typeface="Cambria Math" panose="02040503050406030204" pitchFamily="18" charset="0"/>
                  </a:rPr>
                  <m:t>𝐯</m:t>
                </m:r>
              </m:oMath>
            </a14:m>
            <a:endParaRPr/>
          </a:p>
          <a:p>
            <a:pPr marL="0" lvl="0" indent="0">
              <a:buNone/>
            </a:pPr>
            <a:r>
              <a:t>The key property of eigenvalues and eigenvectors we need for PCA is that we can write </a:t>
            </a:r>
            <a:r>
              <a:rPr i="1"/>
              <a:t>diagonalise</a:t>
            </a:r>
            <a:r>
              <a:t>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⊤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 by writing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⊤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𝑋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𝑃𝐷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</m:oMath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𝐷</m:t>
                </m:r>
              </m:oMath>
            </a14:m>
            <a:r>
              <a:t> is a diagonal matrix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 eigenvalues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≥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≥…≥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≥0</m:t>
                </m:r>
              </m:oMath>
            </a14:m>
            <a:endParaRPr/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</m:oMath>
            </a14:m>
            <a:r>
              <a:t> is a square matrix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 eigenvectors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sSubSup>
                  <m:sSubSupPr>
                    <m:ctrlPr>
                      <a:rPr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⊤</m:t>
                    </m:r>
                  </m:sup>
                </m:sSubSup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=0</m:t>
                </m:r>
              </m:oMath>
            </a14:m>
            <a:r>
              <a:t> when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𝑖</m:t>
                </m:r>
                <m:r>
                  <a:rPr>
                    <a:latin typeface="Cambria Math" panose="02040503050406030204" pitchFamily="18" charset="0"/>
                  </a:rPr>
                  <m:t>≠</m:t>
                </m:r>
                <m:r>
                  <a:rPr>
                    <a:latin typeface="Cambria Math" panose="02040503050406030204" pitchFamily="18" charset="0"/>
                  </a:rPr>
                  <m:t>𝑗</m:t>
                </m:r>
              </m:oMath>
            </a14:m>
            <a:r>
              <a:t>, which corresponds to zero linear correlation</a:t>
            </a:r>
          </a:p>
          <a:p>
            <a:pPr marL="0" lvl="0" indent="0">
              <a:buNone/>
            </a:pPr>
            <a:r>
              <a:t>Eigendecomposition requires statistical software (or VBA in Excel)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1C8F-7CE8-49B6-8C26-47098238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pPr marL="0" lvl="0" indent="0">
              <a:buNone/>
            </a:pPr>
            <a:r>
              <a:t>Theory of PCA (5) -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57B8-FD35-44DF-A541-A208C3D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matrix of eigenvectors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</m:oMath>
            </a14:m>
            <a:r>
              <a:t> establishes a rotated co-ordinate system.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</m:oMath>
            </a14:m>
            <a:r>
              <a:t> is orthogonal, meaning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⊤</m:t>
                    </m:r>
                  </m:sup>
                </m:sSup>
              </m:oMath>
            </a14:m>
            <a:endParaRPr/>
          </a:p>
          <a:p>
            <a:pPr lvl="1"/>
            <a:r>
              <a:t>Orthogonal matrices are generalisations of rotations to high-dimensional space</a:t>
            </a:r>
          </a:p>
          <a:p>
            <a:pPr marL="0" lvl="0" indent="0">
              <a:buNone/>
            </a:pPr>
            <a:r>
              <a:t>The co-ordinates of each data point in the rotated system are given by the matrix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𝑋𝑃</m:t>
                </m:r>
              </m:oMath>
            </a14:m>
            <a:r>
              <a:t>, called the scores matrix</a:t>
            </a:r>
          </a:p>
          <a:p>
            <a:pPr lvl="1"/>
            <a:r>
              <a:t>The term ‘score’ is introduced to avoid confusion between the original and rotated co-ordinates of a data point</a:t>
            </a:r>
          </a:p>
          <a:p>
            <a:pPr marL="0" lvl="0" indent="0">
              <a:buNone/>
            </a:pPr>
            <a:r>
              <a:t>We have eliminated the complex dependency structure we saw in the heatmap earlier</a:t>
            </a:r>
          </a:p>
          <a:p>
            <a:pPr lvl="1"/>
            <a:r>
              <a:t>The eigenvectors (the columns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</m:oMath>
            </a14:m>
            <a:r>
              <a:t>) are linearly uncorrelated with each other in the rotated co-ordinate 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E89B-71B9-43F8-B6FC-D4C59C72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Scree plot - eigenvalues</a:t>
            </a:r>
          </a:p>
        </p:txBody>
      </p:sp>
      <p:pic>
        <p:nvPicPr>
          <p:cNvPr id="3" name="Picture 1" descr="PCA_slides_PIC_files/figure-pptx/scree_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498600"/>
            <a:ext cx="5181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03AA4-1A09-4BC2-9C80-B9C8EAB10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The eigenvalues measure the variance along each transformed co-ordinate axis, and are in descending order of variability</a:t>
            </a:r>
          </a:p>
          <a:p>
            <a:pPr lvl="1"/>
            <a:r>
              <a:t>A good approximation should be obtained by using only a few transformed dimensions.</a:t>
            </a:r>
          </a:p>
          <a:p>
            <a:pPr lvl="1"/>
            <a:r>
              <a:t>A scree plot shows the proportion of overall variability explained by each PC</a:t>
            </a:r>
          </a:p>
          <a:p>
            <a:pPr lvl="1"/>
            <a:r>
              <a:t>3 PCs explain over 99.9% of the variance</a:t>
            </a:r>
          </a:p>
          <a:p>
            <a:pPr lvl="1"/>
            <a:r>
              <a:t>Further PCs would add very little explanatory power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E89B-71B9-43F8-B6FC-D4C59C72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Shape of PC curves - eigenvectors</a:t>
            </a:r>
          </a:p>
        </p:txBody>
      </p:sp>
      <p:pic>
        <p:nvPicPr>
          <p:cNvPr id="3" name="Picture 1" descr="PCA_slides_PIC_files/figure-pptx/pc_shape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498600"/>
            <a:ext cx="5181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03AA4-1A09-4BC2-9C80-B9C8EAB10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The chart shows the shape of the first 3 principal components (PC1-PC3), along with the average yield curve.</a:t>
            </a:r>
          </a:p>
          <a:p>
            <a:pPr lvl="1"/>
            <a:r>
              <a:t>On average, yields have been 2.5% at the short end, rising to a little over 3.5% at the long end</a:t>
            </a:r>
          </a:p>
          <a:p>
            <a:pPr lvl="1"/>
            <a:r>
              <a:t>PC1 is a shift: yield curve variation primarily arises from increases across the curve</a:t>
            </a:r>
          </a:p>
          <a:p>
            <a:pPr lvl="1"/>
            <a:r>
              <a:t>PC2 is a twist in the curve</a:t>
            </a:r>
          </a:p>
          <a:p>
            <a:pPr lvl="1"/>
            <a:r>
              <a:t>PC3 has what is sometimes called a ‘butterfly’ shape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1C8F-7CE8-49B6-8C26-47098238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pPr marL="0" lvl="0" indent="0">
              <a:buNone/>
            </a:pPr>
            <a:r>
              <a:t>Yield curve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57B8-FD35-44DF-A541-A208C3D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scores represent a </a:t>
            </a:r>
            <a:r>
              <a:rPr i="1"/>
              <a:t>new co-ordinate system</a:t>
            </a:r>
            <a:r>
              <a:t> for yield curves</a:t>
            </a:r>
          </a:p>
          <a:p>
            <a:pPr marL="0" lvl="0" indent="0">
              <a:buNone/>
            </a:pPr>
            <a:r>
              <a:t>We are no longer thinking about a yield curve as being an amount of a 1-year rate, an amount of a 1.5 year rate, etc, up to 50 dimensions</a:t>
            </a:r>
          </a:p>
          <a:p>
            <a:pPr marL="0" lvl="0" indent="0">
              <a:buNone/>
            </a:pPr>
            <a:r>
              <a:t>Now we think of it as a score applied to the shift, another score applied to the twist and a further score applied to the curvature</a:t>
            </a:r>
          </a:p>
          <a:p>
            <a:pPr lvl="1"/>
            <a:r>
              <a:t>It is also necessary to add back the average yield curve, which was deducted at the start when the matrix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 was normalised</a:t>
            </a:r>
          </a:p>
          <a:p>
            <a:pPr marL="0" lvl="0" indent="0">
              <a:buNone/>
            </a:pPr>
            <a:r>
              <a:t>The PC scores and PC curves combine to give an approximation of each yield curve. For example, at 30 June 1998, the scores were:</a:t>
            </a:r>
          </a:p>
          <a:p>
            <a:pPr lvl="1"/>
            <a:r>
              <a:t>PC1: 1.86, PC2: -0.504, PC3: 0.486</a:t>
            </a:r>
          </a:p>
          <a:p>
            <a:pPr marL="0" lvl="0" indent="0">
              <a:buNone/>
            </a:pPr>
            <a:r>
              <a:t>On the next slide we build up the yield curve from these scores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E89B-71B9-43F8-B6FC-D4C59C72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Building up the yield curve from the PCs</a:t>
            </a:r>
          </a:p>
        </p:txBody>
      </p:sp>
      <p:pic>
        <p:nvPicPr>
          <p:cNvPr id="3" name="Picture 1" descr="PCA_slides_PIC_files/figure-pptx/pc_line_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498600"/>
            <a:ext cx="5181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03AA4-1A09-4BC2-9C80-B9C8EAB10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Multiplying the transposed PC1 vector by the score of 1.86 and adding back the average gives the blue curve labelled ‘With PC1’ in the chart</a:t>
            </a:r>
          </a:p>
          <a:p>
            <a:pPr lvl="1"/>
            <a:r>
              <a:t>This is at about the correct level on average, but has the wrong shape</a:t>
            </a:r>
          </a:p>
          <a:p>
            <a:pPr lvl="1"/>
            <a:r>
              <a:t>Once the PC2 vector is brought in the curve is reasonably close to the correct shape</a:t>
            </a:r>
          </a:p>
          <a:p>
            <a:pPr lvl="1"/>
            <a:r>
              <a:t>Including PC3 is a refinement that makes it even closer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E89B-71B9-43F8-B6FC-D4C59C72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Residuals with 3 PCs</a:t>
            </a:r>
          </a:p>
        </p:txBody>
      </p:sp>
      <p:pic>
        <p:nvPicPr>
          <p:cNvPr id="3" name="Picture 1" descr="PCA_slides_PIC_files/figure-pptx/residuals_plot_3_PC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498600"/>
            <a:ext cx="5181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03AA4-1A09-4BC2-9C80-B9C8EAB10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The curve based on 3 PCs at 30 June 1998 was pretty close to the actual yield curve</a:t>
            </a:r>
          </a:p>
          <a:p>
            <a:pPr lvl="1"/>
            <a:r>
              <a:t>Put differently, the residuals (actual - modelled) were small across all tenors</a:t>
            </a:r>
          </a:p>
          <a:p>
            <a:pPr lvl="1"/>
            <a:r>
              <a:t>The boxplot shows the distribution across all dates of residuals by tenor</a:t>
            </a:r>
          </a:p>
          <a:p>
            <a:pPr lvl="1"/>
            <a:r>
              <a:t>The vast majority of residuals are very small but at some dates they are a little higher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E89B-71B9-43F8-B6FC-D4C59C72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Residuals with 4 PCs</a:t>
            </a:r>
          </a:p>
        </p:txBody>
      </p:sp>
      <p:pic>
        <p:nvPicPr>
          <p:cNvPr id="3" name="Picture 1" descr="PCA_slides_PIC_files/figure-pptx/residuals_plot_4_PC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498600"/>
            <a:ext cx="5181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03AA4-1A09-4BC2-9C80-B9C8EAB10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Adding a fourth principal component reduces the residuals</a:t>
            </a:r>
          </a:p>
          <a:p>
            <a:pPr lvl="1"/>
            <a:r>
              <a:t>But the fourth PC explains a tiny additional proportion of the overall variability</a:t>
            </a:r>
          </a:p>
          <a:p>
            <a:pPr lvl="1"/>
            <a:r>
              <a:t>On balance the additional complexity is not worth the additional accuracy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E89B-71B9-43F8-B6FC-D4C59C72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Plotting PC scores at each date</a:t>
            </a:r>
          </a:p>
        </p:txBody>
      </p:sp>
      <p:pic>
        <p:nvPicPr>
          <p:cNvPr id="3" name="Picture 1" descr="PCA_slides_PIC_files/figure-pptx/scores_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498600"/>
            <a:ext cx="5181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03AA4-1A09-4BC2-9C80-B9C8EAB10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The chart shows the scores at each date</a:t>
            </a:r>
          </a:p>
          <a:p>
            <a:pPr lvl="1"/>
            <a:r>
              <a:t>The PC1 series indicates that yield curves generally fell over the period</a:t>
            </a:r>
          </a:p>
          <a:p>
            <a:pPr lvl="1"/>
            <a:r>
              <a:t>The PC2 series indicates that yield curves became ‘twisty’ during the credit crisis and gradually became less twisty over the following several years</a:t>
            </a:r>
          </a:p>
          <a:p>
            <a:pPr lvl="1"/>
            <a:r>
              <a:t>PC3 is harder to interpret intuitively but again there was some volatility around the time of the credit crisis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1C8F-7CE8-49B6-8C26-47098238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pPr marL="0" lvl="0" indent="0">
              <a:buNone/>
            </a:pPr>
            <a: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57B8-FD35-44DF-A541-A208C3D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PCA?</a:t>
            </a:r>
          </a:p>
          <a:p>
            <a:pPr marL="0" lvl="0" indent="0">
              <a:buNone/>
            </a:pPr>
            <a:r>
              <a:t>Case study: yield curve data</a:t>
            </a:r>
          </a:p>
          <a:p>
            <a:pPr marL="0" lvl="0" indent="0">
              <a:buNone/>
            </a:pPr>
            <a:r>
              <a:t>Theoretical interlude</a:t>
            </a:r>
          </a:p>
          <a:p>
            <a:pPr marL="0" lvl="0" indent="0">
              <a:buNone/>
            </a:pPr>
            <a:r>
              <a:t>Applying PCA to the yield curve data</a:t>
            </a:r>
          </a:p>
          <a:p>
            <a:pPr marL="0" lvl="0" indent="0">
              <a:buNone/>
            </a:pPr>
            <a:r>
              <a:t>Applying PCA to the yield curve differences</a:t>
            </a:r>
          </a:p>
          <a:p>
            <a:pPr marL="0" lvl="0" indent="0">
              <a:buNone/>
            </a:pPr>
            <a:r>
              <a:t>Other uses of PCA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E89B-71B9-43F8-B6FC-D4C59C72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Scores are uncorrelated</a:t>
            </a:r>
          </a:p>
        </p:txBody>
      </p:sp>
      <p:pic>
        <p:nvPicPr>
          <p:cNvPr id="3" name="Picture 1" descr="PCA_slides_PIC_files/figure-pptx/pairs_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5200" y="1257300"/>
            <a:ext cx="4927600" cy="492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03AA4-1A09-4BC2-9C80-B9C8EAB10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The scores are uncorrelated by construction as can be seen in the linear correlations in the upper triangle</a:t>
            </a:r>
          </a:p>
          <a:p>
            <a:pPr lvl="1"/>
            <a:r>
              <a:t>Uncorrelated does not imply independent, and the dependency structure is visibly a long way from independence</a:t>
            </a:r>
          </a:p>
          <a:p>
            <a:pPr lvl="1"/>
            <a:r>
              <a:t>For example there are two clear ‘zones’ in the PC1/PC2 plot (and the PC1 density is bimodal)</a:t>
            </a:r>
          </a:p>
          <a:p>
            <a:pPr lvl="1"/>
            <a:r>
              <a:t>These zones can also be glimpsed in the line plots in the previous slide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E89B-71B9-43F8-B6FC-D4C59C72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Changes in scores are correlated</a:t>
            </a:r>
          </a:p>
        </p:txBody>
      </p:sp>
      <p:pic>
        <p:nvPicPr>
          <p:cNvPr id="3" name="Picture 1" descr="PCA_slides_PIC_files/figure-pptx/delta_pairs_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5200" y="1257300"/>
            <a:ext cx="4927600" cy="492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03AA4-1A09-4BC2-9C80-B9C8EAB10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For many modelling purposes (e.g. IM, stress testing) we want to work with </a:t>
            </a:r>
            <a:r>
              <a:rPr i="1"/>
              <a:t>changes in</a:t>
            </a:r>
            <a:r>
              <a:t> scores</a:t>
            </a:r>
          </a:p>
          <a:p>
            <a:pPr lvl="1"/>
            <a:r>
              <a:t>Just because the scores are uncorrelated does not mean the same applies to changes in scores</a:t>
            </a:r>
          </a:p>
          <a:p>
            <a:pPr lvl="1"/>
            <a:r>
              <a:t>In general the changes are correlated - here monthly changes in PC1/PC2 are over 50% correlated, for example</a:t>
            </a:r>
          </a:p>
          <a:p>
            <a:pPr lvl="1"/>
            <a:r>
              <a:t>(In the early days of S2 IM development at least one - nameless! - insurer got this point wrong)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1C8F-7CE8-49B6-8C26-47098238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pPr marL="0" lvl="0" indent="0">
              <a:buNone/>
            </a:pPr>
            <a:r>
              <a:t>Applying PCA to yield curve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57B8-FD35-44DF-A541-A208C3D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Several firms take annual overlapping movements in month-end yield curves prior to applying PCA</a:t>
            </a:r>
          </a:p>
          <a:p>
            <a:pPr lvl="1"/>
            <a:r>
              <a:t>The input to PCA is then changes in yield curves, rather than the yield curves themselves</a:t>
            </a:r>
          </a:p>
          <a:p>
            <a:pPr lvl="1"/>
            <a:r>
              <a:t>The ‘change’ step is at the beginning of the process, rather than after the scores have been calculated</a:t>
            </a:r>
          </a:p>
          <a:p>
            <a:pPr marL="0" lvl="0" indent="0">
              <a:buNone/>
            </a:pPr>
            <a:r>
              <a:t>Distributions can be fitted to these scores, and stresses derived for shifts, twists and ‘butterflies’ up and down</a:t>
            </a:r>
          </a:p>
          <a:p>
            <a:pPr marL="0" lvl="0" indent="0">
              <a:buNone/>
            </a:pPr>
            <a:r>
              <a:t>The scores are linearly uncorrelated by construction so there is no need to calibrate a dependency structure among the changes, as there was in the case where PCA was applied to the yield curves themselves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E89B-71B9-43F8-B6FC-D4C59C72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Scree plot of differenced yield curves</a:t>
            </a:r>
          </a:p>
        </p:txBody>
      </p:sp>
      <p:pic>
        <p:nvPicPr>
          <p:cNvPr id="3" name="Picture 1" descr="PCA_slides_PIC_files/figure-pptx/scree_plot_diff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498600"/>
            <a:ext cx="5181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03AA4-1A09-4BC2-9C80-B9C8EAB10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After taking monthly overlapping annual differences, PC1 has less explanatory power and PC2 and PC3 have more</a:t>
            </a:r>
          </a:p>
          <a:p>
            <a:pPr lvl="1"/>
            <a:r>
              <a:t>3 PCs explain over 99.2% of the variance</a:t>
            </a:r>
          </a:p>
          <a:p>
            <a:pPr lvl="1"/>
            <a:r>
              <a:t>This is a little smaller than with yield curves as such, but still very substantial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E89B-71B9-43F8-B6FC-D4C59C72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Shape of differenced PC curves</a:t>
            </a:r>
          </a:p>
        </p:txBody>
      </p:sp>
      <p:pic>
        <p:nvPicPr>
          <p:cNvPr id="3" name="Picture 1" descr="PCA_slides_PIC_files/figure-pptx/pc_shapes_diff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498600"/>
            <a:ext cx="5181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03AA4-1A09-4BC2-9C80-B9C8EAB10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A sign convention and scaling have been applied to align visually with the earlier chart on yield curve PCs</a:t>
            </a:r>
          </a:p>
          <a:p>
            <a:pPr lvl="1"/>
            <a:r>
              <a:t>On average, yield curves do not change much over the course of a year, but have tended to reduce slightly</a:t>
            </a:r>
          </a:p>
          <a:p>
            <a:pPr lvl="1"/>
            <a:r>
              <a:t>The shapes of PC1, PC2 and PC3 are qualitatively similar on differenced curves to those on undifferenced curves seen earlier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E89B-71B9-43F8-B6FC-D4C59C72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Residuals with 3 PCs (differenced)</a:t>
            </a:r>
          </a:p>
        </p:txBody>
      </p:sp>
      <p:pic>
        <p:nvPicPr>
          <p:cNvPr id="3" name="Picture 1" descr="PCA_slides_PIC_files/figure-pptx/residuals_plot_3_PCs_diff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498600"/>
            <a:ext cx="5181600" cy="444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03AA4-1A09-4BC2-9C80-B9C8EAB10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Again the residuals are small across all tenors with some outliers</a:t>
            </a:r>
          </a:p>
          <a:p>
            <a:pPr lvl="1"/>
            <a:r>
              <a:t>The 3 PCs on the differenced curves explain slightly less variability than before</a:t>
            </a:r>
          </a:p>
          <a:p>
            <a:pPr lvl="1"/>
            <a:r>
              <a:t>So the residual distributions are a little wider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1C8F-7CE8-49B6-8C26-47098238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pPr marL="0" lvl="0" indent="0">
              <a:buNone/>
            </a:pPr>
            <a:r>
              <a:t>Other uses of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57B8-FD35-44DF-A541-A208C3D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Yield curve modelling is the classic actuarial example</a:t>
            </a:r>
          </a:p>
          <a:p>
            <a:pPr marL="0" lvl="0" indent="0">
              <a:buNone/>
            </a:pPr>
            <a:r>
              <a:t>It has also been applied to model credit transition matrices</a:t>
            </a:r>
          </a:p>
          <a:p>
            <a:pPr lvl="1"/>
            <a:r>
              <a:t>Think of an 8x8 transition matrix as a ‘curve’ with 64 elements</a:t>
            </a:r>
          </a:p>
          <a:p>
            <a:pPr lvl="1"/>
            <a:r>
              <a:t>Or even to simplify 8x1 rows for individual ratings</a:t>
            </a:r>
          </a:p>
          <a:p>
            <a:pPr marL="0" lvl="0" indent="0">
              <a:buNone/>
            </a:pPr>
            <a:r>
              <a:t>And to identify issues with correlation assumptions</a:t>
            </a:r>
          </a:p>
          <a:p>
            <a:pPr marL="0" lvl="0" indent="0">
              <a:buNone/>
            </a:pPr>
            <a:r>
              <a:t>Moving beyond actuarial work, PCA is used widely, for example:</a:t>
            </a:r>
          </a:p>
          <a:p>
            <a:pPr lvl="1"/>
            <a:r>
              <a:t>computer vision - think of a square array of pixel values as laid out in a very long ‘curve’</a:t>
            </a:r>
          </a:p>
          <a:p>
            <a:pPr lvl="1"/>
            <a:r>
              <a:t>in particular </a:t>
            </a:r>
            <a:r>
              <a:rPr>
                <a:hlinkClick r:id="rId2"/>
              </a:rPr>
              <a:t>facial recognition</a:t>
            </a:r>
            <a:r>
              <a:t> - the eigenvectors here are called ‘eigenfaces’ (</a:t>
            </a:r>
            <a:r>
              <a:rPr>
                <a:hlinkClick r:id="rId3"/>
              </a:rPr>
              <a:t>yes, really</a:t>
            </a:r>
            <a:r>
              <a:t>)</a:t>
            </a:r>
          </a:p>
          <a:p>
            <a:pPr lvl="1"/>
            <a:r>
              <a:t>it is also used to reduce dimensionality before applying other data science techniques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1C8F-7CE8-49B6-8C26-47098238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pPr marL="0" lvl="0" indent="0">
              <a:buNone/>
            </a:pPr>
            <a:r>
              <a:t>And 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57B8-FD35-44DF-A541-A208C3D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whole of this presentation was produced using </a:t>
            </a:r>
            <a:r>
              <a:rPr>
                <a:hlinkClick r:id="rId2"/>
              </a:rPr>
              <a:t>R Markdown</a:t>
            </a:r>
          </a:p>
          <a:p>
            <a:pPr marL="0" lvl="0" indent="0">
              <a:buNone/>
            </a:pPr>
            <a:r>
              <a:t>R code to perform the analyses and produce the charts was interwoven with the presentation text</a:t>
            </a:r>
          </a:p>
          <a:p>
            <a:pPr marL="0" lvl="0" indent="0">
              <a:buNone/>
            </a:pPr>
            <a:r>
              <a:t>The charts are produced using </a:t>
            </a:r>
            <a:r>
              <a:rPr>
                <a:hlinkClick r:id="rId3"/>
              </a:rPr>
              <a:t>ggplot2</a:t>
            </a:r>
            <a:r>
              <a:t>, an extremely powerful and well-designed visualisation system</a:t>
            </a:r>
          </a:p>
          <a:p>
            <a:pPr marL="0" lvl="0" indent="0">
              <a:buNone/>
            </a:pPr>
            <a:r>
              <a:t>The equations are written using </a:t>
            </a:r>
            <a:r>
              <a:rPr>
                <a:hlinkClick r:id="rId4"/>
              </a:rPr>
              <a:t>LaTeX</a:t>
            </a:r>
            <a:r>
              <a:t> syntax and converted automatically to Equation Editor format</a:t>
            </a:r>
          </a:p>
          <a:p>
            <a:pPr marL="0" lvl="0" indent="0">
              <a:buNone/>
            </a:pPr>
            <a:r>
              <a:t>The .pptx file is automatically output from R Studio</a:t>
            </a:r>
          </a:p>
          <a:p>
            <a:pPr lvl="1"/>
            <a:r>
              <a:t>Similar functionality can produce Word documents and interactive web pages</a:t>
            </a:r>
          </a:p>
          <a:p>
            <a:pPr marL="0" lvl="0" indent="0">
              <a:buNone/>
            </a:pPr>
            <a:r>
              <a:t>Happy to present on this at a future session if there is interest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1C8F-7CE8-49B6-8C26-47098238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pPr marL="0" lvl="0" indent="0">
              <a:buNone/>
            </a:pPr>
            <a:r>
              <a:t>What is PCA?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57B8-FD35-44DF-A541-A208C3D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Principal Components Analysis (PCA) is a technique to simplify high-dimensional data sets</a:t>
            </a:r>
          </a:p>
          <a:p>
            <a:pPr marL="0" lvl="0" indent="0">
              <a:buNone/>
            </a:pPr>
            <a:r>
              <a:t>It allows focus to be given to the most important elements of variation</a:t>
            </a:r>
          </a:p>
          <a:p>
            <a:pPr marL="0" lvl="0" indent="0">
              <a:buNone/>
            </a:pPr>
            <a:r>
              <a:t>The classic actuarial example is yield curve data</a:t>
            </a:r>
          </a:p>
          <a:p>
            <a:pPr lvl="1"/>
            <a:r>
              <a:t>The complexity of modelling all the points on the yield curve can be reduced to a much smaller number of key components, typically 3</a:t>
            </a:r>
          </a:p>
          <a:p>
            <a:pPr lvl="1"/>
            <a:r>
              <a:t>The degree of approximation involved is small</a:t>
            </a:r>
          </a:p>
          <a:p>
            <a:pPr marL="0" lvl="0" indent="0">
              <a:buNone/>
            </a:pPr>
            <a:r>
              <a:t>We’ll explain PCA using a case study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E89B-71B9-43F8-B6FC-D4C59C72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</a:t>
            </a:r>
          </a:p>
        </p:txBody>
      </p:sp>
      <p:pic>
        <p:nvPicPr>
          <p:cNvPr id="3" name="Picture 1" descr="PCA_slides_PIC_files/figure-pptx/january_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5200" y="1257300"/>
            <a:ext cx="4927600" cy="492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03AA4-1A09-4BC2-9C80-B9C8EAB10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Nominal gilt curves from the Bank of England</a:t>
            </a:r>
          </a:p>
          <a:p>
            <a:pPr lvl="1"/>
            <a:r>
              <a:t>Continuously-compounded annual spot rates</a:t>
            </a:r>
          </a:p>
          <a:p>
            <a:pPr lvl="1"/>
            <a:r>
              <a:t>Half-integral tenors (0.5, 1, 1.5, …)</a:t>
            </a:r>
          </a:p>
          <a:p>
            <a:pPr lvl="1"/>
            <a:r>
              <a:t>Available on a monthly basis from January 1970</a:t>
            </a:r>
          </a:p>
          <a:p>
            <a:pPr lvl="1"/>
            <a:r>
              <a:t>Data from June 1998 selected to reflect Bank of England independence being granted</a:t>
            </a:r>
          </a:p>
          <a:p>
            <a:pPr lvl="1"/>
            <a:r>
              <a:t>Plot shows January yield curves to give a general sense of the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1C8F-7CE8-49B6-8C26-47098238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pPr marL="0" lvl="0" indent="0">
              <a:buNone/>
            </a:pPr>
            <a:r>
              <a:t>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57B8-FD35-44DF-A541-A208C3D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Each yield curve consists of 50 separate data points.</a:t>
            </a:r>
          </a:p>
          <a:p>
            <a:pPr marL="0" lvl="0" indent="0">
              <a:buNone/>
            </a:pPr>
            <a:r>
              <a:t>The data points can be thought of as existing in 50-dimensional space</a:t>
            </a:r>
          </a:p>
          <a:p>
            <a:pPr lvl="1"/>
            <a:r>
              <a:t>The ‘co-ordinates’ associated with each dimension are the spot rates at each term</a:t>
            </a:r>
          </a:p>
          <a:p>
            <a:pPr marL="0" lvl="0" indent="0">
              <a:buNone/>
            </a:pPr>
            <a:r>
              <a:t>Thinking of a yield curve as a point in 50-dimensional space is </a:t>
            </a:r>
            <a:r>
              <a:rPr i="1"/>
              <a:t>complex</a:t>
            </a:r>
            <a:r>
              <a:t> and requires care over </a:t>
            </a:r>
            <a:r>
              <a:rPr i="1"/>
              <a:t>dependencies</a:t>
            </a:r>
          </a:p>
          <a:p>
            <a:pPr lvl="1"/>
            <a:r>
              <a:t>The </a:t>
            </a:r>
            <a:r>
              <a:rPr i="1"/>
              <a:t>complexity</a:t>
            </a:r>
            <a:r>
              <a:t> comes from the sheer scale of trying to model all 50 dimensions</a:t>
            </a:r>
          </a:p>
          <a:p>
            <a:pPr lvl="1"/>
            <a:r>
              <a:t>There are strong </a:t>
            </a:r>
            <a:r>
              <a:rPr i="1"/>
              <a:t>dependencies</a:t>
            </a:r>
            <a:r>
              <a:t> between spot rates at nearby tenors, and to avoid arbitrage opportunities, the 3-year rate (say) cannot be too far from the 2.5-year rate or the 3.5-year rate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E89B-71B9-43F8-B6FC-D4C59C72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Correlation heatmap</a:t>
            </a:r>
          </a:p>
        </p:txBody>
      </p:sp>
      <p:pic>
        <p:nvPicPr>
          <p:cNvPr id="3" name="Picture 1" descr="PCA_slides_PIC_files/figure-pptx/correlation_heatmap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5200" y="1257300"/>
            <a:ext cx="4927600" cy="492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03AA4-1A09-4BC2-9C80-B9C8EAB10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The linkages between nearby tenors show up in significant linear correlations between spot rates of different terms</a:t>
            </a:r>
          </a:p>
          <a:p>
            <a:pPr lvl="1"/>
            <a:r>
              <a:t>In the heat-map a large proportion of rates are near 100% (red), and all correlations are above c. 70%</a:t>
            </a:r>
          </a:p>
          <a:p>
            <a:pPr lvl="1"/>
            <a:r>
              <a:t>Modelling all 50 points on the yield curve separately would entail modelling this complex dependency structure</a:t>
            </a:r>
          </a:p>
          <a:p>
            <a:pPr lvl="1"/>
            <a:r>
              <a:t>This isn’t an insuperable obstacle but many firms prefer to avoid 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1C8F-7CE8-49B6-8C26-47098238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pPr marL="0" lvl="0" indent="0">
              <a:buNone/>
            </a:pPr>
            <a:r>
              <a:t>PCA is a dimension reduction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57B8-FD35-44DF-A541-A208C3D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PCA allows us to simultaneously approximate the description of a yield curve so that it uses a smaller number of dimensions, and also recognise the relationships between spot rates of similar terms</a:t>
            </a:r>
          </a:p>
          <a:p>
            <a:pPr marL="0" lvl="0" indent="0">
              <a:buNone/>
            </a:pPr>
            <a:r>
              <a:t>PCA measures the degree of approximation using the ‘variability’ in the data set (to be defined shortly)</a:t>
            </a:r>
          </a:p>
          <a:p>
            <a:pPr marL="0" lvl="0" indent="0">
              <a:buNone/>
            </a:pPr>
            <a:r>
              <a:t>Modelling 100% of the variability will in general require all the dimensions to be used</a:t>
            </a:r>
          </a:p>
          <a:p>
            <a:pPr marL="0" lvl="0" indent="0">
              <a:buNone/>
            </a:pPr>
            <a:r>
              <a:t>But it is often possible to capture a very large proportion of the variability with a much smaller number of dimensions.</a:t>
            </a:r>
          </a:p>
          <a:p>
            <a:pPr marL="0" lvl="0" indent="0">
              <a:buNone/>
            </a:pPr>
            <a:r>
              <a:t>And the dimensions chosen reflect the dependency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1C8F-7CE8-49B6-8C26-47098238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pPr marL="0" lvl="0" indent="0">
              <a:buNone/>
            </a:pPr>
            <a:r>
              <a:t>Theory of PCA (1) -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57B8-FD35-44DF-A541-A208C3D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yield curve data can be regarded as an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𝑛</m:t>
                </m:r>
                <m:r>
                  <a:rPr>
                    <a:latin typeface="Cambria Math" panose="02040503050406030204" pitchFamily="18" charset="0"/>
                  </a:rPr>
                  <m:t>×</m:t>
                </m:r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 matrix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endParaRPr/>
          </a:p>
          <a:p>
            <a:pPr lvl="1"/>
            <a:r>
              <a:t>Rows are dates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𝑛</m:t>
                </m:r>
              </m:oMath>
            </a14:m>
            <a:r>
              <a:t> = 272)</a:t>
            </a:r>
          </a:p>
          <a:p>
            <a:pPr lvl="1"/>
            <a:r>
              <a:t>Columns are tenors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 = 50)</a:t>
            </a:r>
          </a:p>
          <a:p>
            <a:pPr marL="0" lvl="0" indent="0">
              <a:buNone/>
            </a:pPr>
            <a:r>
              <a:t>More generally, any set of observations on variables can also be regarded as a matrix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endParaRPr/>
          </a:p>
          <a:p>
            <a:pPr marL="0" lvl="0" indent="0">
              <a:buNone/>
            </a:pPr>
            <a:r>
              <a:t>To simplify things, we normalise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 so each column has zero mean</a:t>
            </a:r>
          </a:p>
          <a:p>
            <a:pPr lvl="1"/>
            <a:r>
              <a:t>For each term, deduct the average yield across all month-ends</a:t>
            </a:r>
          </a:p>
          <a:p>
            <a:pPr lvl="1"/>
            <a:r>
              <a:t>We add the means back later on in the process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1C8F-7CE8-49B6-8C26-47098238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pPr marL="0" lvl="0" indent="0">
              <a:buNone/>
            </a:pPr>
            <a:r>
              <a:t>Theory of PCA (2) - Assessing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57B8-FD35-44DF-A541-A208C3D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Variability in the data set is assessed using the variance-covariance matrix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endParaRPr/>
          </a:p>
          <a:p>
            <a:pPr lvl="1"/>
            <a:r>
              <a:t>We deducted the mean of each column</a:t>
            </a:r>
          </a:p>
          <a:p>
            <a:pPr lvl="1"/>
            <a:r>
              <a:t>So within a constant of proportionality the variance-covariance matrix is the ‘sum-of-squares’ matrix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⊤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endParaRPr/>
          </a:p>
          <a:p>
            <a:pPr lvl="1"/>
            <a:r>
              <a:t>This is a symmetrical square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×</m:t>
                </m:r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 matrix (50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×</m:t>
                </m:r>
              </m:oMath>
            </a14:m>
            <a:r>
              <a:t> 50 in the case of yield curves)</a:t>
            </a:r>
          </a:p>
          <a:p>
            <a:pPr marL="0" lvl="0" indent="0">
              <a:buNone/>
            </a:pPr>
            <a:r>
              <a:t>Diagonal entries of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⊤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 are proportional to the variance of each spot rate</a:t>
            </a:r>
          </a:p>
          <a:p>
            <a:pPr marL="0" lvl="0" indent="0">
              <a:buNone/>
            </a:pPr>
            <a:r>
              <a:t>Off-diagonal entries of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⊤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 are proportional to covariances between spot rates of different terms</a:t>
            </a:r>
          </a:p>
          <a:p>
            <a:pPr lvl="1"/>
            <a:r>
              <a:t>The covariances incorporate dependencies between spot rates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2171</Words>
  <Application>Microsoft Office PowerPoint</Application>
  <PresentationFormat>Widescreen</PresentationFormat>
  <Paragraphs>165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Trebuchet MS</vt:lpstr>
      <vt:lpstr>Office Theme</vt:lpstr>
      <vt:lpstr>Principal Components Analysis</vt:lpstr>
      <vt:lpstr>Contents</vt:lpstr>
      <vt:lpstr>What is PCA?</vt:lpstr>
      <vt:lpstr>Data</vt:lpstr>
      <vt:lpstr>Dimensionality</vt:lpstr>
      <vt:lpstr>Correlation heatmap</vt:lpstr>
      <vt:lpstr>PCA is a dimension reduction technique</vt:lpstr>
      <vt:lpstr>Theory of PCA (1) - Notation</vt:lpstr>
      <vt:lpstr>Theory of PCA (2) - Assessing Variability</vt:lpstr>
      <vt:lpstr>Theory of PCA (3) - Transform coords</vt:lpstr>
      <vt:lpstr>Theory of PCA (4) - Eigendecomposition</vt:lpstr>
      <vt:lpstr>Theory of PCA (5) - Rotation</vt:lpstr>
      <vt:lpstr>Scree plot - eigenvalues</vt:lpstr>
      <vt:lpstr>Shape of PC curves - eigenvectors</vt:lpstr>
      <vt:lpstr>Yield curve approximation</vt:lpstr>
      <vt:lpstr>Building up the yield curve from the PCs</vt:lpstr>
      <vt:lpstr>Residuals with 3 PCs</vt:lpstr>
      <vt:lpstr>Residuals with 4 PCs</vt:lpstr>
      <vt:lpstr>Plotting PC scores at each date</vt:lpstr>
      <vt:lpstr>Scores are uncorrelated</vt:lpstr>
      <vt:lpstr>Changes in scores are correlated</vt:lpstr>
      <vt:lpstr>Applying PCA to yield curve differences</vt:lpstr>
      <vt:lpstr>Scree plot of differenced yield curves</vt:lpstr>
      <vt:lpstr>Shape of differenced PC curves</vt:lpstr>
      <vt:lpstr>Residuals with 3 PCs (differenced)</vt:lpstr>
      <vt:lpstr>Other uses of PCA</vt:lpstr>
      <vt:lpstr>And finally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Components Analysis</dc:title>
  <dc:creator>Paul Teggin</dc:creator>
  <cp:keywords/>
  <cp:lastModifiedBy>Paul Teggin</cp:lastModifiedBy>
  <cp:revision>1</cp:revision>
  <dcterms:created xsi:type="dcterms:W3CDTF">2022-03-13T18:44:37Z</dcterms:created>
  <dcterms:modified xsi:type="dcterms:W3CDTF">2022-03-13T18:46:06Z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23/03/2022</vt:lpwstr>
  </property>
  <property fmtid="{D5CDD505-2E9C-101B-9397-08002B2CF9AE}" pid="3" name="output">
    <vt:lpwstr/>
  </property>
</Properties>
</file>