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ira Sans Bold" charset="1" panose="020B0803050000020004"/>
      <p:regular r:id="rId10"/>
    </p:embeddedFont>
    <p:embeddedFont>
      <p:font typeface="Fira Sans Bold Bold" charset="1" panose="020B0903050000020004"/>
      <p:regular r:id="rId11"/>
    </p:embeddedFont>
    <p:embeddedFont>
      <p:font typeface="Fira Sans Bold Italics" charset="1" panose="020B0803050000020004"/>
      <p:regular r:id="rId12"/>
    </p:embeddedFont>
    <p:embeddedFont>
      <p:font typeface="Fira Sans Bold Bold Italics" charset="1" panose="020B0903050000020004"/>
      <p:regular r:id="rId13"/>
    </p:embeddedFont>
    <p:embeddedFont>
      <p:font typeface="Fira Sans Light" charset="1" panose="020B0403050000020004"/>
      <p:regular r:id="rId14"/>
    </p:embeddedFont>
    <p:embeddedFont>
      <p:font typeface="Fira Sans Light Bold" charset="1" panose="020B0503050000020004"/>
      <p:regular r:id="rId15"/>
    </p:embeddedFont>
    <p:embeddedFont>
      <p:font typeface="Fira Sans Light Italics" charset="1" panose="020B0403050000020004"/>
      <p:regular r:id="rId16"/>
    </p:embeddedFont>
    <p:embeddedFont>
      <p:font typeface="Fira Sans Light Bold Italics" charset="1" panose="020B0503050000020004"/>
      <p:regular r:id="rId17"/>
    </p:embeddedFont>
    <p:embeddedFont>
      <p:font typeface="Fira Sans Medium" charset="1" panose="020B0603050000020004"/>
      <p:regular r:id="rId18"/>
    </p:embeddedFont>
    <p:embeddedFont>
      <p:font typeface="Fira Sans Medium Bold" charset="1" panose="020B0603050000020004"/>
      <p:regular r:id="rId19"/>
    </p:embeddedFont>
    <p:embeddedFont>
      <p:font typeface="Fira Sans Medium Italics" charset="1" panose="020B0603050000020004"/>
      <p:regular r:id="rId20"/>
    </p:embeddedFont>
    <p:embeddedFont>
      <p:font typeface="Fira Sans Medium Bold Italics" charset="1" panose="020B070305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3541253"/>
            <a:ext cx="10202605" cy="3891890"/>
            <a:chOff x="0" y="0"/>
            <a:chExt cx="13603473" cy="5189186"/>
          </a:xfrm>
        </p:grpSpPr>
        <p:sp>
          <p:nvSpPr>
            <p:cNvPr name="TextBox 3" id="3"/>
            <p:cNvSpPr txBox="true"/>
            <p:nvPr/>
          </p:nvSpPr>
          <p:spPr>
            <a:xfrm rot="0">
              <a:off x="0" y="-9525"/>
              <a:ext cx="13603473" cy="4073525"/>
            </a:xfrm>
            <a:prstGeom prst="rect">
              <a:avLst/>
            </a:prstGeom>
          </p:spPr>
          <p:txBody>
            <a:bodyPr anchor="t" rtlCol="false" tIns="0" lIns="0" bIns="0" rIns="0">
              <a:spAutoFit/>
            </a:bodyPr>
            <a:lstStyle/>
            <a:p>
              <a:pPr>
                <a:lnSpc>
                  <a:spcPts val="12000"/>
                </a:lnSpc>
              </a:pPr>
              <a:r>
                <a:rPr lang="en-US" sz="10000">
                  <a:solidFill>
                    <a:srgbClr val="000000"/>
                  </a:solidFill>
                  <a:latin typeface="Fira Sans Bold"/>
                </a:rPr>
                <a:t>An In-Depth Look at Avocado Sales</a:t>
              </a:r>
            </a:p>
          </p:txBody>
        </p:sp>
        <p:sp>
          <p:nvSpPr>
            <p:cNvPr name="TextBox 4" id="4"/>
            <p:cNvSpPr txBox="true"/>
            <p:nvPr/>
          </p:nvSpPr>
          <p:spPr>
            <a:xfrm rot="0">
              <a:off x="0" y="4384006"/>
              <a:ext cx="13603473" cy="805180"/>
            </a:xfrm>
            <a:prstGeom prst="rect">
              <a:avLst/>
            </a:prstGeom>
          </p:spPr>
          <p:txBody>
            <a:bodyPr anchor="t" rtlCol="false" tIns="0" lIns="0" bIns="0" rIns="0">
              <a:spAutoFit/>
            </a:bodyPr>
            <a:lstStyle/>
            <a:p>
              <a:pPr>
                <a:lnSpc>
                  <a:spcPts val="5039"/>
                </a:lnSpc>
              </a:pPr>
              <a:r>
                <a:rPr lang="en-US" sz="3599">
                  <a:solidFill>
                    <a:srgbClr val="000000"/>
                  </a:solidFill>
                  <a:latin typeface="Fira Sans Light"/>
                </a:rPr>
                <a:t>U.S. Avocado Industry: 2015-2021 Study</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028700"/>
            <a:ext cx="678758" cy="5862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35631" y="1452562"/>
            <a:ext cx="12179202" cy="8832112"/>
          </a:xfrm>
          <a:prstGeom prst="rect">
            <a:avLst/>
          </a:prstGeom>
        </p:spPr>
      </p:pic>
      <p:sp>
        <p:nvSpPr>
          <p:cNvPr name="TextBox 3" id="3"/>
          <p:cNvSpPr txBox="true"/>
          <p:nvPr/>
        </p:nvSpPr>
        <p:spPr>
          <a:xfrm rot="0">
            <a:off x="1784560" y="200025"/>
            <a:ext cx="15927622" cy="828675"/>
          </a:xfrm>
          <a:prstGeom prst="rect">
            <a:avLst/>
          </a:prstGeom>
        </p:spPr>
        <p:txBody>
          <a:bodyPr anchor="t" rtlCol="false" tIns="0" lIns="0" bIns="0" rIns="0">
            <a:spAutoFit/>
          </a:bodyPr>
          <a:lstStyle/>
          <a:p>
            <a:pPr algn="ctr">
              <a:lnSpc>
                <a:spcPts val="6599"/>
              </a:lnSpc>
              <a:spcBef>
                <a:spcPct val="0"/>
              </a:spcBef>
            </a:pPr>
            <a:r>
              <a:rPr lang="en-US" sz="5499" spc="-54">
                <a:solidFill>
                  <a:srgbClr val="000000"/>
                </a:solidFill>
                <a:latin typeface="Fira Sans Medium"/>
              </a:rPr>
              <a:t>A Closer Look at Avocado Sales Trends</a:t>
            </a:r>
          </a:p>
        </p:txBody>
      </p:sp>
      <p:grpSp>
        <p:nvGrpSpPr>
          <p:cNvPr name="Group 4" id="4"/>
          <p:cNvGrpSpPr/>
          <p:nvPr/>
        </p:nvGrpSpPr>
        <p:grpSpPr>
          <a:xfrm rot="0">
            <a:off x="12677762" y="1657571"/>
            <a:ext cx="5281576" cy="4199537"/>
            <a:chOff x="0" y="0"/>
            <a:chExt cx="7042101" cy="5599383"/>
          </a:xfrm>
        </p:grpSpPr>
        <p:sp>
          <p:nvSpPr>
            <p:cNvPr name="TextBox 5" id="5"/>
            <p:cNvSpPr txBox="true"/>
            <p:nvPr/>
          </p:nvSpPr>
          <p:spPr>
            <a:xfrm rot="0">
              <a:off x="0" y="0"/>
              <a:ext cx="7042101" cy="4800600"/>
            </a:xfrm>
            <a:prstGeom prst="rect">
              <a:avLst/>
            </a:prstGeom>
          </p:spPr>
          <p:txBody>
            <a:bodyPr anchor="t" rtlCol="false" tIns="0" lIns="0" bIns="0" rIns="0">
              <a:spAutoFit/>
            </a:bodyPr>
            <a:lstStyle/>
            <a:p>
              <a:pPr>
                <a:lnSpc>
                  <a:spcPts val="4080"/>
                </a:lnSpc>
              </a:pPr>
              <a:r>
                <a:rPr lang="en-US" sz="3400">
                  <a:solidFill>
                    <a:srgbClr val="000000"/>
                  </a:solidFill>
                  <a:latin typeface="Fira Sans Light"/>
                </a:rPr>
                <a:t>Los Angeles &amp; New York are the two majors contributors to the sales of avocados in the U.S followed by Phoenix, Houston and Dallas.</a:t>
              </a:r>
            </a:p>
            <a:p>
              <a:pPr>
                <a:lnSpc>
                  <a:spcPts val="4080"/>
                </a:lnSpc>
                <a:spcBef>
                  <a:spcPct val="0"/>
                </a:spcBef>
              </a:pPr>
            </a:p>
          </p:txBody>
        </p:sp>
        <p:sp>
          <p:nvSpPr>
            <p:cNvPr name="TextBox 6" id="6"/>
            <p:cNvSpPr txBox="true"/>
            <p:nvPr/>
          </p:nvSpPr>
          <p:spPr>
            <a:xfrm rot="0">
              <a:off x="0" y="5149592"/>
              <a:ext cx="7042101" cy="449792"/>
            </a:xfrm>
            <a:prstGeom prst="rect">
              <a:avLst/>
            </a:prstGeom>
          </p:spPr>
          <p:txBody>
            <a:bodyPr anchor="t" rtlCol="false" tIns="0" lIns="0" bIns="0" rIns="0">
              <a:spAutoFit/>
            </a:bodyPr>
            <a:lstStyle/>
            <a:p>
              <a:pPr>
                <a:lnSpc>
                  <a:spcPts val="2800"/>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5060" y="1071562"/>
            <a:ext cx="9211236" cy="710246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211236" y="1071562"/>
            <a:ext cx="9012596" cy="7102464"/>
          </a:xfrm>
          <a:prstGeom prst="rect">
            <a:avLst/>
          </a:prstGeom>
        </p:spPr>
      </p:pic>
      <p:sp>
        <p:nvSpPr>
          <p:cNvPr name="TextBox 4" id="4"/>
          <p:cNvSpPr txBox="true"/>
          <p:nvPr/>
        </p:nvSpPr>
        <p:spPr>
          <a:xfrm rot="0">
            <a:off x="1784560" y="376237"/>
            <a:ext cx="14185712" cy="695325"/>
          </a:xfrm>
          <a:prstGeom prst="rect">
            <a:avLst/>
          </a:prstGeom>
        </p:spPr>
        <p:txBody>
          <a:bodyPr anchor="t" rtlCol="false" tIns="0" lIns="0" bIns="0" rIns="0">
            <a:spAutoFit/>
          </a:bodyPr>
          <a:lstStyle/>
          <a:p>
            <a:pPr algn="ctr">
              <a:lnSpc>
                <a:spcPts val="5400"/>
              </a:lnSpc>
              <a:spcBef>
                <a:spcPct val="0"/>
              </a:spcBef>
            </a:pPr>
            <a:r>
              <a:rPr lang="en-US" sz="4500" spc="-45">
                <a:solidFill>
                  <a:srgbClr val="000000"/>
                </a:solidFill>
                <a:latin typeface="Fira Sans Medium"/>
              </a:rPr>
              <a:t>New Metric: Purchasing Power</a:t>
            </a:r>
          </a:p>
        </p:txBody>
      </p:sp>
      <p:grpSp>
        <p:nvGrpSpPr>
          <p:cNvPr name="Group 5" id="5"/>
          <p:cNvGrpSpPr/>
          <p:nvPr/>
        </p:nvGrpSpPr>
        <p:grpSpPr>
          <a:xfrm rot="0">
            <a:off x="288760" y="8174026"/>
            <a:ext cx="17935072" cy="2732687"/>
            <a:chOff x="0" y="0"/>
            <a:chExt cx="23913429" cy="3643583"/>
          </a:xfrm>
        </p:grpSpPr>
        <p:sp>
          <p:nvSpPr>
            <p:cNvPr name="TextBox 6" id="6"/>
            <p:cNvSpPr txBox="true"/>
            <p:nvPr/>
          </p:nvSpPr>
          <p:spPr>
            <a:xfrm rot="0">
              <a:off x="0" y="-9525"/>
              <a:ext cx="23913429" cy="2854325"/>
            </a:xfrm>
            <a:prstGeom prst="rect">
              <a:avLst/>
            </a:prstGeom>
          </p:spPr>
          <p:txBody>
            <a:bodyPr anchor="t" rtlCol="false" tIns="0" lIns="0" bIns="0" rIns="0">
              <a:spAutoFit/>
            </a:bodyPr>
            <a:lstStyle/>
            <a:p>
              <a:pPr>
                <a:lnSpc>
                  <a:spcPts val="4200"/>
                </a:lnSpc>
                <a:spcBef>
                  <a:spcPct val="0"/>
                </a:spcBef>
              </a:pPr>
              <a:r>
                <a:rPr lang="en-US" sz="3500">
                  <a:solidFill>
                    <a:srgbClr val="000000"/>
                  </a:solidFill>
                  <a:latin typeface="Fira Sans Light"/>
                </a:rPr>
                <a:t>In 2018, there was a decrease in both the average price per avocado and the number of avocados consumed per person, which contributed to a decrease in overall volume for that year. Also Despite fluctuations in price, the quantity of avocados purchased did not fluctuate significantly.</a:t>
              </a:r>
            </a:p>
          </p:txBody>
        </p:sp>
        <p:sp>
          <p:nvSpPr>
            <p:cNvPr name="TextBox 7" id="7"/>
            <p:cNvSpPr txBox="true"/>
            <p:nvPr/>
          </p:nvSpPr>
          <p:spPr>
            <a:xfrm rot="0">
              <a:off x="0" y="3193792"/>
              <a:ext cx="23913429" cy="449792"/>
            </a:xfrm>
            <a:prstGeom prst="rect">
              <a:avLst/>
            </a:prstGeom>
          </p:spPr>
          <p:txBody>
            <a:bodyPr anchor="t" rtlCol="false" tIns="0" lIns="0" bIns="0" rIns="0">
              <a:spAutoFit/>
            </a:bodyPr>
            <a:lstStyle/>
            <a:p>
              <a:pPr>
                <a:lnSpc>
                  <a:spcPts val="2800"/>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871598" y="569541"/>
            <a:ext cx="6396417" cy="847725"/>
          </a:xfrm>
          <a:prstGeom prst="rect">
            <a:avLst/>
          </a:prstGeom>
        </p:spPr>
        <p:txBody>
          <a:bodyPr anchor="t" rtlCol="false" tIns="0" lIns="0" bIns="0" rIns="0">
            <a:spAutoFit/>
          </a:bodyPr>
          <a:lstStyle/>
          <a:p>
            <a:pPr>
              <a:lnSpc>
                <a:spcPts val="6600"/>
              </a:lnSpc>
              <a:spcBef>
                <a:spcPct val="0"/>
              </a:spcBef>
            </a:pPr>
            <a:r>
              <a:rPr lang="en-US" sz="5500" spc="-55">
                <a:solidFill>
                  <a:srgbClr val="000000"/>
                </a:solidFill>
                <a:latin typeface="Fira Sans Medium"/>
              </a:rPr>
              <a:t>Key</a:t>
            </a:r>
            <a:r>
              <a:rPr lang="en-US" sz="5500" spc="-55">
                <a:solidFill>
                  <a:srgbClr val="000000"/>
                </a:solidFill>
                <a:latin typeface="Fira Sans Medium"/>
              </a:rPr>
              <a:t> Findings</a:t>
            </a:r>
          </a:p>
        </p:txBody>
      </p:sp>
      <p:sp>
        <p:nvSpPr>
          <p:cNvPr name="TextBox 3" id="3"/>
          <p:cNvSpPr txBox="true"/>
          <p:nvPr/>
        </p:nvSpPr>
        <p:spPr>
          <a:xfrm rot="0">
            <a:off x="871598" y="2122116"/>
            <a:ext cx="8272402" cy="308610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Does the price have an influence on the volume?</a:t>
            </a:r>
          </a:p>
          <a:p>
            <a:pPr>
              <a:lnSpc>
                <a:spcPts val="4080"/>
              </a:lnSpc>
            </a:pPr>
            <a:r>
              <a:rPr lang="en-US" sz="3400">
                <a:solidFill>
                  <a:srgbClr val="000000"/>
                </a:solidFill>
                <a:latin typeface="Fira Sans Light"/>
              </a:rPr>
              <a:t>In a sense yes but it is not significant enough to have an influence, other variables come into place.</a:t>
            </a:r>
          </a:p>
          <a:p>
            <a:pPr>
              <a:lnSpc>
                <a:spcPts val="4080"/>
              </a:lnSpc>
              <a:spcBef>
                <a:spcPct val="0"/>
              </a:spcBef>
            </a:pPr>
          </a:p>
        </p:txBody>
      </p:sp>
      <p:sp>
        <p:nvSpPr>
          <p:cNvPr name="TextBox 4" id="4"/>
          <p:cNvSpPr txBox="true"/>
          <p:nvPr/>
        </p:nvSpPr>
        <p:spPr>
          <a:xfrm rot="0">
            <a:off x="9679746" y="2122116"/>
            <a:ext cx="8272402" cy="411480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Which areas consumed avocados the most from 2015 to 2021?</a:t>
            </a:r>
          </a:p>
          <a:p>
            <a:pPr>
              <a:lnSpc>
                <a:spcPts val="4080"/>
              </a:lnSpc>
            </a:pPr>
            <a:r>
              <a:rPr lang="en-US" sz="3400">
                <a:solidFill>
                  <a:srgbClr val="000000"/>
                </a:solidFill>
                <a:latin typeface="Fira Sans Light"/>
              </a:rPr>
              <a:t>West, California and South Central have consumed the most avocados from 2015 to 2021. Los Angeles is the city where the most avocados were sold during that period (1.05 billion avocados sold)</a:t>
            </a:r>
          </a:p>
          <a:p>
            <a:pPr>
              <a:lnSpc>
                <a:spcPts val="4080"/>
              </a:lnSpc>
              <a:spcBef>
                <a:spcPct val="0"/>
              </a:spcBef>
            </a:pPr>
          </a:p>
        </p:txBody>
      </p:sp>
      <p:grpSp>
        <p:nvGrpSpPr>
          <p:cNvPr name="Group 5" id="5"/>
          <p:cNvGrpSpPr/>
          <p:nvPr/>
        </p:nvGrpSpPr>
        <p:grpSpPr>
          <a:xfrm rot="0">
            <a:off x="1028700" y="6499846"/>
            <a:ext cx="15995965" cy="4199537"/>
            <a:chOff x="0" y="0"/>
            <a:chExt cx="21327953" cy="5599383"/>
          </a:xfrm>
        </p:grpSpPr>
        <p:sp>
          <p:nvSpPr>
            <p:cNvPr name="TextBox 6" id="6"/>
            <p:cNvSpPr txBox="true"/>
            <p:nvPr/>
          </p:nvSpPr>
          <p:spPr>
            <a:xfrm rot="0">
              <a:off x="0" y="0"/>
              <a:ext cx="21327953" cy="480060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The plu4770 being the biggest Hass variety, is it also the one consumed the most?</a:t>
              </a:r>
            </a:p>
            <a:p>
              <a:pPr>
                <a:lnSpc>
                  <a:spcPts val="4080"/>
                </a:lnSpc>
              </a:pPr>
              <a:r>
                <a:rPr lang="en-US" sz="3400">
                  <a:solidFill>
                    <a:srgbClr val="000000"/>
                  </a:solidFill>
                  <a:latin typeface="Fira Sans Light"/>
                </a:rPr>
                <a:t>Quite the opposite, the PLU4770 is the least sold while the smaller one, the PLU 4046 is now the one sold the most. However it would be important to compare the production units to the units sold to see if the fact that the PLU4770 being sold the least is because it is also the least produced.</a:t>
              </a:r>
            </a:p>
            <a:p>
              <a:pPr>
                <a:lnSpc>
                  <a:spcPts val="4080"/>
                </a:lnSpc>
                <a:spcBef>
                  <a:spcPct val="0"/>
                </a:spcBef>
              </a:pPr>
            </a:p>
          </p:txBody>
        </p:sp>
        <p:sp>
          <p:nvSpPr>
            <p:cNvPr name="TextBox 7" id="7"/>
            <p:cNvSpPr txBox="true"/>
            <p:nvPr/>
          </p:nvSpPr>
          <p:spPr>
            <a:xfrm rot="0">
              <a:off x="0" y="5149592"/>
              <a:ext cx="21327953" cy="449792"/>
            </a:xfrm>
            <a:prstGeom prst="rect">
              <a:avLst/>
            </a:prstGeom>
          </p:spPr>
          <p:txBody>
            <a:bodyPr anchor="t" rtlCol="false" tIns="0" lIns="0" bIns="0" rIns="0">
              <a:spAutoFit/>
            </a:bodyPr>
            <a:lstStyle/>
            <a:p>
              <a:pPr>
                <a:lnSpc>
                  <a:spcPts val="2800"/>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871598" y="1093416"/>
            <a:ext cx="11526158" cy="257175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Is the trend in the most consuming city an image of the general trend in the U.S?</a:t>
            </a:r>
          </a:p>
          <a:p>
            <a:pPr>
              <a:lnSpc>
                <a:spcPts val="4080"/>
              </a:lnSpc>
              <a:spcBef>
                <a:spcPct val="0"/>
              </a:spcBef>
            </a:pPr>
            <a:r>
              <a:rPr lang="en-US" sz="3400">
                <a:solidFill>
                  <a:srgbClr val="000000"/>
                </a:solidFill>
                <a:latin typeface="Fira Sans Light"/>
              </a:rPr>
              <a:t>No, the trend in Los Angeles tends to be stabilized around 150 million every year while the general trend in the U.S tends to increase over the years.</a:t>
            </a:r>
          </a:p>
        </p:txBody>
      </p:sp>
      <p:sp>
        <p:nvSpPr>
          <p:cNvPr name="TextBox 3" id="3"/>
          <p:cNvSpPr txBox="true"/>
          <p:nvPr/>
        </p:nvSpPr>
        <p:spPr>
          <a:xfrm rot="0">
            <a:off x="871598" y="4485097"/>
            <a:ext cx="11526158" cy="1780540"/>
          </a:xfrm>
          <a:prstGeom prst="rect">
            <a:avLst/>
          </a:prstGeom>
        </p:spPr>
        <p:txBody>
          <a:bodyPr anchor="t" rtlCol="false" tIns="0" lIns="0" bIns="0" rIns="0">
            <a:spAutoFit/>
          </a:bodyPr>
          <a:lstStyle/>
          <a:p>
            <a:pPr>
              <a:lnSpc>
                <a:spcPts val="4759"/>
              </a:lnSpc>
            </a:pPr>
            <a:r>
              <a:rPr lang="en-US" sz="3399">
                <a:solidFill>
                  <a:srgbClr val="000000"/>
                </a:solidFill>
                <a:latin typeface="Fira Sans Light Bold"/>
              </a:rPr>
              <a:t>Los Angeles and New York consume the most avocados, followed by Dallas, Houston, Phoenix, Chicago and San Francisco.</a:t>
            </a:r>
          </a:p>
        </p:txBody>
      </p:sp>
      <p:sp>
        <p:nvSpPr>
          <p:cNvPr name="TextBox 4" id="4"/>
          <p:cNvSpPr txBox="true"/>
          <p:nvPr/>
        </p:nvSpPr>
        <p:spPr>
          <a:xfrm rot="0">
            <a:off x="871598" y="7085569"/>
            <a:ext cx="11526158" cy="1780540"/>
          </a:xfrm>
          <a:prstGeom prst="rect">
            <a:avLst/>
          </a:prstGeom>
        </p:spPr>
        <p:txBody>
          <a:bodyPr anchor="t" rtlCol="false" tIns="0" lIns="0" bIns="0" rIns="0">
            <a:spAutoFit/>
          </a:bodyPr>
          <a:lstStyle/>
          <a:p>
            <a:pPr>
              <a:lnSpc>
                <a:spcPts val="4759"/>
              </a:lnSpc>
            </a:pPr>
            <a:r>
              <a:rPr lang="en-US" sz="3399">
                <a:solidFill>
                  <a:srgbClr val="000000"/>
                </a:solidFill>
                <a:latin typeface="Fira Sans Light Bold"/>
              </a:rPr>
              <a:t>Despite the price increase, the general cost of living increasing as well, the number of avocados bought per habitant doesn’t fluctuate significantly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4081194"/>
            <a:ext cx="4460469" cy="1285875"/>
          </a:xfrm>
          <a:prstGeom prst="rect">
            <a:avLst/>
          </a:prstGeom>
        </p:spPr>
        <p:txBody>
          <a:bodyPr anchor="t" rtlCol="false" tIns="0" lIns="0" bIns="0" rIns="0">
            <a:spAutoFit/>
          </a:bodyPr>
          <a:lstStyle/>
          <a:p>
            <a:pPr algn="l" marL="0" indent="0" lvl="0">
              <a:lnSpc>
                <a:spcPts val="10199"/>
              </a:lnSpc>
              <a:spcBef>
                <a:spcPct val="0"/>
              </a:spcBef>
            </a:pPr>
            <a:r>
              <a:rPr lang="en-US" sz="8499" spc="-84">
                <a:solidFill>
                  <a:srgbClr val="F4F4F4"/>
                </a:solidFill>
                <a:latin typeface="Fira Sans Medium"/>
              </a:rPr>
              <a:t>Agenda</a:t>
            </a:r>
          </a:p>
        </p:txBody>
      </p:sp>
      <p:sp>
        <p:nvSpPr>
          <p:cNvPr name="TextBox 7" id="7"/>
          <p:cNvSpPr txBox="true"/>
          <p:nvPr/>
        </p:nvSpPr>
        <p:spPr>
          <a:xfrm rot="0">
            <a:off x="10100540" y="163975"/>
            <a:ext cx="6109328" cy="1028700"/>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The Study's Questions and Assumptions.</a:t>
            </a:r>
          </a:p>
        </p:txBody>
      </p:sp>
      <p:sp>
        <p:nvSpPr>
          <p:cNvPr name="TextBox 8" id="8"/>
          <p:cNvSpPr txBox="true"/>
          <p:nvPr/>
        </p:nvSpPr>
        <p:spPr>
          <a:xfrm rot="0">
            <a:off x="10100540" y="1140144"/>
            <a:ext cx="6109328" cy="504825"/>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Study Design and Data Analysis</a:t>
            </a:r>
          </a:p>
        </p:txBody>
      </p:sp>
      <p:sp>
        <p:nvSpPr>
          <p:cNvPr name="TextBox 9" id="9"/>
          <p:cNvSpPr txBox="true"/>
          <p:nvPr/>
        </p:nvSpPr>
        <p:spPr>
          <a:xfrm rot="0">
            <a:off x="10100540" y="1750225"/>
            <a:ext cx="6109328" cy="1028700"/>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Technical Obstacles and Solutions</a:t>
            </a:r>
          </a:p>
        </p:txBody>
      </p:sp>
      <p:sp>
        <p:nvSpPr>
          <p:cNvPr name="TextBox 10" id="10"/>
          <p:cNvSpPr txBox="true"/>
          <p:nvPr/>
        </p:nvSpPr>
        <p:spPr>
          <a:xfrm rot="0">
            <a:off x="10100540" y="2884181"/>
            <a:ext cx="6109328" cy="1028700"/>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Price and Volume Trends in Avocado Sales</a:t>
            </a:r>
          </a:p>
        </p:txBody>
      </p:sp>
      <p:sp>
        <p:nvSpPr>
          <p:cNvPr name="TextBox 11" id="11"/>
          <p:cNvSpPr txBox="true"/>
          <p:nvPr/>
        </p:nvSpPr>
        <p:spPr>
          <a:xfrm rot="0">
            <a:off x="10100540" y="4198631"/>
            <a:ext cx="6109328" cy="1028700"/>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Avocado Sales across Different Regions</a:t>
            </a:r>
          </a:p>
        </p:txBody>
      </p:sp>
      <p:sp>
        <p:nvSpPr>
          <p:cNvPr name="TextBox 12" id="12"/>
          <p:cNvSpPr txBox="true"/>
          <p:nvPr/>
        </p:nvSpPr>
        <p:spPr>
          <a:xfrm rot="0">
            <a:off x="10100540" y="5513081"/>
            <a:ext cx="6109328" cy="504825"/>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Product Preference</a:t>
            </a:r>
          </a:p>
        </p:txBody>
      </p:sp>
      <p:sp>
        <p:nvSpPr>
          <p:cNvPr name="TextBox 13" id="13"/>
          <p:cNvSpPr txBox="true"/>
          <p:nvPr/>
        </p:nvSpPr>
        <p:spPr>
          <a:xfrm rot="0">
            <a:off x="10100540" y="6303656"/>
            <a:ext cx="6109328" cy="504825"/>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Market Image?</a:t>
            </a:r>
          </a:p>
        </p:txBody>
      </p:sp>
      <p:sp>
        <p:nvSpPr>
          <p:cNvPr name="TextBox 14" id="14"/>
          <p:cNvSpPr txBox="true"/>
          <p:nvPr/>
        </p:nvSpPr>
        <p:spPr>
          <a:xfrm rot="0">
            <a:off x="10100540" y="7094232"/>
            <a:ext cx="6109328" cy="1028700"/>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A Closer Look at Avocado Sales Trends</a:t>
            </a:r>
          </a:p>
        </p:txBody>
      </p:sp>
      <p:sp>
        <p:nvSpPr>
          <p:cNvPr name="TextBox 15" id="15"/>
          <p:cNvSpPr txBox="true"/>
          <p:nvPr/>
        </p:nvSpPr>
        <p:spPr>
          <a:xfrm rot="0">
            <a:off x="10100540" y="9201150"/>
            <a:ext cx="6109328" cy="504825"/>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Key  Findings</a:t>
            </a:r>
          </a:p>
        </p:txBody>
      </p:sp>
      <p:sp>
        <p:nvSpPr>
          <p:cNvPr name="TextBox 16" id="16"/>
          <p:cNvSpPr txBox="true"/>
          <p:nvPr/>
        </p:nvSpPr>
        <p:spPr>
          <a:xfrm rot="0">
            <a:off x="10100540" y="8408682"/>
            <a:ext cx="6109328" cy="504825"/>
          </a:xfrm>
          <a:prstGeom prst="rect">
            <a:avLst/>
          </a:prstGeom>
        </p:spPr>
        <p:txBody>
          <a:bodyPr anchor="t" rtlCol="false" tIns="0" lIns="0" bIns="0" rIns="0">
            <a:spAutoFit/>
          </a:bodyPr>
          <a:lstStyle/>
          <a:p>
            <a:pPr marL="647698" indent="-323849" lvl="1">
              <a:lnSpc>
                <a:spcPts val="4199"/>
              </a:lnSpc>
              <a:buFont typeface="Arial"/>
              <a:buChar char="•"/>
            </a:pPr>
            <a:r>
              <a:rPr lang="en-US" sz="2999">
                <a:solidFill>
                  <a:srgbClr val="F4F4F4"/>
                </a:solidFill>
                <a:latin typeface="Fira Sans Light"/>
              </a:rPr>
              <a:t>New Metric: Purchasing Power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784560" y="385762"/>
            <a:ext cx="14185712" cy="1285875"/>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Fira Sans Medium"/>
              </a:rPr>
              <a:t>Questions and Assumptions.</a:t>
            </a:r>
          </a:p>
        </p:txBody>
      </p:sp>
      <p:sp>
        <p:nvSpPr>
          <p:cNvPr name="TextBox 3" id="3"/>
          <p:cNvSpPr txBox="true"/>
          <p:nvPr/>
        </p:nvSpPr>
        <p:spPr>
          <a:xfrm rot="0">
            <a:off x="1028700" y="2120157"/>
            <a:ext cx="8272402" cy="154305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Can price impact the volume (quantity)?</a:t>
            </a:r>
          </a:p>
          <a:p>
            <a:pPr>
              <a:lnSpc>
                <a:spcPts val="4080"/>
              </a:lnSpc>
              <a:spcBef>
                <a:spcPct val="0"/>
              </a:spcBef>
            </a:pPr>
            <a:r>
              <a:rPr lang="en-US" sz="3400">
                <a:solidFill>
                  <a:srgbClr val="000000"/>
                </a:solidFill>
                <a:latin typeface="Fira Sans Light"/>
              </a:rPr>
              <a:t>Hypothesis: yes, the price impacts the volume and vice versa</a:t>
            </a:r>
          </a:p>
        </p:txBody>
      </p:sp>
      <p:sp>
        <p:nvSpPr>
          <p:cNvPr name="TextBox 4" id="4"/>
          <p:cNvSpPr txBox="true"/>
          <p:nvPr/>
        </p:nvSpPr>
        <p:spPr>
          <a:xfrm rot="0">
            <a:off x="10015598" y="2120157"/>
            <a:ext cx="8272402" cy="257175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Which areas consumed avocados the most from 2015 to 2021?</a:t>
            </a:r>
          </a:p>
          <a:p>
            <a:pPr>
              <a:lnSpc>
                <a:spcPts val="4080"/>
              </a:lnSpc>
              <a:spcBef>
                <a:spcPct val="0"/>
              </a:spcBef>
            </a:pPr>
            <a:r>
              <a:rPr lang="en-US" sz="3400">
                <a:solidFill>
                  <a:srgbClr val="000000"/>
                </a:solidFill>
                <a:latin typeface="Fira Sans Light"/>
              </a:rPr>
              <a:t>Hypothesis: mostly the highly developed areas because of the vegetarian and vegan trends</a:t>
            </a:r>
          </a:p>
        </p:txBody>
      </p:sp>
      <p:grpSp>
        <p:nvGrpSpPr>
          <p:cNvPr name="Group 5" id="5"/>
          <p:cNvGrpSpPr/>
          <p:nvPr/>
        </p:nvGrpSpPr>
        <p:grpSpPr>
          <a:xfrm rot="0">
            <a:off x="1028700" y="5783827"/>
            <a:ext cx="8272402" cy="3685187"/>
            <a:chOff x="0" y="0"/>
            <a:chExt cx="11029869" cy="4913583"/>
          </a:xfrm>
        </p:grpSpPr>
        <p:sp>
          <p:nvSpPr>
            <p:cNvPr name="TextBox 6" id="6"/>
            <p:cNvSpPr txBox="true"/>
            <p:nvPr/>
          </p:nvSpPr>
          <p:spPr>
            <a:xfrm rot="0">
              <a:off x="0" y="0"/>
              <a:ext cx="11029869" cy="411480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The plu4770 being the biggest Hass variety, is it also the one consumed the most?</a:t>
              </a:r>
            </a:p>
            <a:p>
              <a:pPr>
                <a:lnSpc>
                  <a:spcPts val="4080"/>
                </a:lnSpc>
                <a:spcBef>
                  <a:spcPct val="0"/>
                </a:spcBef>
              </a:pPr>
              <a:r>
                <a:rPr lang="en-US" sz="3400">
                  <a:solidFill>
                    <a:srgbClr val="000000"/>
                  </a:solidFill>
                  <a:latin typeface="Fira Sans Light"/>
                </a:rPr>
                <a:t>Hypothesis: yes because the consumer tends to go for the cleanest, the most beautiful, the biggest product.</a:t>
              </a:r>
            </a:p>
          </p:txBody>
        </p:sp>
        <p:sp>
          <p:nvSpPr>
            <p:cNvPr name="TextBox 7" id="7"/>
            <p:cNvSpPr txBox="true"/>
            <p:nvPr/>
          </p:nvSpPr>
          <p:spPr>
            <a:xfrm rot="0">
              <a:off x="0" y="4463792"/>
              <a:ext cx="11029869" cy="449792"/>
            </a:xfrm>
            <a:prstGeom prst="rect">
              <a:avLst/>
            </a:prstGeom>
          </p:spPr>
          <p:txBody>
            <a:bodyPr anchor="t" rtlCol="false" tIns="0" lIns="0" bIns="0" rIns="0">
              <a:spAutoFit/>
            </a:bodyPr>
            <a:lstStyle/>
            <a:p>
              <a:pPr>
                <a:lnSpc>
                  <a:spcPts val="2800"/>
                </a:lnSpc>
                <a:spcBef>
                  <a:spcPct val="0"/>
                </a:spcBef>
              </a:pPr>
            </a:p>
          </p:txBody>
        </p:sp>
      </p:grpSp>
      <p:sp>
        <p:nvSpPr>
          <p:cNvPr name="TextBox 8" id="8"/>
          <p:cNvSpPr txBox="true"/>
          <p:nvPr/>
        </p:nvSpPr>
        <p:spPr>
          <a:xfrm rot="0">
            <a:off x="10015598" y="5783827"/>
            <a:ext cx="8272402" cy="1543050"/>
          </a:xfrm>
          <a:prstGeom prst="rect">
            <a:avLst/>
          </a:prstGeom>
        </p:spPr>
        <p:txBody>
          <a:bodyPr anchor="t" rtlCol="false" tIns="0" lIns="0" bIns="0" rIns="0">
            <a:spAutoFit/>
          </a:bodyPr>
          <a:lstStyle/>
          <a:p>
            <a:pPr>
              <a:lnSpc>
                <a:spcPts val="4080"/>
              </a:lnSpc>
            </a:pPr>
            <a:r>
              <a:rPr lang="en-US" sz="3400">
                <a:solidFill>
                  <a:srgbClr val="000000"/>
                </a:solidFill>
                <a:latin typeface="Fira Sans Medium"/>
              </a:rPr>
              <a:t>Is the trend in the most consuming city an image of the general trend in the U.S?</a:t>
            </a:r>
          </a:p>
          <a:p>
            <a:pPr>
              <a:lnSpc>
                <a:spcPts val="4080"/>
              </a:lnSpc>
              <a:spcBef>
                <a:spcPct val="0"/>
              </a:spcBef>
            </a:pPr>
            <a:r>
              <a:rPr lang="en-US" sz="3400">
                <a:solidFill>
                  <a:srgbClr val="000000"/>
                </a:solidFill>
                <a:latin typeface="Fira Sans Light"/>
              </a:rPr>
              <a:t>Hypothesis: yes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5884478" cy="1790700"/>
          </a:xfrm>
          <a:prstGeom prst="rect">
            <a:avLst/>
          </a:prstGeom>
        </p:spPr>
        <p:txBody>
          <a:bodyPr anchor="t" rtlCol="false" tIns="0" lIns="0" bIns="0" rIns="0">
            <a:spAutoFit/>
          </a:bodyPr>
          <a:lstStyle/>
          <a:p>
            <a:pPr>
              <a:lnSpc>
                <a:spcPts val="7080"/>
              </a:lnSpc>
              <a:spcBef>
                <a:spcPct val="0"/>
              </a:spcBef>
            </a:pPr>
            <a:r>
              <a:rPr lang="en-US" sz="5900" spc="-59">
                <a:solidFill>
                  <a:srgbClr val="000000"/>
                </a:solidFill>
                <a:latin typeface="Fira Sans Medium"/>
              </a:rPr>
              <a:t>Study Design and Data Analysis</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1" id="11"/>
          <p:cNvSpPr txBox="true"/>
          <p:nvPr/>
        </p:nvSpPr>
        <p:spPr>
          <a:xfrm rot="0">
            <a:off x="8986898" y="1091806"/>
            <a:ext cx="8272402" cy="1638300"/>
          </a:xfrm>
          <a:prstGeom prst="rect">
            <a:avLst/>
          </a:prstGeom>
        </p:spPr>
        <p:txBody>
          <a:bodyPr anchor="t" rtlCol="false" tIns="0" lIns="0" bIns="0" rIns="0">
            <a:spAutoFit/>
          </a:bodyPr>
          <a:lstStyle/>
          <a:p>
            <a:pPr algn="just" marL="777240" indent="-388620" lvl="1">
              <a:lnSpc>
                <a:spcPts val="4320"/>
              </a:lnSpc>
              <a:buFont typeface="Arial"/>
              <a:buChar char="•"/>
            </a:pPr>
            <a:r>
              <a:rPr lang="en-US" sz="3600">
                <a:solidFill>
                  <a:srgbClr val="000000"/>
                </a:solidFill>
                <a:latin typeface="Fira Sans Light"/>
              </a:rPr>
              <a:t>Data tables downloaded from hassavocadoboard.com (primary source)</a:t>
            </a:r>
          </a:p>
        </p:txBody>
      </p:sp>
      <p:sp>
        <p:nvSpPr>
          <p:cNvPr name="TextBox 12" id="12"/>
          <p:cNvSpPr txBox="true"/>
          <p:nvPr/>
        </p:nvSpPr>
        <p:spPr>
          <a:xfrm rot="0">
            <a:off x="8986898" y="3501088"/>
            <a:ext cx="8272402" cy="1095375"/>
          </a:xfrm>
          <a:prstGeom prst="rect">
            <a:avLst/>
          </a:prstGeom>
        </p:spPr>
        <p:txBody>
          <a:bodyPr anchor="t" rtlCol="false" tIns="0" lIns="0" bIns="0" rIns="0">
            <a:spAutoFit/>
          </a:bodyPr>
          <a:lstStyle/>
          <a:p>
            <a:pPr marL="777240" indent="-388620" lvl="1">
              <a:lnSpc>
                <a:spcPts val="4320"/>
              </a:lnSpc>
              <a:buFont typeface="Arial"/>
              <a:buChar char="•"/>
            </a:pPr>
            <a:r>
              <a:rPr lang="en-US" sz="3600">
                <a:solidFill>
                  <a:srgbClr val="000000"/>
                </a:solidFill>
                <a:latin typeface="Fira Sans Light"/>
              </a:rPr>
              <a:t>Formatted, compiled and cleaned in one single dataset.</a:t>
            </a:r>
          </a:p>
        </p:txBody>
      </p:sp>
      <p:sp>
        <p:nvSpPr>
          <p:cNvPr name="TextBox 13" id="13"/>
          <p:cNvSpPr txBox="true"/>
          <p:nvPr/>
        </p:nvSpPr>
        <p:spPr>
          <a:xfrm rot="0">
            <a:off x="8986898" y="5133975"/>
            <a:ext cx="8272402" cy="2181225"/>
          </a:xfrm>
          <a:prstGeom prst="rect">
            <a:avLst/>
          </a:prstGeom>
        </p:spPr>
        <p:txBody>
          <a:bodyPr anchor="t" rtlCol="false" tIns="0" lIns="0" bIns="0" rIns="0">
            <a:spAutoFit/>
          </a:bodyPr>
          <a:lstStyle/>
          <a:p>
            <a:pPr marL="777240" indent="-388620" lvl="1">
              <a:lnSpc>
                <a:spcPts val="4320"/>
              </a:lnSpc>
              <a:buFont typeface="Arial"/>
              <a:buChar char="•"/>
            </a:pPr>
            <a:r>
              <a:rPr lang="en-US" sz="3600">
                <a:solidFill>
                  <a:srgbClr val="000000"/>
                </a:solidFill>
                <a:latin typeface="Fira Sans Light"/>
              </a:rPr>
              <a:t>The columns AveragePrice, TotalVolume, Year, Region, the different plu codes will be considered to answer our questions</a:t>
            </a:r>
          </a:p>
        </p:txBody>
      </p:sp>
      <p:sp>
        <p:nvSpPr>
          <p:cNvPr name="TextBox 14" id="14"/>
          <p:cNvSpPr txBox="true"/>
          <p:nvPr/>
        </p:nvSpPr>
        <p:spPr>
          <a:xfrm rot="0">
            <a:off x="1029067" y="8937707"/>
            <a:ext cx="5231327" cy="290157"/>
          </a:xfrm>
          <a:prstGeom prst="rect">
            <a:avLst/>
          </a:prstGeom>
        </p:spPr>
        <p:txBody>
          <a:bodyPr anchor="t" rtlCol="false" tIns="0" lIns="0" bIns="0" rIns="0">
            <a:spAutoFit/>
          </a:bodyPr>
          <a:lstStyle/>
          <a:p>
            <a:pPr>
              <a:lnSpc>
                <a:spcPts val="2380"/>
              </a:lnSpc>
              <a:spcBef>
                <a:spcPct val="0"/>
              </a:spcBef>
            </a:pPr>
            <a:r>
              <a:rPr lang="en-US" sz="1700">
                <a:solidFill>
                  <a:srgbClr val="F4F4F4"/>
                </a:solidFill>
                <a:latin typeface="Fira Sans Light Bold"/>
              </a:rPr>
              <a:t>Back to Agenda Page</a:t>
            </a:r>
          </a:p>
        </p:txBody>
      </p:sp>
      <p:sp>
        <p:nvSpPr>
          <p:cNvPr name="TextBox 15" id="15"/>
          <p:cNvSpPr txBox="true"/>
          <p:nvPr/>
        </p:nvSpPr>
        <p:spPr>
          <a:xfrm rot="0">
            <a:off x="8986898" y="8086725"/>
            <a:ext cx="8272402" cy="1095375"/>
          </a:xfrm>
          <a:prstGeom prst="rect">
            <a:avLst/>
          </a:prstGeom>
        </p:spPr>
        <p:txBody>
          <a:bodyPr anchor="t" rtlCol="false" tIns="0" lIns="0" bIns="0" rIns="0">
            <a:spAutoFit/>
          </a:bodyPr>
          <a:lstStyle/>
          <a:p>
            <a:pPr marL="777240" indent="-388620" lvl="1">
              <a:lnSpc>
                <a:spcPts val="4320"/>
              </a:lnSpc>
              <a:buFont typeface="Arial"/>
              <a:buChar char="•"/>
            </a:pPr>
            <a:r>
              <a:rPr lang="en-US" sz="3600">
                <a:solidFill>
                  <a:srgbClr val="000000"/>
                </a:solidFill>
                <a:latin typeface="Fira Sans Light"/>
              </a:rPr>
              <a:t>Statistical inference and graphical visualization will be employed</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6946851" cy="1790700"/>
          </a:xfrm>
          <a:prstGeom prst="rect">
            <a:avLst/>
          </a:prstGeom>
        </p:spPr>
        <p:txBody>
          <a:bodyPr anchor="t" rtlCol="false" tIns="0" lIns="0" bIns="0" rIns="0">
            <a:spAutoFit/>
          </a:bodyPr>
          <a:lstStyle/>
          <a:p>
            <a:pPr>
              <a:lnSpc>
                <a:spcPts val="7080"/>
              </a:lnSpc>
              <a:spcBef>
                <a:spcPct val="0"/>
              </a:spcBef>
            </a:pPr>
            <a:r>
              <a:rPr lang="en-US" sz="5900" spc="-59">
                <a:solidFill>
                  <a:srgbClr val="000000"/>
                </a:solidFill>
                <a:latin typeface="Fira Sans Medium"/>
              </a:rPr>
              <a:t>Technical Obstacles and Solutions</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1" id="11"/>
          <p:cNvSpPr txBox="true"/>
          <p:nvPr/>
        </p:nvSpPr>
        <p:spPr>
          <a:xfrm rot="0">
            <a:off x="8986898" y="1091806"/>
            <a:ext cx="8272402" cy="2181225"/>
          </a:xfrm>
          <a:prstGeom prst="rect">
            <a:avLst/>
          </a:prstGeom>
        </p:spPr>
        <p:txBody>
          <a:bodyPr anchor="t" rtlCol="false" tIns="0" lIns="0" bIns="0" rIns="0">
            <a:spAutoFit/>
          </a:bodyPr>
          <a:lstStyle/>
          <a:p>
            <a:pPr algn="just" marL="777240" indent="-388620" lvl="1">
              <a:lnSpc>
                <a:spcPts val="4320"/>
              </a:lnSpc>
              <a:buFont typeface="Arial"/>
              <a:buChar char="•"/>
            </a:pPr>
            <a:r>
              <a:rPr lang="en-US" sz="3600">
                <a:solidFill>
                  <a:srgbClr val="000000"/>
                </a:solidFill>
                <a:latin typeface="Fira Sans Light"/>
              </a:rPr>
              <a:t>The dataset being clean enough, we have missing values in the “bags” column so they won’t be considered.</a:t>
            </a:r>
          </a:p>
        </p:txBody>
      </p:sp>
      <p:sp>
        <p:nvSpPr>
          <p:cNvPr name="TextBox 12" id="12"/>
          <p:cNvSpPr txBox="true"/>
          <p:nvPr/>
        </p:nvSpPr>
        <p:spPr>
          <a:xfrm rot="0">
            <a:off x="8986898" y="4528374"/>
            <a:ext cx="8272402" cy="3267075"/>
          </a:xfrm>
          <a:prstGeom prst="rect">
            <a:avLst/>
          </a:prstGeom>
        </p:spPr>
        <p:txBody>
          <a:bodyPr anchor="t" rtlCol="false" tIns="0" lIns="0" bIns="0" rIns="0">
            <a:spAutoFit/>
          </a:bodyPr>
          <a:lstStyle/>
          <a:p>
            <a:pPr marL="777240" indent="-388620" lvl="1">
              <a:lnSpc>
                <a:spcPts val="4320"/>
              </a:lnSpc>
              <a:buFont typeface="Arial"/>
              <a:buChar char="•"/>
            </a:pPr>
            <a:r>
              <a:rPr lang="en-US" sz="3600">
                <a:solidFill>
                  <a:srgbClr val="000000"/>
                </a:solidFill>
                <a:latin typeface="Fira Sans Light"/>
              </a:rPr>
              <a:t>Problem with the ‘region’ field: there are not only cities but also whole region of the United States such as TotalUS, California, SouthCentral, NorthEast so they’ll have to be put separately</a:t>
            </a:r>
          </a:p>
        </p:txBody>
      </p:sp>
      <p:sp>
        <p:nvSpPr>
          <p:cNvPr name="TextBox 13" id="13"/>
          <p:cNvSpPr txBox="true"/>
          <p:nvPr/>
        </p:nvSpPr>
        <p:spPr>
          <a:xfrm rot="0">
            <a:off x="1029067" y="8937707"/>
            <a:ext cx="5231327" cy="290157"/>
          </a:xfrm>
          <a:prstGeom prst="rect">
            <a:avLst/>
          </a:prstGeom>
        </p:spPr>
        <p:txBody>
          <a:bodyPr anchor="t" rtlCol="false" tIns="0" lIns="0" bIns="0" rIns="0">
            <a:spAutoFit/>
          </a:bodyPr>
          <a:lstStyle/>
          <a:p>
            <a:pPr>
              <a:lnSpc>
                <a:spcPts val="2380"/>
              </a:lnSpc>
              <a:spcBef>
                <a:spcPct val="0"/>
              </a:spcBef>
            </a:pPr>
            <a:r>
              <a:rPr lang="en-US" sz="1700">
                <a:solidFill>
                  <a:srgbClr val="F4F4F4"/>
                </a:solidFill>
                <a:latin typeface="Fira Sans Light Bold"/>
              </a:rPr>
              <a:t>Back to Agenda Page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99248" y="1860972"/>
            <a:ext cx="8817102" cy="6565056"/>
          </a:xfrm>
          <a:prstGeom prst="rect">
            <a:avLst/>
          </a:prstGeom>
        </p:spPr>
      </p:pic>
      <p:pic>
        <p:nvPicPr>
          <p:cNvPr name="Picture 3" id="3"/>
          <p:cNvPicPr>
            <a:picLocks noChangeAspect="true"/>
          </p:cNvPicPr>
          <p:nvPr/>
        </p:nvPicPr>
        <p:blipFill>
          <a:blip r:embed="rId3"/>
          <a:srcRect l="0" t="448" r="0" b="448"/>
          <a:stretch>
            <a:fillRect/>
          </a:stretch>
        </p:blipFill>
        <p:spPr>
          <a:xfrm flipH="false" flipV="false" rot="0">
            <a:off x="9662224" y="1860972"/>
            <a:ext cx="8362846" cy="6565056"/>
          </a:xfrm>
          <a:prstGeom prst="rect">
            <a:avLst/>
          </a:prstGeom>
        </p:spPr>
      </p:pic>
      <p:sp>
        <p:nvSpPr>
          <p:cNvPr name="TextBox 4" id="4"/>
          <p:cNvSpPr txBox="true"/>
          <p:nvPr/>
        </p:nvSpPr>
        <p:spPr>
          <a:xfrm rot="0">
            <a:off x="599248" y="310505"/>
            <a:ext cx="14355693" cy="1028700"/>
          </a:xfrm>
          <a:prstGeom prst="rect">
            <a:avLst/>
          </a:prstGeom>
        </p:spPr>
        <p:txBody>
          <a:bodyPr anchor="t" rtlCol="false" tIns="0" lIns="0" bIns="0" rIns="0">
            <a:spAutoFit/>
          </a:bodyPr>
          <a:lstStyle/>
          <a:p>
            <a:pPr>
              <a:lnSpc>
                <a:spcPts val="8029"/>
              </a:lnSpc>
              <a:spcBef>
                <a:spcPct val="0"/>
              </a:spcBef>
            </a:pPr>
            <a:r>
              <a:rPr lang="en-US" sz="6691" spc="-66">
                <a:solidFill>
                  <a:srgbClr val="000000"/>
                </a:solidFill>
                <a:latin typeface="Fira Sans Medium"/>
              </a:rPr>
              <a:t>Price and Volume Trends</a:t>
            </a:r>
          </a:p>
        </p:txBody>
      </p:sp>
      <p:sp>
        <p:nvSpPr>
          <p:cNvPr name="TextBox 5" id="5"/>
          <p:cNvSpPr txBox="true"/>
          <p:nvPr/>
        </p:nvSpPr>
        <p:spPr>
          <a:xfrm rot="0">
            <a:off x="599248" y="8743950"/>
            <a:ext cx="17425822" cy="1543050"/>
          </a:xfrm>
          <a:prstGeom prst="rect">
            <a:avLst/>
          </a:prstGeom>
        </p:spPr>
        <p:txBody>
          <a:bodyPr anchor="t" rtlCol="false" tIns="0" lIns="0" bIns="0" rIns="0">
            <a:spAutoFit/>
          </a:bodyPr>
          <a:lstStyle/>
          <a:p>
            <a:pPr>
              <a:lnSpc>
                <a:spcPts val="4080"/>
              </a:lnSpc>
              <a:spcBef>
                <a:spcPct val="0"/>
              </a:spcBef>
            </a:pPr>
            <a:r>
              <a:rPr lang="en-US" sz="3400">
                <a:solidFill>
                  <a:srgbClr val="000000"/>
                </a:solidFill>
                <a:latin typeface="Fira Sans Light"/>
              </a:rPr>
              <a:t>Aside from the price decrease from $1.5 to $1.3 from 2019 and 2020 which also showed an increase of 1 billion in sales, there are not strong correlations between the price and volume.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9250" y="1936087"/>
            <a:ext cx="8828166" cy="6569798"/>
          </a:xfrm>
          <a:prstGeom prst="rect">
            <a:avLst/>
          </a:prstGeom>
        </p:spPr>
      </p:pic>
      <p:pic>
        <p:nvPicPr>
          <p:cNvPr name="Picture 3" id="3"/>
          <p:cNvPicPr>
            <a:picLocks noChangeAspect="true"/>
          </p:cNvPicPr>
          <p:nvPr/>
        </p:nvPicPr>
        <p:blipFill>
          <a:blip r:embed="rId3"/>
          <a:srcRect l="0" t="1998" r="0" b="1998"/>
          <a:stretch>
            <a:fillRect/>
          </a:stretch>
        </p:blipFill>
        <p:spPr>
          <a:xfrm flipH="false" flipV="false" rot="0">
            <a:off x="9144000" y="2002807"/>
            <a:ext cx="9144000" cy="6503078"/>
          </a:xfrm>
          <a:prstGeom prst="rect">
            <a:avLst/>
          </a:prstGeom>
        </p:spPr>
      </p:pic>
      <p:sp>
        <p:nvSpPr>
          <p:cNvPr name="TextBox 4" id="4"/>
          <p:cNvSpPr txBox="true"/>
          <p:nvPr/>
        </p:nvSpPr>
        <p:spPr>
          <a:xfrm rot="0">
            <a:off x="1784560" y="376237"/>
            <a:ext cx="14185712" cy="962025"/>
          </a:xfrm>
          <a:prstGeom prst="rect">
            <a:avLst/>
          </a:prstGeom>
        </p:spPr>
        <p:txBody>
          <a:bodyPr anchor="t" rtlCol="false" tIns="0" lIns="0" bIns="0" rIns="0">
            <a:spAutoFit/>
          </a:bodyPr>
          <a:lstStyle/>
          <a:p>
            <a:pPr>
              <a:lnSpc>
                <a:spcPts val="7560"/>
              </a:lnSpc>
              <a:spcBef>
                <a:spcPct val="0"/>
              </a:spcBef>
            </a:pPr>
            <a:r>
              <a:rPr lang="en-US" sz="6300" spc="-63">
                <a:solidFill>
                  <a:srgbClr val="000000"/>
                </a:solidFill>
                <a:latin typeface="Fira Sans Medium"/>
              </a:rPr>
              <a:t>Avocado Sales across Different Regions</a:t>
            </a:r>
          </a:p>
        </p:txBody>
      </p:sp>
      <p:sp>
        <p:nvSpPr>
          <p:cNvPr name="TextBox 5" id="5"/>
          <p:cNvSpPr txBox="true"/>
          <p:nvPr/>
        </p:nvSpPr>
        <p:spPr>
          <a:xfrm rot="0">
            <a:off x="1784560" y="8743950"/>
            <a:ext cx="15305774" cy="1028700"/>
          </a:xfrm>
          <a:prstGeom prst="rect">
            <a:avLst/>
          </a:prstGeom>
        </p:spPr>
        <p:txBody>
          <a:bodyPr anchor="t" rtlCol="false" tIns="0" lIns="0" bIns="0" rIns="0">
            <a:spAutoFit/>
          </a:bodyPr>
          <a:lstStyle/>
          <a:p>
            <a:pPr>
              <a:lnSpc>
                <a:spcPts val="4080"/>
              </a:lnSpc>
              <a:spcBef>
                <a:spcPct val="0"/>
              </a:spcBef>
            </a:pPr>
            <a:r>
              <a:rPr lang="en-US" sz="3400">
                <a:solidFill>
                  <a:srgbClr val="000000"/>
                </a:solidFill>
                <a:latin typeface="Fira Sans Light"/>
              </a:rPr>
              <a:t>Looking at the cities, we see Los Angeles, New York, Houston, Denver, San Francisco, Chicago as the cities who consume the most.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606" r="0" b="606"/>
          <a:stretch>
            <a:fillRect/>
          </a:stretch>
        </p:blipFill>
        <p:spPr>
          <a:xfrm flipH="false" flipV="false" rot="0">
            <a:off x="871598" y="1671637"/>
            <a:ext cx="11114280" cy="8418165"/>
          </a:xfrm>
          <a:prstGeom prst="rect">
            <a:avLst/>
          </a:prstGeom>
        </p:spPr>
      </p:pic>
      <p:sp>
        <p:nvSpPr>
          <p:cNvPr name="TextBox 3" id="3"/>
          <p:cNvSpPr txBox="true"/>
          <p:nvPr/>
        </p:nvSpPr>
        <p:spPr>
          <a:xfrm rot="0">
            <a:off x="2051144" y="376237"/>
            <a:ext cx="14185712" cy="1000125"/>
          </a:xfrm>
          <a:prstGeom prst="rect">
            <a:avLst/>
          </a:prstGeom>
        </p:spPr>
        <p:txBody>
          <a:bodyPr anchor="t" rtlCol="false" tIns="0" lIns="0" bIns="0" rIns="0">
            <a:spAutoFit/>
          </a:bodyPr>
          <a:lstStyle/>
          <a:p>
            <a:pPr algn="ctr">
              <a:lnSpc>
                <a:spcPts val="7800"/>
              </a:lnSpc>
              <a:spcBef>
                <a:spcPct val="0"/>
              </a:spcBef>
            </a:pPr>
            <a:r>
              <a:rPr lang="en-US" sz="6500" spc="-65">
                <a:solidFill>
                  <a:srgbClr val="000000"/>
                </a:solidFill>
                <a:latin typeface="Fira Sans Medium"/>
              </a:rPr>
              <a:t>Product Preference</a:t>
            </a:r>
          </a:p>
        </p:txBody>
      </p:sp>
      <p:sp>
        <p:nvSpPr>
          <p:cNvPr name="TextBox 4" id="4"/>
          <p:cNvSpPr txBox="true"/>
          <p:nvPr/>
        </p:nvSpPr>
        <p:spPr>
          <a:xfrm rot="0">
            <a:off x="12191866" y="4083698"/>
            <a:ext cx="5730889" cy="1797022"/>
          </a:xfrm>
          <a:prstGeom prst="rect">
            <a:avLst/>
          </a:prstGeom>
        </p:spPr>
        <p:txBody>
          <a:bodyPr anchor="t" rtlCol="false" tIns="0" lIns="0" bIns="0" rIns="0">
            <a:spAutoFit/>
          </a:bodyPr>
          <a:lstStyle/>
          <a:p>
            <a:pPr>
              <a:lnSpc>
                <a:spcPts val="3544"/>
              </a:lnSpc>
            </a:pPr>
            <a:r>
              <a:rPr lang="en-US" sz="2953">
                <a:solidFill>
                  <a:srgbClr val="000000"/>
                </a:solidFill>
                <a:latin typeface="Fira Sans Medium"/>
              </a:rPr>
              <a:t>The most popular avocado variety is the plu 4045, the small size avocado</a:t>
            </a:r>
          </a:p>
          <a:p>
            <a:pPr>
              <a:lnSpc>
                <a:spcPts val="3544"/>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0" y="1987927"/>
            <a:ext cx="9282285" cy="710246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144000" y="1987927"/>
            <a:ext cx="9211236" cy="7102464"/>
          </a:xfrm>
          <a:prstGeom prst="rect">
            <a:avLst/>
          </a:prstGeom>
        </p:spPr>
      </p:pic>
      <p:sp>
        <p:nvSpPr>
          <p:cNvPr name="TextBox 4" id="4"/>
          <p:cNvSpPr txBox="true"/>
          <p:nvPr/>
        </p:nvSpPr>
        <p:spPr>
          <a:xfrm rot="0">
            <a:off x="1768186" y="-9525"/>
            <a:ext cx="14185712" cy="847725"/>
          </a:xfrm>
          <a:prstGeom prst="rect">
            <a:avLst/>
          </a:prstGeom>
        </p:spPr>
        <p:txBody>
          <a:bodyPr anchor="t" rtlCol="false" tIns="0" lIns="0" bIns="0" rIns="0">
            <a:spAutoFit/>
          </a:bodyPr>
          <a:lstStyle/>
          <a:p>
            <a:pPr algn="ctr">
              <a:lnSpc>
                <a:spcPts val="6600"/>
              </a:lnSpc>
              <a:spcBef>
                <a:spcPct val="0"/>
              </a:spcBef>
            </a:pPr>
            <a:r>
              <a:rPr lang="en-US" sz="5500" spc="-55">
                <a:solidFill>
                  <a:srgbClr val="000000"/>
                </a:solidFill>
                <a:latin typeface="Fira Sans Medium"/>
              </a:rPr>
              <a:t>Mirror image?</a:t>
            </a:r>
          </a:p>
        </p:txBody>
      </p:sp>
      <p:sp>
        <p:nvSpPr>
          <p:cNvPr name="TextBox 5" id="5"/>
          <p:cNvSpPr txBox="true"/>
          <p:nvPr/>
        </p:nvSpPr>
        <p:spPr>
          <a:xfrm rot="0">
            <a:off x="1768186" y="1400175"/>
            <a:ext cx="5607627" cy="390525"/>
          </a:xfrm>
          <a:prstGeom prst="rect">
            <a:avLst/>
          </a:prstGeom>
        </p:spPr>
        <p:txBody>
          <a:bodyPr anchor="t" rtlCol="false" tIns="0" lIns="0" bIns="0" rIns="0">
            <a:spAutoFit/>
          </a:bodyPr>
          <a:lstStyle/>
          <a:p>
            <a:pPr>
              <a:lnSpc>
                <a:spcPts val="3000"/>
              </a:lnSpc>
              <a:spcBef>
                <a:spcPct val="0"/>
              </a:spcBef>
            </a:pPr>
            <a:r>
              <a:rPr lang="en-US" sz="2500" spc="-25">
                <a:solidFill>
                  <a:srgbClr val="000000"/>
                </a:solidFill>
                <a:latin typeface="Fira Sans Light Bold"/>
              </a:rPr>
              <a:t>Volume in the U.S from 2015 to 2021 </a:t>
            </a:r>
          </a:p>
        </p:txBody>
      </p:sp>
      <p:sp>
        <p:nvSpPr>
          <p:cNvPr name="TextBox 6" id="6"/>
          <p:cNvSpPr txBox="true"/>
          <p:nvPr/>
        </p:nvSpPr>
        <p:spPr>
          <a:xfrm rot="0">
            <a:off x="10797906" y="1400175"/>
            <a:ext cx="5903424" cy="390525"/>
          </a:xfrm>
          <a:prstGeom prst="rect">
            <a:avLst/>
          </a:prstGeom>
        </p:spPr>
        <p:txBody>
          <a:bodyPr anchor="t" rtlCol="false" tIns="0" lIns="0" bIns="0" rIns="0">
            <a:spAutoFit/>
          </a:bodyPr>
          <a:lstStyle/>
          <a:p>
            <a:pPr>
              <a:lnSpc>
                <a:spcPts val="3000"/>
              </a:lnSpc>
              <a:spcBef>
                <a:spcPct val="0"/>
              </a:spcBef>
            </a:pPr>
            <a:r>
              <a:rPr lang="en-US" sz="2500" spc="-25">
                <a:solidFill>
                  <a:srgbClr val="000000"/>
                </a:solidFill>
                <a:latin typeface="Fira Sans Light Bold"/>
              </a:rPr>
              <a:t>Volume in Los Angeles from 2015 to 2021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DAFaEZ7X-5E</dc:identifier>
  <dcterms:modified xsi:type="dcterms:W3CDTF">2011-08-01T06:04:30Z</dcterms:modified>
  <cp:revision>1</cp:revision>
  <dc:title>Dark Green Light Green White Corporate Geometric Company Internal Deck Business Presentation</dc:title>
</cp:coreProperties>
</file>