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10/14/2024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358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493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178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7995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659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2060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7544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2042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461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428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191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10/14/2024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606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A95209C-5275-4E15-8EA7-7F42980AB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7D399C-ADB3-4E32-7BE9-AA782BECD9D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r="25"/>
          <a:stretch/>
        </p:blipFill>
        <p:spPr>
          <a:xfrm>
            <a:off x="20" y="10"/>
            <a:ext cx="1218893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DC003F-899B-74A3-AE0A-7CBE79C896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1124712"/>
            <a:ext cx="9144000" cy="3063240"/>
          </a:xfrm>
        </p:spPr>
        <p:txBody>
          <a:bodyPr>
            <a:normAutofit/>
          </a:bodyPr>
          <a:lstStyle/>
          <a:p>
            <a:pPr algn="ctr"/>
            <a:r>
              <a:rPr lang="de-AT" dirty="0"/>
              <a:t>Behavioral </a:t>
            </a:r>
            <a:r>
              <a:rPr lang="de-AT" dirty="0" err="1"/>
              <a:t>Activation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C869D8-ECAF-888F-712E-3F53E8C158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227520"/>
          </a:xfrm>
        </p:spPr>
        <p:txBody>
          <a:bodyPr>
            <a:normAutofit/>
          </a:bodyPr>
          <a:lstStyle/>
          <a:p>
            <a:pPr algn="ctr"/>
            <a:r>
              <a:rPr lang="de-AT" sz="3200" dirty="0"/>
              <a:t>Lukas </a:t>
            </a:r>
            <a:r>
              <a:rPr lang="de-AT" sz="3200" dirty="0" err="1"/>
              <a:t>Grünzweil</a:t>
            </a:r>
            <a:r>
              <a:rPr lang="de-AT" sz="3200" dirty="0"/>
              <a:t>, Erik Reitbauer, Almir Hadzic, Leon </a:t>
            </a:r>
            <a:r>
              <a:rPr lang="de-AT" sz="3200" dirty="0" err="1"/>
              <a:t>Marazovic</a:t>
            </a:r>
            <a:r>
              <a:rPr lang="de-AT" sz="3200" dirty="0"/>
              <a:t>, Matthias Darabos</a:t>
            </a:r>
            <a:endParaRPr lang="en-GB" sz="3200" dirty="0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4F2ED431-E304-4FF0-9F4E-032783C9D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571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4E87FCFB-2CCE-460D-B3DD-557C8BD1B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2056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26495-5D8A-6F25-C2CD-58DED9424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Introduction</a:t>
            </a:r>
            <a:r>
              <a:rPr lang="de-AT" dirty="0"/>
              <a:t> </a:t>
            </a:r>
            <a:r>
              <a:rPr lang="de-AT" dirty="0" err="1"/>
              <a:t>to</a:t>
            </a:r>
            <a:r>
              <a:rPr lang="de-AT" dirty="0"/>
              <a:t> </a:t>
            </a:r>
            <a:r>
              <a:rPr lang="de-AT" dirty="0" err="1"/>
              <a:t>Vanilla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CDD9B-31B4-5246-D491-CC9D23939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Abadi" panose="020B0604020104020204" pitchFamily="34" charset="0"/>
              </a:rPr>
              <a:t>What is it?</a:t>
            </a:r>
          </a:p>
          <a:p>
            <a:pPr lvl="1"/>
            <a:r>
              <a:rPr lang="en-GB" dirty="0">
                <a:latin typeface="Abadi" panose="020B0604020104020204" pitchFamily="34" charset="0"/>
              </a:rPr>
              <a:t>If you don't want to do something, get up and do it.</a:t>
            </a:r>
          </a:p>
          <a:p>
            <a:pPr lvl="1"/>
            <a:r>
              <a:rPr lang="en-GB" dirty="0">
                <a:latin typeface="Abadi" panose="020B0604020104020204" pitchFamily="34" charset="0"/>
              </a:rPr>
              <a:t>Activation leads to a dopamine rush.</a:t>
            </a:r>
          </a:p>
          <a:p>
            <a:pPr lvl="1"/>
            <a:r>
              <a:rPr lang="en-GB" dirty="0">
                <a:latin typeface="Abadi" panose="020B0604020104020204" pitchFamily="34" charset="0"/>
              </a:rPr>
              <a:t>Doing something helps improve mood (e.g., sports).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1076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D78EF-FE1A-A4C3-B190-34EC0821E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Breaking the Cycle of Anxiety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C7AB9-0A33-3438-AB9C-DF66F7FB6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b="1" dirty="0">
                <a:latin typeface="Abadi" panose="020B0604020104020204" pitchFamily="34" charset="0"/>
              </a:rPr>
              <a:t>Find Enjoyable Activities:</a:t>
            </a:r>
          </a:p>
          <a:p>
            <a:pPr lvl="1"/>
            <a:r>
              <a:rPr lang="en-GB" dirty="0">
                <a:latin typeface="Abadi" panose="020B0604020104020204" pitchFamily="34" charset="0"/>
              </a:rPr>
              <a:t>Engage in something you enjoy.</a:t>
            </a:r>
          </a:p>
          <a:p>
            <a:pPr lvl="1"/>
            <a:r>
              <a:rPr lang="en-GB" dirty="0">
                <a:latin typeface="Abadi" panose="020B0604020104020204" pitchFamily="34" charset="0"/>
              </a:rPr>
              <a:t>Choose activities that provide a sense of accomplishment.</a:t>
            </a:r>
          </a:p>
          <a:p>
            <a:pPr lvl="1"/>
            <a:r>
              <a:rPr lang="en-GB" dirty="0">
                <a:latin typeface="Abadi" panose="020B0604020104020204" pitchFamily="34" charset="0"/>
              </a:rPr>
              <a:t>Connect with others through shared experiences.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9725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8C513-F21C-4E33-C033-EB6E67E0C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Getting Started on a Task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0BAAB-6B40-E8B5-C585-33237AE1F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b="1" dirty="0">
                <a:latin typeface="Abadi" panose="020B0604020104020204" pitchFamily="34" charset="0"/>
              </a:rPr>
              <a:t>Strategies:</a:t>
            </a:r>
          </a:p>
          <a:p>
            <a:pPr lvl="1"/>
            <a:r>
              <a:rPr lang="en-GB" dirty="0">
                <a:latin typeface="Abadi" panose="020B0604020104020204" pitchFamily="34" charset="0"/>
              </a:rPr>
              <a:t>Don’t wait for motivation; get up and start the task.</a:t>
            </a:r>
          </a:p>
          <a:p>
            <a:pPr lvl="1"/>
            <a:r>
              <a:rPr lang="en-GB" dirty="0">
                <a:latin typeface="Abadi" panose="020B0604020104020204" pitchFamily="34" charset="0"/>
              </a:rPr>
              <a:t>Break large tasks into smaller, manageable actions.</a:t>
            </a:r>
          </a:p>
          <a:p>
            <a:pPr lvl="1"/>
            <a:r>
              <a:rPr lang="en-GB" dirty="0">
                <a:latin typeface="Abadi" panose="020B0604020104020204" pitchFamily="34" charset="0"/>
              </a:rPr>
              <a:t>Schedule tasks to create a fixed time for completion.</a:t>
            </a:r>
          </a:p>
          <a:p>
            <a:pPr lvl="1"/>
            <a:r>
              <a:rPr lang="en-GB" dirty="0">
                <a:latin typeface="Abadi" panose="020B0604020104020204" pitchFamily="34" charset="0"/>
              </a:rPr>
              <a:t>Celebrate your achievements; avoid comparisons.</a:t>
            </a:r>
          </a:p>
          <a:p>
            <a:pPr lvl="1"/>
            <a:r>
              <a:rPr lang="en-GB" dirty="0">
                <a:latin typeface="Abadi" panose="020B0604020104020204" pitchFamily="34" charset="0"/>
              </a:rPr>
              <a:t>Share your accomplishments with friends for encouragement.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5327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43477-73FF-CFCB-A2EA-89C52C036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Reflection on Current </a:t>
            </a:r>
            <a:r>
              <a:rPr lang="en-GB" dirty="0" err="1"/>
              <a:t>Behaviors</a:t>
            </a:r>
            <a:r>
              <a:rPr lang="en-GB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66DE5-5DF9-C685-0126-FA2AB1E19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>
                <a:latin typeface="Abadi" panose="020B0604020104020204" pitchFamily="34" charset="0"/>
              </a:rPr>
              <a:t>Current Habits:</a:t>
            </a:r>
          </a:p>
          <a:p>
            <a:pPr lvl="1"/>
            <a:r>
              <a:rPr lang="en-GB" dirty="0">
                <a:latin typeface="Abadi" panose="020B0604020104020204" pitchFamily="34" charset="0"/>
              </a:rPr>
              <a:t>I procrastinate doing my homework and tasks until the last possible day.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3227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8A58B-F1A7-D794-0771-ADF83BD5E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Part 2: </a:t>
            </a:r>
            <a:r>
              <a:rPr lang="en-GB" dirty="0" err="1"/>
              <a:t>Behavioral</a:t>
            </a:r>
            <a:r>
              <a:rPr lang="en-GB" dirty="0"/>
              <a:t> Activation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AD244-F73F-F010-C51C-436D7EC71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b="1" dirty="0">
                <a:latin typeface="Abadi" panose="020B0604020104020204" pitchFamily="34" charset="0"/>
              </a:rPr>
              <a:t>Identifying "Vanilla" </a:t>
            </a:r>
            <a:r>
              <a:rPr lang="en-GB" b="1" dirty="0" err="1">
                <a:latin typeface="Abadi" panose="020B0604020104020204" pitchFamily="34" charset="0"/>
              </a:rPr>
              <a:t>Moments:Example</a:t>
            </a:r>
            <a:r>
              <a:rPr lang="en-GB" b="1" dirty="0">
                <a:latin typeface="Abadi" panose="020B0604020104020204" pitchFamily="34" charset="0"/>
              </a:rPr>
              <a:t>:</a:t>
            </a:r>
            <a:r>
              <a:rPr lang="en-GB" dirty="0">
                <a:latin typeface="Abadi" panose="020B0604020104020204" pitchFamily="34" charset="0"/>
              </a:rPr>
              <a:t> </a:t>
            </a:r>
          </a:p>
          <a:p>
            <a:pPr lvl="1"/>
            <a:r>
              <a:rPr lang="en-GB" dirty="0">
                <a:latin typeface="Abadi" panose="020B0604020104020204" pitchFamily="34" charset="0"/>
              </a:rPr>
              <a:t>Reluctance to attend a football match due to fatigue.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Abadi" panose="020B0604020104020204" pitchFamily="34" charset="0"/>
              </a:rPr>
              <a:t>Before Action:</a:t>
            </a:r>
            <a:r>
              <a:rPr lang="en-GB" dirty="0">
                <a:latin typeface="Abadi" panose="020B0604020104020204" pitchFamily="34" charset="0"/>
              </a:rPr>
              <a:t> Tired and unmotivated.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>
                <a:latin typeface="Abadi" panose="020B0604020104020204" pitchFamily="34" charset="0"/>
              </a:rPr>
              <a:t>After Action:</a:t>
            </a:r>
            <a:r>
              <a:rPr lang="en-GB" dirty="0">
                <a:latin typeface="Abadi" panose="020B0604020104020204" pitchFamily="34" charset="0"/>
              </a:rPr>
              <a:t> Happy and energized.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9193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27795-115F-20E0-F35E-F49C7EEE2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Part 3: Practicing </a:t>
            </a:r>
            <a:r>
              <a:rPr lang="en-GB" dirty="0" err="1"/>
              <a:t>Behavioral</a:t>
            </a:r>
            <a:r>
              <a:rPr lang="en-GB" dirty="0"/>
              <a:t> Activation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2482F-C127-9974-A786-7E2953EF2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>
                <a:latin typeface="Abadi" panose="020B0604020104020204" pitchFamily="34" charset="0"/>
              </a:rPr>
              <a:t>Engage in a Chosen Activity:</a:t>
            </a:r>
          </a:p>
          <a:p>
            <a:pPr lvl="1"/>
            <a:r>
              <a:rPr lang="en-GB" dirty="0">
                <a:latin typeface="Abadi" panose="020B0604020104020204" pitchFamily="34" charset="0"/>
              </a:rPr>
              <a:t>Activity Example: Tidying up my room (15 minutes).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1811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662CB-670B-6B2C-1011-02ADBD757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8B6CF-B2F1-3F8D-8EE3-5007D32C8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b="1" dirty="0">
                <a:latin typeface="Abadi" panose="020B0604020104020204" pitchFamily="34" charset="0"/>
              </a:rPr>
              <a:t>Key Takeaways:</a:t>
            </a:r>
          </a:p>
          <a:p>
            <a:pPr lvl="1"/>
            <a:r>
              <a:rPr lang="en-GB" dirty="0">
                <a:latin typeface="Abadi" panose="020B0604020104020204" pitchFamily="34" charset="0"/>
              </a:rPr>
              <a:t>Taking action leads to increased motivation and improved mood.</a:t>
            </a:r>
          </a:p>
          <a:p>
            <a:pPr lvl="1"/>
            <a:r>
              <a:rPr lang="en-GB" dirty="0">
                <a:latin typeface="Abadi" panose="020B0604020104020204" pitchFamily="34" charset="0"/>
              </a:rPr>
              <a:t>Regular reflection and small steps can enhance productivity and well-being.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5127252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LightSeedRightStep">
      <a:dk1>
        <a:srgbClr val="000000"/>
      </a:dk1>
      <a:lt1>
        <a:srgbClr val="FFFFFF"/>
      </a:lt1>
      <a:dk2>
        <a:srgbClr val="292441"/>
      </a:dk2>
      <a:lt2>
        <a:srgbClr val="E2E8E8"/>
      </a:lt2>
      <a:accent1>
        <a:srgbClr val="EE726E"/>
      </a:accent1>
      <a:accent2>
        <a:srgbClr val="E98D41"/>
      </a:accent2>
      <a:accent3>
        <a:srgbClr val="B3A444"/>
      </a:accent3>
      <a:accent4>
        <a:srgbClr val="8EB03A"/>
      </a:accent4>
      <a:accent5>
        <a:srgbClr val="5EB738"/>
      </a:accent5>
      <a:accent6>
        <a:srgbClr val="2EBA3E"/>
      </a:accent6>
      <a:hlink>
        <a:srgbClr val="568D8F"/>
      </a:hlink>
      <a:folHlink>
        <a:srgbClr val="7F7F7F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247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Abadi</vt:lpstr>
      <vt:lpstr>Arial</vt:lpstr>
      <vt:lpstr>Modern Love</vt:lpstr>
      <vt:lpstr>The Hand</vt:lpstr>
      <vt:lpstr>SketchyVTI</vt:lpstr>
      <vt:lpstr>Behavioral Activation</vt:lpstr>
      <vt:lpstr>Introduction to Vanilla</vt:lpstr>
      <vt:lpstr>Breaking the Cycle of Anxiety</vt:lpstr>
      <vt:lpstr>Getting Started on a Task</vt:lpstr>
      <vt:lpstr>Reflection on Current Behaviors </vt:lpstr>
      <vt:lpstr>Part 2: Behavioral Activation Exploration</vt:lpstr>
      <vt:lpstr>Part 3: Practicing Behavioral Activation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lukasgrunzweil@gmail.com</dc:creator>
  <cp:lastModifiedBy>lukasgrunzweil@gmail.com</cp:lastModifiedBy>
  <cp:revision>1</cp:revision>
  <dcterms:created xsi:type="dcterms:W3CDTF">2024-10-14T12:04:06Z</dcterms:created>
  <dcterms:modified xsi:type="dcterms:W3CDTF">2024-10-14T12:25:50Z</dcterms:modified>
</cp:coreProperties>
</file>