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A5A5A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72482" autoAdjust="0"/>
  </p:normalViewPr>
  <p:slideViewPr>
    <p:cSldViewPr snapToGrid="0">
      <p:cViewPr>
        <p:scale>
          <a:sx n="66" d="100"/>
          <a:sy n="66" d="100"/>
        </p:scale>
        <p:origin x="207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E332F-8355-431C-904C-01825D6490CF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D7179-06EE-45FF-953B-9B128BF1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 </a:t>
            </a:r>
            <a:r>
              <a:rPr lang="en-GB" dirty="0" err="1"/>
              <a:t>Wechselrichter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das </a:t>
            </a:r>
            <a:r>
              <a:rPr lang="en-GB" dirty="0" err="1"/>
              <a:t>Herzstück</a:t>
            </a:r>
            <a:r>
              <a:rPr lang="en-GB" dirty="0"/>
              <a:t> </a:t>
            </a:r>
            <a:r>
              <a:rPr lang="en-GB" dirty="0" err="1"/>
              <a:t>jeder</a:t>
            </a:r>
            <a:r>
              <a:rPr lang="en-GB" dirty="0"/>
              <a:t> </a:t>
            </a:r>
            <a:r>
              <a:rPr lang="en-GB" dirty="0" err="1"/>
              <a:t>Solaranlage</a:t>
            </a:r>
            <a:r>
              <a:rPr lang="en-GB" dirty="0"/>
              <a:t>.</a:t>
            </a:r>
          </a:p>
          <a:p>
            <a:r>
              <a:rPr lang="en-GB" dirty="0"/>
              <a:t>Er</a:t>
            </a:r>
            <a:r>
              <a:rPr lang="en-GB" baseline="0" dirty="0"/>
              <a:t> </a:t>
            </a:r>
            <a:r>
              <a:rPr lang="en-GB" baseline="0" dirty="0" err="1"/>
              <a:t>wandelt</a:t>
            </a:r>
            <a:r>
              <a:rPr lang="en-GB" baseline="0" dirty="0"/>
              <a:t> den von den </a:t>
            </a:r>
            <a:r>
              <a:rPr lang="en-GB" baseline="0" dirty="0" err="1"/>
              <a:t>Solarzellen</a:t>
            </a:r>
            <a:r>
              <a:rPr lang="en-GB" baseline="0" dirty="0"/>
              <a:t> </a:t>
            </a:r>
            <a:r>
              <a:rPr lang="en-GB" baseline="0" dirty="0" err="1"/>
              <a:t>produzierten</a:t>
            </a:r>
            <a:r>
              <a:rPr lang="en-GB" baseline="0" dirty="0"/>
              <a:t> </a:t>
            </a:r>
            <a:r>
              <a:rPr lang="en-GB" baseline="0" dirty="0" err="1"/>
              <a:t>Gleichstrom</a:t>
            </a:r>
            <a:r>
              <a:rPr lang="en-GB" baseline="0" dirty="0"/>
              <a:t>, in von </a:t>
            </a:r>
            <a:r>
              <a:rPr lang="en-GB" baseline="0" dirty="0" err="1"/>
              <a:t>Haushaltsgeräten</a:t>
            </a:r>
            <a:r>
              <a:rPr lang="en-GB" baseline="0" dirty="0"/>
              <a:t> </a:t>
            </a:r>
            <a:r>
              <a:rPr lang="en-GB" baseline="0" dirty="0" err="1"/>
              <a:t>genutzten</a:t>
            </a:r>
            <a:r>
              <a:rPr lang="en-GB" baseline="0" dirty="0"/>
              <a:t> und </a:t>
            </a:r>
            <a:r>
              <a:rPr lang="en-GB" baseline="0" dirty="0" err="1"/>
              <a:t>einfacher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transportierenden</a:t>
            </a:r>
            <a:r>
              <a:rPr lang="en-GB" baseline="0" dirty="0"/>
              <a:t> </a:t>
            </a:r>
            <a:r>
              <a:rPr lang="en-GB" baseline="0" dirty="0" err="1"/>
              <a:t>Wechselstrom</a:t>
            </a:r>
            <a:r>
              <a:rPr lang="en-GB" baseline="0" dirty="0"/>
              <a:t> um.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7179-06EE-45FF-953B-9B128BF128B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1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Dies tut </a:t>
            </a:r>
            <a:r>
              <a:rPr lang="en-GB" dirty="0" err="1"/>
              <a:t>er</a:t>
            </a:r>
            <a:r>
              <a:rPr lang="en-GB" dirty="0"/>
              <a:t>, in seiner </a:t>
            </a:r>
            <a:r>
              <a:rPr lang="en-GB" dirty="0" err="1"/>
              <a:t>reinsten</a:t>
            </a:r>
            <a:r>
              <a:rPr lang="en-GB" baseline="0" dirty="0"/>
              <a:t> Form</a:t>
            </a:r>
            <a:r>
              <a:rPr lang="en-GB" dirty="0"/>
              <a:t> in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, </a:t>
            </a:r>
            <a:r>
              <a:rPr lang="en-GB" dirty="0" err="1"/>
              <a:t>genau</a:t>
            </a:r>
            <a:r>
              <a:rPr lang="en-GB" dirty="0"/>
              <a:t> so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Dynamo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Fahrrads</a:t>
            </a:r>
            <a:r>
              <a:rPr lang="en-GB" dirty="0"/>
              <a:t>,</a:t>
            </a:r>
          </a:p>
          <a:p>
            <a:r>
              <a:rPr lang="en-GB" dirty="0" err="1"/>
              <a:t>Durch</a:t>
            </a:r>
            <a:r>
              <a:rPr lang="en-GB" dirty="0"/>
              <a:t> die rotation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Magneten</a:t>
            </a:r>
            <a:r>
              <a:rPr lang="en-GB" dirty="0"/>
              <a:t> </a:t>
            </a:r>
            <a:r>
              <a:rPr lang="en-GB" dirty="0" err="1"/>
              <a:t>neben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Spule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die </a:t>
            </a:r>
            <a:r>
              <a:rPr lang="en-GB" dirty="0" err="1"/>
              <a:t>wechselseitige</a:t>
            </a:r>
            <a:r>
              <a:rPr lang="en-GB" baseline="0" dirty="0"/>
              <a:t> </a:t>
            </a:r>
            <a:r>
              <a:rPr lang="en-GB" baseline="0" dirty="0" err="1"/>
              <a:t>annäherung</a:t>
            </a:r>
            <a:r>
              <a:rPr lang="en-GB" baseline="0" dirty="0"/>
              <a:t> der Pole an die </a:t>
            </a:r>
            <a:r>
              <a:rPr lang="en-GB" baseline="0" dirty="0" err="1"/>
              <a:t>Spule</a:t>
            </a:r>
            <a:r>
              <a:rPr lang="en-GB" baseline="0" dirty="0"/>
              <a:t> </a:t>
            </a:r>
          </a:p>
          <a:p>
            <a:r>
              <a:rPr lang="en-GB" baseline="0" dirty="0" err="1"/>
              <a:t>Durch</a:t>
            </a:r>
            <a:r>
              <a:rPr lang="en-GB" baseline="0" dirty="0"/>
              <a:t> </a:t>
            </a:r>
            <a:r>
              <a:rPr lang="en-GB" baseline="0" dirty="0" err="1"/>
              <a:t>Induktion</a:t>
            </a:r>
            <a:r>
              <a:rPr lang="en-GB" baseline="0" dirty="0"/>
              <a:t> Strom </a:t>
            </a:r>
            <a:r>
              <a:rPr lang="en-GB" baseline="0" dirty="0" err="1"/>
              <a:t>erzeugt</a:t>
            </a:r>
            <a:r>
              <a:rPr lang="en-GB" baseline="0" dirty="0"/>
              <a:t>:</a:t>
            </a:r>
          </a:p>
          <a:p>
            <a:r>
              <a:rPr lang="en-GB" baseline="0" dirty="0"/>
              <a:t>Die </a:t>
            </a:r>
            <a:r>
              <a:rPr lang="en-GB" baseline="0" dirty="0" err="1"/>
              <a:t>Flussrichtung</a:t>
            </a:r>
            <a:r>
              <a:rPr lang="en-GB" baseline="0" dirty="0"/>
              <a:t> dieses </a:t>
            </a:r>
            <a:r>
              <a:rPr lang="en-GB" baseline="0" dirty="0" err="1"/>
              <a:t>Stroms</a:t>
            </a:r>
            <a:r>
              <a:rPr lang="en-GB" baseline="0" dirty="0"/>
              <a:t> </a:t>
            </a:r>
            <a:r>
              <a:rPr lang="en-GB" baseline="0" dirty="0" err="1"/>
              <a:t>oszilliert</a:t>
            </a:r>
            <a:r>
              <a:rPr lang="en-GB" baseline="0" dirty="0"/>
              <a:t> </a:t>
            </a:r>
            <a:r>
              <a:rPr lang="en-GB" baseline="0" dirty="0" err="1"/>
              <a:t>nach</a:t>
            </a:r>
            <a:r>
              <a:rPr lang="en-GB" baseline="0" dirty="0"/>
              <a:t> der Form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Sinuswelle</a:t>
            </a:r>
            <a:r>
              <a:rPr lang="en-GB" baseline="0" dirty="0"/>
              <a:t>,</a:t>
            </a:r>
          </a:p>
          <a:p>
            <a:r>
              <a:rPr lang="en-GB" baseline="0" dirty="0" err="1"/>
              <a:t>Wir</a:t>
            </a:r>
            <a:r>
              <a:rPr lang="en-GB" baseline="0" dirty="0"/>
              <a:t> </a:t>
            </a:r>
            <a:r>
              <a:rPr lang="en-GB" baseline="0" dirty="0" err="1"/>
              <a:t>erhalten</a:t>
            </a:r>
            <a:r>
              <a:rPr lang="en-GB" baseline="0" dirty="0"/>
              <a:t> </a:t>
            </a:r>
            <a:r>
              <a:rPr lang="en-GB" baseline="0" dirty="0" err="1"/>
              <a:t>wechselstrom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In </a:t>
            </a:r>
            <a:r>
              <a:rPr lang="en-GB" baseline="0" dirty="0" err="1"/>
              <a:t>tendenziell</a:t>
            </a:r>
            <a:r>
              <a:rPr lang="en-GB" baseline="0" dirty="0"/>
              <a:t> </a:t>
            </a:r>
            <a:r>
              <a:rPr lang="en-GB" baseline="0" dirty="0" err="1"/>
              <a:t>älteren</a:t>
            </a:r>
            <a:r>
              <a:rPr lang="en-GB" baseline="0" dirty="0"/>
              <a:t> </a:t>
            </a:r>
            <a:r>
              <a:rPr lang="en-GB" baseline="0" dirty="0" err="1"/>
              <a:t>wechselrichtermodellen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</a:t>
            </a:r>
            <a:r>
              <a:rPr lang="en-GB" baseline="0" dirty="0" err="1"/>
              <a:t>transformatoren</a:t>
            </a:r>
            <a:r>
              <a:rPr lang="en-GB" baseline="0" dirty="0"/>
              <a:t> </a:t>
            </a:r>
            <a:r>
              <a:rPr lang="en-GB" baseline="0" dirty="0" err="1"/>
              <a:t>eingebaut</a:t>
            </a:r>
            <a:r>
              <a:rPr lang="en-GB" baseline="0" dirty="0"/>
              <a:t>,</a:t>
            </a:r>
          </a:p>
          <a:p>
            <a:r>
              <a:rPr lang="en-GB" baseline="0" dirty="0" err="1"/>
              <a:t>Ihr</a:t>
            </a:r>
            <a:r>
              <a:rPr lang="en-GB" baseline="0" dirty="0"/>
              <a:t> </a:t>
            </a:r>
            <a:r>
              <a:rPr lang="en-GB" baseline="0" dirty="0" err="1"/>
              <a:t>zweck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die </a:t>
            </a:r>
            <a:r>
              <a:rPr lang="en-GB" baseline="0" dirty="0" err="1"/>
              <a:t>physische</a:t>
            </a:r>
            <a:r>
              <a:rPr lang="en-GB" baseline="0" dirty="0"/>
              <a:t> </a:t>
            </a:r>
            <a:r>
              <a:rPr lang="en-GB" baseline="0" dirty="0" err="1"/>
              <a:t>trennung</a:t>
            </a:r>
            <a:r>
              <a:rPr lang="en-GB" baseline="0" dirty="0"/>
              <a:t> von </a:t>
            </a:r>
            <a:r>
              <a:rPr lang="en-GB" baseline="0" dirty="0" err="1"/>
              <a:t>eingang</a:t>
            </a:r>
            <a:r>
              <a:rPr lang="en-GB" baseline="0" dirty="0"/>
              <a:t> und </a:t>
            </a:r>
            <a:r>
              <a:rPr lang="en-GB" baseline="0" dirty="0" err="1"/>
              <a:t>ausgang</a:t>
            </a:r>
            <a:r>
              <a:rPr lang="en-GB" baseline="0" dirty="0"/>
              <a:t>, die </a:t>
            </a:r>
            <a:r>
              <a:rPr lang="en-GB" baseline="0" dirty="0" err="1"/>
              <a:t>sogenannte</a:t>
            </a:r>
            <a:r>
              <a:rPr lang="en-GB" baseline="0" dirty="0"/>
              <a:t> </a:t>
            </a:r>
            <a:r>
              <a:rPr lang="en-GB" baseline="0" dirty="0" err="1"/>
              <a:t>galvanische</a:t>
            </a:r>
            <a:r>
              <a:rPr lang="en-GB" baseline="0" dirty="0"/>
              <a:t> </a:t>
            </a:r>
            <a:r>
              <a:rPr lang="en-GB" baseline="0" dirty="0" err="1"/>
              <a:t>trennung</a:t>
            </a:r>
            <a:r>
              <a:rPr lang="en-GB" baseline="0" dirty="0"/>
              <a:t>, um </a:t>
            </a:r>
            <a:r>
              <a:rPr lang="en-GB" baseline="0" dirty="0" err="1"/>
              <a:t>vor</a:t>
            </a:r>
            <a:r>
              <a:rPr lang="en-GB" baseline="0" dirty="0"/>
              <a:t> </a:t>
            </a:r>
            <a:r>
              <a:rPr lang="en-GB" baseline="0" dirty="0" err="1"/>
              <a:t>Risiken</a:t>
            </a:r>
            <a:r>
              <a:rPr lang="en-GB" baseline="0" dirty="0"/>
              <a:t> </a:t>
            </a:r>
            <a:r>
              <a:rPr lang="en-GB" baseline="0" dirty="0" err="1"/>
              <a:t>durch</a:t>
            </a:r>
            <a:r>
              <a:rPr lang="en-GB" baseline="0" dirty="0"/>
              <a:t> </a:t>
            </a:r>
            <a:r>
              <a:rPr lang="en-GB" baseline="0" dirty="0" err="1"/>
              <a:t>Überspannungen</a:t>
            </a:r>
            <a:r>
              <a:rPr lang="en-GB" baseline="0" dirty="0"/>
              <a:t> und </a:t>
            </a:r>
            <a:r>
              <a:rPr lang="en-GB" baseline="0" dirty="0" err="1"/>
              <a:t>erheblichen</a:t>
            </a:r>
            <a:r>
              <a:rPr lang="en-GB" baseline="0" dirty="0"/>
              <a:t> </a:t>
            </a:r>
            <a:r>
              <a:rPr lang="en-GB" baseline="0" dirty="0" err="1"/>
              <a:t>Schäden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Schützen</a:t>
            </a:r>
            <a:endParaRPr lang="en-GB" baseline="0" dirty="0"/>
          </a:p>
          <a:p>
            <a:r>
              <a:rPr lang="en-GB" baseline="0" dirty="0"/>
              <a:t>Die </a:t>
            </a:r>
            <a:r>
              <a:rPr lang="en-GB" baseline="0" dirty="0" err="1"/>
              <a:t>Trennung</a:t>
            </a:r>
            <a:r>
              <a:rPr lang="en-GB" baseline="0" dirty="0"/>
              <a:t> </a:t>
            </a:r>
            <a:r>
              <a:rPr lang="en-GB" baseline="0" dirty="0" err="1"/>
              <a:t>resultiert</a:t>
            </a:r>
            <a:r>
              <a:rPr lang="en-GB" baseline="0" dirty="0"/>
              <a:t> </a:t>
            </a:r>
            <a:r>
              <a:rPr lang="en-GB" baseline="0" dirty="0" err="1"/>
              <a:t>jedoch</a:t>
            </a:r>
            <a:r>
              <a:rPr lang="en-GB" baseline="0" dirty="0"/>
              <a:t> </a:t>
            </a:r>
            <a:r>
              <a:rPr lang="en-GB" baseline="0" dirty="0" err="1"/>
              <a:t>auch</a:t>
            </a:r>
            <a:r>
              <a:rPr lang="en-GB" baseline="0" dirty="0"/>
              <a:t> in </a:t>
            </a:r>
            <a:r>
              <a:rPr lang="en-GB" baseline="0" dirty="0" err="1"/>
              <a:t>einem</a:t>
            </a:r>
            <a:r>
              <a:rPr lang="en-GB" baseline="0" dirty="0"/>
              <a:t> </a:t>
            </a:r>
            <a:r>
              <a:rPr lang="en-GB" baseline="0" dirty="0" err="1"/>
              <a:t>Umwandlungsverlust</a:t>
            </a:r>
            <a:r>
              <a:rPr lang="en-GB" baseline="0" dirty="0"/>
              <a:t>.</a:t>
            </a:r>
          </a:p>
          <a:p>
            <a:r>
              <a:rPr lang="en-GB" baseline="0" dirty="0" err="1"/>
              <a:t>Heutzutage</a:t>
            </a:r>
            <a:r>
              <a:rPr lang="en-GB" baseline="0" dirty="0"/>
              <a:t> warden </a:t>
            </a:r>
            <a:r>
              <a:rPr lang="en-GB" baseline="0" dirty="0" err="1"/>
              <a:t>primär</a:t>
            </a:r>
            <a:r>
              <a:rPr lang="en-GB" baseline="0" dirty="0"/>
              <a:t> </a:t>
            </a:r>
            <a:r>
              <a:rPr lang="en-GB" baseline="0" dirty="0" err="1"/>
              <a:t>effizientere</a:t>
            </a:r>
            <a:r>
              <a:rPr lang="en-GB" baseline="0" dirty="0"/>
              <a:t> und </a:t>
            </a:r>
            <a:r>
              <a:rPr lang="en-GB" baseline="0" dirty="0" err="1"/>
              <a:t>billigere</a:t>
            </a:r>
            <a:r>
              <a:rPr lang="en-GB" baseline="0" dirty="0"/>
              <a:t> </a:t>
            </a:r>
            <a:r>
              <a:rPr lang="en-GB" baseline="0" dirty="0" err="1"/>
              <a:t>Wechselrichter</a:t>
            </a:r>
            <a:r>
              <a:rPr lang="en-GB" baseline="0" dirty="0"/>
              <a:t> </a:t>
            </a:r>
            <a:r>
              <a:rPr lang="en-GB" baseline="0" dirty="0" err="1"/>
              <a:t>ohne</a:t>
            </a:r>
            <a:r>
              <a:rPr lang="en-GB" baseline="0" dirty="0"/>
              <a:t> </a:t>
            </a:r>
            <a:r>
              <a:rPr lang="en-GB" baseline="0" dirty="0" err="1"/>
              <a:t>transformator</a:t>
            </a:r>
            <a:r>
              <a:rPr lang="en-GB" baseline="0" dirty="0"/>
              <a:t> </a:t>
            </a:r>
            <a:r>
              <a:rPr lang="en-GB" baseline="0" dirty="0" err="1"/>
              <a:t>eingesetzt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7179-06EE-45FF-953B-9B128BF128B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29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Modulwechselrichter</a:t>
            </a:r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Jedes Solarmodul hat einen eigenen Wechselrichter. Leicht zu optimieren, aber bei mehreren Solarzellen sehr teuer.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String-Wechselrichter</a:t>
            </a:r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 Solarmodule werden in einem sogenannten “String” (dt.: Strang) in Reihe zusammengefasst. Bei mehreren Strängen sind immer mehrere String-Wechselrichter nötig.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Multistring-Wechselrichter</a:t>
            </a:r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 Strings werden in einem Wechselrichter zusammengefasst. Bei mittleren Anlagen ist dies die kosteneffizienteste Lösung.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Zentral-Wechselrichter</a:t>
            </a:r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großen Anlagen wie Industriebetrieben oder Solarparks sind mehrere Multistring-Wechselrichter Verhältnismäßig teuer, weshalb diese besonders Leistungsstarken (&gt;100kW) Wechselrichter verwendet werden.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Hybridwechselrichter</a:t>
            </a:r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Hybridwechselrichter haben neben dem Wechselrichter auch Möglichkeiten für einen internen oder externen Akku bzw. eine Batterie was den Autargiegrad erhöht.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7179-06EE-45FF-953B-9B128BF128B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 Maximum-Power-Point </a:t>
            </a:r>
            <a:r>
              <a:rPr lang="en-GB" dirty="0" err="1"/>
              <a:t>ist</a:t>
            </a:r>
            <a:r>
              <a:rPr lang="en-GB" dirty="0"/>
              <a:t> der </a:t>
            </a:r>
            <a:r>
              <a:rPr lang="en-GB" dirty="0" err="1"/>
              <a:t>Punkt</a:t>
            </a:r>
            <a:r>
              <a:rPr lang="en-GB" dirty="0"/>
              <a:t> an der die von der </a:t>
            </a:r>
            <a:r>
              <a:rPr lang="en-GB" dirty="0" err="1"/>
              <a:t>Solaranlage</a:t>
            </a:r>
            <a:r>
              <a:rPr lang="en-GB" dirty="0"/>
              <a:t> </a:t>
            </a:r>
            <a:r>
              <a:rPr lang="en-GB" dirty="0" err="1"/>
              <a:t>abgegebene</a:t>
            </a:r>
            <a:r>
              <a:rPr lang="en-GB" dirty="0"/>
              <a:t> </a:t>
            </a:r>
            <a:r>
              <a:rPr lang="en-GB" dirty="0" err="1"/>
              <a:t>Leistung</a:t>
            </a:r>
            <a:r>
              <a:rPr lang="en-GB" dirty="0"/>
              <a:t> am </a:t>
            </a:r>
            <a:r>
              <a:rPr lang="en-GB" dirty="0" err="1"/>
              <a:t>höchsten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</a:t>
            </a:r>
          </a:p>
          <a:p>
            <a:r>
              <a:rPr lang="en-GB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das </a:t>
            </a:r>
            <a:r>
              <a:rPr lang="en-GB" baseline="0" dirty="0" err="1"/>
              <a:t>Produkt</a:t>
            </a:r>
            <a:r>
              <a:rPr lang="en-GB" baseline="0" dirty="0"/>
              <a:t> </a:t>
            </a:r>
            <a:r>
              <a:rPr lang="en-GB" baseline="0" dirty="0" err="1"/>
              <a:t>aus</a:t>
            </a:r>
            <a:r>
              <a:rPr lang="en-GB" baseline="0" dirty="0"/>
              <a:t> der </a:t>
            </a:r>
            <a:r>
              <a:rPr lang="en-GB" baseline="0" dirty="0" err="1"/>
              <a:t>Spannung</a:t>
            </a:r>
            <a:r>
              <a:rPr lang="en-GB" baseline="0" dirty="0"/>
              <a:t> U und </a:t>
            </a:r>
            <a:r>
              <a:rPr lang="en-GB" baseline="0" dirty="0" err="1"/>
              <a:t>dem</a:t>
            </a:r>
            <a:r>
              <a:rPr lang="en-GB" baseline="0" dirty="0"/>
              <a:t> Strom I, und </a:t>
            </a:r>
            <a:r>
              <a:rPr lang="en-GB" baseline="0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verändert</a:t>
            </a:r>
            <a:r>
              <a:rPr lang="en-GB" baseline="0" dirty="0"/>
              <a:t> </a:t>
            </a:r>
            <a:r>
              <a:rPr lang="en-GB" baseline="0" dirty="0" err="1"/>
              <a:t>sich</a:t>
            </a:r>
            <a:r>
              <a:rPr lang="en-GB" baseline="0" dirty="0"/>
              <a:t> </a:t>
            </a:r>
            <a:r>
              <a:rPr lang="en-GB" baseline="0" dirty="0" err="1"/>
              <a:t>durch</a:t>
            </a:r>
            <a:r>
              <a:rPr lang="en-GB" baseline="0" dirty="0"/>
              <a:t> </a:t>
            </a:r>
            <a:r>
              <a:rPr lang="en-GB" baseline="0" dirty="0" err="1"/>
              <a:t>Einflüsse</a:t>
            </a:r>
            <a:r>
              <a:rPr lang="en-GB" baseline="0" dirty="0"/>
              <a:t> </a:t>
            </a:r>
            <a:r>
              <a:rPr lang="en-GB" baseline="0" dirty="0" err="1"/>
              <a:t>wie</a:t>
            </a:r>
            <a:endParaRPr lang="en-GB" baseline="0" dirty="0"/>
          </a:p>
          <a:p>
            <a:r>
              <a:rPr lang="en-GB" baseline="0" dirty="0" err="1"/>
              <a:t>Höhere</a:t>
            </a:r>
            <a:r>
              <a:rPr lang="en-GB" baseline="0" dirty="0"/>
              <a:t> </a:t>
            </a:r>
            <a:r>
              <a:rPr lang="en-GB" baseline="0" dirty="0" err="1"/>
              <a:t>Sonneneinstrahlung</a:t>
            </a:r>
            <a:r>
              <a:rPr lang="en-GB" baseline="0" dirty="0"/>
              <a:t>, was den Strom </a:t>
            </a:r>
            <a:r>
              <a:rPr lang="en-GB" baseline="0" dirty="0" err="1"/>
              <a:t>erhöht</a:t>
            </a:r>
            <a:r>
              <a:rPr lang="en-GB" baseline="0" dirty="0"/>
              <a:t>, und </a:t>
            </a:r>
            <a:r>
              <a:rPr lang="en-GB" baseline="0" dirty="0" err="1"/>
              <a:t>niedrigere</a:t>
            </a:r>
            <a:r>
              <a:rPr lang="en-GB" baseline="0" dirty="0"/>
              <a:t> </a:t>
            </a:r>
            <a:r>
              <a:rPr lang="en-GB" baseline="0" dirty="0" err="1"/>
              <a:t>Temperaturen</a:t>
            </a:r>
            <a:r>
              <a:rPr lang="en-GB" baseline="0" dirty="0"/>
              <a:t>, </a:t>
            </a:r>
            <a:r>
              <a:rPr lang="en-GB" baseline="0" dirty="0" err="1"/>
              <a:t>wodurch</a:t>
            </a:r>
            <a:r>
              <a:rPr lang="en-GB" baseline="0" dirty="0"/>
              <a:t> </a:t>
            </a:r>
            <a:r>
              <a:rPr lang="en-GB" baseline="0" dirty="0" err="1"/>
              <a:t>Spannung</a:t>
            </a:r>
            <a:r>
              <a:rPr lang="en-GB" baseline="0" dirty="0"/>
              <a:t> U </a:t>
            </a:r>
            <a:r>
              <a:rPr lang="en-GB" baseline="0" dirty="0" err="1"/>
              <a:t>erhöht</a:t>
            </a:r>
            <a:r>
              <a:rPr lang="en-GB" baseline="0" dirty="0"/>
              <a:t> </a:t>
            </a:r>
            <a:r>
              <a:rPr lang="en-GB" baseline="0" dirty="0" err="1"/>
              <a:t>wird</a:t>
            </a:r>
            <a:r>
              <a:rPr lang="en-GB" baseline="0" dirty="0"/>
              <a:t>, und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somit</a:t>
            </a:r>
            <a:r>
              <a:rPr lang="en-GB" baseline="0" dirty="0"/>
              <a:t> </a:t>
            </a:r>
            <a:r>
              <a:rPr lang="en-GB" baseline="0" dirty="0" err="1"/>
              <a:t>konstant</a:t>
            </a:r>
            <a:r>
              <a:rPr lang="en-GB" baseline="0" dirty="0"/>
              <a:t> in </a:t>
            </a:r>
            <a:r>
              <a:rPr lang="en-GB" baseline="0" dirty="0" err="1"/>
              <a:t>Bewegung</a:t>
            </a:r>
            <a:endParaRPr lang="en-GB" baseline="0" dirty="0"/>
          </a:p>
          <a:p>
            <a:r>
              <a:rPr lang="en-GB" baseline="0" dirty="0" err="1"/>
              <a:t>Aufgabe</a:t>
            </a:r>
            <a:r>
              <a:rPr lang="en-GB" baseline="0" dirty="0"/>
              <a:t> des </a:t>
            </a:r>
            <a:r>
              <a:rPr lang="en-GB" baseline="0" dirty="0" err="1"/>
              <a:t>Wechselrichters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hierbei</a:t>
            </a:r>
            <a:r>
              <a:rPr lang="en-GB" baseline="0" dirty="0"/>
              <a:t>, die Anlage </a:t>
            </a:r>
            <a:r>
              <a:rPr lang="en-GB" baseline="0" dirty="0" err="1"/>
              <a:t>möglichst</a:t>
            </a:r>
            <a:r>
              <a:rPr lang="en-GB" baseline="0" dirty="0"/>
              <a:t> </a:t>
            </a:r>
            <a:r>
              <a:rPr lang="en-GB" baseline="0" dirty="0" err="1"/>
              <a:t>lange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dem</a:t>
            </a:r>
            <a:r>
              <a:rPr lang="en-GB" baseline="0" dirty="0"/>
              <a:t> MPP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operieren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7179-06EE-45FF-953B-9B128BF128B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92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Dazu</a:t>
            </a:r>
            <a:r>
              <a:rPr lang="en-GB" dirty="0"/>
              <a:t> </a:t>
            </a:r>
            <a:r>
              <a:rPr lang="en-GB" dirty="0" err="1"/>
              <a:t>stehem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baseline="0" dirty="0"/>
              <a:t> </a:t>
            </a:r>
            <a:r>
              <a:rPr lang="en-GB" baseline="0" dirty="0" err="1"/>
              <a:t>Wechselrichter</a:t>
            </a:r>
            <a:r>
              <a:rPr lang="en-GB" baseline="0" dirty="0"/>
              <a:t> </a:t>
            </a:r>
            <a:r>
              <a:rPr lang="en-GB" baseline="0" dirty="0" err="1"/>
              <a:t>mehrere</a:t>
            </a:r>
            <a:r>
              <a:rPr lang="en-GB" baseline="0" dirty="0"/>
              <a:t> </a:t>
            </a:r>
            <a:r>
              <a:rPr lang="en-GB" baseline="0" dirty="0" err="1"/>
              <a:t>Verfahren</a:t>
            </a:r>
            <a:r>
              <a:rPr lang="en-GB" baseline="0" dirty="0"/>
              <a:t> </a:t>
            </a:r>
            <a:r>
              <a:rPr lang="en-GB" baseline="0" dirty="0" err="1"/>
              <a:t>zur</a:t>
            </a:r>
            <a:r>
              <a:rPr lang="en-GB" baseline="0" dirty="0"/>
              <a:t> </a:t>
            </a:r>
            <a:r>
              <a:rPr lang="en-GB" baseline="0" dirty="0" err="1"/>
              <a:t>Verfügung</a:t>
            </a:r>
            <a:r>
              <a:rPr lang="en-GB" baseline="0" dirty="0"/>
              <a:t>:</a:t>
            </a:r>
          </a:p>
          <a:p>
            <a:endParaRPr lang="en-GB" dirty="0"/>
          </a:p>
          <a:p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Spannungserhöhungsverfahren</a:t>
            </a:r>
            <a:r>
              <a:rPr lang="en-GB" baseline="0" dirty="0"/>
              <a:t> </a:t>
            </a:r>
            <a:r>
              <a:rPr lang="en-GB" baseline="0" dirty="0" err="1"/>
              <a:t>passt</a:t>
            </a:r>
            <a:r>
              <a:rPr lang="en-GB" baseline="0" dirty="0"/>
              <a:t> der </a:t>
            </a:r>
            <a:r>
              <a:rPr lang="en-GB" baseline="0" dirty="0" err="1"/>
              <a:t>Wechselrichter</a:t>
            </a:r>
            <a:r>
              <a:rPr lang="en-GB" baseline="0" dirty="0"/>
              <a:t> die </a:t>
            </a:r>
            <a:r>
              <a:rPr lang="en-GB" baseline="0" dirty="0" err="1"/>
              <a:t>Spannung</a:t>
            </a:r>
            <a:r>
              <a:rPr lang="en-GB" baseline="0" dirty="0"/>
              <a:t> auf der das System </a:t>
            </a:r>
            <a:r>
              <a:rPr lang="en-GB" baseline="0" dirty="0" err="1"/>
              <a:t>operiert</a:t>
            </a:r>
            <a:r>
              <a:rPr lang="en-GB" baseline="0" dirty="0"/>
              <a:t> an, und </a:t>
            </a:r>
            <a:r>
              <a:rPr lang="en-GB" baseline="0" dirty="0" err="1"/>
              <a:t>erhöht</a:t>
            </a:r>
            <a:r>
              <a:rPr lang="en-GB" baseline="0" dirty="0"/>
              <a:t> </a:t>
            </a:r>
            <a:r>
              <a:rPr lang="en-GB" baseline="0" dirty="0" err="1"/>
              <a:t>oder</a:t>
            </a:r>
            <a:r>
              <a:rPr lang="en-GB" baseline="0" dirty="0"/>
              <a:t> </a:t>
            </a:r>
            <a:r>
              <a:rPr lang="en-GB" baseline="0" dirty="0" err="1"/>
              <a:t>vermindert</a:t>
            </a:r>
            <a:r>
              <a:rPr lang="en-GB" baseline="0" dirty="0"/>
              <a:t> </a:t>
            </a:r>
            <a:r>
              <a:rPr lang="en-GB" baseline="0" dirty="0" err="1"/>
              <a:t>es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Bedarf</a:t>
            </a:r>
            <a:r>
              <a:rPr lang="en-GB" baseline="0" dirty="0"/>
              <a:t>.</a:t>
            </a:r>
          </a:p>
          <a:p>
            <a:r>
              <a:rPr lang="en-GB" baseline="0" dirty="0" err="1"/>
              <a:t>Zunächst</a:t>
            </a:r>
            <a:r>
              <a:rPr lang="en-GB" baseline="0" dirty="0"/>
              <a:t> </a:t>
            </a:r>
            <a:r>
              <a:rPr lang="en-GB" baseline="0" dirty="0" err="1"/>
              <a:t>wird</a:t>
            </a:r>
            <a:r>
              <a:rPr lang="en-GB" baseline="0" dirty="0"/>
              <a:t> die </a:t>
            </a:r>
            <a:r>
              <a:rPr lang="en-GB" baseline="0" dirty="0" err="1"/>
              <a:t>Spannung</a:t>
            </a:r>
            <a:r>
              <a:rPr lang="en-GB" baseline="0" dirty="0"/>
              <a:t> </a:t>
            </a:r>
            <a:r>
              <a:rPr lang="en-GB" baseline="0" dirty="0" err="1"/>
              <a:t>schrittweise</a:t>
            </a:r>
            <a:r>
              <a:rPr lang="en-GB" baseline="0" dirty="0"/>
              <a:t> </a:t>
            </a:r>
            <a:r>
              <a:rPr lang="en-GB" baseline="0" dirty="0" err="1"/>
              <a:t>erhöht</a:t>
            </a:r>
            <a:r>
              <a:rPr lang="en-GB" baseline="0" dirty="0"/>
              <a:t>, </a:t>
            </a:r>
            <a:r>
              <a:rPr lang="en-GB" baseline="0" dirty="0" err="1"/>
              <a:t>bis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</a:t>
            </a:r>
            <a:r>
              <a:rPr lang="en-GB" baseline="0" dirty="0" err="1"/>
              <a:t>Leistungsabfall</a:t>
            </a:r>
            <a:r>
              <a:rPr lang="en-GB" baseline="0" dirty="0"/>
              <a:t>, </a:t>
            </a:r>
            <a:r>
              <a:rPr lang="en-GB" baseline="0" dirty="0" err="1"/>
              <a:t>statt</a:t>
            </a:r>
            <a:r>
              <a:rPr lang="en-GB" baseline="0" dirty="0"/>
              <a:t> </a:t>
            </a:r>
            <a:r>
              <a:rPr lang="en-GB" baseline="0" dirty="0" err="1"/>
              <a:t>einem</a:t>
            </a:r>
            <a:r>
              <a:rPr lang="en-GB" baseline="0" dirty="0"/>
              <a:t> </a:t>
            </a:r>
            <a:r>
              <a:rPr lang="en-GB" baseline="0" dirty="0" err="1"/>
              <a:t>Anstieg</a:t>
            </a:r>
            <a:r>
              <a:rPr lang="en-GB" baseline="0" dirty="0"/>
              <a:t>, </a:t>
            </a:r>
            <a:r>
              <a:rPr lang="en-GB" baseline="0" dirty="0" err="1"/>
              <a:t>registriert</a:t>
            </a:r>
            <a:r>
              <a:rPr lang="en-GB" baseline="0" dirty="0"/>
              <a:t> </a:t>
            </a:r>
            <a:r>
              <a:rPr lang="en-GB" baseline="0" dirty="0" err="1"/>
              <a:t>wird</a:t>
            </a:r>
            <a:r>
              <a:rPr lang="en-GB" baseline="0" dirty="0"/>
              <a:t>. </a:t>
            </a:r>
            <a:r>
              <a:rPr lang="en-GB" baseline="0" dirty="0" err="1"/>
              <a:t>Tritt</a:t>
            </a:r>
            <a:r>
              <a:rPr lang="en-GB" baseline="0" dirty="0"/>
              <a:t> dies </a:t>
            </a:r>
            <a:r>
              <a:rPr lang="en-GB" baseline="0" dirty="0" err="1"/>
              <a:t>ein</a:t>
            </a:r>
            <a:r>
              <a:rPr lang="en-GB" baseline="0" dirty="0"/>
              <a:t>, </a:t>
            </a:r>
            <a:r>
              <a:rPr lang="en-GB" baseline="0" dirty="0" err="1"/>
              <a:t>ist</a:t>
            </a:r>
            <a:r>
              <a:rPr lang="en-GB" baseline="0" dirty="0"/>
              <a:t> der MPP </a:t>
            </a:r>
            <a:r>
              <a:rPr lang="en-GB" baseline="0" dirty="0" err="1"/>
              <a:t>Überschritten</a:t>
            </a:r>
            <a:r>
              <a:rPr lang="en-GB" baseline="0" dirty="0"/>
              <a:t> und die </a:t>
            </a:r>
            <a:r>
              <a:rPr lang="en-GB" baseline="0" dirty="0" err="1"/>
              <a:t>Spannung</a:t>
            </a:r>
            <a:r>
              <a:rPr lang="en-GB" baseline="0" dirty="0"/>
              <a:t> </a:t>
            </a:r>
            <a:r>
              <a:rPr lang="en-GB" baseline="0" dirty="0" err="1"/>
              <a:t>wird</a:t>
            </a:r>
            <a:r>
              <a:rPr lang="en-GB" baseline="0" dirty="0"/>
              <a:t> </a:t>
            </a:r>
            <a:r>
              <a:rPr lang="en-GB" baseline="0" dirty="0" err="1"/>
              <a:t>wieder</a:t>
            </a:r>
            <a:r>
              <a:rPr lang="en-GB" baseline="0" dirty="0"/>
              <a:t> </a:t>
            </a:r>
            <a:r>
              <a:rPr lang="en-GB" baseline="0" dirty="0" err="1"/>
              <a:t>gesenkt</a:t>
            </a:r>
            <a:r>
              <a:rPr lang="en-GB" baseline="0" dirty="0"/>
              <a:t>, </a:t>
            </a:r>
            <a:r>
              <a:rPr lang="en-GB" baseline="0" dirty="0" err="1"/>
              <a:t>bis</a:t>
            </a:r>
            <a:r>
              <a:rPr lang="en-GB" baseline="0" dirty="0"/>
              <a:t> </a:t>
            </a:r>
            <a:r>
              <a:rPr lang="en-GB" baseline="0" dirty="0" err="1"/>
              <a:t>erneut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</a:t>
            </a:r>
            <a:r>
              <a:rPr lang="en-GB" baseline="0" dirty="0" err="1"/>
              <a:t>Spannungsabfall</a:t>
            </a:r>
            <a:r>
              <a:rPr lang="en-GB" baseline="0" dirty="0"/>
              <a:t> </a:t>
            </a:r>
            <a:r>
              <a:rPr lang="en-GB" baseline="0" dirty="0" err="1"/>
              <a:t>eintritt</a:t>
            </a:r>
            <a:r>
              <a:rPr lang="en-GB" baseline="0" dirty="0"/>
              <a:t>.</a:t>
            </a:r>
          </a:p>
          <a:p>
            <a:endParaRPr lang="en-GB" baseline="0" dirty="0"/>
          </a:p>
          <a:p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vorkommen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baseline="0" dirty="0"/>
              <a:t> String an </a:t>
            </a:r>
            <a:r>
              <a:rPr lang="en-GB" baseline="0" dirty="0" err="1"/>
              <a:t>Solarmodulen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teilweise</a:t>
            </a:r>
            <a:r>
              <a:rPr lang="en-GB" baseline="0" dirty="0"/>
              <a:t> </a:t>
            </a:r>
            <a:r>
              <a:rPr lang="en-GB" baseline="0" dirty="0" err="1"/>
              <a:t>beschattet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. </a:t>
            </a:r>
            <a:r>
              <a:rPr lang="en-GB" baseline="0" dirty="0" err="1"/>
              <a:t>Wenn</a:t>
            </a:r>
            <a:r>
              <a:rPr lang="en-GB" baseline="0" dirty="0"/>
              <a:t> dies </a:t>
            </a:r>
            <a:r>
              <a:rPr lang="en-GB" baseline="0" dirty="0" err="1"/>
              <a:t>passiert</a:t>
            </a:r>
            <a:r>
              <a:rPr lang="en-GB" baseline="0" dirty="0"/>
              <a:t>, </a:t>
            </a:r>
            <a:r>
              <a:rPr lang="en-GB" baseline="0" dirty="0" err="1"/>
              <a:t>gibt</a:t>
            </a:r>
            <a:r>
              <a:rPr lang="en-GB" baseline="0" dirty="0"/>
              <a:t> </a:t>
            </a:r>
            <a:r>
              <a:rPr lang="en-GB" baseline="0" dirty="0" err="1"/>
              <a:t>es</a:t>
            </a:r>
            <a:r>
              <a:rPr lang="en-GB" baseline="0" dirty="0"/>
              <a:t> </a:t>
            </a:r>
            <a:r>
              <a:rPr lang="en-GB" baseline="0" dirty="0" err="1"/>
              <a:t>zwei</a:t>
            </a:r>
            <a:r>
              <a:rPr lang="en-GB" baseline="0" dirty="0"/>
              <a:t> MPPs: Den </a:t>
            </a:r>
            <a:r>
              <a:rPr lang="en-GB" baseline="0" dirty="0" err="1"/>
              <a:t>Lokalen</a:t>
            </a:r>
            <a:r>
              <a:rPr lang="en-GB" baseline="0" dirty="0"/>
              <a:t> MPP und den </a:t>
            </a:r>
            <a:r>
              <a:rPr lang="en-GB" baseline="0" dirty="0" err="1"/>
              <a:t>Globalen</a:t>
            </a:r>
            <a:r>
              <a:rPr lang="en-GB" baseline="0" dirty="0"/>
              <a:t> MPP.</a:t>
            </a:r>
          </a:p>
          <a:p>
            <a:r>
              <a:rPr lang="en-GB" baseline="0" dirty="0" err="1"/>
              <a:t>Zunächst</a:t>
            </a:r>
            <a:r>
              <a:rPr lang="en-GB" baseline="0" dirty="0"/>
              <a:t> </a:t>
            </a:r>
            <a:r>
              <a:rPr lang="en-GB" baseline="0" dirty="0" err="1"/>
              <a:t>würde</a:t>
            </a:r>
            <a:r>
              <a:rPr lang="en-GB" baseline="0" dirty="0"/>
              <a:t> der </a:t>
            </a:r>
            <a:r>
              <a:rPr lang="en-GB" baseline="0" dirty="0" err="1"/>
              <a:t>Wechselrichter</a:t>
            </a:r>
            <a:r>
              <a:rPr lang="en-GB" baseline="0" dirty="0"/>
              <a:t> </a:t>
            </a:r>
            <a:r>
              <a:rPr lang="en-GB" baseline="0" dirty="0" err="1"/>
              <a:t>nach</a:t>
            </a:r>
            <a:r>
              <a:rPr lang="en-GB" baseline="0" dirty="0"/>
              <a:t> </a:t>
            </a:r>
            <a:r>
              <a:rPr lang="en-GB" baseline="0" dirty="0" err="1"/>
              <a:t>dem</a:t>
            </a:r>
            <a:r>
              <a:rPr lang="en-GB" baseline="0" dirty="0"/>
              <a:t> </a:t>
            </a:r>
            <a:r>
              <a:rPr lang="en-GB" baseline="0" dirty="0" err="1"/>
              <a:t>Spannungserhöhungsverfahren</a:t>
            </a:r>
            <a:r>
              <a:rPr lang="en-GB" baseline="0" dirty="0"/>
              <a:t> also </a:t>
            </a:r>
            <a:r>
              <a:rPr lang="en-GB" baseline="0" dirty="0" err="1"/>
              <a:t>nur</a:t>
            </a:r>
            <a:r>
              <a:rPr lang="en-GB" baseline="0" dirty="0"/>
              <a:t> an </a:t>
            </a:r>
            <a:r>
              <a:rPr lang="en-GB" baseline="0" dirty="0" err="1"/>
              <a:t>dem</a:t>
            </a:r>
            <a:r>
              <a:rPr lang="en-GB" baseline="0" dirty="0"/>
              <a:t>, </a:t>
            </a:r>
            <a:r>
              <a:rPr lang="en-GB" baseline="0" dirty="0" err="1"/>
              <a:t>deutlich</a:t>
            </a:r>
            <a:r>
              <a:rPr lang="en-GB" baseline="0" dirty="0"/>
              <a:t> </a:t>
            </a:r>
            <a:r>
              <a:rPr lang="en-GB" baseline="0" dirty="0" err="1"/>
              <a:t>niedrigeren</a:t>
            </a:r>
            <a:r>
              <a:rPr lang="en-GB" baseline="0" dirty="0"/>
              <a:t>, </a:t>
            </a:r>
            <a:r>
              <a:rPr lang="en-GB" baseline="0" dirty="0" err="1"/>
              <a:t>Lokalen</a:t>
            </a:r>
            <a:r>
              <a:rPr lang="en-GB" baseline="0" dirty="0"/>
              <a:t> MPP </a:t>
            </a:r>
            <a:r>
              <a:rPr lang="en-GB" baseline="0" dirty="0" err="1"/>
              <a:t>operieren</a:t>
            </a:r>
            <a:r>
              <a:rPr lang="en-GB" baseline="0" dirty="0"/>
              <a:t>, da </a:t>
            </a:r>
            <a:r>
              <a:rPr lang="en-GB" baseline="0" dirty="0" err="1"/>
              <a:t>dieser</a:t>
            </a:r>
            <a:r>
              <a:rPr lang="en-GB" baseline="0" dirty="0"/>
              <a:t> </a:t>
            </a:r>
            <a:r>
              <a:rPr lang="en-GB" baseline="0" dirty="0" err="1"/>
              <a:t>näher</a:t>
            </a:r>
            <a:r>
              <a:rPr lang="en-GB" baseline="0" dirty="0"/>
              <a:t> an </a:t>
            </a:r>
            <a:r>
              <a:rPr lang="en-GB" baseline="0" dirty="0" err="1"/>
              <a:t>dem</a:t>
            </a:r>
            <a:r>
              <a:rPr lang="en-GB" baseline="0" dirty="0"/>
              <a:t> </a:t>
            </a:r>
            <a:r>
              <a:rPr lang="en-GB" baseline="0" dirty="0" err="1"/>
              <a:t>Ursprünglichen</a:t>
            </a:r>
            <a:r>
              <a:rPr lang="en-GB" baseline="0" dirty="0"/>
              <a:t> MPP </a:t>
            </a:r>
            <a:r>
              <a:rPr lang="en-GB" baseline="0" dirty="0" err="1"/>
              <a:t>liegt</a:t>
            </a:r>
            <a:r>
              <a:rPr lang="en-GB" baseline="0" dirty="0"/>
              <a:t>.</a:t>
            </a:r>
          </a:p>
          <a:p>
            <a:r>
              <a:rPr lang="en-GB" baseline="0" dirty="0"/>
              <a:t>Das </a:t>
            </a:r>
            <a:r>
              <a:rPr lang="en-GB" baseline="0" dirty="0" err="1"/>
              <a:t>Schattenmanagementsystem</a:t>
            </a:r>
            <a:r>
              <a:rPr lang="en-GB" baseline="0" dirty="0"/>
              <a:t> </a:t>
            </a:r>
            <a:r>
              <a:rPr lang="en-GB" baseline="0" dirty="0" err="1"/>
              <a:t>durchsucht</a:t>
            </a:r>
            <a:r>
              <a:rPr lang="en-GB" baseline="0" dirty="0"/>
              <a:t> in </a:t>
            </a:r>
            <a:r>
              <a:rPr lang="en-GB" baseline="0" dirty="0" err="1"/>
              <a:t>regelmäßigen</a:t>
            </a:r>
            <a:r>
              <a:rPr lang="en-GB" baseline="0" dirty="0"/>
              <a:t> </a:t>
            </a:r>
            <a:r>
              <a:rPr lang="en-GB" baseline="0" dirty="0" err="1"/>
              <a:t>Intervallen</a:t>
            </a:r>
            <a:r>
              <a:rPr lang="en-GB" baseline="0" dirty="0"/>
              <a:t> den </a:t>
            </a:r>
            <a:r>
              <a:rPr lang="en-GB" baseline="0" dirty="0" err="1"/>
              <a:t>vollständigen</a:t>
            </a:r>
            <a:r>
              <a:rPr lang="en-GB" baseline="0" dirty="0"/>
              <a:t> MPP-</a:t>
            </a:r>
            <a:r>
              <a:rPr lang="en-GB" baseline="0" dirty="0" err="1"/>
              <a:t>Graphen</a:t>
            </a:r>
            <a:r>
              <a:rPr lang="en-GB" baseline="0" dirty="0"/>
              <a:t> auf </a:t>
            </a:r>
            <a:r>
              <a:rPr lang="en-GB" baseline="0" dirty="0" err="1"/>
              <a:t>einen</a:t>
            </a:r>
            <a:r>
              <a:rPr lang="en-GB" baseline="0" dirty="0"/>
              <a:t> </a:t>
            </a:r>
            <a:r>
              <a:rPr lang="en-GB" baseline="0" dirty="0" err="1"/>
              <a:t>höher</a:t>
            </a:r>
            <a:r>
              <a:rPr lang="en-GB" baseline="0" dirty="0"/>
              <a:t> </a:t>
            </a:r>
            <a:r>
              <a:rPr lang="en-GB" baseline="0" dirty="0" err="1"/>
              <a:t>gelegenen</a:t>
            </a:r>
            <a:r>
              <a:rPr lang="en-GB" baseline="0" dirty="0"/>
              <a:t> </a:t>
            </a:r>
            <a:r>
              <a:rPr lang="en-GB" baseline="0" dirty="0" err="1"/>
              <a:t>Punkt</a:t>
            </a:r>
            <a:r>
              <a:rPr lang="en-GB" baseline="0" dirty="0"/>
              <a:t>, um die </a:t>
            </a:r>
            <a:r>
              <a:rPr lang="en-GB" baseline="0" dirty="0" err="1"/>
              <a:t>Spannung</a:t>
            </a:r>
            <a:r>
              <a:rPr lang="en-GB" baseline="0" dirty="0"/>
              <a:t> </a:t>
            </a:r>
            <a:r>
              <a:rPr lang="en-GB" baseline="0" dirty="0" err="1"/>
              <a:t>gegebenfalls</a:t>
            </a:r>
            <a:r>
              <a:rPr lang="en-GB" baseline="0" dirty="0"/>
              <a:t> </a:t>
            </a:r>
            <a:r>
              <a:rPr lang="en-GB" baseline="0" dirty="0" err="1"/>
              <a:t>anzupassen</a:t>
            </a:r>
            <a:r>
              <a:rPr lang="en-GB" baseline="0" dirty="0"/>
              <a:t> um an </a:t>
            </a:r>
            <a:r>
              <a:rPr lang="en-GB" baseline="0" dirty="0" err="1"/>
              <a:t>diesem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operieren</a:t>
            </a:r>
            <a:endParaRPr lang="en-GB" baseline="0" dirty="0"/>
          </a:p>
          <a:p>
            <a:endParaRPr lang="en-GB" baseline="0" dirty="0"/>
          </a:p>
          <a:p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Leistungsoptimierer</a:t>
            </a:r>
            <a:r>
              <a:rPr lang="en-GB" dirty="0"/>
              <a:t> </a:t>
            </a:r>
            <a:r>
              <a:rPr lang="en-GB" dirty="0" err="1"/>
              <a:t>ersetzt</a:t>
            </a:r>
            <a:r>
              <a:rPr lang="en-GB" dirty="0"/>
              <a:t> den MPP-Tracker in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Wechselrichter</a:t>
            </a:r>
            <a:r>
              <a:rPr lang="en-GB" dirty="0"/>
              <a:t> und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in </a:t>
            </a:r>
            <a:r>
              <a:rPr lang="en-GB" baseline="0" dirty="0" err="1"/>
              <a:t>jedem</a:t>
            </a:r>
            <a:r>
              <a:rPr lang="en-GB" baseline="0" dirty="0"/>
              <a:t> </a:t>
            </a:r>
            <a:r>
              <a:rPr lang="en-GB" baseline="0" dirty="0" err="1"/>
              <a:t>Modul</a:t>
            </a:r>
            <a:r>
              <a:rPr lang="en-GB" baseline="0" dirty="0"/>
              <a:t> </a:t>
            </a:r>
            <a:r>
              <a:rPr lang="en-GB" baseline="0" dirty="0" err="1"/>
              <a:t>eines</a:t>
            </a:r>
            <a:r>
              <a:rPr lang="en-GB" baseline="0" dirty="0"/>
              <a:t> Strings </a:t>
            </a:r>
            <a:r>
              <a:rPr lang="en-GB" baseline="0" dirty="0" err="1"/>
              <a:t>angebaut</a:t>
            </a:r>
            <a:r>
              <a:rPr lang="en-GB" baseline="0" dirty="0"/>
              <a:t>, um den </a:t>
            </a:r>
            <a:r>
              <a:rPr lang="en-GB" baseline="0" dirty="0" err="1"/>
              <a:t>für</a:t>
            </a:r>
            <a:r>
              <a:rPr lang="en-GB" baseline="0" dirty="0"/>
              <a:t> dieses </a:t>
            </a:r>
            <a:r>
              <a:rPr lang="en-GB" baseline="0" dirty="0" err="1"/>
              <a:t>Modul</a:t>
            </a:r>
            <a:r>
              <a:rPr lang="en-GB" baseline="0" dirty="0"/>
              <a:t> </a:t>
            </a:r>
            <a:r>
              <a:rPr lang="en-GB" baseline="0" dirty="0" err="1"/>
              <a:t>individuellen</a:t>
            </a:r>
            <a:r>
              <a:rPr lang="en-GB" baseline="0" dirty="0"/>
              <a:t> MPP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finden</a:t>
            </a:r>
            <a:r>
              <a:rPr lang="en-GB" baseline="0" dirty="0"/>
              <a:t> und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halten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7179-06EE-45FF-953B-9B128BF128B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0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Um</a:t>
            </a:r>
            <a:r>
              <a:rPr lang="en-GB" baseline="0" dirty="0"/>
              <a:t> den </a:t>
            </a:r>
            <a:r>
              <a:rPr lang="en-GB" baseline="0" dirty="0" err="1"/>
              <a:t>richtigen</a:t>
            </a:r>
            <a:r>
              <a:rPr lang="en-GB" baseline="0" dirty="0"/>
              <a:t> </a:t>
            </a:r>
            <a:r>
              <a:rPr lang="en-GB" baseline="0" dirty="0" err="1"/>
              <a:t>wechselrichter</a:t>
            </a:r>
            <a:r>
              <a:rPr lang="en-GB" baseline="0" dirty="0"/>
              <a:t> </a:t>
            </a:r>
            <a:r>
              <a:rPr lang="en-GB" baseline="0" dirty="0" err="1"/>
              <a:t>für</a:t>
            </a:r>
            <a:r>
              <a:rPr lang="en-GB" baseline="0" dirty="0"/>
              <a:t>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Solaranlage</a:t>
            </a:r>
            <a:r>
              <a:rPr lang="en-GB" baseline="0" dirty="0"/>
              <a:t> </a:t>
            </a:r>
            <a:r>
              <a:rPr lang="en-GB" baseline="0" dirty="0" err="1"/>
              <a:t>auszusuchen</a:t>
            </a:r>
            <a:r>
              <a:rPr lang="en-GB" baseline="0" dirty="0"/>
              <a:t>, </a:t>
            </a:r>
            <a:r>
              <a:rPr lang="en-GB" baseline="0" dirty="0" err="1"/>
              <a:t>müssen</a:t>
            </a:r>
            <a:r>
              <a:rPr lang="en-GB" baseline="0" dirty="0"/>
              <a:t> die </a:t>
            </a:r>
            <a:r>
              <a:rPr lang="en-GB" baseline="0" dirty="0" err="1"/>
              <a:t>Betriebsgrenzen</a:t>
            </a:r>
            <a:r>
              <a:rPr lang="en-GB" baseline="0" dirty="0"/>
              <a:t> von </a:t>
            </a:r>
            <a:r>
              <a:rPr lang="en-GB" baseline="0" dirty="0" err="1"/>
              <a:t>Wechselrichtermodellen</a:t>
            </a:r>
            <a:r>
              <a:rPr lang="en-GB" baseline="0" dirty="0"/>
              <a:t> </a:t>
            </a:r>
            <a:r>
              <a:rPr lang="en-GB" baseline="0" dirty="0" err="1"/>
              <a:t>beachtet</a:t>
            </a:r>
            <a:r>
              <a:rPr lang="en-GB" baseline="0" dirty="0"/>
              <a:t> warden, um </a:t>
            </a:r>
            <a:r>
              <a:rPr lang="en-GB" baseline="0" dirty="0" err="1"/>
              <a:t>möglichst</a:t>
            </a:r>
            <a:r>
              <a:rPr lang="en-GB" baseline="0" dirty="0"/>
              <a:t> </a:t>
            </a:r>
            <a:r>
              <a:rPr lang="en-GB" baseline="0" dirty="0" err="1"/>
              <a:t>viel</a:t>
            </a:r>
            <a:r>
              <a:rPr lang="en-GB" baseline="0" dirty="0"/>
              <a:t> </a:t>
            </a:r>
            <a:r>
              <a:rPr lang="en-GB" baseline="0" dirty="0" err="1"/>
              <a:t>strom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erzeugen</a:t>
            </a:r>
            <a:r>
              <a:rPr lang="en-GB" baseline="0" dirty="0"/>
              <a:t> </a:t>
            </a:r>
            <a:r>
              <a:rPr lang="en-GB" baseline="0" dirty="0" err="1"/>
              <a:t>beziehungsweise</a:t>
            </a:r>
            <a:r>
              <a:rPr lang="en-GB" baseline="0" dirty="0"/>
              <a:t> </a:t>
            </a:r>
            <a:r>
              <a:rPr lang="en-GB" baseline="0" dirty="0" err="1"/>
              <a:t>schäden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vermeiden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 err="1"/>
              <a:t>Alle</a:t>
            </a:r>
            <a:r>
              <a:rPr lang="en-GB" baseline="0" dirty="0"/>
              <a:t> </a:t>
            </a:r>
            <a:r>
              <a:rPr lang="en-GB" baseline="0" dirty="0" err="1"/>
              <a:t>Wechselrichter</a:t>
            </a:r>
            <a:r>
              <a:rPr lang="en-GB" baseline="0" dirty="0"/>
              <a:t> </a:t>
            </a:r>
            <a:r>
              <a:rPr lang="en-GB" baseline="0" dirty="0" err="1"/>
              <a:t>haben</a:t>
            </a:r>
            <a:r>
              <a:rPr lang="en-GB" baseline="0" dirty="0"/>
              <a:t>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Mindest</a:t>
            </a:r>
            <a:r>
              <a:rPr lang="en-GB" baseline="0" dirty="0"/>
              <a:t>- und </a:t>
            </a:r>
            <a:r>
              <a:rPr lang="en-GB" baseline="0" dirty="0" err="1"/>
              <a:t>Höchstspannung</a:t>
            </a:r>
            <a:r>
              <a:rPr lang="en-GB" baseline="0" dirty="0"/>
              <a:t>.</a:t>
            </a:r>
          </a:p>
          <a:p>
            <a:r>
              <a:rPr lang="en-GB" baseline="0" dirty="0"/>
              <a:t>Die </a:t>
            </a:r>
            <a:r>
              <a:rPr lang="en-GB" baseline="0" dirty="0" err="1"/>
              <a:t>Mindestspannung</a:t>
            </a:r>
            <a:r>
              <a:rPr lang="en-GB" baseline="0" dirty="0"/>
              <a:t> </a:t>
            </a:r>
            <a:r>
              <a:rPr lang="en-GB" baseline="0" dirty="0" err="1"/>
              <a:t>darf</a:t>
            </a:r>
            <a:r>
              <a:rPr lang="en-GB" baseline="0" dirty="0"/>
              <a:t> </a:t>
            </a:r>
            <a:r>
              <a:rPr lang="en-GB" baseline="0" dirty="0" err="1"/>
              <a:t>nicht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hoch</a:t>
            </a:r>
            <a:r>
              <a:rPr lang="en-GB" baseline="0" dirty="0"/>
              <a:t> sein, da </a:t>
            </a:r>
            <a:r>
              <a:rPr lang="en-GB" baseline="0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erst</a:t>
            </a:r>
            <a:r>
              <a:rPr lang="en-GB" baseline="0" dirty="0"/>
              <a:t> </a:t>
            </a:r>
            <a:r>
              <a:rPr lang="en-GB" baseline="0" dirty="0" err="1"/>
              <a:t>darüber</a:t>
            </a:r>
            <a:r>
              <a:rPr lang="en-GB" baseline="0" dirty="0"/>
              <a:t> </a:t>
            </a:r>
            <a:r>
              <a:rPr lang="en-GB" baseline="0" dirty="0" err="1"/>
              <a:t>anläuft</a:t>
            </a:r>
            <a:r>
              <a:rPr lang="en-GB" baseline="0" dirty="0"/>
              <a:t> und </a:t>
            </a:r>
            <a:r>
              <a:rPr lang="en-GB" baseline="0" dirty="0" err="1"/>
              <a:t>Wechselstrom</a:t>
            </a:r>
            <a:r>
              <a:rPr lang="en-GB" baseline="0" dirty="0"/>
              <a:t> </a:t>
            </a:r>
            <a:r>
              <a:rPr lang="en-GB" baseline="0" dirty="0" err="1"/>
              <a:t>produziert</a:t>
            </a:r>
            <a:r>
              <a:rPr lang="en-GB" baseline="0" dirty="0"/>
              <a:t>, und </a:t>
            </a:r>
            <a:r>
              <a:rPr lang="en-GB" baseline="0" dirty="0" err="1"/>
              <a:t>sollte</a:t>
            </a:r>
            <a:r>
              <a:rPr lang="en-GB" baseline="0" dirty="0"/>
              <a:t> </a:t>
            </a:r>
            <a:r>
              <a:rPr lang="en-GB" baseline="0" dirty="0" err="1"/>
              <a:t>dementsprechend</a:t>
            </a:r>
            <a:r>
              <a:rPr lang="en-GB" baseline="0" dirty="0"/>
              <a:t> in </a:t>
            </a:r>
            <a:r>
              <a:rPr lang="en-GB" baseline="0" dirty="0" err="1"/>
              <a:t>dem</a:t>
            </a:r>
            <a:r>
              <a:rPr lang="en-GB" baseline="0" dirty="0"/>
              <a:t> </a:t>
            </a:r>
            <a:r>
              <a:rPr lang="en-GB" baseline="0" dirty="0" err="1"/>
              <a:t>unteren</a:t>
            </a:r>
            <a:r>
              <a:rPr lang="en-GB" baseline="0" dirty="0"/>
              <a:t> </a:t>
            </a:r>
            <a:r>
              <a:rPr lang="en-GB" baseline="0" dirty="0" err="1"/>
              <a:t>Spannungsbereich</a:t>
            </a:r>
            <a:r>
              <a:rPr lang="en-GB" baseline="0" dirty="0"/>
              <a:t> der </a:t>
            </a:r>
            <a:r>
              <a:rPr lang="en-GB" baseline="0" dirty="0" err="1"/>
              <a:t>geplanten</a:t>
            </a:r>
            <a:r>
              <a:rPr lang="en-GB" baseline="0" dirty="0"/>
              <a:t> </a:t>
            </a:r>
            <a:r>
              <a:rPr lang="en-GB" baseline="0" dirty="0" err="1"/>
              <a:t>Solaranlage</a:t>
            </a:r>
            <a:r>
              <a:rPr lang="en-GB" baseline="0" dirty="0"/>
              <a:t> </a:t>
            </a:r>
            <a:r>
              <a:rPr lang="en-GB" baseline="0" dirty="0" err="1"/>
              <a:t>liegen</a:t>
            </a:r>
            <a:r>
              <a:rPr lang="en-GB" baseline="0" dirty="0"/>
              <a:t>.</a:t>
            </a:r>
          </a:p>
          <a:p>
            <a:endParaRPr lang="en-GB" baseline="0" dirty="0"/>
          </a:p>
          <a:p>
            <a:r>
              <a:rPr lang="en-GB" baseline="0" dirty="0"/>
              <a:t>Die </a:t>
            </a:r>
            <a:r>
              <a:rPr lang="en-GB" baseline="0" dirty="0" err="1"/>
              <a:t>Höchstspannung</a:t>
            </a:r>
            <a:r>
              <a:rPr lang="en-GB" baseline="0" dirty="0"/>
              <a:t> </a:t>
            </a:r>
            <a:r>
              <a:rPr lang="en-GB" baseline="0" dirty="0" err="1"/>
              <a:t>sollte</a:t>
            </a:r>
            <a:r>
              <a:rPr lang="en-GB" baseline="0" dirty="0"/>
              <a:t> </a:t>
            </a:r>
            <a:r>
              <a:rPr lang="en-GB" baseline="0" dirty="0" err="1"/>
              <a:t>selbstverständlich</a:t>
            </a:r>
            <a:r>
              <a:rPr lang="en-GB" baseline="0" dirty="0"/>
              <a:t> </a:t>
            </a:r>
            <a:r>
              <a:rPr lang="en-GB" baseline="0" dirty="0" err="1"/>
              <a:t>nie</a:t>
            </a:r>
            <a:r>
              <a:rPr lang="en-GB" baseline="0" dirty="0"/>
              <a:t> </a:t>
            </a:r>
            <a:r>
              <a:rPr lang="en-GB" baseline="0" dirty="0" err="1"/>
              <a:t>überschritten</a:t>
            </a:r>
            <a:r>
              <a:rPr lang="en-GB" baseline="0" dirty="0"/>
              <a:t> warden, da </a:t>
            </a:r>
            <a:r>
              <a:rPr lang="en-GB" baseline="0" dirty="0" err="1"/>
              <a:t>ansonsten</a:t>
            </a:r>
            <a:r>
              <a:rPr lang="en-GB" baseline="0" dirty="0"/>
              <a:t> </a:t>
            </a:r>
            <a:r>
              <a:rPr lang="en-GB" baseline="0" dirty="0" err="1"/>
              <a:t>erhebliche</a:t>
            </a:r>
            <a:r>
              <a:rPr lang="en-GB" baseline="0" dirty="0"/>
              <a:t> </a:t>
            </a:r>
            <a:r>
              <a:rPr lang="en-GB" baseline="0" dirty="0" err="1"/>
              <a:t>Schäden</a:t>
            </a:r>
            <a:r>
              <a:rPr lang="en-GB" baseline="0" dirty="0"/>
              <a:t> an </a:t>
            </a:r>
            <a:r>
              <a:rPr lang="en-GB" baseline="0" dirty="0" err="1"/>
              <a:t>dem</a:t>
            </a:r>
            <a:r>
              <a:rPr lang="en-GB" baseline="0" dirty="0"/>
              <a:t> </a:t>
            </a:r>
            <a:r>
              <a:rPr lang="en-GB" baseline="0" dirty="0" err="1"/>
              <a:t>Wechselrichter</a:t>
            </a:r>
            <a:r>
              <a:rPr lang="en-GB" baseline="0" dirty="0"/>
              <a:t> </a:t>
            </a:r>
            <a:r>
              <a:rPr lang="en-GB" baseline="0" dirty="0" err="1"/>
              <a:t>auftreten</a:t>
            </a:r>
            <a:r>
              <a:rPr lang="en-GB" baseline="0" dirty="0"/>
              <a:t> </a:t>
            </a:r>
            <a:r>
              <a:rPr lang="en-GB" baseline="0" dirty="0" err="1"/>
              <a:t>können</a:t>
            </a:r>
            <a:r>
              <a:rPr lang="en-GB" baseline="0" dirty="0"/>
              <a:t>,</a:t>
            </a:r>
          </a:p>
          <a:p>
            <a:r>
              <a:rPr lang="en-GB" baseline="0" dirty="0"/>
              <a:t>Von </a:t>
            </a:r>
            <a:r>
              <a:rPr lang="en-GB" baseline="0" dirty="0" err="1"/>
              <a:t>daher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darauf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achten</a:t>
            </a:r>
            <a:r>
              <a:rPr lang="en-GB" baseline="0" dirty="0"/>
              <a:t>, </a:t>
            </a:r>
            <a:r>
              <a:rPr lang="en-GB" baseline="0" dirty="0" err="1"/>
              <a:t>dass</a:t>
            </a:r>
            <a:r>
              <a:rPr lang="en-GB" baseline="0" dirty="0"/>
              <a:t> die </a:t>
            </a:r>
            <a:r>
              <a:rPr lang="en-GB" baseline="0" dirty="0" err="1"/>
              <a:t>größtmögliche</a:t>
            </a:r>
            <a:r>
              <a:rPr lang="en-GB" baseline="0" dirty="0"/>
              <a:t> </a:t>
            </a:r>
            <a:r>
              <a:rPr lang="en-GB" baseline="0" dirty="0" err="1"/>
              <a:t>Spannungder</a:t>
            </a:r>
            <a:r>
              <a:rPr lang="en-GB" baseline="0" dirty="0"/>
              <a:t> Anlage, Die </a:t>
            </a:r>
            <a:r>
              <a:rPr lang="en-GB" baseline="0" dirty="0" err="1"/>
              <a:t>Leerlaufspannung</a:t>
            </a:r>
            <a:r>
              <a:rPr lang="en-GB" baseline="0" dirty="0"/>
              <a:t>, in </a:t>
            </a:r>
            <a:r>
              <a:rPr lang="en-GB" baseline="0" dirty="0" err="1"/>
              <a:t>jedem</a:t>
            </a:r>
            <a:r>
              <a:rPr lang="en-GB" baseline="0" dirty="0"/>
              <a:t> Fall </a:t>
            </a:r>
            <a:r>
              <a:rPr lang="en-GB" baseline="0" dirty="0" err="1"/>
              <a:t>unter</a:t>
            </a:r>
            <a:r>
              <a:rPr lang="en-GB" baseline="0" dirty="0"/>
              <a:t> </a:t>
            </a:r>
            <a:r>
              <a:rPr lang="en-GB" baseline="0" dirty="0" err="1"/>
              <a:t>diesem</a:t>
            </a:r>
            <a:r>
              <a:rPr lang="en-GB" baseline="0" dirty="0"/>
              <a:t> Limit </a:t>
            </a:r>
            <a:r>
              <a:rPr lang="en-GB" baseline="0" dirty="0" err="1"/>
              <a:t>liegt</a:t>
            </a:r>
            <a:r>
              <a:rPr lang="en-GB" baseline="0" dirty="0"/>
              <a:t>. </a:t>
            </a:r>
            <a:r>
              <a:rPr lang="en-GB" baseline="0" dirty="0" err="1"/>
              <a:t>Dabei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einzubeziehen</a:t>
            </a:r>
            <a:r>
              <a:rPr lang="en-GB" baseline="0" dirty="0"/>
              <a:t>, </a:t>
            </a:r>
            <a:r>
              <a:rPr lang="en-GB" baseline="0" dirty="0" err="1"/>
              <a:t>dass</a:t>
            </a:r>
            <a:r>
              <a:rPr lang="en-GB" baseline="0" dirty="0"/>
              <a:t> </a:t>
            </a:r>
            <a:r>
              <a:rPr lang="en-GB" baseline="0" dirty="0" err="1"/>
              <a:t>aufgrund</a:t>
            </a:r>
            <a:r>
              <a:rPr lang="en-GB" baseline="0" dirty="0"/>
              <a:t> des </a:t>
            </a:r>
            <a:r>
              <a:rPr lang="en-GB" baseline="0" dirty="0" err="1"/>
              <a:t>negativen</a:t>
            </a:r>
            <a:r>
              <a:rPr lang="en-GB" baseline="0" dirty="0"/>
              <a:t> </a:t>
            </a:r>
            <a:r>
              <a:rPr lang="en-GB" baseline="0" dirty="0" err="1"/>
              <a:t>Temperaturkoeffizienten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niedrigeren</a:t>
            </a:r>
            <a:r>
              <a:rPr lang="en-GB" baseline="0" dirty="0"/>
              <a:t> </a:t>
            </a:r>
            <a:r>
              <a:rPr lang="en-GB" baseline="0" dirty="0" err="1"/>
              <a:t>Temperaturen</a:t>
            </a:r>
            <a:r>
              <a:rPr lang="en-GB" baseline="0" dirty="0"/>
              <a:t>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höhere</a:t>
            </a:r>
            <a:r>
              <a:rPr lang="en-GB" baseline="0" dirty="0"/>
              <a:t> </a:t>
            </a:r>
            <a:r>
              <a:rPr lang="en-GB" baseline="0" dirty="0" err="1"/>
              <a:t>Spannung</a:t>
            </a:r>
            <a:r>
              <a:rPr lang="en-GB" baseline="0" dirty="0"/>
              <a:t> </a:t>
            </a:r>
            <a:r>
              <a:rPr lang="en-GB" baseline="0" dirty="0" err="1"/>
              <a:t>anliegt</a:t>
            </a:r>
            <a:endParaRPr lang="en-GB" baseline="0" dirty="0"/>
          </a:p>
          <a:p>
            <a:endParaRPr lang="en-GB" dirty="0"/>
          </a:p>
          <a:p>
            <a:r>
              <a:rPr lang="en-GB" dirty="0" err="1"/>
              <a:t>Außerdem</a:t>
            </a:r>
            <a:r>
              <a:rPr lang="en-GB" dirty="0"/>
              <a:t> </a:t>
            </a:r>
            <a:r>
              <a:rPr lang="en-GB" dirty="0" err="1"/>
              <a:t>sollten</a:t>
            </a:r>
            <a:r>
              <a:rPr lang="en-GB" baseline="0" dirty="0"/>
              <a:t> </a:t>
            </a:r>
            <a:r>
              <a:rPr lang="en-GB" baseline="0" dirty="0" err="1"/>
              <a:t>Solarzellen</a:t>
            </a:r>
            <a:r>
              <a:rPr lang="en-GB" baseline="0" dirty="0"/>
              <a:t>, die auf </a:t>
            </a:r>
            <a:r>
              <a:rPr lang="en-GB" baseline="0" dirty="0" err="1"/>
              <a:t>Unterschiedlichen</a:t>
            </a:r>
            <a:r>
              <a:rPr lang="en-GB" baseline="0" dirty="0"/>
              <a:t> </a:t>
            </a:r>
            <a:r>
              <a:rPr lang="en-GB" baseline="0" dirty="0" err="1"/>
              <a:t>Dachausrichtungen</a:t>
            </a:r>
            <a:r>
              <a:rPr lang="en-GB" baseline="0" dirty="0"/>
              <a:t> </a:t>
            </a:r>
            <a:r>
              <a:rPr lang="en-GB" baseline="0" dirty="0" err="1"/>
              <a:t>liegen</a:t>
            </a:r>
            <a:r>
              <a:rPr lang="en-GB" baseline="0" dirty="0"/>
              <a:t>, </a:t>
            </a:r>
            <a:r>
              <a:rPr lang="en-GB" baseline="0" dirty="0" err="1"/>
              <a:t>oder</a:t>
            </a:r>
            <a:r>
              <a:rPr lang="en-GB" baseline="0" dirty="0"/>
              <a:t> stets </a:t>
            </a:r>
            <a:r>
              <a:rPr lang="en-GB" baseline="0" dirty="0" err="1"/>
              <a:t>ungleichmäßig</a:t>
            </a:r>
            <a:r>
              <a:rPr lang="en-GB" baseline="0" dirty="0"/>
              <a:t> </a:t>
            </a:r>
            <a:r>
              <a:rPr lang="en-GB" baseline="0" dirty="0" err="1"/>
              <a:t>beschattet</a:t>
            </a:r>
            <a:r>
              <a:rPr lang="en-GB" baseline="0" dirty="0"/>
              <a:t> </a:t>
            </a:r>
            <a:r>
              <a:rPr lang="en-GB" baseline="0" dirty="0" err="1"/>
              <a:t>werden</a:t>
            </a:r>
            <a:r>
              <a:rPr lang="en-GB" baseline="0" dirty="0"/>
              <a:t>,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separaten</a:t>
            </a:r>
            <a:r>
              <a:rPr lang="en-GB" baseline="0" dirty="0"/>
              <a:t> </a:t>
            </a:r>
            <a:r>
              <a:rPr lang="en-GB" baseline="0" dirty="0" err="1"/>
              <a:t>Wechselrichtern</a:t>
            </a:r>
            <a:r>
              <a:rPr lang="en-GB" baseline="0" dirty="0"/>
              <a:t> </a:t>
            </a:r>
            <a:r>
              <a:rPr lang="en-GB" baseline="0" dirty="0" err="1"/>
              <a:t>bzw</a:t>
            </a:r>
            <a:r>
              <a:rPr lang="en-GB" baseline="0" dirty="0"/>
              <a:t>. In </a:t>
            </a:r>
            <a:r>
              <a:rPr lang="en-GB" baseline="0" dirty="0" err="1"/>
              <a:t>separaten</a:t>
            </a:r>
            <a:r>
              <a:rPr lang="en-GB" baseline="0" dirty="0"/>
              <a:t> strings </a:t>
            </a:r>
            <a:r>
              <a:rPr lang="en-GB" baseline="0" dirty="0" err="1"/>
              <a:t>betrieben</a:t>
            </a:r>
            <a:r>
              <a:rPr lang="en-GB" baseline="0" dirty="0"/>
              <a:t>, </a:t>
            </a:r>
            <a:r>
              <a:rPr lang="en-GB" baseline="0"/>
              <a:t>um die </a:t>
            </a:r>
            <a:r>
              <a:rPr lang="en-GB" baseline="0" dirty="0" err="1"/>
              <a:t>höchstmögliche</a:t>
            </a:r>
            <a:r>
              <a:rPr lang="en-GB" baseline="0" dirty="0"/>
              <a:t> </a:t>
            </a:r>
            <a:r>
              <a:rPr lang="en-GB" baseline="0" dirty="0" err="1"/>
              <a:t>Leistung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garantieren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7179-06EE-45FF-953B-9B128BF128B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29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2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94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7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DE17-4CB1-7B5D-8274-567E2FA16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A8063-5826-DE41-99A2-8C4447110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1745-CDC6-09E7-5D3E-4F8EE92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96E4-B1FF-311A-7C9C-920E2377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B4D9-7C00-A47F-7523-2A6F6E7B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2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B0C-593C-1A34-9083-7DB93B42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1240-AFFA-B1AB-065A-93F2C151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D7CE-A414-A8D6-1A77-89FDD0F9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70C5-F0A7-C48D-4182-4CAFB6AC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6DD2-803E-CA50-08A7-E735A2D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627D-3B87-8C48-4BA3-24BC90D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D1F8-07D9-DD32-46C3-70E4CA35A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2BC7-13C8-6018-8278-A2EB668D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CF87-B57C-1141-4584-925450CE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4020-0366-CA10-F9E9-A1781CF8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9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84F-4D76-F7AB-9304-41916E8F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A302-C995-F21F-E764-7A6AECF5E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FC45-FC19-0572-47C2-80D99949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AA3F-D3CB-02DB-ED44-5BA3D044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667CC-8E24-94E6-07A6-B040F019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63235-6EC7-A29C-7E62-78EFBA42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5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3700-8208-E03F-84BC-3ADBE393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C5C0-1257-821F-CB1B-20246115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C550-BC68-8D64-0837-04F691ED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D1D49-7527-0395-3694-415C58D79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B4334-215E-A3E1-33F5-D6EFE6714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69DB0-A85F-E71E-7C11-4CEBA012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A4F63-7C9D-5653-7A66-74FE395C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251DC-001F-0055-A031-7C7A0AE0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412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93F2-2040-FC61-6054-929A6F79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4602B-A1DD-B3A8-24F3-BB5A96EE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8C972-ACA2-03DD-D29B-155EB6D0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386DE-1B6B-1529-42D3-D0895296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20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907CF-94D6-981B-4E6D-33877179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5BB4F-99CF-27F6-797C-97F3EE62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5D928-CEB1-D60C-0850-B2DD30C6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0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EEC-73CE-D435-356F-788D2521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9E17-C269-B572-FF13-7032516B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B181F-181B-5631-5312-81B7430F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4FCB9-1438-6ADF-EE63-3436D6C4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B8624-111A-C2AE-F4F6-E6C5FE76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E090-F7E1-6164-289C-81C8A028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1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98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254E-7A3D-477E-CB2B-847F8DAE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E262C-4114-0A1E-A594-696150290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9D356-C845-2485-6859-C2F4CB20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CE58-3BF0-789F-5E33-ECF86E18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229D-45F3-83E4-9ED2-B4C52ED6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6452-3AC3-A7F4-7143-67F56E94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054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527D-6272-71FC-B0C0-F5F3AFBE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4B72A-E4FB-33CF-9A38-E61F881A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1763-FE7E-EDCB-85CA-C3C73AF0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31B4-498C-0BE4-39C0-E09CC598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9E82-5033-F441-824D-D622AD09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52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182D8-DBFC-C825-C89D-84664EB3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AEB5-6673-7E45-B195-A481990C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74D8-7EBD-B3D2-D5BD-DD9CE594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8CA3-4FDC-FA74-DC9A-78C736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DDEB-19F2-4A12-481E-FAC00285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6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19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0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4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1512-1F38-47B9-9F30-AEC4F741058D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3710-63EA-48EF-A0C9-EFFCDBEBA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9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DEB44-363B-7B73-9863-74FC0B65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E9C56-3D9D-FBA9-0B40-AED6312A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67E6-D8AC-FF96-2312-5932AECD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114F-8A09-4CD0-B7E0-6167136C14D2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E5F7-13E0-5C27-162D-CA4E4A5D5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7ADB-B798-455E-5ABC-139C86E34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3C02-2FBA-4257-AA29-91A479D4B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gatech.de/wp-content/uploads/2022/05/1024px-maximumpowerpoint.svg-768x480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42150F-F050-2AE8-24F1-CE173EFF520A}"/>
              </a:ext>
            </a:extLst>
          </p:cNvPr>
          <p:cNvSpPr/>
          <p:nvPr/>
        </p:nvSpPr>
        <p:spPr>
          <a:xfrm>
            <a:off x="-362857" y="-290286"/>
            <a:ext cx="2481943" cy="7707086"/>
          </a:xfrm>
          <a:prstGeom prst="rect">
            <a:avLst/>
          </a:prstGeom>
          <a:solidFill>
            <a:srgbClr val="8C8C8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CC3F8-89B3-0C8D-37E7-BE4874B68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79" y="0"/>
            <a:ext cx="13747242" cy="6873621"/>
          </a:xfrm>
          <a:prstGeom prst="rect">
            <a:avLst/>
          </a:prstGeom>
        </p:spPr>
      </p:pic>
      <p:sp>
        <p:nvSpPr>
          <p:cNvPr id="7" name="Flowchart: Data 6">
            <a:extLst>
              <a:ext uri="{FF2B5EF4-FFF2-40B4-BE49-F238E27FC236}">
                <a16:creationId xmlns:a16="http://schemas.microsoft.com/office/drawing/2014/main" id="{669EFB3B-0798-D52C-A9B6-F826CA830777}"/>
              </a:ext>
            </a:extLst>
          </p:cNvPr>
          <p:cNvSpPr/>
          <p:nvPr/>
        </p:nvSpPr>
        <p:spPr>
          <a:xfrm>
            <a:off x="-127000" y="-151719"/>
            <a:ext cx="8385629" cy="7191148"/>
          </a:xfrm>
          <a:prstGeom prst="flowChartInputOutpu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Zweck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Herzstück</a:t>
            </a:r>
            <a:endParaRPr lang="en-GB" dirty="0"/>
          </a:p>
          <a:p>
            <a:r>
              <a:rPr lang="en-GB" dirty="0" err="1"/>
              <a:t>Umwandeln</a:t>
            </a:r>
            <a:r>
              <a:rPr lang="en-GB" dirty="0"/>
              <a:t> von </a:t>
            </a:r>
            <a:r>
              <a:rPr lang="en-GB" dirty="0" err="1"/>
              <a:t>Gleich</a:t>
            </a:r>
            <a:r>
              <a:rPr lang="en-GB" dirty="0"/>
              <a:t>- in </a:t>
            </a:r>
            <a:r>
              <a:rPr lang="en-GB" dirty="0" err="1"/>
              <a:t>Wechselstrom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14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E14E75-F682-EBC4-D615-CC1BA310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Dynamo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Fahrrads</a:t>
            </a:r>
            <a:endParaRPr lang="en-GB" dirty="0"/>
          </a:p>
          <a:p>
            <a:r>
              <a:rPr lang="en-GB" dirty="0" err="1"/>
              <a:t>Rotierender</a:t>
            </a:r>
            <a:r>
              <a:rPr lang="en-GB" dirty="0"/>
              <a:t> Magnet</a:t>
            </a:r>
          </a:p>
          <a:p>
            <a:r>
              <a:rPr lang="en-GB" dirty="0" err="1"/>
              <a:t>Spule</a:t>
            </a:r>
            <a:endParaRPr lang="en-GB" dirty="0"/>
          </a:p>
          <a:p>
            <a:r>
              <a:rPr lang="en-GB" dirty="0" err="1"/>
              <a:t>Induktion</a:t>
            </a:r>
            <a:endParaRPr lang="en-GB" dirty="0"/>
          </a:p>
          <a:p>
            <a:r>
              <a:rPr lang="en-GB" dirty="0" err="1"/>
              <a:t>Transformatoren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87AD7D-C5B6-E295-F09B-D6A03ABC7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5" y="0"/>
            <a:ext cx="13196867" cy="6990215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AD2EBE2D-5A13-8A4C-4309-06D6FFD6B123}"/>
              </a:ext>
            </a:extLst>
          </p:cNvPr>
          <p:cNvSpPr/>
          <p:nvPr/>
        </p:nvSpPr>
        <p:spPr>
          <a:xfrm>
            <a:off x="-2380342" y="0"/>
            <a:ext cx="8853714" cy="7358743"/>
          </a:xfrm>
          <a:prstGeom prst="trapezoid">
            <a:avLst/>
          </a:prstGeom>
          <a:solidFill>
            <a:srgbClr val="8C8C8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Modularten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Modulwechselrichter</a:t>
            </a:r>
            <a:endParaRPr lang="en-GB" dirty="0"/>
          </a:p>
          <a:p>
            <a:r>
              <a:rPr lang="en-GB" dirty="0"/>
              <a:t>String-</a:t>
            </a:r>
            <a:r>
              <a:rPr lang="en-GB" dirty="0" err="1"/>
              <a:t>Wechselrichter</a:t>
            </a:r>
            <a:endParaRPr lang="en-GB" dirty="0"/>
          </a:p>
          <a:p>
            <a:r>
              <a:rPr lang="en-GB" dirty="0"/>
              <a:t>Multistring-</a:t>
            </a:r>
            <a:r>
              <a:rPr lang="en-GB" dirty="0" err="1"/>
              <a:t>Wechselrichter</a:t>
            </a:r>
            <a:endParaRPr lang="en-GB" dirty="0"/>
          </a:p>
          <a:p>
            <a:r>
              <a:rPr lang="en-GB" dirty="0" err="1"/>
              <a:t>Zentralwechselrichter</a:t>
            </a:r>
            <a:endParaRPr lang="en-GB" dirty="0"/>
          </a:p>
          <a:p>
            <a:r>
              <a:rPr lang="en-GB" dirty="0" err="1"/>
              <a:t>Hybridwechselrichter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99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E26483-FA72-2C17-6412-6C98BE3B6854}"/>
              </a:ext>
            </a:extLst>
          </p:cNvPr>
          <p:cNvSpPr/>
          <p:nvPr/>
        </p:nvSpPr>
        <p:spPr>
          <a:xfrm>
            <a:off x="-174171" y="-101600"/>
            <a:ext cx="12845142" cy="7112000"/>
          </a:xfrm>
          <a:prstGeom prst="rect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Maximum-Power-Point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Punkt</a:t>
            </a:r>
            <a:r>
              <a:rPr lang="en-GB" baseline="0" dirty="0"/>
              <a:t> der </a:t>
            </a:r>
            <a:r>
              <a:rPr lang="en-GB" baseline="0" dirty="0" err="1"/>
              <a:t>höchsten</a:t>
            </a:r>
            <a:r>
              <a:rPr lang="en-GB" baseline="0" dirty="0"/>
              <a:t> </a:t>
            </a:r>
            <a:r>
              <a:rPr lang="en-GB" baseline="0" dirty="0" err="1"/>
              <a:t>Leistung</a:t>
            </a:r>
            <a:r>
              <a:rPr lang="en-GB" baseline="0" dirty="0"/>
              <a:t> (MPP)</a:t>
            </a:r>
          </a:p>
          <a:p>
            <a:r>
              <a:rPr lang="en-GB" baseline="0" dirty="0" err="1"/>
              <a:t>Abhängig</a:t>
            </a:r>
            <a:r>
              <a:rPr lang="en-GB" baseline="0" dirty="0"/>
              <a:t> von </a:t>
            </a:r>
            <a:r>
              <a:rPr lang="en-GB" baseline="0" dirty="0" err="1"/>
              <a:t>Spannung</a:t>
            </a:r>
            <a:r>
              <a:rPr lang="en-GB" baseline="0" dirty="0"/>
              <a:t> U</a:t>
            </a:r>
          </a:p>
        </p:txBody>
      </p:sp>
      <p:pic>
        <p:nvPicPr>
          <p:cNvPr id="4" name="Image3">
            <a:hlinkClick r:id="rId3"/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565900" y="1825625"/>
            <a:ext cx="4787900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503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E6FAFE-3A37-BA53-19BB-589563D1CB70}"/>
              </a:ext>
            </a:extLst>
          </p:cNvPr>
          <p:cNvSpPr/>
          <p:nvPr/>
        </p:nvSpPr>
        <p:spPr>
          <a:xfrm>
            <a:off x="-130629" y="-153618"/>
            <a:ext cx="12511315" cy="7120475"/>
          </a:xfrm>
          <a:prstGeom prst="rect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90A0E-04DF-78D1-72AD-F3AAF1A5B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37" y="1517225"/>
            <a:ext cx="5732526" cy="3823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MPP-Tracking </a:t>
            </a:r>
            <a:r>
              <a:rPr lang="en-GB" dirty="0" err="1"/>
              <a:t>Verfahren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Spannungserhöhungsverfahren</a:t>
            </a:r>
            <a:endParaRPr lang="en-GB" dirty="0"/>
          </a:p>
          <a:p>
            <a:r>
              <a:rPr lang="en-GB" dirty="0" err="1"/>
              <a:t>Schattenmanagement</a:t>
            </a:r>
            <a:endParaRPr lang="en-GB" dirty="0"/>
          </a:p>
          <a:p>
            <a:r>
              <a:rPr lang="en-GB" dirty="0" err="1"/>
              <a:t>Leistungsoptimierer</a:t>
            </a:r>
            <a:endParaRPr lang="en-GB" dirty="0"/>
          </a:p>
        </p:txBody>
      </p:sp>
      <p:pic>
        <p:nvPicPr>
          <p:cNvPr id="4" name="Image4"/>
          <p:cNvPicPr/>
          <p:nvPr/>
        </p:nvPicPr>
        <p:blipFill>
          <a:blip r:embed="rId4"/>
          <a:srcRect l="9694" t="8669" r="12327" b="2185"/>
          <a:stretch>
            <a:fillRect/>
          </a:stretch>
        </p:blipFill>
        <p:spPr bwMode="auto">
          <a:xfrm>
            <a:off x="919480" y="3397250"/>
            <a:ext cx="517652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4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E21C6-462B-C9D3-CE15-F1B2E39B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05" y="0"/>
            <a:ext cx="10276296" cy="6858000"/>
          </a:xfrm>
          <a:prstGeom prst="rect">
            <a:avLst/>
          </a:prstGeom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D2F1F3BD-B1E3-8EC2-6E60-B70079453E85}"/>
              </a:ext>
            </a:extLst>
          </p:cNvPr>
          <p:cNvSpPr/>
          <p:nvPr/>
        </p:nvSpPr>
        <p:spPr>
          <a:xfrm rot="10800000">
            <a:off x="-2293259" y="-435431"/>
            <a:ext cx="8548916" cy="7663544"/>
          </a:xfrm>
          <a:prstGeom prst="trapezoid">
            <a:avLst>
              <a:gd name="adj" fmla="val 12069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Betriebsgrenzen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Höchst</a:t>
            </a:r>
            <a:r>
              <a:rPr lang="en-GB" dirty="0"/>
              <a:t>- und </a:t>
            </a:r>
            <a:r>
              <a:rPr lang="en-GB" dirty="0" err="1"/>
              <a:t>Mindestspannung</a:t>
            </a:r>
            <a:endParaRPr lang="en-GB" dirty="0"/>
          </a:p>
          <a:p>
            <a:r>
              <a:rPr lang="en-GB" dirty="0" err="1"/>
              <a:t>Ausrichtung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99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720</Words>
  <Application>Microsoft Office PowerPoint</Application>
  <PresentationFormat>Widescreen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Zweck</vt:lpstr>
      <vt:lpstr>Funktion</vt:lpstr>
      <vt:lpstr>Modularten</vt:lpstr>
      <vt:lpstr>Maximum-Power-Point Tracking</vt:lpstr>
      <vt:lpstr>MPP-Tracking Verfahren</vt:lpstr>
      <vt:lpstr>Betriebsgrenzen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B14CK R4V3N</dc:creator>
  <cp:lastModifiedBy>B14CK R4V3N</cp:lastModifiedBy>
  <cp:revision>6</cp:revision>
  <dcterms:created xsi:type="dcterms:W3CDTF">2022-12-20T11:57:38Z</dcterms:created>
  <dcterms:modified xsi:type="dcterms:W3CDTF">2022-12-20T21:22:36Z</dcterms:modified>
</cp:coreProperties>
</file>