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813" r:id="rId2"/>
    <p:sldId id="814" r:id="rId3"/>
    <p:sldId id="804" r:id="rId4"/>
    <p:sldId id="807" r:id="rId5"/>
    <p:sldId id="808" r:id="rId6"/>
    <p:sldId id="809" r:id="rId7"/>
    <p:sldId id="805" r:id="rId8"/>
    <p:sldId id="810" r:id="rId9"/>
    <p:sldId id="811" r:id="rId10"/>
    <p:sldId id="812" r:id="rId11"/>
    <p:sldId id="816" r:id="rId12"/>
    <p:sldId id="815" r:id="rId13"/>
    <p:sldId id="718" r:id="rId14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/>
    <p:restoredTop sz="79427"/>
  </p:normalViewPr>
  <p:slideViewPr>
    <p:cSldViewPr snapToGrid="0" snapToObjects="1">
      <p:cViewPr varScale="1">
        <p:scale>
          <a:sx n="102" d="100"/>
          <a:sy n="102" d="100"/>
        </p:scale>
        <p:origin x="247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D8328-E0A0-4657-97C9-D6ED9089A960}" type="datetimeFigureOut">
              <a:rPr lang="zh-CN" altLang="en-US" smtClean="0"/>
              <a:pPr/>
              <a:t>2020/6/25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FAD84-3724-4F82-A080-8A0BCF9A81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982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685817" indent="-263776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055103" indent="-211021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477145" indent="-211021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899186" indent="-211021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DF6C7B29-1F3A-451F-8D5B-4B3E1EF0201B}" type="slidenum">
              <a:rPr lang="zh-CN" altLang="en-US" smtClean="0">
                <a:latin typeface="Calibri" pitchFamily="34" charset="0"/>
              </a:rPr>
              <a:pPr/>
              <a:t>5</a:t>
            </a:fld>
            <a:endParaRPr lang="zh-CN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643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685817" indent="-263776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055103" indent="-211021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477145" indent="-211021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899186" indent="-211021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DF6C7B29-1F3A-451F-8D5B-4B3E1EF0201B}" type="slidenum">
              <a:rPr lang="zh-CN" altLang="en-US" smtClean="0">
                <a:latin typeface="Calibri" pitchFamily="34" charset="0"/>
              </a:rPr>
              <a:pPr/>
              <a:t>6</a:t>
            </a:fld>
            <a:endParaRPr lang="zh-CN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286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052736"/>
            <a:ext cx="9144000" cy="1470025"/>
          </a:xfrm>
        </p:spPr>
        <p:txBody>
          <a:bodyPr/>
          <a:lstStyle>
            <a:lvl1pPr>
              <a:defRPr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400800" cy="2929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B6B1-E7B5-0D49-8264-83300FA296B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2020/6/25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09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9638-7237-994A-A4FC-EBFCA84FFEE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2020/6/25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57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4CE8-85CC-5549-82E8-08D8DE906B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2020/6/25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4EDB-869F-A14B-BF7F-7F526C3EF51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2020/6/25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75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98EF-C7BC-5B4D-A538-A05DB99922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2020/6/25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44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4B28-4762-3B41-BAC5-7BC8BB7A0D1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2020/6/25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14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637F-C42D-4546-9B65-802394D512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2020/6/25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50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EF4F-0CE2-2949-843B-7B21D281266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2020/6/25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8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8EC3-61C6-FF44-8F9A-1D4176F72AE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2020/6/25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7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C727-E2AF-0B42-A01D-4C62F802E8B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2020/6/25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44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7C79-9D27-6049-9948-D2730F6015B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2020/6/25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34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7504" y="980728"/>
            <a:ext cx="8928992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7504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FAD9A-091F-F84A-9C88-E812233F117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2020/6/25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02896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16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DengXian" charset="-122"/>
          <a:ea typeface="DengXian" charset="-122"/>
          <a:cs typeface="DengXian" charset="-122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DengXian" charset="-122"/>
          <a:ea typeface="DengXian" charset="-122"/>
          <a:cs typeface="DengXian" charset="-122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DengXian" charset="-122"/>
          <a:ea typeface="DengXian" charset="-122"/>
          <a:cs typeface="DengXian" charset="-122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DengXian" charset="-122"/>
          <a:ea typeface="DengXian" charset="-122"/>
          <a:cs typeface="DengXian" charset="-122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DengXian" charset="-122"/>
          <a:ea typeface="DengXian" charset="-122"/>
          <a:cs typeface="DengXian" charset="-122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DengXian" charset="-122"/>
          <a:ea typeface="DengXian" charset="-122"/>
          <a:cs typeface="DengXian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10" Type="http://schemas.openxmlformats.org/officeDocument/2006/relationships/image" Target="../media/image7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data.org/wiki/Property:P36" TargetMode="External"/><Relationship Id="rId2" Type="http://schemas.openxmlformats.org/officeDocument/2006/relationships/hyperlink" Target="https://www.wikidata.org/wiki/Q3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497159"/>
            <a:ext cx="9144000" cy="1470025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Knowledge Embedding Project</a:t>
            </a:r>
            <a:endParaRPr lang="zh-CN" altLang="en-US" dirty="0">
              <a:latin typeface="+mj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8EE74D-A10C-4945-9C79-032F23F50B2B}"/>
              </a:ext>
            </a:extLst>
          </p:cNvPr>
          <p:cNvSpPr/>
          <p:nvPr/>
        </p:nvSpPr>
        <p:spPr>
          <a:xfrm>
            <a:off x="2609283" y="3513604"/>
            <a:ext cx="4029693" cy="13181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Yuan Yao, Zhengyan Zhang</a:t>
            </a:r>
          </a:p>
          <a:p>
            <a:pPr algn="ctr">
              <a:lnSpc>
                <a:spcPct val="150000"/>
              </a:lnSpc>
            </a:pPr>
            <a:r>
              <a:rPr lang="en-US" altLang="zh-CN" sz="2800" dirty="0"/>
              <a:t>2020.07.06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495106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TransR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124744"/>
            <a:ext cx="7488832" cy="37967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4921456"/>
            <a:ext cx="4608512" cy="8094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354" y="5875613"/>
            <a:ext cx="4399244" cy="82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32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Submissions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Task 1</a:t>
            </a:r>
          </a:p>
          <a:p>
            <a:pPr lvl="1"/>
            <a:r>
              <a:rPr lang="en-US" altLang="zh-CN" dirty="0"/>
              <a:t>Codes + Embedding files.</a:t>
            </a:r>
          </a:p>
          <a:p>
            <a:r>
              <a:rPr lang="en-US" altLang="zh-CN" dirty="0"/>
              <a:t>Task 2</a:t>
            </a:r>
          </a:p>
          <a:p>
            <a:pPr lvl="1"/>
            <a:r>
              <a:rPr lang="en-US" altLang="zh-CN" dirty="0"/>
              <a:t>Codes.</a:t>
            </a:r>
          </a:p>
          <a:p>
            <a:pPr lvl="1"/>
            <a:r>
              <a:rPr lang="en-US" altLang="zh-CN" dirty="0"/>
              <a:t>A brief report (in txt format) includes the embeddings you use in the experiment and your answers for the questions.</a:t>
            </a:r>
          </a:p>
          <a:p>
            <a:r>
              <a:rPr lang="en-US" altLang="zh-CN" dirty="0"/>
              <a:t>Task 3</a:t>
            </a:r>
          </a:p>
          <a:p>
            <a:pPr lvl="1"/>
            <a:r>
              <a:rPr lang="en-US" altLang="zh-CN" dirty="0"/>
              <a:t>Codes + Embedding files.</a:t>
            </a:r>
          </a:p>
          <a:p>
            <a:pPr lvl="1"/>
            <a:r>
              <a:rPr lang="en-US" altLang="zh-CN" dirty="0"/>
              <a:t>A brief report.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381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Useful APIs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</a:p>
          <a:p>
            <a:pPr lvl="1"/>
            <a:r>
              <a:rPr lang="en-US" altLang="zh-CN" dirty="0" err="1"/>
              <a:t>reduce_sum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maximum()</a:t>
            </a:r>
          </a:p>
          <a:p>
            <a:pPr lvl="1"/>
            <a:r>
              <a:rPr lang="en-US" altLang="zh-CN" dirty="0" err="1"/>
              <a:t>matmul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norm(),</a:t>
            </a:r>
            <a:r>
              <a:rPr lang="zh-CN" altLang="en-US" dirty="0"/>
              <a:t> </a:t>
            </a:r>
            <a:r>
              <a:rPr lang="en-US" altLang="zh-CN" dirty="0"/>
              <a:t>abs(), square(), sqrt()</a:t>
            </a:r>
          </a:p>
          <a:p>
            <a:r>
              <a:rPr lang="en-US" altLang="zh-CN" dirty="0" err="1"/>
              <a:t>Numpy</a:t>
            </a:r>
            <a:endParaRPr lang="en-US" altLang="zh-CN" dirty="0"/>
          </a:p>
          <a:p>
            <a:pPr lvl="1"/>
            <a:r>
              <a:rPr lang="en-US" altLang="zh-CN" dirty="0" err="1"/>
              <a:t>loadtxt</a:t>
            </a:r>
            <a:r>
              <a:rPr lang="en-US" altLang="zh-CN" dirty="0"/>
              <a:t>(filename)</a:t>
            </a:r>
          </a:p>
          <a:p>
            <a:pPr lvl="1"/>
            <a:r>
              <a:rPr lang="en-US" altLang="zh-CN" dirty="0" err="1"/>
              <a:t>argsort</a:t>
            </a:r>
            <a:r>
              <a:rPr lang="en-US" altLang="zh-CN" dirty="0"/>
              <a:t>(), sum(), square(), absolute()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01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0" y="2234966"/>
            <a:ext cx="9144000" cy="1470025"/>
          </a:xfrm>
        </p:spPr>
        <p:txBody>
          <a:bodyPr>
            <a:normAutofit/>
          </a:bodyPr>
          <a:lstStyle/>
          <a:p>
            <a:r>
              <a:rPr lang="en-US" altLang="zh-CN" sz="7200" dirty="0"/>
              <a:t>Q&amp;A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13797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Tasks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A061863-5B8E-4749-AED4-E975E3ABFF3D}"/>
              </a:ext>
            </a:extLst>
          </p:cNvPr>
          <p:cNvSpPr txBox="1">
            <a:spLocks/>
          </p:cNvSpPr>
          <p:nvPr/>
        </p:nvSpPr>
        <p:spPr>
          <a:xfrm>
            <a:off x="259904" y="1133128"/>
            <a:ext cx="8928992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DengXian" charset="-122"/>
                <a:cs typeface="DengXian" charset="-122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DengXian" charset="-122"/>
                <a:cs typeface="DengXian" charset="-122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DengXian" charset="-122"/>
                <a:cs typeface="DengXian" charset="-122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DengXian" charset="-122"/>
                <a:cs typeface="DengXian" charset="-122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DengXian" charset="-122"/>
                <a:cs typeface="DengXian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Tasks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err="1"/>
              <a:t>TransE</a:t>
            </a:r>
            <a:r>
              <a:rPr lang="en-US" altLang="zh-CN" dirty="0"/>
              <a:t> Implementation (5 points)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Embedding Analysis (5 points)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err="1"/>
              <a:t>TransR</a:t>
            </a:r>
            <a:r>
              <a:rPr lang="en-US" altLang="zh-CN" dirty="0"/>
              <a:t> + Analysis (bonus, 5 points)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0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TransE</a:t>
            </a:r>
            <a:endParaRPr lang="en-US" altLang="zh-CN" dirty="0"/>
          </a:p>
          <a:p>
            <a:pPr lvl="1"/>
            <a:r>
              <a:rPr lang="en-US" altLang="zh-CN" dirty="0"/>
              <a:t>Complete </a:t>
            </a:r>
            <a:r>
              <a:rPr lang="en-US" altLang="zh-CN" dirty="0" err="1"/>
              <a:t>TransE</a:t>
            </a:r>
            <a:r>
              <a:rPr lang="en-US" altLang="zh-CN" dirty="0"/>
              <a:t> algorithm based on </a:t>
            </a:r>
            <a:r>
              <a:rPr lang="en-US" altLang="zh-CN" dirty="0" err="1"/>
              <a:t>TensorFlow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We have prepared the framework and there are only a couple of lines to finish.</a:t>
            </a:r>
          </a:p>
          <a:p>
            <a:pPr lvl="1"/>
            <a:r>
              <a:rPr lang="en-US" altLang="zh-CN" dirty="0"/>
              <a:t>Make sure your code can be compiled and the loss is decreasing.</a:t>
            </a:r>
            <a:endParaRPr lang="zh-CN" altLang="en-US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53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TransE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10801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For each triple </a:t>
            </a:r>
            <a:r>
              <a:rPr lang="zh-CN" altLang="en-US" dirty="0"/>
              <a:t> </a:t>
            </a:r>
            <a:r>
              <a:rPr lang="en-US" altLang="zh-CN" dirty="0"/>
              <a:t>(head,</a:t>
            </a:r>
            <a:r>
              <a:rPr lang="zh-CN" altLang="en-US" dirty="0"/>
              <a:t> </a:t>
            </a:r>
            <a:r>
              <a:rPr lang="en-US" altLang="zh-CN" dirty="0"/>
              <a:t>relation,</a:t>
            </a:r>
            <a:r>
              <a:rPr lang="zh-CN" altLang="en-US" dirty="0"/>
              <a:t> </a:t>
            </a:r>
            <a:r>
              <a:rPr lang="en-US" altLang="zh-CN" dirty="0"/>
              <a:t>tail), relation as a </a:t>
            </a:r>
            <a:r>
              <a:rPr lang="en-US" altLang="zh-CN" dirty="0">
                <a:solidFill>
                  <a:srgbClr val="FF0000"/>
                </a:solidFill>
              </a:rPr>
              <a:t>translation</a:t>
            </a:r>
            <a:r>
              <a:rPr lang="en-US" altLang="zh-CN" dirty="0"/>
              <a:t> from head to tail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78419" y="5568501"/>
            <a:ext cx="578716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3600" dirty="0">
                <a:latin typeface="DengXian" charset="-122"/>
                <a:ea typeface="DengXian" charset="-122"/>
                <a:cs typeface="DengXian" charset="-122"/>
              </a:rPr>
              <a:t>Learning objective: </a:t>
            </a:r>
            <a:r>
              <a:rPr lang="en-US" altLang="zh-CN" sz="3600" b="1" dirty="0">
                <a:solidFill>
                  <a:srgbClr val="FF0000"/>
                </a:solidFill>
                <a:latin typeface="DengXian" charset="-122"/>
                <a:ea typeface="DengXian" charset="-122"/>
                <a:cs typeface="DengXian" charset="-122"/>
              </a:rPr>
              <a:t>h</a:t>
            </a:r>
            <a:r>
              <a:rPr lang="zh-CN" altLang="en-US" sz="3600" b="1" dirty="0">
                <a:solidFill>
                  <a:srgbClr val="FF000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DengXian" charset="-122"/>
                <a:ea typeface="DengXian" charset="-122"/>
                <a:cs typeface="DengXian" charset="-122"/>
              </a:rPr>
              <a:t>+</a:t>
            </a:r>
            <a:r>
              <a:rPr lang="zh-CN" altLang="en-US" sz="3600" b="1" dirty="0">
                <a:solidFill>
                  <a:srgbClr val="FF000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DengXian" charset="-122"/>
                <a:ea typeface="DengXian" charset="-122"/>
                <a:cs typeface="DengXian" charset="-122"/>
              </a:rPr>
              <a:t>r </a:t>
            </a:r>
            <a:r>
              <a:rPr lang="zh-CN" altLang="zh-CN" sz="3600" b="1" dirty="0">
                <a:solidFill>
                  <a:srgbClr val="FF0000"/>
                </a:solidFill>
                <a:latin typeface="DengXian" charset="-122"/>
                <a:ea typeface="DengXian" charset="-122"/>
                <a:cs typeface="DengXian" charset="-122"/>
              </a:rPr>
              <a:t>= </a:t>
            </a:r>
            <a:r>
              <a:rPr lang="en-US" altLang="zh-CN" sz="3600" b="1" dirty="0">
                <a:solidFill>
                  <a:srgbClr val="FF0000"/>
                </a:solidFill>
                <a:latin typeface="DengXian" charset="-122"/>
                <a:ea typeface="DengXian" charset="-122"/>
                <a:cs typeface="DengXian" charset="-122"/>
              </a:rPr>
              <a:t>t</a:t>
            </a:r>
            <a:endParaRPr lang="zh-CN" altLang="en-US" sz="3600" b="1" dirty="0">
              <a:solidFill>
                <a:srgbClr val="FF0000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970787"/>
            <a:ext cx="3895685" cy="359771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0636CD3-A723-3F4B-8E40-FF0B83CE7F80}"/>
              </a:ext>
            </a:extLst>
          </p:cNvPr>
          <p:cNvSpPr/>
          <p:nvPr/>
        </p:nvSpPr>
        <p:spPr>
          <a:xfrm>
            <a:off x="170892" y="6403302"/>
            <a:ext cx="8802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err="1">
                <a:solidFill>
                  <a:srgbClr val="222222"/>
                </a:solidFill>
                <a:ea typeface="Times New Roman" charset="0"/>
                <a:cs typeface="Times New Roman" charset="0"/>
              </a:rPr>
              <a:t>Bordes</a:t>
            </a:r>
            <a:r>
              <a:rPr lang="en-US" altLang="zh-CN" dirty="0">
                <a:solidFill>
                  <a:srgbClr val="222222"/>
                </a:solidFill>
                <a:ea typeface="Times New Roman" charset="0"/>
                <a:cs typeface="Times New Roman" charset="0"/>
              </a:rPr>
              <a:t>, et</a:t>
            </a:r>
            <a:r>
              <a:rPr lang="zh-CN" altLang="en-US" dirty="0">
                <a:solidFill>
                  <a:srgbClr val="222222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solidFill>
                  <a:srgbClr val="222222"/>
                </a:solidFill>
                <a:ea typeface="Times New Roman" charset="0"/>
                <a:cs typeface="Times New Roman" charset="0"/>
              </a:rPr>
              <a:t>al. (2013). Translating Embeddings for Modeling Multi-relational Data.  NIPS.</a:t>
            </a:r>
          </a:p>
        </p:txBody>
      </p:sp>
    </p:spTree>
    <p:extLst>
      <p:ext uri="{BB962C8B-B14F-4D97-AF65-F5344CB8AC3E}">
        <p14:creationId xmlns:p14="http://schemas.microsoft.com/office/powerpoint/2010/main" val="412607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endParaRPr lang="zh-CN" altLang="en-US" dirty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Energy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</a:p>
          <a:p>
            <a:pPr lvl="1"/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correct</a:t>
            </a:r>
            <a:r>
              <a:rPr lang="zh-CN" altLang="en-US" dirty="0"/>
              <a:t> </a:t>
            </a:r>
            <a:r>
              <a:rPr lang="en-US" altLang="zh-CN" dirty="0"/>
              <a:t>(h,</a:t>
            </a:r>
            <a:r>
              <a:rPr lang="zh-CN" altLang="en-US" dirty="0"/>
              <a:t> </a:t>
            </a:r>
            <a:r>
              <a:rPr lang="en-US" altLang="zh-CN" dirty="0"/>
              <a:t>r,</a:t>
            </a:r>
            <a:r>
              <a:rPr lang="zh-CN" altLang="en-US" dirty="0"/>
              <a:t> </a:t>
            </a:r>
            <a:r>
              <a:rPr lang="en-US" altLang="zh-CN" dirty="0"/>
              <a:t>t)</a:t>
            </a:r>
            <a:r>
              <a:rPr lang="zh-CN" altLang="en-US" dirty="0"/>
              <a:t>，</a:t>
            </a:r>
            <a:r>
              <a:rPr lang="en-US" altLang="zh-CN" dirty="0"/>
              <a:t>requires</a:t>
            </a:r>
            <a:r>
              <a:rPr lang="zh-CN" altLang="en-US" dirty="0"/>
              <a:t> </a:t>
            </a:r>
            <a:r>
              <a:rPr lang="en-US" altLang="zh-CN" b="1" dirty="0"/>
              <a:t>h</a:t>
            </a:r>
            <a:r>
              <a:rPr lang="zh-CN" altLang="en-US" b="1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b="1" dirty="0"/>
              <a:t>r</a:t>
            </a:r>
            <a:r>
              <a:rPr lang="zh-CN" altLang="en-US" b="1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b="1" dirty="0"/>
              <a:t>t</a:t>
            </a:r>
            <a:endParaRPr lang="en-US" altLang="zh-CN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0A3BD15-5F7A-C240-88DA-6385BCD9B336}"/>
                  </a:ext>
                </a:extLst>
              </p:cNvPr>
              <p:cNvSpPr txBox="1"/>
              <p:nvPr/>
            </p:nvSpPr>
            <p:spPr>
              <a:xfrm>
                <a:off x="867182" y="3539256"/>
                <a:ext cx="7409635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5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5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zh-CN" sz="5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5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zh-CN" sz="5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5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CN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zh-CN" sz="5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5400" b="1" i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  <m:r>
                                <a:rPr kumimoji="1" lang="en-US" altLang="zh-CN" sz="5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5400" b="1" i="0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  <m:r>
                                <a:rPr kumimoji="1" lang="en-US" altLang="zh-CN" sz="5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5400" b="1" i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5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0A3BD15-5F7A-C240-88DA-6385BCD9B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82" y="3539256"/>
                <a:ext cx="7409635" cy="830997"/>
              </a:xfrm>
              <a:prstGeom prst="rect">
                <a:avLst/>
              </a:prstGeom>
              <a:blipFill>
                <a:blip r:embed="rId3"/>
                <a:stretch>
                  <a:fillRect l="-1880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62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488226"/>
              </p:ext>
            </p:extLst>
          </p:nvPr>
        </p:nvGraphicFramePr>
        <p:xfrm>
          <a:off x="1632520" y="4290139"/>
          <a:ext cx="432048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" name="Equation" r:id="rId4" imgW="101520" imgH="114120" progId="Equation.DSMT4">
                  <p:embed/>
                </p:oleObj>
              </mc:Choice>
              <mc:Fallback>
                <p:oleObj name="Equation" r:id="rId4" imgW="1015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32520" y="4290139"/>
                        <a:ext cx="432048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47015"/>
              </p:ext>
            </p:extLst>
          </p:nvPr>
        </p:nvGraphicFramePr>
        <p:xfrm>
          <a:off x="1632520" y="4902249"/>
          <a:ext cx="5397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" name="Equation" r:id="rId6" imgW="126720" imgH="126720" progId="Equation.DSMT4">
                  <p:embed/>
                </p:oleObj>
              </mc:Choice>
              <mc:Fallback>
                <p:oleObj name="Equation" r:id="rId6" imgW="1267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2520" y="4902249"/>
                        <a:ext cx="5397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5776" y="3072664"/>
            <a:ext cx="2153897" cy="56539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7419" y="2086372"/>
            <a:ext cx="5310956" cy="83857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72275" y="4290139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triple</a:t>
            </a: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sets</a:t>
            </a: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in</a:t>
            </a: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KG</a:t>
            </a:r>
            <a:endParaRPr lang="zh-CN" altLang="en-US" sz="2400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712" y="1084129"/>
            <a:ext cx="150874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800" dirty="0">
                <a:latin typeface="DengXian" charset="-122"/>
                <a:ea typeface="DengXian" charset="-122"/>
                <a:cs typeface="DengXian" charset="-122"/>
              </a:rPr>
              <a:t>Energy</a:t>
            </a:r>
          </a:p>
          <a:p>
            <a:pPr algn="r"/>
            <a:r>
              <a:rPr lang="en-US" altLang="zh-CN" sz="2800" dirty="0">
                <a:latin typeface="DengXian" charset="-122"/>
                <a:ea typeface="DengXian" charset="-122"/>
                <a:cs typeface="DengXian" charset="-122"/>
              </a:rPr>
              <a:t>Function</a:t>
            </a:r>
            <a:endParaRPr lang="zh-CN" altLang="en-US" sz="2800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1074" y="2086372"/>
            <a:ext cx="163538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800" dirty="0">
                <a:latin typeface="DengXian" charset="-122"/>
                <a:ea typeface="DengXian" charset="-122"/>
                <a:cs typeface="DengXian" charset="-122"/>
              </a:rPr>
              <a:t>Objective</a:t>
            </a:r>
          </a:p>
          <a:p>
            <a:pPr algn="r"/>
            <a:r>
              <a:rPr lang="en-US" altLang="zh-CN" sz="2800" dirty="0">
                <a:latin typeface="DengXian" charset="-122"/>
                <a:ea typeface="DengXian" charset="-122"/>
                <a:cs typeface="DengXian" charset="-122"/>
              </a:rPr>
              <a:t>Function</a:t>
            </a:r>
            <a:endParaRPr lang="zh-CN" altLang="en-US" sz="2800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64770" y="4920009"/>
            <a:ext cx="3978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negative</a:t>
            </a: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triple</a:t>
            </a: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sets</a:t>
            </a: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not</a:t>
            </a: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in</a:t>
            </a: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KG</a:t>
            </a:r>
            <a:endParaRPr lang="zh-CN" altLang="en-US" sz="2400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42432" y="3131399"/>
            <a:ext cx="1124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latin typeface="DengXian" charset="-122"/>
                <a:ea typeface="DengXian" charset="-122"/>
                <a:cs typeface="DengXian" charset="-122"/>
              </a:rPr>
              <a:t>where</a:t>
            </a:r>
            <a:endParaRPr lang="zh-CN" altLang="en-US" sz="2800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B769695-F0D4-5546-B7C5-4A9574CED4B5}"/>
                  </a:ext>
                </a:extLst>
              </p:cNvPr>
              <p:cNvSpPr txBox="1"/>
              <p:nvPr/>
            </p:nvSpPr>
            <p:spPr>
              <a:xfrm>
                <a:off x="2555775" y="1389106"/>
                <a:ext cx="347306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1" i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400" b="1" i="0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1" i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B769695-F0D4-5546-B7C5-4A9574CED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5" y="1389106"/>
                <a:ext cx="3473065" cy="369332"/>
              </a:xfrm>
              <a:prstGeom prst="rect">
                <a:avLst/>
              </a:prstGeom>
              <a:blipFill>
                <a:blip r:embed="rId10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61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Write your own code to analyze the </a:t>
            </a:r>
            <a:r>
              <a:rPr lang="en-US" altLang="zh-CN" dirty="0" err="1"/>
              <a:t>embeddings</a:t>
            </a:r>
            <a:r>
              <a:rPr lang="en-US" altLang="zh-CN" dirty="0"/>
              <a:t> learned by </a:t>
            </a:r>
            <a:r>
              <a:rPr lang="en-US" altLang="zh-CN" dirty="0" err="1"/>
              <a:t>TransE</a:t>
            </a:r>
            <a:endParaRPr lang="en-US" altLang="zh-CN" dirty="0"/>
          </a:p>
          <a:p>
            <a:pPr lvl="1"/>
            <a:r>
              <a:rPr lang="en-US" altLang="zh-CN" dirty="0"/>
              <a:t>We will provide the entity and relation </a:t>
            </a:r>
            <a:r>
              <a:rPr lang="en-US" altLang="zh-CN" dirty="0" err="1"/>
              <a:t>embeddings</a:t>
            </a:r>
            <a:r>
              <a:rPr lang="en-US" altLang="zh-CN" dirty="0"/>
              <a:t> and other necessary information.</a:t>
            </a:r>
          </a:p>
          <a:p>
            <a:pPr lvl="1"/>
            <a:r>
              <a:rPr lang="en-US" altLang="zh-CN" dirty="0"/>
              <a:t>Given head entity Q30, relation P36, what is the closest tail entities?</a:t>
            </a:r>
          </a:p>
          <a:p>
            <a:pPr lvl="1"/>
            <a:r>
              <a:rPr lang="en-US" altLang="zh-CN" dirty="0"/>
              <a:t>Given head entity Q30 and tail entity Q49, what is the most likely relations?</a:t>
            </a:r>
          </a:p>
          <a:p>
            <a:pPr lvl="1"/>
            <a:r>
              <a:rPr lang="en-US" altLang="zh-CN" dirty="0"/>
              <a:t>You can go </a:t>
            </a:r>
            <a:r>
              <a:rPr lang="en-US" altLang="zh-CN" dirty="0">
                <a:hlinkClick r:id="rId2"/>
              </a:rPr>
              <a:t>https://www.wikidata.org/wiki/Q30</a:t>
            </a:r>
            <a:r>
              <a:rPr lang="en-US" altLang="zh-CN" dirty="0"/>
              <a:t> and </a:t>
            </a:r>
            <a:r>
              <a:rPr lang="en-US" altLang="zh-CN" dirty="0">
                <a:hlinkClick r:id="rId3"/>
              </a:rPr>
              <a:t>https://www.wikidata.org/wiki/Property:P36</a:t>
            </a:r>
            <a:r>
              <a:rPr lang="en-US" altLang="zh-CN" dirty="0"/>
              <a:t> to check the actual meanings of the entity and relation and further make sure your program gives reasonable results.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898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3 (bonus)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 </a:t>
            </a:r>
            <a:r>
              <a:rPr lang="en-US" altLang="zh-CN" dirty="0" err="1"/>
              <a:t>TransR</a:t>
            </a:r>
            <a:r>
              <a:rPr lang="en-US" altLang="zh-CN" dirty="0"/>
              <a:t> algorithm based on Problem 1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Evaluate </a:t>
            </a:r>
            <a:r>
              <a:rPr lang="en-US" altLang="zh-CN" dirty="0" err="1"/>
              <a:t>TransR</a:t>
            </a:r>
            <a:r>
              <a:rPr lang="en-US" altLang="zh-CN" dirty="0"/>
              <a:t> as you did in Problem 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68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Complex Relations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Build relation-specific entity </a:t>
            </a:r>
            <a:r>
              <a:rPr lang="en-US" altLang="zh-CN" dirty="0" err="1"/>
              <a:t>embeddings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5" y="2283183"/>
            <a:ext cx="2989139" cy="27136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5576" y="5319063"/>
            <a:ext cx="1440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err="1"/>
              <a:t>TransH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632" y="2390218"/>
            <a:ext cx="5159173" cy="261561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868144" y="5319063"/>
            <a:ext cx="12241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TransR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1315" y="6299241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>
                <a:solidFill>
                  <a:srgbClr val="222222"/>
                </a:solidFill>
                <a:ea typeface="Times New Roman" charset="0"/>
                <a:cs typeface="Times New Roman" charset="0"/>
              </a:rPr>
              <a:t>Wang, et</a:t>
            </a:r>
            <a:r>
              <a:rPr lang="zh-CN" altLang="en-US" sz="1600" dirty="0">
                <a:solidFill>
                  <a:srgbClr val="222222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sz="1600" dirty="0">
                <a:solidFill>
                  <a:srgbClr val="222222"/>
                </a:solidFill>
                <a:ea typeface="Times New Roman" charset="0"/>
                <a:cs typeface="Times New Roman" charset="0"/>
              </a:rPr>
              <a:t>al. (2014). Knowledge graph embedding by translating on hyperplanes.  AAAI.</a:t>
            </a:r>
          </a:p>
          <a:p>
            <a:pPr algn="just"/>
            <a:r>
              <a:rPr lang="en-US" altLang="zh-CN" sz="1600" dirty="0">
                <a:solidFill>
                  <a:srgbClr val="222222"/>
                </a:solidFill>
                <a:ea typeface="Times New Roman" charset="0"/>
                <a:cs typeface="Times New Roman" charset="0"/>
              </a:rPr>
              <a:t>Lin, et</a:t>
            </a:r>
            <a:r>
              <a:rPr lang="zh-CN" altLang="en-US" sz="1600" dirty="0">
                <a:solidFill>
                  <a:srgbClr val="222222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sz="1600" dirty="0">
                <a:solidFill>
                  <a:srgbClr val="222222"/>
                </a:solidFill>
                <a:ea typeface="Times New Roman" charset="0"/>
                <a:cs typeface="Times New Roman" charset="0"/>
              </a:rPr>
              <a:t>al. (2015). Learning entity and relation embeddings for knowledge graph completion. AAAI.</a:t>
            </a:r>
            <a:endParaRPr lang="zh-CN" altLang="en-US" sz="1600" dirty="0"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1581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427</Words>
  <Application>Microsoft Macintosh PowerPoint</Application>
  <PresentationFormat>全屏显示(4:3)</PresentationFormat>
  <Paragraphs>82</Paragraphs>
  <Slides>13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DengXian</vt:lpstr>
      <vt:lpstr>Arial</vt:lpstr>
      <vt:lpstr>Calibri</vt:lpstr>
      <vt:lpstr>Cambria Math</vt:lpstr>
      <vt:lpstr>1_Office 主题</vt:lpstr>
      <vt:lpstr>Equation</vt:lpstr>
      <vt:lpstr>Knowledge Embedding Project</vt:lpstr>
      <vt:lpstr>Project Tasks</vt:lpstr>
      <vt:lpstr>Problem 1</vt:lpstr>
      <vt:lpstr>TransE</vt:lpstr>
      <vt:lpstr>Objective Function</vt:lpstr>
      <vt:lpstr>Objective Function</vt:lpstr>
      <vt:lpstr>Problem 2</vt:lpstr>
      <vt:lpstr>Problem 3 (bonus)</vt:lpstr>
      <vt:lpstr>Complex Relations</vt:lpstr>
      <vt:lpstr>TransR</vt:lpstr>
      <vt:lpstr>Submissions</vt:lpstr>
      <vt:lpstr>Useful APIs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网络表示学习</dc:title>
  <cp:lastModifiedBy>张正彦</cp:lastModifiedBy>
  <cp:revision>178</cp:revision>
  <dcterms:modified xsi:type="dcterms:W3CDTF">2020-06-25T07:46:23Z</dcterms:modified>
</cp:coreProperties>
</file>