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2" r:id="rId5"/>
    <p:sldId id="261" r:id="rId6"/>
    <p:sldId id="263" r:id="rId7"/>
    <p:sldId id="268" r:id="rId8"/>
    <p:sldId id="265" r:id="rId9"/>
    <p:sldId id="266" r:id="rId10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708684C-4D16-4618-839F-0558EEFCDFE6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50800">
              <a:solidFill>
                <a:srgbClr val="000000"/>
              </a:solidFill>
              <a:prstDash val="solid"/>
            </a:ln>
          </a:top>
          <a:bottom>
            <a:ln w="127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000000"/>
              </a:solidFill>
              <a:prstDash val="solid"/>
            </a:ln>
          </a:left>
          <a:right>
            <a:ln w="12700">
              <a:solidFill>
                <a:srgbClr val="000000"/>
              </a:solidFill>
              <a:prstDash val="solid"/>
            </a:ln>
          </a:right>
          <a:top>
            <a:ln w="12700">
              <a:solidFill>
                <a:srgbClr val="000000"/>
              </a:solidFill>
              <a:prstDash val="solid"/>
            </a:ln>
          </a:top>
          <a:bottom>
            <a:ln w="25400">
              <a:solidFill>
                <a:srgbClr val="000000"/>
              </a:solidFill>
              <a:prstDash val="solid"/>
            </a:ln>
          </a:bottom>
          <a:insideH>
            <a:ln w="12700">
              <a:solidFill>
                <a:srgbClr val="000000"/>
              </a:solidFill>
              <a:prstDash val="solid"/>
            </a:ln>
          </a:insideH>
          <a:insideV>
            <a:ln w="12700">
              <a:solidFill>
                <a:srgbClr val="000000"/>
              </a:solidFill>
              <a:prstDash val="solid"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CACACA"/>
          </a:solidFill>
        </a:fill>
      </a:tcStyle>
    </a:wholeTbl>
    <a:band2H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000000"/>
          </a:solidFill>
        </a:fill>
      </a:tcStyle>
    </a:firstRow>
  </a:tblStyle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CDD4EA"/>
          </a:solidFill>
        </a:fill>
      </a:tcStyle>
    </a:wholeTbl>
    <a:band2H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  <a:prstDash val="solid"/>
            </a:ln>
          </a:left>
          <a:right>
            <a:ln w="12700">
              <a:solidFill>
                <a:schemeClr val="tx1"/>
              </a:solidFill>
              <a:prstDash val="solid"/>
            </a:ln>
          </a:right>
          <a:top>
            <a:ln w="12700">
              <a:solidFill>
                <a:schemeClr val="tx1"/>
              </a:solidFill>
              <a:prstDash val="solid"/>
            </a:ln>
          </a:top>
          <a:bottom>
            <a:ln w="12700">
              <a:solidFill>
                <a:schemeClr val="tx1"/>
              </a:solidFill>
              <a:prstDash val="solid"/>
            </a:ln>
          </a:bottom>
          <a:insideH>
            <a:ln w="12700">
              <a:solidFill>
                <a:schemeClr val="tx1"/>
              </a:solidFill>
              <a:prstDash val="solid"/>
            </a:ln>
          </a:insideH>
          <a:insideV>
            <a:ln w="12700">
              <a:solidFill>
                <a:schemeClr val="tx1"/>
              </a:solidFill>
              <a:prstDash val="solid"/>
            </a:ln>
          </a:insideV>
        </a:tcBdr>
        <a:fill>
          <a:noFill/>
        </a:fill>
      </a:tcStyle>
    </a:wholeTbl>
  </a:tblStyle>
  <a:tblStyle styleId="{C7B018BB-80A7-4F77-B60F-C8B233D01FF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E0E0E0"/>
          </a:solidFill>
        </a:fill>
      </a:tcStyle>
    </a:wholeTbl>
    <a:band2H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rgbClr val="E6E6E6"/>
          </a:solidFill>
        </a:fill>
      </a:tcStyle>
    </a:wholeTbl>
    <a:band2H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50800">
              <a:solidFill>
                <a:srgbClr val="000000"/>
              </a:solidFill>
              <a:prstDash val="solid"/>
            </a:ln>
          </a:top>
          <a:bottom>
            <a:ln w="25400">
              <a:solidFill>
                <a:srgbClr val="000000"/>
              </a:solidFill>
              <a:prstDash val="solid"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25400">
              <a:solidFill>
                <a:srgbClr val="000000"/>
              </a:solidFill>
              <a:prstDash val="solid"/>
            </a:ln>
          </a:top>
          <a:bottom>
            <a:ln w="25400">
              <a:solidFill>
                <a:srgbClr val="000000"/>
              </a:solidFill>
              <a:prstDash val="solid"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rgbClr val="D4E2CE"/>
          </a:solidFill>
        </a:fill>
      </a:tcStyle>
    </a:wholeTbl>
    <a:band2H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38100">
              <a:solidFill>
                <a:srgbClr val="FFFFFF"/>
              </a:solidFill>
              <a:prstDash val="solid"/>
            </a:ln>
          </a:top>
          <a:bottom>
            <a:ln w="127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FFFFFF"/>
      </a:tcTxStyle>
      <a:tcStyle>
        <a:tcBdr>
          <a:left>
            <a:ln w="12700">
              <a:solidFill>
                <a:srgbClr val="FFFFFF"/>
              </a:solidFill>
              <a:prstDash val="solid"/>
            </a:ln>
          </a:left>
          <a:right>
            <a:ln w="12700">
              <a:solidFill>
                <a:srgbClr val="FFFFFF"/>
              </a:solidFill>
              <a:prstDash val="solid"/>
            </a:ln>
          </a:right>
          <a:top>
            <a:ln w="12700">
              <a:solidFill>
                <a:srgbClr val="FFFFFF"/>
              </a:solidFill>
              <a:prstDash val="solid"/>
            </a:ln>
          </a:top>
          <a:bottom>
            <a:ln w="38100">
              <a:solidFill>
                <a:srgbClr val="FFFFFF"/>
              </a:solidFill>
              <a:prstDash val="solid"/>
            </a:ln>
          </a:bottom>
          <a:insideH>
            <a:ln w="12700">
              <a:solidFill>
                <a:srgbClr val="FFFFFF"/>
              </a:solidFill>
              <a:prstDash val="solid"/>
            </a:ln>
          </a:insideH>
          <a:insideV>
            <a:ln w="12700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hape 26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48580" name="Shape 27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0" lvl="1" indent="457200" algn="ctr">
              <a:buNone/>
              <a:defRPr sz="2400"/>
            </a:lvl2pPr>
            <a:lvl3pPr marL="0" lvl="2" indent="914400" algn="ctr">
              <a:buNone/>
              <a:defRPr sz="2400"/>
            </a:lvl3pPr>
            <a:lvl4pPr marL="0" lvl="3" indent="1371600" algn="ctr">
              <a:buNone/>
              <a:defRPr sz="2400"/>
            </a:lvl4pPr>
            <a:lvl5pPr marL="0" lvl="4" indent="1828800" algn="ctr"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581" name="Shape 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с подписью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hape 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1048675" name="Shape 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marL="718457" lvl="1" indent="-261257">
              <a:defRPr sz="3200"/>
            </a:lvl2pPr>
            <a:lvl3pPr marL="1219200" lvl="2" indent="-304800">
              <a:defRPr sz="3200"/>
            </a:lvl3pPr>
            <a:lvl4pPr marL="1737360" lvl="3" indent="-365760">
              <a:defRPr sz="3200"/>
            </a:lvl4pPr>
            <a:lvl5pPr marL="2194560" lvl="4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76" name="Shape 1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>
            <a:lvl1pPr lvl="0"/>
          </a:lstStyle>
          <a:p>
            <a:pPr marL="0" indent="0"/>
            <a:endParaRPr sz="1600"/>
          </a:p>
        </p:txBody>
      </p:sp>
      <p:sp>
        <p:nvSpPr>
          <p:cNvPr id="1048677" name="Shape 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равнение">
    <p:spTree>
      <p:nvGrpSpPr>
        <p:cNvPr id="1" name="Group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hape 1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2"/>
          </a:xfrm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79" name="Shape 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0" lvl="1" indent="457200">
              <a:buNone/>
              <a:defRPr sz="2400" b="1"/>
            </a:lvl2pPr>
            <a:lvl3pPr marL="0" lvl="2" indent="914400">
              <a:buNone/>
              <a:defRPr sz="2400" b="1"/>
            </a:lvl3pPr>
            <a:lvl4pPr marL="0" lvl="3" indent="1371600">
              <a:buNone/>
              <a:defRPr sz="2400" b="1"/>
            </a:lvl4pPr>
            <a:lvl5pPr marL="0" lvl="4" indent="1828800"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80" name="Shape 15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7" cy="823913"/>
          </a:xfrm>
          <a:prstGeom prst="rect">
            <a:avLst/>
          </a:prstGeom>
        </p:spPr>
        <p:txBody>
          <a:bodyPr anchor="b"/>
          <a:lstStyle>
            <a:lvl1pPr lvl="0"/>
          </a:lstStyle>
          <a:p>
            <a:pPr marL="0" indent="0"/>
            <a:endParaRPr sz="2400" b="1"/>
          </a:p>
        </p:txBody>
      </p:sp>
      <p:sp>
        <p:nvSpPr>
          <p:cNvPr id="1048681" name="Shape 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раздела">
    <p:spTree>
      <p:nvGrpSpPr>
        <p:cNvPr id="1" name="Group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Shape 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048683" name="Shape 19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rgbClr val="888888"/>
                </a:solidFill>
              </a:defRPr>
            </a:lvl1pPr>
            <a:lvl2pPr marL="0" lvl="1" indent="457200">
              <a:buNone/>
              <a:defRPr sz="2400">
                <a:solidFill>
                  <a:srgbClr val="888888"/>
                </a:solidFill>
              </a:defRPr>
            </a:lvl2pPr>
            <a:lvl3pPr marL="0" lvl="2" indent="914400">
              <a:buNone/>
              <a:defRPr sz="2400">
                <a:solidFill>
                  <a:srgbClr val="888888"/>
                </a:solidFill>
              </a:defRPr>
            </a:lvl3pPr>
            <a:lvl4pPr marL="0" lvl="3" indent="1371600">
              <a:buNone/>
              <a:defRPr sz="2400">
                <a:solidFill>
                  <a:srgbClr val="888888"/>
                </a:solidFill>
              </a:defRPr>
            </a:lvl4pPr>
            <a:lvl5pPr marL="0" lvl="4" indent="1828800"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84" name="Shape 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Group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hape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11" name="Shape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12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">
    <p:spTree>
      <p:nvGrpSpPr>
        <p:cNvPr id="1" name="Group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hape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86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lvl="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87" name="Shape 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Group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Shape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Текст заголовка</a:t>
            </a:r>
          </a:p>
        </p:txBody>
      </p:sp>
      <p:sp>
        <p:nvSpPr>
          <p:cNvPr id="1048689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с подписью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hape 3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1048671" name="Shape 38"/>
          <p:cNvSpPr txBox="1">
            <a:spLocks noGrp="1"/>
          </p:cNvSpPr>
          <p:nvPr>
            <p:ph type="body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>
            <a:lvl1pPr lvl="0"/>
          </a:lstStyle>
          <a:p>
            <a:endParaRPr/>
          </a:p>
        </p:txBody>
      </p:sp>
      <p:sp>
        <p:nvSpPr>
          <p:cNvPr id="1048672" name="Shape 3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0" lvl="1" indent="457200">
              <a:buNone/>
              <a:defRPr sz="1600"/>
            </a:lvl2pPr>
            <a:lvl3pPr marL="0" lvl="2" indent="914400">
              <a:buNone/>
              <a:defRPr sz="1600"/>
            </a:lvl3pPr>
            <a:lvl4pPr marL="0" lvl="3" indent="1371600">
              <a:buNone/>
              <a:defRPr sz="1600"/>
            </a:lvl4pPr>
            <a:lvl5pPr marL="0" lvl="4" indent="1828800"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673" name="Shape 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048577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8578" name="Shape 4"/>
          <p:cNvSpPr txBox="1">
            <a:spLocks noGrp="1"/>
          </p:cNvSpPr>
          <p:nvPr>
            <p:ph type="sldNum" idx="4"/>
          </p:nvPr>
        </p:nvSpPr>
        <p:spPr>
          <a:xfrm>
            <a:off x="11095176" y="6414760"/>
            <a:ext cx="258623" cy="248304"/>
          </a:xfrm>
          <a:prstGeom prst="rect">
            <a:avLst/>
          </a:prstGeom>
          <a:ln w="12700">
            <a:prstDash val="solid"/>
          </a:ln>
        </p:spPr>
        <p:txBody>
          <a:bodyPr wrap="none" lIns="45719" tIns="45720" rIns="45719" bIns="45720" anchor="ctr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 spc="0" baseline="0">
                <a:solidFill>
                  <a:srgbClr val="888888"/>
                </a:solidFill>
                <a:latin typeface="+mj-lt"/>
                <a:ea typeface="+mj-ea"/>
                <a:cs typeface="+mj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marL="0" marR="0" lvl="0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1pPr>
      <a:lvl2pPr marL="0" marR="0" lvl="1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2pPr>
      <a:lvl3pPr marL="0" marR="0" lvl="2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3pPr>
      <a:lvl4pPr marL="0" marR="0" lvl="3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4pPr>
      <a:lvl5pPr marL="0" marR="0" lvl="4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5pPr>
      <a:lvl6pPr marL="0" marR="0" lvl="5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6pPr>
      <a:lvl7pPr marL="0" marR="0" lvl="6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7pPr>
      <a:lvl8pPr marL="0" marR="0" lvl="7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8pPr>
      <a:lvl9pPr marL="0" marR="0" lvl="8" indent="0" algn="l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 baseline="0">
          <a:solidFill>
            <a:srgbClr val="000000"/>
          </a:solidFill>
          <a:latin typeface="Calibri Light"/>
          <a:ea typeface="Calibri Light"/>
          <a:cs typeface="Calibri Light"/>
        </a:defRPr>
      </a:lvl9pPr>
    </p:titleStyle>
    <p:bodyStyle>
      <a:lvl1pPr marL="228600" marR="0" lvl="0" indent="-228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1pPr>
      <a:lvl2pPr marL="723900" marR="0" lvl="1" indent="-2667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2pPr>
      <a:lvl3pPr marL="1234439" marR="0" lvl="2" indent="-320039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3pPr>
      <a:lvl4pPr marL="1727200" marR="0" lvl="3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4pPr>
      <a:lvl5pPr marL="2184400" marR="0" lvl="4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5pPr>
      <a:lvl6pPr marL="2641600" marR="0" lvl="5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6pPr>
      <a:lvl7pPr marL="3098800" marR="0" lvl="6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7pPr>
      <a:lvl8pPr marL="3556000" marR="0" lvl="7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8pPr>
      <a:lvl9pPr marL="4013200" marR="0" lvl="8" indent="-355600" algn="l">
        <a:lnSpc>
          <a:spcPct val="90000"/>
        </a:lnSpc>
        <a:spcBef>
          <a:spcPts val="1000"/>
        </a:spcBef>
        <a:spcAft>
          <a:spcPts val="0"/>
        </a:spcAft>
        <a:buSzPts val="2800"/>
        <a:buFont typeface="Arial"/>
        <a:buChar char="•"/>
        <a:defRPr sz="2800" b="0" i="0" u="none" strike="noStrike" cap="none" spc="0" baseline="0">
          <a:solidFill>
            <a:srgbClr val="000000"/>
          </a:solidFill>
          <a:latin typeface="+mj-lt"/>
          <a:ea typeface="+mj-ea"/>
          <a:cs typeface="+mj-cs"/>
        </a:defRPr>
      </a:lvl9pPr>
    </p:bodyStyle>
    <p:otherStyle>
      <a:lvl1pPr marL="0" marR="0" lvl="0" indent="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0" marR="0" lvl="1" indent="4572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lvl="2" indent="9144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marR="0" lvl="3" indent="13716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lvl="4" indent="18288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0" marR="0" lvl="5" indent="22860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0" marR="0" lvl="6" indent="27432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0" marR="0" lvl="7" indent="32004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0" marR="0" lvl="8" indent="3657600" algn="r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spc="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Shape 42"/>
          <p:cNvSpPr txBox="1">
            <a:spLocks noGrp="1"/>
          </p:cNvSpPr>
          <p:nvPr>
            <p:ph type="title"/>
          </p:nvPr>
        </p:nvSpPr>
        <p:spPr>
          <a:xfrm>
            <a:off x="748740" y="402868"/>
            <a:ext cx="9105379" cy="852648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/>
          </a:lstStyle>
          <a:p>
            <a:pPr algn="l"/>
            <a:r>
              <a:rPr sz="37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37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583" name="Shape 43"/>
          <p:cNvSpPr/>
          <p:nvPr/>
        </p:nvSpPr>
        <p:spPr>
          <a:xfrm>
            <a:off x="5301430" y="420930"/>
            <a:ext cx="1" cy="900113"/>
          </a:xfrm>
          <a:prstGeom prst="line">
            <a:avLst/>
          </a:prstGeom>
          <a:ln w="25400">
            <a:solidFill>
              <a:srgbClr val="FFFFFF"/>
            </a:solidFill>
            <a:prstDash val="solid"/>
          </a:ln>
        </p:spPr>
        <p:txBody>
          <a:bodyPr lIns="45719" tIns="45720" rIns="45719" bIns="45720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84" name="Shape 44"/>
          <p:cNvSpPr/>
          <p:nvPr/>
        </p:nvSpPr>
        <p:spPr>
          <a:xfrm flipH="1">
            <a:off x="0" y="5032328"/>
            <a:ext cx="1776548" cy="1"/>
          </a:xfrm>
          <a:prstGeom prst="line">
            <a:avLst/>
          </a:prstGeom>
          <a:ln w="25400">
            <a:solidFill>
              <a:srgbClr val="FFFFFF"/>
            </a:solidFill>
            <a:prstDash val="solid"/>
          </a:ln>
        </p:spPr>
        <p:txBody>
          <a:bodyPr lIns="45719" tIns="45720" rIns="45719" bIns="45720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85" name="Shape 45"/>
          <p:cNvSpPr/>
          <p:nvPr/>
        </p:nvSpPr>
        <p:spPr>
          <a:xfrm>
            <a:off x="790512" y="1174968"/>
            <a:ext cx="4399281" cy="637541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3700" b="0" i="0" u="none" strike="noStrike" cap="none" spc="0" baseline="0">
                <a:solidFill>
                  <a:srgbClr val="FFFFFF"/>
                </a:solidFill>
                <a:latin typeface="Arial"/>
                <a:ea typeface="Arial"/>
                <a:cs typeface="Arial"/>
              </a:rPr>
              <a:t>ИМ. И.Ф. ПАВЛОВА</a:t>
            </a:r>
            <a:endParaRPr sz="1800" b="0" i="0" u="none" strike="noStrike" cap="none" spc="0" baseline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86" name="Shape 46"/>
          <p:cNvSpPr txBox="1"/>
          <p:nvPr/>
        </p:nvSpPr>
        <p:spPr>
          <a:xfrm>
            <a:off x="813642" y="2608787"/>
            <a:ext cx="5505450" cy="555437"/>
          </a:xfrm>
          <a:prstGeom prst="rect">
            <a:avLst/>
          </a:prstGeom>
        </p:spPr>
        <p:txBody>
          <a:bodyPr vert="horz" lIns="91440" tIns="45720" rIns="91440" bIns="45720" anchor="b">
            <a:normAutofit fontScale="45000" lnSpcReduction="20000"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/>
            <a:r>
              <a:rPr lang="ru-RU" dirty="0">
                <a:solidFill>
                  <a:srgbClr val="000000">
                    <a:lumMod val="85000"/>
                    <a:lumOff val="15000"/>
                  </a:srgbClr>
                </a:solidFill>
              </a:rPr>
              <a:t>Проектирование, дизайн и программная реализация модуля управления телекоммуникационными услугами</a:t>
            </a:r>
          </a:p>
        </p:txBody>
      </p:sp>
      <p:sp>
        <p:nvSpPr>
          <p:cNvPr id="1048588" name="Shape 48"/>
          <p:cNvSpPr/>
          <p:nvPr/>
        </p:nvSpPr>
        <p:spPr>
          <a:xfrm flipH="1">
            <a:off x="617220" y="625108"/>
            <a:ext cx="0" cy="1211580"/>
          </a:xfrm>
          <a:prstGeom prst="line">
            <a:avLst/>
          </a:prstGeom>
          <a:ln w="38100">
            <a:solidFill>
              <a:srgbClr val="002060"/>
            </a:solidFill>
            <a:prstDash val="solid"/>
          </a:ln>
        </p:spPr>
        <p:style>
          <a:lnRef idx="0">
            <a:scrgbClr r="0" g="0" b="0"/>
          </a:lnRef>
          <a:fillRef idx="0">
            <a:schemeClr val="accent1"/>
          </a:fillRef>
          <a:effectRef idx="0">
            <a:scrgbClr r="0" g="0" b="0"/>
          </a:effectRef>
          <a:fontRef idx="none">
            <a:srgbClr val="000000"/>
          </a:fontRef>
        </p:style>
      </p:sp>
      <p:grpSp>
        <p:nvGrpSpPr>
          <p:cNvPr id="24" name="Shape 49"/>
          <p:cNvGrpSpPr/>
          <p:nvPr/>
        </p:nvGrpSpPr>
        <p:grpSpPr>
          <a:xfrm>
            <a:off x="5503985" y="4565650"/>
            <a:ext cx="6554625" cy="2292350"/>
            <a:chOff x="0" y="0"/>
            <a:chExt cx="6702425" cy="2292350"/>
          </a:xfrm>
        </p:grpSpPr>
        <p:sp>
          <p:nvSpPr>
            <p:cNvPr id="1048589" name="Shape 50"/>
            <p:cNvSpPr/>
            <p:nvPr/>
          </p:nvSpPr>
          <p:spPr>
            <a:xfrm>
              <a:off x="0" y="0"/>
              <a:ext cx="6702425" cy="229235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/>
            <a:lstStyle/>
            <a:p>
              <a:pPr marL="0" marR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2097152" name="Picture 52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710361" cy="230028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48590" name="Shape 53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91" name="Shape 56"/>
          <p:cNvSpPr txBox="1"/>
          <p:nvPr/>
        </p:nvSpPr>
        <p:spPr>
          <a:xfrm>
            <a:off x="819152" y="4990429"/>
            <a:ext cx="5505450" cy="443050"/>
          </a:xfrm>
          <a:prstGeom prst="rect">
            <a:avLst/>
          </a:prstGeom>
        </p:spPr>
        <p:txBody>
          <a:bodyPr vert="horz" lIns="91440" tIns="45720" rIns="91440" bIns="45720">
            <a:normAutofit fontScale="92778"/>
          </a:bodyPr>
          <a:lstStyle>
            <a:lvl1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lvl="1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lvl="2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lvl="3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lvl="4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marR="0" lvl="5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marR="0" lvl="6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marR="0" lvl="7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marR="0" lvl="8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 spc="0" baseline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Преподаватель</a:t>
            </a:r>
            <a:r>
              <a:rPr sz="1800" b="0" i="0" u="none" strike="noStrike" cap="none" spc="0" baseline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Игнатьева Татьяна Александровна</a:t>
            </a:r>
            <a:endParaRPr sz="1800" b="0" i="0" u="none" strike="noStrike" cap="none" spc="0" baseline="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592" name="Shape 57"/>
          <p:cNvSpPr txBox="1"/>
          <p:nvPr/>
        </p:nvSpPr>
        <p:spPr>
          <a:xfrm>
            <a:off x="790512" y="3339238"/>
            <a:ext cx="5505450" cy="1083823"/>
          </a:xfrm>
          <a:prstGeom prst="rect">
            <a:avLst/>
          </a:prstGeom>
        </p:spPr>
        <p:txBody>
          <a:bodyPr vert="horz" lIns="91440" tIns="45720" rIns="91440" bIns="45720" anchor="b">
            <a:normAutofit fontScale="92500" lnSpcReduction="20000"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>
              <a:lnSpc>
                <a:spcPct val="90000"/>
              </a:lnSpc>
              <a:spcAft>
                <a:spcPts val="0"/>
              </a:spcAft>
              <a:buNone/>
            </a:pPr>
            <a:r>
              <a:rPr sz="1800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Специальность</a:t>
            </a:r>
            <a:r>
              <a:rPr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</a:t>
            </a:r>
            <a:r>
              <a:rPr lang="ru-RU" sz="18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09.02.07 «Информационные системы и программирование»</a:t>
            </a:r>
          </a:p>
          <a:p>
            <a:pPr marL="0" marR="0" lvl="0" indent="0" algn="l">
              <a:lnSpc>
                <a:spcPct val="90000"/>
              </a:lnSpc>
              <a:spcAft>
                <a:spcPts val="0"/>
              </a:spcAft>
              <a:buNone/>
            </a:pPr>
            <a:endParaRPr lang="ru-RU" sz="1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0" marR="0" lvl="0" indent="0" algn="l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1800" b="1" i="0" u="none" strike="noStrike" cap="none" spc="0" baseline="0" dirty="0">
                <a:solidFill>
                  <a:srgbClr val="000000">
                    <a:lumMod val="85000"/>
                    <a:lumOff val="15000"/>
                  </a:srgbClr>
                </a:solidFill>
              </a:rPr>
              <a:t>05.01 Разработка кода информационных систем, 05.02 Разработка кода информационных систем</a:t>
            </a:r>
          </a:p>
        </p:txBody>
      </p:sp>
      <p:sp>
        <p:nvSpPr>
          <p:cNvPr id="1048587" name="Shape 47"/>
          <p:cNvSpPr txBox="1"/>
          <p:nvPr/>
        </p:nvSpPr>
        <p:spPr>
          <a:xfrm>
            <a:off x="813641" y="4631177"/>
            <a:ext cx="5811093" cy="4430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lvl="1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marR="0" lvl="2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marR="0" lvl="3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marR="0" lvl="4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marR="0" lvl="5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marR="0" lvl="6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marR="0" lvl="7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marR="0" lvl="8" indent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 sz="16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Студент</a:t>
            </a:r>
            <a:r>
              <a:rPr lang="en-US" sz="17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17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  <a:cs typeface="Arial"/>
              </a:rPr>
              <a:t> 32ИСП(до) Шатров Алексей Андреевич</a:t>
            </a:r>
            <a:endParaRPr sz="1700" b="0" i="0" u="none" strike="noStrike" cap="none" spc="0" baseline="0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D03AE0-C063-8920-41F4-AD272A532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46" y="-87038"/>
            <a:ext cx="1188683" cy="1424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hape 107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Цели</a:t>
            </a:r>
            <a:r>
              <a:rPr lang="en-US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и</a:t>
            </a:r>
            <a:r>
              <a:rPr lang="en-US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altLang="en-US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задачи</a:t>
            </a:r>
            <a:endParaRPr lang="zh-CN" altLang="en-US" b="1" dirty="0"/>
          </a:p>
        </p:txBody>
      </p:sp>
      <p:sp>
        <p:nvSpPr>
          <p:cNvPr id="1048614" name="Shape 108"/>
          <p:cNvSpPr/>
          <p:nvPr/>
        </p:nvSpPr>
        <p:spPr>
          <a:xfrm>
            <a:off x="685801" y="1215871"/>
            <a:ext cx="4140707" cy="4549699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ru-RU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/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модуля для автоматизации управления телекоммуникационными услугами интернет-провайдера.</a:t>
            </a:r>
            <a:endParaRPr lang="ru-RU" sz="1800" b="0" i="0" u="none" strike="noStrike" cap="none" spc="0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1048615" name="Shape 119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16" name="Shape 120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2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17" name="Shape 121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18" name="Shape 122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19" name="TextBox 2"/>
          <p:cNvSpPr txBox="1"/>
          <p:nvPr/>
        </p:nvSpPr>
        <p:spPr>
          <a:xfrm>
            <a:off x="5867636" y="1492276"/>
            <a:ext cx="5596241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Задачи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существующих решений и конкурентов.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функциональных и технических требований.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архитектуры системы (база данных, интерфейсы).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дизайн-макетов для администратора и клиентов.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модуля.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 и отладка системы.</a:t>
            </a:r>
          </a:p>
        </p:txBody>
      </p:sp>
      <p:pic>
        <p:nvPicPr>
          <p:cNvPr id="2097162" name="Picture 170"/>
          <p:cNvPicPr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9080" y="83191"/>
            <a:ext cx="847081" cy="847081"/>
          </a:xfrm>
          <a:prstGeom prst="rect">
            <a:avLst/>
          </a:prstGeom>
          <a:ln w="12700">
            <a:prstDash val="solid"/>
          </a:ln>
        </p:spPr>
      </p:pic>
      <p:sp>
        <p:nvSpPr>
          <p:cNvPr id="1048620" name="Shape 108"/>
          <p:cNvSpPr/>
          <p:nvPr/>
        </p:nvSpPr>
        <p:spPr>
          <a:xfrm>
            <a:off x="5776161" y="1215870"/>
            <a:ext cx="5680216" cy="4549699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sz="2000" b="0" i="0" u="none" strike="noStrike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2" name="Shape 98">
            <a:extLst>
              <a:ext uri="{FF2B5EF4-FFF2-40B4-BE49-F238E27FC236}">
                <a16:creationId xmlns:a16="http://schemas.microsoft.com/office/drawing/2014/main" id="{F4EDFCC4-38F3-71F9-EC8E-B4A3ED6637A5}"/>
              </a:ext>
            </a:extLst>
          </p:cNvPr>
          <p:cNvSpPr/>
          <p:nvPr/>
        </p:nvSpPr>
        <p:spPr>
          <a:xfrm>
            <a:off x="-3208" y="-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hape 98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22" name="Shape 101"/>
          <p:cNvSpPr txBox="1"/>
          <p:nvPr/>
        </p:nvSpPr>
        <p:spPr>
          <a:xfrm>
            <a:off x="685801" y="415377"/>
            <a:ext cx="11081560" cy="411249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пользовательских сценариев</a:t>
            </a:r>
          </a:p>
        </p:txBody>
      </p:sp>
      <p:sp>
        <p:nvSpPr>
          <p:cNvPr id="1048623" name="Shape 102"/>
          <p:cNvSpPr txBox="1"/>
          <p:nvPr/>
        </p:nvSpPr>
        <p:spPr>
          <a:xfrm rot="21580172" flipV="1">
            <a:off x="13237440" y="2797084"/>
            <a:ext cx="719429" cy="30159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24" name="Shape 103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3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25" name="Shape 104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26" name="Shape 105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27" name="TextBox 1"/>
          <p:cNvSpPr txBox="1"/>
          <p:nvPr/>
        </p:nvSpPr>
        <p:spPr>
          <a:xfrm>
            <a:off x="478013" y="1193282"/>
            <a:ext cx="5377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2000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Сценарий 1 описывает процесс регистрации нового пользователя в </a:t>
            </a:r>
            <a:r>
              <a:rPr lang="ru-RU" sz="2000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системе телекоммуникационных услуг. </a:t>
            </a:r>
            <a:r>
              <a:rPr lang="ru-RU" sz="2000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Пользователь начинает с посещения главной страницы сервиса, где нажимает кнопку </a:t>
            </a:r>
            <a:r>
              <a:rPr lang="ru-RU" sz="2000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"Аккаунт". </a:t>
            </a:r>
            <a:r>
              <a:rPr lang="ru-RU" sz="2000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Затем он вводит свои данные, включая </a:t>
            </a:r>
            <a:r>
              <a:rPr lang="ru-RU" sz="2000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логин</a:t>
            </a:r>
            <a:r>
              <a:rPr lang="en-US" sz="2000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имя, фамилия</a:t>
            </a:r>
            <a:r>
              <a:rPr lang="en-US" sz="2000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ru-RU" sz="2000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email</a:t>
            </a:r>
            <a:r>
              <a:rPr lang="ru-RU" sz="2000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телефон и пароль.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28" name="Shape 287"/>
          <p:cNvSpPr/>
          <p:nvPr/>
        </p:nvSpPr>
        <p:spPr>
          <a:xfrm>
            <a:off x="11548163" y="415377"/>
            <a:ext cx="438396" cy="572661"/>
          </a:xfrm>
          <a:custGeom>
            <a:avLst/>
            <a:gdLst>
              <a:gd name="OXMLTextRectL" fmla="val 0"/>
              <a:gd name="OXMLTextRectT" fmla="val 0"/>
              <a:gd name="OXMLTextRectR" fmla="val w"/>
              <a:gd name="OXMLTextRectB" fmla="val h"/>
              <a:gd name="COTextRectL" fmla="*/ OXMLTextRectL 1 w"/>
              <a:gd name="COTextRectT" fmla="*/ OXMLTextRectT 1 h"/>
              <a:gd name="COTextRectR" fmla="*/ OXMLTextRectR 1 w"/>
              <a:gd name="COTextRectB" fmla="*/ OXMLTextRectB 1 h"/>
              <a:gd name="ODFLeft" fmla="val 0"/>
              <a:gd name="ODFTop" fmla="val 0"/>
              <a:gd name="ODFRight" fmla="val 21600"/>
              <a:gd name="ODFBottom" fmla="val 21600"/>
              <a:gd name="ODFWidth" fmla="val 21600"/>
              <a:gd name="ODFHeight" fmla="val 21600"/>
            </a:gdLst>
            <a:ahLst/>
            <a:cxnLst/>
            <a:rect l="OXMLTextRectL" t="OXMLTextRectT" r="OXMLTextRectR" b="OXMLTextRectB"/>
            <a:pathLst>
              <a:path w="21600" h="2160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002060"/>
          </a:solidFill>
          <a:ln w="12700">
            <a:prstDash val="solid"/>
          </a:ln>
        </p:spPr>
        <p:txBody>
          <a:bodyPr lIns="19045" tIns="19045" rIns="19045" bIns="19045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500" b="0" i="0" u="none" strike="noStrike" cap="none" spc="0" baseline="0">
              <a:solidFill>
                <a:srgbClr val="FFFFFF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7E64A-601F-68A0-D892-3106C3E696FD}"/>
              </a:ext>
            </a:extLst>
          </p:cNvPr>
          <p:cNvSpPr txBox="1"/>
          <p:nvPr/>
        </p:nvSpPr>
        <p:spPr>
          <a:xfrm>
            <a:off x="5967578" y="1108193"/>
            <a:ext cx="610250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Сценарий 2 охватывает процесс поиска и </a:t>
            </a:r>
            <a:r>
              <a:rPr lang="ru-RU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оформление тарифа </a:t>
            </a: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авторизованным пользователем. </a:t>
            </a:r>
            <a:endParaRPr lang="en-US" dirty="0">
              <a:solidFill>
                <a:srgbClr val="20386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Пользователь выбирает нужный ему тариф и вводит адрес подключение. </a:t>
            </a:r>
            <a:endParaRPr lang="en-US" dirty="0">
              <a:solidFill>
                <a:srgbClr val="20386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отображает список </a:t>
            </a:r>
            <a:r>
              <a:rPr lang="ru-RU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доступных тарифов, соответствующих указанным критериям. </a:t>
            </a:r>
            <a:endParaRPr lang="en-US" dirty="0">
              <a:solidFill>
                <a:srgbClr val="203864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Пользователь </a:t>
            </a: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выбирает </a:t>
            </a:r>
            <a:r>
              <a:rPr lang="ru-RU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тариф из </a:t>
            </a:r>
            <a:r>
              <a:rPr lang="ru-RU" dirty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списка, после </a:t>
            </a:r>
            <a:r>
              <a:rPr lang="ru-RU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чего подтверждает свой выбор</a:t>
            </a:r>
            <a:r>
              <a:rPr lang="en-US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Подключенный тариф отображается в личном кабинете</a:t>
            </a:r>
            <a:r>
              <a:rPr lang="en-US" dirty="0" smtClean="0">
                <a:solidFill>
                  <a:srgbClr val="20386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08">
            <a:extLst>
              <a:ext uri="{FF2B5EF4-FFF2-40B4-BE49-F238E27FC236}">
                <a16:creationId xmlns:a16="http://schemas.microsoft.com/office/drawing/2014/main" id="{1E6637ED-DAC4-4B68-44D5-F06E19AD98DD}"/>
              </a:ext>
            </a:extLst>
          </p:cNvPr>
          <p:cNvSpPr/>
          <p:nvPr/>
        </p:nvSpPr>
        <p:spPr>
          <a:xfrm>
            <a:off x="458419" y="1113968"/>
            <a:ext cx="5396907" cy="4716920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sz="2000" b="0" i="0" u="none" strike="noStrike" cap="none" spc="0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sp>
        <p:nvSpPr>
          <p:cNvPr id="5" name="Shape 108">
            <a:extLst>
              <a:ext uri="{FF2B5EF4-FFF2-40B4-BE49-F238E27FC236}">
                <a16:creationId xmlns:a16="http://schemas.microsoft.com/office/drawing/2014/main" id="{E62589FC-8052-98A0-73D4-98ABB29271B2}"/>
              </a:ext>
            </a:extLst>
          </p:cNvPr>
          <p:cNvSpPr/>
          <p:nvPr/>
        </p:nvSpPr>
        <p:spPr>
          <a:xfrm>
            <a:off x="5967578" y="1121636"/>
            <a:ext cx="6164178" cy="4716920"/>
          </a:xfrm>
          <a:prstGeom prst="roundRect">
            <a:avLst>
              <a:gd name="adj" fmla="val 4817"/>
            </a:avLst>
          </a:prstGeom>
          <a:noFill/>
          <a:ln>
            <a:solidFill>
              <a:srgbClr val="002060"/>
            </a:solidFill>
            <a:prstDash val="dash"/>
          </a:ln>
        </p:spPr>
        <p:txBody>
          <a:bodyPr lIns="91440" tIns="45720" rIns="91440" bIns="45720" anchor="ctr"/>
          <a:lstStyle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sz="2000" b="0" i="0" u="none" strike="noStrike" cap="none" spc="0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hape 139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Технологии разработки ИС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7" name="Shape 143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38" name="Shape 144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4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9" name="Shape 145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0" name="Shape 146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41" name="Shape 147"/>
          <p:cNvSpPr txBox="1"/>
          <p:nvPr/>
        </p:nvSpPr>
        <p:spPr>
          <a:xfrm>
            <a:off x="1433890" y="1829983"/>
            <a:ext cx="3298266" cy="3887838"/>
          </a:xfrm>
          <a:prstGeom prst="rect">
            <a:avLst/>
          </a:prstGeom>
          <a:ln w="6350">
            <a:solidFill>
              <a:srgbClr val="002060"/>
            </a:solidFill>
            <a:prstDash val="dash"/>
          </a:ln>
        </p:spPr>
        <p:txBody>
          <a:bodyPr vert="horz" lIns="91440" tIns="45720" rIns="91440" bIns="45720">
            <a:normAutofit/>
          </a:bodyPr>
          <a:lstStyle>
            <a:lvl1pPr marL="2286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 sz="2800" b="0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ru-RU" sz="2400" b="0" i="0" u="none" strike="noStrike" cap="none" spc="0" baseline="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Клиентская часть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: </a:t>
            </a:r>
          </a:p>
          <a:p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HTML</a:t>
            </a:r>
          </a:p>
          <a:p>
            <a:r>
              <a:rPr lang="en-US" sz="1800" b="0" i="0" u="none" strike="noStrike" cap="none" spc="0" baseline="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CSS</a:t>
            </a:r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(BOOTSTRAP)</a:t>
            </a:r>
          </a:p>
          <a:p>
            <a:pPr marL="0" indent="0" algn="ctr"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Серверная часть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:</a:t>
            </a:r>
          </a:p>
          <a:p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PHP MY ADMIN</a:t>
            </a:r>
            <a:endParaRPr lang="ru-RU" sz="180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buNone/>
            </a:pPr>
            <a:r>
              <a:rPr lang="ru-RU" sz="1800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Локальная часть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:</a:t>
            </a:r>
          </a:p>
          <a:p>
            <a:r>
              <a:rPr lang="en-US" sz="1800" dirty="0" err="1">
                <a:solidFill>
                  <a:srgbClr val="002060"/>
                </a:solidFill>
                <a:latin typeface="Arial"/>
                <a:ea typeface="Arial"/>
                <a:cs typeface="Arial"/>
              </a:rPr>
              <a:t>OSPanel</a:t>
            </a:r>
            <a:r>
              <a:rPr lang="en-US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для тестирования</a:t>
            </a:r>
          </a:p>
          <a:p>
            <a:pPr marL="0" indent="0">
              <a:buNone/>
            </a:pPr>
            <a:endParaRPr lang="ru-RU" sz="180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endParaRPr lang="en-US" sz="1800" b="0" i="0" u="none" strike="noStrike" cap="none" spc="0" baseline="0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97164" name="Picture 2" descr="html icon for your website, mobile, presentation, and logo design. 20816512  Vector Art at Vecteez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846" y="1867119"/>
            <a:ext cx="1483445" cy="1561881"/>
          </a:xfrm>
          <a:prstGeom prst="rect">
            <a:avLst/>
          </a:prstGeom>
          <a:noFill/>
        </p:spPr>
      </p:pic>
      <p:pic>
        <p:nvPicPr>
          <p:cNvPr id="2097166" name="Picture 8" descr="File:CSS3 logo and wordmark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03202" y="1907368"/>
            <a:ext cx="990088" cy="1407109"/>
          </a:xfrm>
          <a:prstGeom prst="rect">
            <a:avLst/>
          </a:prstGeom>
          <a:noFill/>
        </p:spPr>
      </p:pic>
      <p:pic>
        <p:nvPicPr>
          <p:cNvPr id="2097168" name="Picture 12" descr="php&quot; Icon - Download for free – Iconduc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7722" y="3640095"/>
            <a:ext cx="1483445" cy="1483445"/>
          </a:xfrm>
          <a:prstGeom prst="rect">
            <a:avLst/>
          </a:prstGeom>
          <a:noFill/>
        </p:spPr>
      </p:pic>
      <p:pic>
        <p:nvPicPr>
          <p:cNvPr id="2097169" name="Picture 14" descr="A Quick Guide to Understanding Your phpMyAdmin Area - ReadWrit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70727" y="3859832"/>
            <a:ext cx="2044233" cy="1263708"/>
          </a:xfrm>
          <a:prstGeom prst="rect">
            <a:avLst/>
          </a:prstGeom>
          <a:noFill/>
        </p:spPr>
      </p:pic>
      <p:pic>
        <p:nvPicPr>
          <p:cNvPr id="2097170" name="Picture 204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233556" y="30535"/>
            <a:ext cx="893928" cy="893928"/>
          </a:xfrm>
          <a:prstGeom prst="rect">
            <a:avLst/>
          </a:prstGeom>
          <a:ln w="12700"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hape 124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Схема базы данных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0" name="Shape 127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31" name="Shape 128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6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2" name="Shape 129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33" name="Shape 130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34" name="Shape 340"/>
          <p:cNvSpPr/>
          <p:nvPr/>
        </p:nvSpPr>
        <p:spPr>
          <a:xfrm>
            <a:off x="5552713" y="319731"/>
            <a:ext cx="446896" cy="427292"/>
          </a:xfrm>
          <a:custGeom>
            <a:avLst/>
            <a:gdLst>
              <a:gd name="OXMLTextRectL" fmla="val 0"/>
              <a:gd name="OXMLTextRectT" fmla="val 0"/>
              <a:gd name="OXMLTextRectR" fmla="val w"/>
              <a:gd name="OXMLTextRectB" fmla="val h"/>
              <a:gd name="COTextRectL" fmla="*/ OXMLTextRectL 1 w"/>
              <a:gd name="COTextRectT" fmla="*/ OXMLTextRectT 1 h"/>
              <a:gd name="COTextRectR" fmla="*/ OXMLTextRectR 1 w"/>
              <a:gd name="COTextRectB" fmla="*/ OXMLTextRectB 1 h"/>
              <a:gd name="ODFLeft" fmla="val 0"/>
              <a:gd name="ODFTop" fmla="val 0"/>
              <a:gd name="ODFRight" fmla="val 21600"/>
              <a:gd name="ODFBottom" fmla="val 21600"/>
              <a:gd name="ODFWidth" fmla="val 21600"/>
              <a:gd name="ODFHeight" fmla="val 21600"/>
            </a:gdLst>
            <a:ahLst/>
            <a:cxnLst/>
            <a:rect l="OXMLTextRectL" t="OXMLTextRectT" r="OXMLTextRectR" b="OXMLTextRectB"/>
            <a:pathLst>
              <a:path w="21600" h="2160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002060"/>
          </a:solidFill>
          <a:ln w="12700">
            <a:prstDash val="solid"/>
          </a:ln>
        </p:spPr>
        <p:txBody>
          <a:bodyPr lIns="19045" tIns="19045" rIns="19045" bIns="19045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500" b="0" i="0" u="none" strike="noStrike" cap="none" spc="0" baseline="0">
              <a:solidFill>
                <a:srgbClr val="FFFFFF"/>
              </a:solidFill>
              <a:latin typeface="Gill Sans"/>
              <a:ea typeface="Gill Sans"/>
              <a:cs typeface="Gill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8FCD8-C50E-1569-CF3B-9C2E5D84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1866682"/>
            <a:ext cx="5753903" cy="3124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hape 132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Функционал веб-приложения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4" name="Shape 134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45" name="Shape 135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7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6" name="Shape 136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7" name="Shape 137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pic>
        <p:nvPicPr>
          <p:cNvPr id="2097174" name="Picture 24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68515" y="125101"/>
            <a:ext cx="896156" cy="896156"/>
          </a:xfrm>
          <a:prstGeom prst="rect">
            <a:avLst/>
          </a:prstGeom>
          <a:ln w="12700">
            <a:prstDash val="solid"/>
          </a:ln>
        </p:spPr>
      </p:pic>
      <p:pic>
        <p:nvPicPr>
          <p:cNvPr id="2097175" name="Picture 248"/>
          <p:cNvPicPr>
            <a:picLocks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68515" y="110412"/>
            <a:ext cx="896156" cy="896156"/>
          </a:xfrm>
          <a:prstGeom prst="rect">
            <a:avLst/>
          </a:prstGeom>
          <a:ln w="12700">
            <a:prstDash val="solid"/>
          </a:ln>
        </p:spPr>
      </p:pic>
      <p:sp>
        <p:nvSpPr>
          <p:cNvPr id="1048649" name="Shape 167"/>
          <p:cNvSpPr/>
          <p:nvPr/>
        </p:nvSpPr>
        <p:spPr>
          <a:xfrm>
            <a:off x="0" y="-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1F6000-54C9-62FB-DDAF-15477C72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361" y="837727"/>
            <a:ext cx="3878011" cy="29338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00FA82-E462-C72A-1DC2-87E007353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245" y="3257859"/>
            <a:ext cx="3049428" cy="21657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31F2EC-9DE1-910E-8F2B-6A8B5D0A8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372" y="1665609"/>
            <a:ext cx="2970135" cy="15811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B0FFB90-2EC0-ADE9-4301-CA1C34E07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123" y="1930794"/>
            <a:ext cx="2895953" cy="347973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53FA607-A270-6950-C211-9C9A143926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220" y="3770967"/>
            <a:ext cx="3508575" cy="1922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31">
          <a:extLst>
            <a:ext uri="{FF2B5EF4-FFF2-40B4-BE49-F238E27FC236}">
              <a16:creationId xmlns:a16="http://schemas.microsoft.com/office/drawing/2014/main" id="{608B43F3-76DF-A56C-BCE8-DE391EDB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hape 132">
            <a:extLst>
              <a:ext uri="{FF2B5EF4-FFF2-40B4-BE49-F238E27FC236}">
                <a16:creationId xmlns:a16="http://schemas.microsoft.com/office/drawing/2014/main" id="{7479E27C-8B9B-2A41-0EA6-D8DE8E315E04}"/>
              </a:ext>
            </a:extLst>
          </p:cNvPr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Функционал веб-приложения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4" name="Shape 134">
            <a:extLst>
              <a:ext uri="{FF2B5EF4-FFF2-40B4-BE49-F238E27FC236}">
                <a16:creationId xmlns:a16="http://schemas.microsoft.com/office/drawing/2014/main" id="{FF23D275-34DF-F249-2620-4209A82AD285}"/>
              </a:ext>
            </a:extLst>
          </p:cNvPr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45" name="Shape 135">
            <a:extLst>
              <a:ext uri="{FF2B5EF4-FFF2-40B4-BE49-F238E27FC236}">
                <a16:creationId xmlns:a16="http://schemas.microsoft.com/office/drawing/2014/main" id="{20E0D756-1583-9ED9-6927-0F26E74F4C62}"/>
              </a:ext>
            </a:extLst>
          </p:cNvPr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8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6" name="Shape 136">
            <a:extLst>
              <a:ext uri="{FF2B5EF4-FFF2-40B4-BE49-F238E27FC236}">
                <a16:creationId xmlns:a16="http://schemas.microsoft.com/office/drawing/2014/main" id="{4DCDCC37-9FD8-F9BB-9011-9079209EFFA1}"/>
              </a:ext>
            </a:extLst>
          </p:cNvPr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47" name="Shape 137">
            <a:extLst>
              <a:ext uri="{FF2B5EF4-FFF2-40B4-BE49-F238E27FC236}">
                <a16:creationId xmlns:a16="http://schemas.microsoft.com/office/drawing/2014/main" id="{A647E6E1-1163-1B4A-2E86-B38E35CE58BC}"/>
              </a:ext>
            </a:extLst>
          </p:cNvPr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pic>
        <p:nvPicPr>
          <p:cNvPr id="2097174" name="Picture 248">
            <a:extLst>
              <a:ext uri="{FF2B5EF4-FFF2-40B4-BE49-F238E27FC236}">
                <a16:creationId xmlns:a16="http://schemas.microsoft.com/office/drawing/2014/main" id="{86533CAA-F278-536A-A707-7234CA83357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68515" y="125101"/>
            <a:ext cx="896156" cy="896156"/>
          </a:xfrm>
          <a:prstGeom prst="rect">
            <a:avLst/>
          </a:prstGeom>
          <a:ln w="12700">
            <a:prstDash val="solid"/>
          </a:ln>
        </p:spPr>
      </p:pic>
      <p:pic>
        <p:nvPicPr>
          <p:cNvPr id="2097175" name="Picture 248">
            <a:extLst>
              <a:ext uri="{FF2B5EF4-FFF2-40B4-BE49-F238E27FC236}">
                <a16:creationId xmlns:a16="http://schemas.microsoft.com/office/drawing/2014/main" id="{F0344B3D-D825-C594-B4B9-936E80D22945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68515" y="110412"/>
            <a:ext cx="896156" cy="896156"/>
          </a:xfrm>
          <a:prstGeom prst="rect">
            <a:avLst/>
          </a:prstGeom>
          <a:ln w="12700">
            <a:prstDash val="solid"/>
          </a:ln>
        </p:spPr>
      </p:pic>
      <p:sp>
        <p:nvSpPr>
          <p:cNvPr id="1048649" name="Shape 167">
            <a:extLst>
              <a:ext uri="{FF2B5EF4-FFF2-40B4-BE49-F238E27FC236}">
                <a16:creationId xmlns:a16="http://schemas.microsoft.com/office/drawing/2014/main" id="{63F088A3-8804-348F-3F82-CD42D2BF2BAC}"/>
              </a:ext>
            </a:extLst>
          </p:cNvPr>
          <p:cNvSpPr/>
          <p:nvPr/>
        </p:nvSpPr>
        <p:spPr>
          <a:xfrm>
            <a:off x="0" y="-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B7BD20-BA2E-AFCF-2618-7662EB82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03" y="1240554"/>
            <a:ext cx="2214335" cy="35289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2DE225-BCF8-A207-FB81-3CA536F3B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28" y="2395586"/>
            <a:ext cx="6214276" cy="32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2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hape 159"/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Функционал модуля</a:t>
            </a:r>
          </a:p>
        </p:txBody>
      </p:sp>
      <p:sp>
        <p:nvSpPr>
          <p:cNvPr id="1048659" name="Shape 164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sz="3000" b="1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9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0" name="Shape 165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1" name="Shape 166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</a:t>
            </a:r>
            <a:r>
              <a:rPr sz="1400" b="0" i="0" u="none" strike="noStrike" cap="none" spc="0" baseline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им</a:t>
            </a:r>
            <a:r>
              <a:rPr sz="1400" b="0" i="0" u="none" strike="noStrike" cap="none" spc="0" baseline="0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. И.Ф. </a:t>
            </a:r>
            <a:r>
              <a:rPr sz="1400" b="0" i="0" u="none" strike="noStrike" cap="none" spc="0" baseline="0" dirty="0" err="1">
                <a:solidFill>
                  <a:schemeClr val="bg1"/>
                </a:solidFill>
                <a:latin typeface="Arial"/>
                <a:ea typeface="Arial"/>
                <a:cs typeface="Arial"/>
              </a:rPr>
              <a:t>Павлова</a:t>
            </a:r>
            <a:endParaRPr sz="3700" b="0" i="0" u="none" strike="noStrike" cap="none" spc="0" baseline="0" dirty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1048662" name="Shape 167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hape 160">
            <a:extLst>
              <a:ext uri="{FF2B5EF4-FFF2-40B4-BE49-F238E27FC236}">
                <a16:creationId xmlns:a16="http://schemas.microsoft.com/office/drawing/2014/main" id="{6E8D9830-5FAE-B575-4FCF-E8044D0D7554}"/>
              </a:ext>
            </a:extLst>
          </p:cNvPr>
          <p:cNvSpPr txBox="1"/>
          <p:nvPr/>
        </p:nvSpPr>
        <p:spPr>
          <a:xfrm rot="21598400">
            <a:off x="801009" y="1448048"/>
            <a:ext cx="602197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spc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пользователей: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кабинет: просмотр тарифов, подключение услуг, редактирование данных.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администраторов: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пользователями, тарифами, заявками.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Редактирование и удаление записей в БД.</a:t>
            </a:r>
            <a:endParaRPr lang="en-US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4C4C81E-117D-CE8F-A0E0-9C5F06CD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34" y="944745"/>
            <a:ext cx="3868927" cy="386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hape 265"/>
          <p:cNvSpPr/>
          <p:nvPr/>
        </p:nvSpPr>
        <p:spPr>
          <a:xfrm>
            <a:off x="-1" y="0"/>
            <a:ext cx="365762" cy="6858000"/>
          </a:xfrm>
          <a:prstGeom prst="rect">
            <a:avLst/>
          </a:prstGeom>
          <a:solidFill>
            <a:srgbClr val="A7A7A7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65" name="Shape 266"/>
          <p:cNvSpPr txBox="1"/>
          <p:nvPr/>
        </p:nvSpPr>
        <p:spPr>
          <a:xfrm>
            <a:off x="11117561" y="6321476"/>
            <a:ext cx="649800" cy="53652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anchor="b">
            <a:norm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>
              <a:lnSpc>
                <a:spcPct val="9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10</a:t>
            </a:r>
            <a:endParaRPr sz="3000" b="1" i="0" u="none" strike="noStrike" cap="none" spc="0" baseline="0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6" name="Shape 267"/>
          <p:cNvSpPr txBox="1"/>
          <p:nvPr/>
        </p:nvSpPr>
        <p:spPr>
          <a:xfrm>
            <a:off x="458419" y="6154815"/>
            <a:ext cx="3437396" cy="751826"/>
          </a:xfrm>
          <a:prstGeom prst="rect">
            <a:avLst/>
          </a:prstGeom>
          <a:ln w="12700">
            <a:prstDash val="solid"/>
          </a:ln>
        </p:spPr>
        <p:txBody>
          <a:bodyPr lIns="45719" tIns="45720" rIns="45719" bIns="45720" anchor="ctr">
            <a:noAutofit/>
          </a:bodyPr>
          <a:lstStyle>
            <a:lvl1pPr marL="0"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0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1pPr>
            <a:lvl2pPr marL="0" marR="0" lvl="1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2pPr>
            <a:lvl3pPr marL="0" marR="0" lvl="2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3pPr>
            <a:lvl4pPr marL="0" marR="0" lvl="3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4pPr>
            <a:lvl5pPr marL="0" marR="0" lvl="4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5pPr>
            <a:lvl6pPr marL="0" marR="0" lvl="5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6pPr>
            <a:lvl7pPr marL="0" marR="0" lvl="6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7pPr>
            <a:lvl8pPr marL="0" marR="0" lvl="7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8pPr>
            <a:lvl9pPr marL="0" marR="0" lvl="8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 spc="0" baseline="0">
                <a:solidFill>
                  <a:srgbClr val="000000"/>
                </a:solidFill>
                <a:latin typeface="Calibri Light"/>
                <a:ea typeface="Calibri Light"/>
                <a:cs typeface="Calibri Light"/>
              </a:defRPr>
            </a:lvl9pPr>
          </a:lstStyle>
          <a:p>
            <a:pPr algn="l"/>
            <a:r>
              <a:rPr sz="1400">
                <a:solidFill>
                  <a:srgbClr val="002060"/>
                </a:solidFill>
                <a:latin typeface="Arial"/>
                <a:ea typeface="Arial"/>
                <a:cs typeface="Arial"/>
              </a:rPr>
              <a:t>ПОЛИТЕХНИЧЕСКИЙ КОЛЛЕДЖ №8</a:t>
            </a:r>
            <a:endParaRPr sz="14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8667" name="Shape 268"/>
          <p:cNvSpPr/>
          <p:nvPr/>
        </p:nvSpPr>
        <p:spPr>
          <a:xfrm>
            <a:off x="3686047" y="6376840"/>
            <a:ext cx="2849880" cy="294640"/>
          </a:xfrm>
          <a:prstGeom prst="rect">
            <a:avLst/>
          </a:prstGeom>
          <a:solidFill>
            <a:srgbClr val="002060"/>
          </a:solidFill>
        </p:spPr>
        <p:txBody>
          <a:bodyPr wrap="none" lIns="91440" tIns="45720" rIns="91440" bIns="4572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b="0" i="0" u="none" strike="noStrike" cap="none" spc="0" baseline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ГАПОУ ПК №8 им. И.Ф. Павлова</a:t>
            </a:r>
            <a:endParaRPr sz="3700" b="0" i="0" u="none" strike="noStrike" cap="none" spc="0" baseline="0">
              <a:solidFill>
                <a:srgbClr val="FFFFFF"/>
              </a:solidFill>
              <a:latin typeface="Arial Black"/>
              <a:ea typeface="Arial Black"/>
              <a:cs typeface="Arial Black"/>
            </a:endParaRPr>
          </a:p>
        </p:txBody>
      </p:sp>
      <p:sp>
        <p:nvSpPr>
          <p:cNvPr id="6" name="Shape 159">
            <a:extLst>
              <a:ext uri="{FF2B5EF4-FFF2-40B4-BE49-F238E27FC236}">
                <a16:creationId xmlns:a16="http://schemas.microsoft.com/office/drawing/2014/main" id="{8F4452C7-8658-FEBD-0184-524661B85D1E}"/>
              </a:ext>
            </a:extLst>
          </p:cNvPr>
          <p:cNvSpPr txBox="1"/>
          <p:nvPr/>
        </p:nvSpPr>
        <p:spPr>
          <a:xfrm>
            <a:off x="685801" y="319731"/>
            <a:ext cx="10180720" cy="50689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marR="0" lvl="1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2pPr>
            <a:lvl3pPr marL="0" marR="0" lvl="2" indent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3pPr>
            <a:lvl4pPr marL="0" marR="0" lvl="3" indent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4pPr>
            <a:lvl5pPr marL="0" marR="0" lvl="4" indent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5pPr>
            <a:lvl6pPr marL="0" marR="0" lvl="5" indent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0" marR="0" lvl="6" indent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0" marR="0" lvl="7" indent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0" marR="0" lvl="8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b="1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Заключение</a:t>
            </a:r>
            <a:endParaRPr b="1" dirty="0">
              <a:solidFill>
                <a:srgbClr val="00206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Shape 160">
            <a:extLst>
              <a:ext uri="{FF2B5EF4-FFF2-40B4-BE49-F238E27FC236}">
                <a16:creationId xmlns:a16="http://schemas.microsoft.com/office/drawing/2014/main" id="{01D356F4-3ECC-8E51-86CF-B99827C19D5D}"/>
              </a:ext>
            </a:extLst>
          </p:cNvPr>
          <p:cNvSpPr txBox="1"/>
          <p:nvPr/>
        </p:nvSpPr>
        <p:spPr>
          <a:xfrm rot="21598400">
            <a:off x="791570" y="1332021"/>
            <a:ext cx="6021971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u="none" strike="noStrike" cap="none" spc="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6858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4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2pPr>
            <a:lvl3pPr marL="11430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20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3pPr>
            <a:lvl4pPr marL="16002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4pPr>
            <a:lvl5pPr marL="20574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</a:defRPr>
            </a:lvl5pPr>
            <a:lvl6pPr marL="25146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6pPr>
            <a:lvl7pPr marL="29718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7pPr>
            <a:lvl8pPr marL="34290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8pPr>
            <a:lvl9pPr marL="38862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 sz="1800" b="0" i="0" u="none" strike="noStrike" cap="none" spc="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Итоги: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успешно реализован, соответствует требованиям.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 автоматизацию управления услугами.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 к внедрению и масштабированию.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Перспективы:</a:t>
            </a:r>
          </a:p>
          <a:p>
            <a:pPr algn="just"/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Интеграция с платежными системами.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аналитики качества услуг.</a:t>
            </a:r>
          </a:p>
        </p:txBody>
      </p:sp>
      <p:pic>
        <p:nvPicPr>
          <p:cNvPr id="8" name="Picture 192">
            <a:extLst>
              <a:ext uri="{FF2B5EF4-FFF2-40B4-BE49-F238E27FC236}">
                <a16:creationId xmlns:a16="http://schemas.microsoft.com/office/drawing/2014/main" id="{C037AB99-4183-3D20-0B2C-0609DE25A2C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02556" y="126072"/>
            <a:ext cx="948681" cy="948682"/>
          </a:xfrm>
          <a:prstGeom prst="rect">
            <a:avLst/>
          </a:prstGeom>
          <a:ln w="12700">
            <a:prstDash val="solid"/>
          </a:ln>
        </p:spPr>
      </p:pic>
      <p:pic>
        <p:nvPicPr>
          <p:cNvPr id="9" name="Picture 4" descr="СПЕЦИФИКА ОЦЕНКИ ЭКСПЕРТНОГО ЗАКЛЮЧЕНИЯ / Рецензия на экспертизу / Pravo.ru  - коллективные блоги">
            <a:extLst>
              <a:ext uri="{FF2B5EF4-FFF2-40B4-BE49-F238E27FC236}">
                <a16:creationId xmlns:a16="http://schemas.microsoft.com/office/drawing/2014/main" id="{2ABD5FC7-5628-D9CB-2C20-1EBCA3A0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3958" y="1744825"/>
            <a:ext cx="4953456" cy="3368350"/>
          </a:xfrm>
          <a:prstGeom prst="rect">
            <a:avLst/>
          </a:prstGeom>
          <a:noFill/>
        </p:spPr>
      </p:pic>
      <p:sp>
        <p:nvSpPr>
          <p:cNvPr id="2" name="Shape 167">
            <a:extLst>
              <a:ext uri="{FF2B5EF4-FFF2-40B4-BE49-F238E27FC236}">
                <a16:creationId xmlns:a16="http://schemas.microsoft.com/office/drawing/2014/main" id="{A87CCEA4-CC56-D2EB-28E6-F4A071BF76DB}"/>
              </a:ext>
            </a:extLst>
          </p:cNvPr>
          <p:cNvSpPr/>
          <p:nvPr/>
        </p:nvSpPr>
        <p:spPr>
          <a:xfrm>
            <a:off x="-6003" y="48641"/>
            <a:ext cx="365762" cy="6858000"/>
          </a:xfrm>
          <a:prstGeom prst="rect">
            <a:avLst/>
          </a:prstGeom>
          <a:solidFill>
            <a:srgbClr val="002060"/>
          </a:solidFill>
          <a:ln w="12700">
            <a:prstDash val="solid"/>
          </a:ln>
        </p:spPr>
        <p:txBody>
          <a:bodyPr lIns="45719" tIns="45720" rIns="45719" bIns="4572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800" b="0" i="0" u="none" strike="noStrike" cap="none" spc="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"/>
        <a:cs typeface=""/>
      </a:majorFont>
      <a:minorFont>
        <a:latin typeface="Helvetica"/>
        <a:ea typeface=""/>
        <a:cs typeface="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</a:gradFill>
      </a:fillStyleLst>
      <a:lnStyleLst>
        <a:ln w="9525">
          <a:solidFill>
            <a:schemeClr val="phClr">
              <a:shade val="95000"/>
              <a:satMod val="104999"/>
            </a:schemeClr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412</Words>
  <Application>Microsoft Office PowerPoint</Application>
  <PresentationFormat>Широкоэкранный</PresentationFormat>
  <Paragraphs>85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Gill Sans</vt:lpstr>
      <vt:lpstr>Helvetica</vt:lpstr>
      <vt:lpstr>Times New Roman</vt:lpstr>
      <vt:lpstr>Тема Office</vt:lpstr>
      <vt:lpstr>ПОЛИТЕХНИЧЕСКИЙ КОЛЛЕДЖ №8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ПОЛИТЕХНИЧЕСКИЙ КОЛЛЕДЖ №8</dc:title>
  <dc:creator>OBG</dc:creator>
  <cp:lastModifiedBy>user</cp:lastModifiedBy>
  <cp:revision>15</cp:revision>
  <dcterms:created xsi:type="dcterms:W3CDTF">2024-06-17T17:04:28Z</dcterms:created>
  <dcterms:modified xsi:type="dcterms:W3CDTF">2025-04-29T06:30:32Z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544d1df0df0745c2a6fad5c504ae8a30</vt:lpwstr>
  </property>
</Properties>
</file>