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9" r:id="rId5"/>
    <p:sldId id="258" r:id="rId6"/>
    <p:sldId id="261" r:id="rId7"/>
    <p:sldId id="262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D517D-2D0A-2D41-ABB9-C375E93CB38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E8C42-0696-354E-9FDF-3DDA66F3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E8C42-0696-354E-9FDF-3DDA66F35C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B593-E099-06A1-A805-6BB54C198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5C479-24A1-1F1D-6DC8-D5C3F0199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2E9A-10A2-6FB1-CF80-78616463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5F4B-3F93-56E7-275F-9EE4E5C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3AA4F-5283-6F66-8D62-A4E5376F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ECFC-6522-ED84-EFBC-25D01531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6B436-7A62-E7EA-92FE-C0C1268D1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EFB25-5C7E-A21C-EB8D-FF047B65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3438-8162-05EC-4951-65BB660A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C6B7-531D-7D2B-4473-92EAF1DB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2E4F1-12FB-05A7-9AC3-2C2AB245E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6D47F-2B96-96BA-49DE-31B184738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5907-AA73-0F07-3A9C-1A92A083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219-5533-7FDA-38A5-8C36FCD9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222F-1AEC-FF9A-4615-96F70CE1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B990-1413-2C75-26D9-6063A1D8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9B72-59B8-BDCA-A7FD-E8DCB836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22CC-107D-23AB-6B90-B6F31A7B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7E79-E8D6-3DDB-136E-E636177E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3005-A300-8E79-75B1-E14ECFA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2F8C-534E-1060-C851-CF46A6A7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85F8D-F3A6-399C-1165-0F09EB128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46836-F6CE-3283-D341-D257EB88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21CD5-117F-F7ED-CE71-FE925C67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B0ECB-8E53-198A-15C2-4FB5932B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BF74-6AD2-A434-A0D1-AEC9199A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71F9-4C6E-5964-1CB3-B23B2FEB6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D2E11-2C47-F3FE-8310-2E897C0B2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87744-6BDD-D773-4516-8A4E6CA8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6B8F5-1995-127A-1CBB-33E44728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2DD50-DE68-93E5-FD60-9DD5BB2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D1F3-CE86-48EE-6D42-E9E54612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0661-2385-3DC7-E43E-60AAFBD5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B53B5-F857-5094-3D8D-F2DE6E07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DB74-D598-F854-1D98-780EE919C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86B7D-AFA6-7911-C1CD-AB06B7BA9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93F65-EB98-B572-C7A1-0FF88B39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E1CD3-5CE0-15E1-E5B0-AF0E9715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7AEA8-51FA-4E20-7213-E49D6953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1B5-202F-84C3-2108-862A6812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4EB36-7304-A363-C214-36175D6F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45DC3-704B-4F36-FCA7-8DC730B7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9A5AC-6703-E69A-A8FB-0DF789AB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E57EA-2701-B34E-80D0-91329E80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F63E7-964A-7CAE-DA3A-921A7B04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921DA-2B8E-D2A0-3F16-8141F8BC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7C26-8171-AEFF-43F6-51C73ACA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220D-EA03-F843-DBFB-0D3D296E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5F59D-3012-632D-8266-1E69180F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9435C-2C42-5E6A-91B6-0A724AA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48F2C-F95D-A089-D344-FE49391C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40C3-B7E2-3460-B89C-1BC1CF59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A643-05A4-19D4-F031-5CB2321E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02A3D-EC44-AD53-B5CD-3C353759F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D441E-1CF1-AF33-1D72-D07233FF2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53C41-B4FB-7E58-2DDC-555F4C7A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231F3-C65E-E610-B411-1962F57E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53F2-78B0-1B7E-BE27-44F58A5C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B1DF1-CA7F-43AD-1CD2-70E22981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6EF86-B903-D344-A6EB-1CA18A5A0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F11F-0481-5554-6FBC-4E9D7CF9C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967B-F00F-1240-AF13-9F38E08639E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47EF-9CFC-3228-91A0-52AD3DE88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FC7E-FE1C-8572-4EA9-6386B9182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D36A-21DC-D649-964D-A9575498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let.com/jp/818427771/lesson-0-booster-words-flash-cards/?i=58mhyx&amp;x=1jqt" TargetMode="External"/><Relationship Id="rId7" Type="http://schemas.openxmlformats.org/officeDocument/2006/relationships/image" Target="../media/image2.svg"/><Relationship Id="rId2" Type="http://schemas.openxmlformats.org/officeDocument/2006/relationships/hyperlink" Target="https://github.com/lLukii/Chinese-Cla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mailto:jguo@browning.edu" TargetMode="External"/><Relationship Id="rId4" Type="http://schemas.openxmlformats.org/officeDocument/2006/relationships/hyperlink" Target="mailto:ljiao@browning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7A7A-B075-9D38-CBF6-500032489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3509963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b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</a:br>
            <a:b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</a:br>
            <a:b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</a:br>
            <a:b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</a:br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Chinese Club at Browning!	</a:t>
            </a:r>
            <a:b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</a:br>
            <a:b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</a:br>
            <a:endParaRPr lang="en-US" dirty="0">
              <a:latin typeface="Libian TC" panose="02010600040101010101" pitchFamily="2" charset="-120"/>
              <a:ea typeface="Libian TC" panose="02010600040101010101" pitchFamily="2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C99F5-C070-8A8E-EAE6-9C8D95E7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509963"/>
            <a:ext cx="12191999" cy="3348037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Week 1:</a:t>
            </a:r>
          </a:p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Tones/Pinyin</a:t>
            </a:r>
          </a:p>
        </p:txBody>
      </p:sp>
      <p:pic>
        <p:nvPicPr>
          <p:cNvPr id="5" name="Graphic 4" descr="Festive lantern with solid fill">
            <a:extLst>
              <a:ext uri="{FF2B5EF4-FFF2-40B4-BE49-F238E27FC236}">
                <a16:creationId xmlns:a16="http://schemas.microsoft.com/office/drawing/2014/main" id="{81564E0D-6821-623E-7825-2592AFC96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895" y="-126828"/>
            <a:ext cx="2101402" cy="2101402"/>
          </a:xfrm>
          <a:prstGeom prst="rect">
            <a:avLst/>
          </a:prstGeom>
        </p:spPr>
      </p:pic>
      <p:pic>
        <p:nvPicPr>
          <p:cNvPr id="9" name="Graphic 8" descr="Festive lantern with solid fill">
            <a:extLst>
              <a:ext uri="{FF2B5EF4-FFF2-40B4-BE49-F238E27FC236}">
                <a16:creationId xmlns:a16="http://schemas.microsoft.com/office/drawing/2014/main" id="{20702DC9-EF1B-C384-E9FE-B4A4C6D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396" y="3179591"/>
            <a:ext cx="914400" cy="914400"/>
          </a:xfrm>
          <a:prstGeom prst="rect">
            <a:avLst/>
          </a:prstGeom>
        </p:spPr>
      </p:pic>
      <p:pic>
        <p:nvPicPr>
          <p:cNvPr id="11" name="Graphic 10" descr="Festive lantern with solid fill">
            <a:extLst>
              <a:ext uri="{FF2B5EF4-FFF2-40B4-BE49-F238E27FC236}">
                <a16:creationId xmlns:a16="http://schemas.microsoft.com/office/drawing/2014/main" id="{084F7CDF-A08D-014C-12C2-7D212C5E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99" y="1754981"/>
            <a:ext cx="1567794" cy="15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3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EF2-E98D-4DA6-D65A-44CF4B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Pinyin groups (adjacent vowels)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D373-5FB2-2028-3DB3-7AC91723A7F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Libian TC" panose="02010600040101010101" pitchFamily="2" charset="-120"/>
                <a:ea typeface="Libian TC" panose="02010600040101010101" pitchFamily="2" charset="-120"/>
              </a:rPr>
              <a:t>Set 4: AI EI UI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AI is almost a bit like “eye”, except you want to put more emphasis on the A tone. 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EI is spoken like “aye” in “aye lets go!”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Whenever UI is present in pinyin, you want to pronounce it like “way”. </a:t>
            </a:r>
          </a:p>
          <a:p>
            <a:pPr marL="0" indent="0">
              <a:buNone/>
            </a:pPr>
            <a:r>
              <a:rPr lang="en-US" sz="4000" dirty="0">
                <a:latin typeface="Libian TC" panose="02010600040101010101" pitchFamily="2" charset="-120"/>
                <a:ea typeface="Libian TC" panose="02010600040101010101" pitchFamily="2" charset="-120"/>
              </a:rPr>
              <a:t>Set 5: AO OU IU</a:t>
            </a: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AO is pronounced very 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similary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to “OWWW”, with the only difference being more emphasis on the A sound in pinyin.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OU is spoken similarly to “owe”.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IU </a:t>
            </a:r>
          </a:p>
        </p:txBody>
      </p:sp>
      <p:pic>
        <p:nvPicPr>
          <p:cNvPr id="4" name="Graphic 3" descr="Festive lantern with solid fill">
            <a:extLst>
              <a:ext uri="{FF2B5EF4-FFF2-40B4-BE49-F238E27FC236}">
                <a16:creationId xmlns:a16="http://schemas.microsoft.com/office/drawing/2014/main" id="{73DD931D-F1DE-84D7-469F-88514200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424610"/>
            <a:ext cx="914400" cy="914400"/>
          </a:xfrm>
          <a:prstGeom prst="rect">
            <a:avLst/>
          </a:prstGeom>
        </p:spPr>
      </p:pic>
      <p:pic>
        <p:nvPicPr>
          <p:cNvPr id="5" name="Graphic 4" descr="Festive lantern with solid fill">
            <a:extLst>
              <a:ext uri="{FF2B5EF4-FFF2-40B4-BE49-F238E27FC236}">
                <a16:creationId xmlns:a16="http://schemas.microsoft.com/office/drawing/2014/main" id="{EB896B08-500C-767A-E2E6-3C444900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9903" y="0"/>
            <a:ext cx="1567794" cy="15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EF2-E98D-4DA6-D65A-44CF4B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Extra Resources: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D373-5FB2-2028-3DB3-7AC91723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919"/>
            <a:ext cx="10515600" cy="4244044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PPT Download:  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  <a:hlinkClick r:id="rId2"/>
              </a:rPr>
              <a:t>https://github.com/lLukii/Chinese-Class</a:t>
            </a:r>
            <a:endParaRPr lang="en-US" altLang="zh-CN" sz="2400" dirty="0">
              <a:latin typeface="Libian TC" panose="02010600040101010101" pitchFamily="2" charset="-120"/>
              <a:ea typeface="Libian TC" panose="02010600040101010101" pitchFamily="2" charset="-120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Quizlet: 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  <a:hlinkClick r:id="rId3"/>
              </a:rPr>
              <a:t>https://quizlet.com/jp/818427771/lesson-0-booster-words-flash-cards/?i=58mhyx&amp;x=1jqt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Contact Us:</a:t>
            </a:r>
            <a:b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</a:b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Email: 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  <a:hlinkClick r:id="rId4"/>
              </a:rPr>
              <a:t>ljiao@browning.edu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, 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  <a:hlinkClick r:id="rId5"/>
              </a:rPr>
              <a:t>jguo@browning.edu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WeChat ID: 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TheRealLukii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 (Lucas Jiao)</a:t>
            </a:r>
          </a:p>
          <a:p>
            <a:pPr marL="0" indent="0">
              <a:buNone/>
            </a:pP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Discord: </a:t>
            </a:r>
          </a:p>
          <a:p>
            <a:pPr marL="0" indent="0">
              <a:buNone/>
            </a:pP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Lucas Jiao – 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lLukii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 #2558</a:t>
            </a:r>
          </a:p>
          <a:p>
            <a:pPr marL="0" indent="0">
              <a:buNone/>
            </a:pP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Jonathan Guo – Supernova</a:t>
            </a:r>
          </a:p>
          <a:p>
            <a:pPr marL="0" indent="0">
              <a:buNone/>
            </a:pPr>
            <a:endParaRPr lang="en-US" altLang="zh-CN" sz="2400" dirty="0">
              <a:latin typeface="Libian TC" panose="02010600040101010101" pitchFamily="2" charset="-120"/>
              <a:ea typeface="Libian TC" panose="02010600040101010101" pitchFamily="2" charset="-120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Libian TC" panose="02010600040101010101" pitchFamily="2" charset="-120"/>
              <a:ea typeface="Libian TC" panose="02010600040101010101" pitchFamily="2" charset="-120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Libian TC" panose="02010600040101010101" pitchFamily="2" charset="-120"/>
              <a:ea typeface="Libian TC" panose="02010600040101010101" pitchFamily="2" charset="-120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Libian TC" panose="02010600040101010101" pitchFamily="2" charset="-120"/>
              <a:ea typeface="Libian TC" panose="02010600040101010101" pitchFamily="2" charset="-120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Libian TC" panose="02010600040101010101" pitchFamily="2" charset="-120"/>
              <a:ea typeface="Libian TC" panose="02010600040101010101" pitchFamily="2" charset="-120"/>
              <a:sym typeface="Wingdings" pitchFamily="2" charset="2"/>
            </a:endParaRPr>
          </a:p>
        </p:txBody>
      </p:sp>
      <p:pic>
        <p:nvPicPr>
          <p:cNvPr id="4" name="Graphic 3" descr="Festive lantern with solid fill">
            <a:extLst>
              <a:ext uri="{FF2B5EF4-FFF2-40B4-BE49-F238E27FC236}">
                <a16:creationId xmlns:a16="http://schemas.microsoft.com/office/drawing/2014/main" id="{73DD931D-F1DE-84D7-469F-885142000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6600" y="1424610"/>
            <a:ext cx="914400" cy="914400"/>
          </a:xfrm>
          <a:prstGeom prst="rect">
            <a:avLst/>
          </a:prstGeom>
        </p:spPr>
      </p:pic>
      <p:pic>
        <p:nvPicPr>
          <p:cNvPr id="5" name="Graphic 4" descr="Festive lantern with solid fill">
            <a:extLst>
              <a:ext uri="{FF2B5EF4-FFF2-40B4-BE49-F238E27FC236}">
                <a16:creationId xmlns:a16="http://schemas.microsoft.com/office/drawing/2014/main" id="{EB896B08-500C-767A-E2E6-3C4449001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9903" y="0"/>
            <a:ext cx="1567794" cy="15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7A7A-B075-9D38-CBF6-500032489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3509963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LESSON 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C99F5-C070-8A8E-EAE6-9C8D95E7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509963"/>
            <a:ext cx="12191999" cy="3348037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Tones / Pinyin</a:t>
            </a:r>
          </a:p>
        </p:txBody>
      </p:sp>
      <p:pic>
        <p:nvPicPr>
          <p:cNvPr id="5" name="Graphic 4" descr="Festive lantern with solid fill">
            <a:extLst>
              <a:ext uri="{FF2B5EF4-FFF2-40B4-BE49-F238E27FC236}">
                <a16:creationId xmlns:a16="http://schemas.microsoft.com/office/drawing/2014/main" id="{81564E0D-6821-623E-7825-2592AFC96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895" y="-126828"/>
            <a:ext cx="2101402" cy="2101402"/>
          </a:xfrm>
          <a:prstGeom prst="rect">
            <a:avLst/>
          </a:prstGeom>
        </p:spPr>
      </p:pic>
      <p:pic>
        <p:nvPicPr>
          <p:cNvPr id="9" name="Graphic 8" descr="Festive lantern with solid fill">
            <a:extLst>
              <a:ext uri="{FF2B5EF4-FFF2-40B4-BE49-F238E27FC236}">
                <a16:creationId xmlns:a16="http://schemas.microsoft.com/office/drawing/2014/main" id="{20702DC9-EF1B-C384-E9FE-B4A4C6D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396" y="3179591"/>
            <a:ext cx="914400" cy="914400"/>
          </a:xfrm>
          <a:prstGeom prst="rect">
            <a:avLst/>
          </a:prstGeom>
        </p:spPr>
      </p:pic>
      <p:pic>
        <p:nvPicPr>
          <p:cNvPr id="11" name="Graphic 10" descr="Festive lantern with solid fill">
            <a:extLst>
              <a:ext uri="{FF2B5EF4-FFF2-40B4-BE49-F238E27FC236}">
                <a16:creationId xmlns:a16="http://schemas.microsoft.com/office/drawing/2014/main" id="{084F7CDF-A08D-014C-12C2-7D212C5E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99" y="1754981"/>
            <a:ext cx="1567794" cy="15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EF2-E98D-4DA6-D65A-44CF4B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 What are tones in Chinese?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D373-5FB2-2028-3DB3-7AC91723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201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Tones are sort of an added layer to speaking Chinese, making them one of the primary reasons why Chinese a difficult language to learn. 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Unlike English, the tone in which you say a particular string of characters changes its meaning in dialogue, and the characters that it corresponds to. </a:t>
            </a: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For example: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“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zhû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” is the 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pronounciation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of </a:t>
            </a:r>
            <a:r>
              <a:rPr lang="en-US" sz="2400" dirty="0" err="1">
                <a:latin typeface="DFPBiaoKaiW5-HPinIn1NLU" panose="03000500000000000000" pitchFamily="66" charset="-120"/>
                <a:ea typeface="DFPBiaoKaiW5-HPinIn1NLU" panose="03000500000000000000" pitchFamily="66" charset="-120"/>
              </a:rPr>
              <a:t>主</a:t>
            </a:r>
            <a:r>
              <a:rPr lang="en-US" sz="2400" dirty="0">
                <a:latin typeface="DFPBiaoKaiW5-HPinIn1NLU" panose="03000500000000000000" pitchFamily="66" charset="-120"/>
                <a:ea typeface="DFPBiaoKaiW5-HPinIn1NLU" panose="03000500000000000000" pitchFamily="66" charset="-120"/>
              </a:rPr>
              <a:t> 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which means primary. 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“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zhù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” is the 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pronounciation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of </a:t>
            </a:r>
            <a:r>
              <a:rPr lang="en-US" sz="2400" dirty="0" err="1">
                <a:latin typeface="DFPBiaoKaiW5-HPinIn1NLU" panose="03000500000000000000" pitchFamily="66" charset="-120"/>
                <a:ea typeface="DFPBiaoKaiW5-HPinIn1NLU" panose="03000500000000000000" pitchFamily="66" charset="-120"/>
              </a:rPr>
              <a:t>住</a:t>
            </a:r>
            <a:r>
              <a:rPr lang="en-US" sz="2400" dirty="0">
                <a:latin typeface="DFPBiaoKaiW5-HPinIn1NLU" panose="03000500000000000000" pitchFamily="66" charset="-120"/>
                <a:ea typeface="DFPBiaoKaiW5-HPinIn1NLU" panose="03000500000000000000" pitchFamily="66" charset="-120"/>
              </a:rPr>
              <a:t> 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which means to dwell / live. </a:t>
            </a: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“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beī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zi” or </a:t>
            </a:r>
            <a:r>
              <a:rPr lang="en-US" sz="2400" dirty="0" err="1">
                <a:latin typeface="DFPBiaoKaiW5-HPinIn1NLU" panose="03000500000000000000" pitchFamily="66" charset="-120"/>
                <a:ea typeface="DFPBiaoKaiW5-HPinIn1NLU" panose="03000500000000000000" pitchFamily="66" charset="-120"/>
              </a:rPr>
              <a:t>杯子</a:t>
            </a:r>
            <a:r>
              <a:rPr lang="en-US" sz="2400" dirty="0">
                <a:latin typeface="DFPBiaoKaiW5-HPinIn1NLU" panose="03000500000000000000" pitchFamily="66" charset="-120"/>
                <a:ea typeface="DFPBiaoKaiW5-HPinIn1NLU" panose="03000500000000000000" pitchFamily="66" charset="-120"/>
              </a:rPr>
              <a:t> 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means cup whereas </a:t>
            </a:r>
            <a:r>
              <a:rPr lang="zh-CN" alt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“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beì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zi” or </a:t>
            </a:r>
            <a:r>
              <a:rPr lang="zh-CN" altLang="en-US" sz="2400" dirty="0">
                <a:latin typeface="DFPBiaoKaiW5-HPinIn1NLU" panose="03000500000000000000" pitchFamily="66" charset="-120"/>
                <a:ea typeface="DFPBiaoKaiW5-HPinIn1NLU" panose="03000500000000000000" pitchFamily="66" charset="-120"/>
              </a:rPr>
              <a:t>被子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means blanket. </a:t>
            </a: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</p:txBody>
      </p:sp>
      <p:pic>
        <p:nvPicPr>
          <p:cNvPr id="4" name="Graphic 3" descr="Festive lantern with solid fill">
            <a:extLst>
              <a:ext uri="{FF2B5EF4-FFF2-40B4-BE49-F238E27FC236}">
                <a16:creationId xmlns:a16="http://schemas.microsoft.com/office/drawing/2014/main" id="{73DD931D-F1DE-84D7-469F-88514200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424610"/>
            <a:ext cx="914400" cy="914400"/>
          </a:xfrm>
          <a:prstGeom prst="rect">
            <a:avLst/>
          </a:prstGeom>
        </p:spPr>
      </p:pic>
      <p:pic>
        <p:nvPicPr>
          <p:cNvPr id="5" name="Graphic 4" descr="Festive lantern with solid fill">
            <a:extLst>
              <a:ext uri="{FF2B5EF4-FFF2-40B4-BE49-F238E27FC236}">
                <a16:creationId xmlns:a16="http://schemas.microsoft.com/office/drawing/2014/main" id="{EB896B08-500C-767A-E2E6-3C444900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9903" y="0"/>
            <a:ext cx="1567794" cy="15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EF2-E98D-4DA6-D65A-44CF4B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The four tones: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D373-5FB2-2028-3DB3-7AC91723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64665"/>
            <a:ext cx="10515600" cy="2479344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latin typeface="Libian TC" panose="02010600040101010101" pitchFamily="2" charset="-120"/>
                <a:ea typeface="Libian TC" panose="02010600040101010101" pitchFamily="2" charset="-120"/>
              </a:rPr>
              <a:t>First tone (</a:t>
            </a:r>
            <a:r>
              <a:rPr lang="en-US" sz="2400" b="1" dirty="0" err="1">
                <a:latin typeface="Libian TC" panose="02010600040101010101" pitchFamily="2" charset="-120"/>
                <a:ea typeface="Libian TC" panose="02010600040101010101" pitchFamily="2" charset="-120"/>
              </a:rPr>
              <a:t>ā</a:t>
            </a:r>
            <a:r>
              <a:rPr lang="en-US" sz="2400" b="1" dirty="0">
                <a:latin typeface="Libian TC" panose="02010600040101010101" pitchFamily="2" charset="-120"/>
                <a:ea typeface="Libian TC" panose="02010600040101010101" pitchFamily="2" charset="-120"/>
              </a:rPr>
              <a:t>): Pronounce the first tone with a ”flat” voice throughout.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Libian TC" panose="02010600040101010101" pitchFamily="2" charset="-120"/>
                <a:ea typeface="Libian TC" panose="02010600040101010101" pitchFamily="2" charset="-120"/>
              </a:rPr>
              <a:t>Second Tone (</a:t>
            </a:r>
            <a:r>
              <a:rPr lang="en-US" sz="2400" b="1" dirty="0" err="1">
                <a:latin typeface="Libian TC" panose="02010600040101010101" pitchFamily="2" charset="-120"/>
                <a:ea typeface="Libian TC" panose="02010600040101010101" pitchFamily="2" charset="-120"/>
              </a:rPr>
              <a:t>á</a:t>
            </a:r>
            <a:r>
              <a:rPr lang="en-US" sz="2400" b="1" dirty="0">
                <a:latin typeface="Libian TC" panose="02010600040101010101" pitchFamily="2" charset="-120"/>
                <a:ea typeface="Libian TC" panose="02010600040101010101" pitchFamily="2" charset="-120"/>
              </a:rPr>
              <a:t>): Continuously raise your voice for the entire duration of the second tone. 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Libian TC" panose="02010600040101010101" pitchFamily="2" charset="-120"/>
                <a:ea typeface="Libian TC" panose="02010600040101010101" pitchFamily="2" charset="-120"/>
              </a:rPr>
              <a:t>Third Tone (</a:t>
            </a:r>
            <a:r>
              <a:rPr lang="en-US" sz="2400" b="1" dirty="0" err="1">
                <a:latin typeface="Libian TC" panose="02010600040101010101" pitchFamily="2" charset="-120"/>
                <a:ea typeface="Libian TC" panose="02010600040101010101" pitchFamily="2" charset="-120"/>
              </a:rPr>
              <a:t>â</a:t>
            </a:r>
            <a:r>
              <a:rPr lang="en-US" sz="2400" b="1" dirty="0">
                <a:latin typeface="Libian TC" panose="02010600040101010101" pitchFamily="2" charset="-120"/>
                <a:ea typeface="Libian TC" panose="02010600040101010101" pitchFamily="2" charset="-120"/>
              </a:rPr>
              <a:t>): Make a “dive down” with your voice first and raise it back up. 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Libian TC" panose="02010600040101010101" pitchFamily="2" charset="-120"/>
                <a:ea typeface="Libian TC" panose="02010600040101010101" pitchFamily="2" charset="-120"/>
              </a:rPr>
              <a:t>Fourth Tone (</a:t>
            </a:r>
            <a:r>
              <a:rPr lang="en-US" sz="2400" b="1" dirty="0" err="1">
                <a:latin typeface="Libian TC" panose="02010600040101010101" pitchFamily="2" charset="-120"/>
                <a:ea typeface="Libian TC" panose="02010600040101010101" pitchFamily="2" charset="-120"/>
              </a:rPr>
              <a:t>à</a:t>
            </a:r>
            <a:r>
              <a:rPr lang="en-US" sz="2400" b="1" dirty="0">
                <a:latin typeface="Libian TC" panose="02010600040101010101" pitchFamily="2" charset="-120"/>
                <a:ea typeface="Libian TC" panose="02010600040101010101" pitchFamily="2" charset="-120"/>
              </a:rPr>
              <a:t>): Your voice should drop rapidly for the duration of the fourth tone.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</p:txBody>
      </p:sp>
      <p:pic>
        <p:nvPicPr>
          <p:cNvPr id="4" name="Graphic 3" descr="Festive lantern with solid fill">
            <a:extLst>
              <a:ext uri="{FF2B5EF4-FFF2-40B4-BE49-F238E27FC236}">
                <a16:creationId xmlns:a16="http://schemas.microsoft.com/office/drawing/2014/main" id="{73DD931D-F1DE-84D7-469F-88514200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424610"/>
            <a:ext cx="914400" cy="914400"/>
          </a:xfrm>
          <a:prstGeom prst="rect">
            <a:avLst/>
          </a:prstGeom>
        </p:spPr>
      </p:pic>
      <p:pic>
        <p:nvPicPr>
          <p:cNvPr id="5" name="Graphic 4" descr="Festive lantern with solid fill">
            <a:extLst>
              <a:ext uri="{FF2B5EF4-FFF2-40B4-BE49-F238E27FC236}">
                <a16:creationId xmlns:a16="http://schemas.microsoft.com/office/drawing/2014/main" id="{EB896B08-500C-767A-E2E6-3C444900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9903" y="0"/>
            <a:ext cx="1567794" cy="15677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A3472D-E7CB-E897-91C4-D78196F7FB02}"/>
              </a:ext>
            </a:extLst>
          </p:cNvPr>
          <p:cNvSpPr txBox="1">
            <a:spLocks/>
          </p:cNvSpPr>
          <p:nvPr/>
        </p:nvSpPr>
        <p:spPr>
          <a:xfrm>
            <a:off x="838200" y="3856209"/>
            <a:ext cx="10515600" cy="132556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Libian TC" panose="02010600040101010101" pitchFamily="2" charset="-120"/>
                <a:ea typeface="Libian TC" panose="02010600040101010101" pitchFamily="2" charset="-120"/>
              </a:rPr>
              <a:t>Practice: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14A7-CF8A-2AA8-4F01-958B7BBAB948}"/>
              </a:ext>
            </a:extLst>
          </p:cNvPr>
          <p:cNvSpPr txBox="1">
            <a:spLocks/>
          </p:cNvSpPr>
          <p:nvPr/>
        </p:nvSpPr>
        <p:spPr>
          <a:xfrm>
            <a:off x="838200" y="4745964"/>
            <a:ext cx="10515600" cy="11632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Wô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jìao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&lt;name&gt;. 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Nî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jìao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shén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mé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? (My name is &lt;Name&gt;. What is yours?)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62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EF2-E98D-4DA6-D65A-44CF4B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What is pinyin?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D373-5FB2-2028-3DB3-7AC91723A7F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To make learning to speak easier, we introduce a system that converts Chinese characters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Into English letters known as pinyin (</a:t>
            </a:r>
            <a:r>
              <a:rPr lang="en-US" sz="2400" dirty="0" err="1">
                <a:latin typeface="DFPBiaoKaiW5-HPinIn1NLU" panose="03000500000000000000" pitchFamily="66" charset="-120"/>
                <a:ea typeface="DFPBiaoKaiW5-HPinIn1NLU" panose="03000500000000000000" pitchFamily="66" charset="-120"/>
              </a:rPr>
              <a:t>拼音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Pinyin is VERY commonly used among native speakers. 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	1. The national Chinese textbook has a section dedicated to pinyin.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	2. Its used by many to digitally type Chinese characters (myself included)</a:t>
            </a: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Since Chinese 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pronounciation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is still quite different from that of English, letters/phrases in pinyin are pronounced differently than in English. </a:t>
            </a: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LETS LOOK AT SOME PRONOUNCIATIONS BELOW:</a:t>
            </a:r>
          </a:p>
        </p:txBody>
      </p:sp>
      <p:pic>
        <p:nvPicPr>
          <p:cNvPr id="4" name="Graphic 3" descr="Festive lantern with solid fill">
            <a:extLst>
              <a:ext uri="{FF2B5EF4-FFF2-40B4-BE49-F238E27FC236}">
                <a16:creationId xmlns:a16="http://schemas.microsoft.com/office/drawing/2014/main" id="{73DD931D-F1DE-84D7-469F-88514200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424610"/>
            <a:ext cx="914400" cy="914400"/>
          </a:xfrm>
          <a:prstGeom prst="rect">
            <a:avLst/>
          </a:prstGeom>
        </p:spPr>
      </p:pic>
      <p:pic>
        <p:nvPicPr>
          <p:cNvPr id="5" name="Graphic 4" descr="Festive lantern with solid fill">
            <a:extLst>
              <a:ext uri="{FF2B5EF4-FFF2-40B4-BE49-F238E27FC236}">
                <a16:creationId xmlns:a16="http://schemas.microsoft.com/office/drawing/2014/main" id="{EB896B08-500C-767A-E2E6-3C444900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9903" y="0"/>
            <a:ext cx="1567794" cy="15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8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EF2-E98D-4DA6-D65A-44CF4B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Pinyin</a:t>
            </a:r>
            <a:r>
              <a:rPr lang="zh-CN" alt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 </a:t>
            </a:r>
            <a:r>
              <a:rPr lang="en-US" altLang="zh-CN" dirty="0">
                <a:latin typeface="Libian TC" panose="02010600040101010101" pitchFamily="2" charset="-120"/>
                <a:ea typeface="Libian TC" panose="02010600040101010101" pitchFamily="2" charset="-120"/>
              </a:rPr>
              <a:t>letters: </a:t>
            </a:r>
            <a:endParaRPr lang="en-US" dirty="0">
              <a:latin typeface="Libian TC" panose="02010600040101010101" pitchFamily="2" charset="-120"/>
              <a:ea typeface="Libian TC" panose="02010600040101010101" pitchFamily="2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D373-5FB2-2028-3DB3-7AC91723A7F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Libian TC" panose="02010600040101010101" pitchFamily="2" charset="-120"/>
                <a:ea typeface="Libian TC" panose="02010600040101010101" pitchFamily="2" charset="-120"/>
              </a:rPr>
              <a:t>Set 1: A O E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a’s are pronounced like the “ahh” in “ahh I see”. 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o’s pronounce their own name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e is a bit tricky. If you’re familiar with French, its spoken similarly to the 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œ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 character. </a:t>
            </a: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Note that when I pronounce these letters in different tones, I am NOT changing the way the letter is pronounced. The only thing being changed is the pitch of my voice. </a:t>
            </a: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</p:txBody>
      </p:sp>
      <p:pic>
        <p:nvPicPr>
          <p:cNvPr id="4" name="Graphic 3" descr="Festive lantern with solid fill">
            <a:extLst>
              <a:ext uri="{FF2B5EF4-FFF2-40B4-BE49-F238E27FC236}">
                <a16:creationId xmlns:a16="http://schemas.microsoft.com/office/drawing/2014/main" id="{73DD931D-F1DE-84D7-469F-88514200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424610"/>
            <a:ext cx="914400" cy="914400"/>
          </a:xfrm>
          <a:prstGeom prst="rect">
            <a:avLst/>
          </a:prstGeom>
        </p:spPr>
      </p:pic>
      <p:pic>
        <p:nvPicPr>
          <p:cNvPr id="5" name="Graphic 4" descr="Festive lantern with solid fill">
            <a:extLst>
              <a:ext uri="{FF2B5EF4-FFF2-40B4-BE49-F238E27FC236}">
                <a16:creationId xmlns:a16="http://schemas.microsoft.com/office/drawing/2014/main" id="{EB896B08-500C-767A-E2E6-3C444900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9903" y="0"/>
            <a:ext cx="1567794" cy="15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4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EF2-E98D-4DA6-D65A-44CF4B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Pinyin letters (continued):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D373-5FB2-2028-3DB3-7AC91723A7F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Libian TC" panose="02010600040101010101" pitchFamily="2" charset="-120"/>
                <a:ea typeface="Libian TC" panose="02010600040101010101" pitchFamily="2" charset="-120"/>
              </a:rPr>
              <a:t>Set 2: I U </a:t>
            </a:r>
            <a:r>
              <a:rPr lang="en-US" sz="40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Ü</a:t>
            </a:r>
            <a:endParaRPr lang="en-US" sz="40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I’s are pronounced as the name of e’s.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U’s are pronounced like “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ooooo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”. 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</a:t>
            </a:r>
            <a:r>
              <a:rPr lang="en-US" sz="2400" dirty="0" err="1">
                <a:latin typeface="Libian TC" panose="02010600040101010101" pitchFamily="2" charset="-120"/>
                <a:ea typeface="Libian TC" panose="02010600040101010101" pitchFamily="2" charset="-120"/>
              </a:rPr>
              <a:t>Ü</a:t>
            </a: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, a special letter is pronounced like “you” without the y sound at the beginning. </a:t>
            </a:r>
          </a:p>
          <a:p>
            <a:pPr marL="0" indent="0">
              <a:buNone/>
            </a:pPr>
            <a:endParaRPr lang="en-US" sz="2400" dirty="0">
              <a:latin typeface="Libian TC" panose="02010600040101010101" pitchFamily="2" charset="-120"/>
              <a:ea typeface="Libian TC" panose="02010600040101010101" pitchFamily="2" charset="-120"/>
            </a:endParaRPr>
          </a:p>
          <a:p>
            <a:pPr marL="0" indent="0">
              <a:buNone/>
            </a:pPr>
            <a:r>
              <a:rPr lang="en-US" sz="4000" dirty="0">
                <a:latin typeface="Libian TC" panose="02010600040101010101" pitchFamily="2" charset="-120"/>
                <a:ea typeface="Libian TC" panose="02010600040101010101" pitchFamily="2" charset="-120"/>
              </a:rPr>
              <a:t>Set 3: B P M F D T N L</a:t>
            </a:r>
          </a:p>
          <a:p>
            <a:pPr marL="0" indent="0">
              <a:buNone/>
            </a:pPr>
            <a:r>
              <a:rPr lang="en-US" sz="2400" dirty="0">
                <a:latin typeface="Libian TC" panose="02010600040101010101" pitchFamily="2" charset="-120"/>
                <a:ea typeface="Libian TC" panose="02010600040101010101" pitchFamily="2" charset="-120"/>
              </a:rPr>
              <a:t>- These eight letters are pronounced just how you would in English, since they serve as starting letters in pinyin.  </a:t>
            </a:r>
          </a:p>
        </p:txBody>
      </p:sp>
      <p:pic>
        <p:nvPicPr>
          <p:cNvPr id="4" name="Graphic 3" descr="Festive lantern with solid fill">
            <a:extLst>
              <a:ext uri="{FF2B5EF4-FFF2-40B4-BE49-F238E27FC236}">
                <a16:creationId xmlns:a16="http://schemas.microsoft.com/office/drawing/2014/main" id="{73DD931D-F1DE-84D7-469F-88514200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424610"/>
            <a:ext cx="914400" cy="914400"/>
          </a:xfrm>
          <a:prstGeom prst="rect">
            <a:avLst/>
          </a:prstGeom>
        </p:spPr>
      </p:pic>
      <p:pic>
        <p:nvPicPr>
          <p:cNvPr id="5" name="Graphic 4" descr="Festive lantern with solid fill">
            <a:extLst>
              <a:ext uri="{FF2B5EF4-FFF2-40B4-BE49-F238E27FC236}">
                <a16:creationId xmlns:a16="http://schemas.microsoft.com/office/drawing/2014/main" id="{EB896B08-500C-767A-E2E6-3C444900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9903" y="0"/>
            <a:ext cx="1567794" cy="15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6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EF2-E98D-4DA6-D65A-44CF4B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Forming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D373-5FB2-2028-3DB3-7AC91723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919"/>
            <a:ext cx="10515600" cy="4244044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By merging characters in pinyin together, we can get an idea of how to accurately pronounce words in Chinese. For instance, </a:t>
            </a:r>
          </a:p>
          <a:p>
            <a:pPr marL="0" indent="0">
              <a:buNone/>
            </a:pPr>
            <a:endParaRPr lang="en-US" altLang="zh-CN" sz="2400" dirty="0">
              <a:latin typeface="Libian TC" panose="02010600040101010101" pitchFamily="2" charset="-120"/>
              <a:ea typeface="Libian TC" panose="02010600040101010101" pitchFamily="2" charset="-120"/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DFPBiaoKaiW5-HPinIn1NLU" panose="03000500000000000000" pitchFamily="66" charset="-120"/>
                <a:ea typeface="DFPBiaoKaiW5-HPinIn1NLU" panose="03000500000000000000" pitchFamily="66" charset="-120"/>
                <a:sym typeface="Wingdings" pitchFamily="2" charset="2"/>
              </a:rPr>
              <a:t>大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-&gt; “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dà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” -&gt; ‘d’ + ‘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à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’ -&gt; ‘d’ + ‘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àhh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’ -&gt; “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dàhh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”</a:t>
            </a:r>
          </a:p>
          <a:p>
            <a:pPr marL="0" indent="0">
              <a:buNone/>
            </a:pPr>
            <a:r>
              <a:rPr lang="zh-CN" altLang="en-US" sz="2400" dirty="0">
                <a:latin typeface="DFPBiaoKaiW5-HPinIn1NLU" panose="03000500000000000000" pitchFamily="66" charset="-120"/>
                <a:ea typeface="DFPBiaoKaiW5-HPinIn1NLU" panose="03000500000000000000" pitchFamily="66" charset="-120"/>
                <a:sym typeface="Wingdings" pitchFamily="2" charset="2"/>
              </a:rPr>
              <a:t>你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-&gt; ”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nî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” -&gt; ‘n’ + ‘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î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’ -&gt; ‘n’ + ‘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êe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’ -&gt; ”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nêe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”</a:t>
            </a:r>
            <a:endParaRPr lang="en-US" altLang="zh-CN" sz="2400" dirty="0">
              <a:latin typeface="DFPBiaoKaiW5-HPinIn1NLU" panose="03000500000000000000" pitchFamily="66" charset="-120"/>
              <a:ea typeface="DFPBiaoKaiW5-HPinIn1NLU" panose="03000500000000000000" pitchFamily="66" charset="-120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Chinese character -&gt; pinyin -&gt; individual letters -&gt; 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pronounciation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 of individual letters -&gt; </a:t>
            </a: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pronounciation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 of character</a:t>
            </a:r>
          </a:p>
          <a:p>
            <a:pPr marL="0" indent="0">
              <a:buNone/>
            </a:pPr>
            <a:endParaRPr lang="en-US" altLang="zh-CN" sz="2400" dirty="0">
              <a:latin typeface="DFPBiaoKaiW5-HPinIn1NLU" panose="03000500000000000000" pitchFamily="66" charset="-120"/>
              <a:ea typeface="DFPBiaoKaiW5-HPinIn1NLU" panose="03000500000000000000" pitchFamily="66" charset="-120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DFPBiaoKaiW5-HPinIn1NLU" panose="03000500000000000000" pitchFamily="66" charset="-120"/>
              <a:ea typeface="DFPBiaoKaiW5-HPinIn1NLU" panose="03000500000000000000" pitchFamily="66" charset="-120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DFPBiaoKaiW5-HPinIn1NLU" panose="03000500000000000000" pitchFamily="66" charset="-120"/>
              <a:ea typeface="DFPBiaoKaiW5-HPinIn1NLU" panose="03000500000000000000" pitchFamily="66" charset="-120"/>
              <a:sym typeface="Wingdings" pitchFamily="2" charset="2"/>
            </a:endParaRPr>
          </a:p>
        </p:txBody>
      </p:sp>
      <p:pic>
        <p:nvPicPr>
          <p:cNvPr id="4" name="Graphic 3" descr="Festive lantern with solid fill">
            <a:extLst>
              <a:ext uri="{FF2B5EF4-FFF2-40B4-BE49-F238E27FC236}">
                <a16:creationId xmlns:a16="http://schemas.microsoft.com/office/drawing/2014/main" id="{73DD931D-F1DE-84D7-469F-88514200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424610"/>
            <a:ext cx="914400" cy="914400"/>
          </a:xfrm>
          <a:prstGeom prst="rect">
            <a:avLst/>
          </a:prstGeom>
        </p:spPr>
      </p:pic>
      <p:pic>
        <p:nvPicPr>
          <p:cNvPr id="5" name="Graphic 4" descr="Festive lantern with solid fill">
            <a:extLst>
              <a:ext uri="{FF2B5EF4-FFF2-40B4-BE49-F238E27FC236}">
                <a16:creationId xmlns:a16="http://schemas.microsoft.com/office/drawing/2014/main" id="{EB896B08-500C-767A-E2E6-3C444900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9903" y="0"/>
            <a:ext cx="1567794" cy="15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7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EF2-E98D-4DA6-D65A-44CF4B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latin typeface="Libian TC" panose="02010600040101010101" pitchFamily="2" charset="-120"/>
                <a:ea typeface="Libian TC" panose="02010600040101010101" pitchFamily="2" charset="-120"/>
              </a:rPr>
              <a:t>Now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D373-5FB2-2028-3DB3-7AC91723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919"/>
            <a:ext cx="10515600" cy="4656724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Pronounce the following words using the rules of pinyin described before. </a:t>
            </a:r>
          </a:p>
          <a:p>
            <a:pPr marL="457200" indent="-457200">
              <a:buAutoNum type="alphaLcPeriod"/>
            </a:pP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Mâ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 </a:t>
            </a:r>
            <a:r>
              <a:rPr lang="zh-CN" altLang="en-US" sz="2400" dirty="0">
                <a:latin typeface="DFPBiaoKaiW5-HPinIn1NLU" panose="03000500000000000000" pitchFamily="66" charset="-120"/>
                <a:ea typeface="DFPBiaoKaiW5-HPinIn1NLU" panose="03000500000000000000" pitchFamily="66" charset="-120"/>
                <a:sym typeface="Wingdings" pitchFamily="2" charset="2"/>
              </a:rPr>
              <a:t>马</a:t>
            </a:r>
            <a:endParaRPr lang="en-US" altLang="zh-CN" sz="2400" dirty="0">
              <a:latin typeface="DFPBiaoKaiW5-HPinIn1NLU" panose="03000500000000000000" pitchFamily="66" charset="-120"/>
              <a:ea typeface="DFPBiaoKaiW5-HPinIn1NLU" panose="03000500000000000000" pitchFamily="66" charset="-120"/>
              <a:sym typeface="Wingdings" pitchFamily="2" charset="2"/>
            </a:endParaRPr>
          </a:p>
          <a:p>
            <a:pPr marL="457200" indent="-457200">
              <a:buAutoNum type="alphaLcPeriod"/>
            </a:pP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Xī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 </a:t>
            </a:r>
            <a:r>
              <a:rPr lang="zh-CN" altLang="en-US" sz="2400" dirty="0">
                <a:latin typeface="DFPBiaoKaiW5-HPinIn1NLU" panose="03000500000000000000" pitchFamily="66" charset="-120"/>
                <a:ea typeface="DFPBiaoKaiW5-HPinIn1NLU" panose="03000500000000000000" pitchFamily="66" charset="-120"/>
                <a:sym typeface="Wingdings" pitchFamily="2" charset="2"/>
              </a:rPr>
              <a:t>西</a:t>
            </a:r>
            <a:endParaRPr lang="en-US" altLang="zh-CN" sz="2400" dirty="0">
              <a:latin typeface="DFPBiaoKaiW5-HPinIn1NLU" panose="03000500000000000000" pitchFamily="66" charset="-120"/>
              <a:ea typeface="DFPBiaoKaiW5-HPinIn1NLU" panose="03000500000000000000" pitchFamily="66" charset="-120"/>
              <a:sym typeface="Wingdings" pitchFamily="2" charset="2"/>
            </a:endParaRPr>
          </a:p>
          <a:p>
            <a:pPr marL="457200" indent="-457200">
              <a:buAutoNum type="alphaLcPeriod"/>
            </a:pPr>
            <a:r>
              <a:rPr lang="en-US" altLang="zh-CN" sz="2400" dirty="0" err="1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Shì</a:t>
            </a:r>
            <a:r>
              <a:rPr lang="en-US" altLang="zh-CN" sz="2400" dirty="0">
                <a:latin typeface="Libian TC" panose="02010600040101010101" pitchFamily="2" charset="-120"/>
                <a:ea typeface="Libian TC" panose="02010600040101010101" pitchFamily="2" charset="-120"/>
                <a:sym typeface="Wingdings" pitchFamily="2" charset="2"/>
              </a:rPr>
              <a:t> </a:t>
            </a:r>
            <a:r>
              <a:rPr lang="zh-CN" altLang="en-US" sz="2400" dirty="0">
                <a:latin typeface="DFPBiaoKaiW5-HPinIn1NLU" panose="03000500000000000000" pitchFamily="66" charset="-120"/>
                <a:ea typeface="DFPBiaoKaiW5-HPinIn1NLU" panose="03000500000000000000" pitchFamily="66" charset="-120"/>
                <a:sym typeface="Wingdings" pitchFamily="2" charset="2"/>
              </a:rPr>
              <a:t>是</a:t>
            </a:r>
            <a:endParaRPr lang="en-US" altLang="zh-CN" sz="2400" dirty="0">
              <a:latin typeface="DFPBiaoKaiW5-HPinIn1NLU" panose="03000500000000000000" pitchFamily="66" charset="-120"/>
              <a:ea typeface="DFPBiaoKaiW5-HPinIn1NLU" panose="03000500000000000000" pitchFamily="66" charset="-120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Libian TC" panose="02010600040101010101" pitchFamily="2" charset="-120"/>
              <a:ea typeface="Libian TC" panose="02010600040101010101" pitchFamily="2" charset="-120"/>
              <a:sym typeface="Wingdings" pitchFamily="2" charset="2"/>
            </a:endParaRPr>
          </a:p>
        </p:txBody>
      </p:sp>
      <p:pic>
        <p:nvPicPr>
          <p:cNvPr id="4" name="Graphic 3" descr="Festive lantern with solid fill">
            <a:extLst>
              <a:ext uri="{FF2B5EF4-FFF2-40B4-BE49-F238E27FC236}">
                <a16:creationId xmlns:a16="http://schemas.microsoft.com/office/drawing/2014/main" id="{73DD931D-F1DE-84D7-469F-885142000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0" y="1424610"/>
            <a:ext cx="914400" cy="914400"/>
          </a:xfrm>
          <a:prstGeom prst="rect">
            <a:avLst/>
          </a:prstGeom>
        </p:spPr>
      </p:pic>
      <p:pic>
        <p:nvPicPr>
          <p:cNvPr id="5" name="Graphic 4" descr="Festive lantern with solid fill">
            <a:extLst>
              <a:ext uri="{FF2B5EF4-FFF2-40B4-BE49-F238E27FC236}">
                <a16:creationId xmlns:a16="http://schemas.microsoft.com/office/drawing/2014/main" id="{EB896B08-500C-767A-E2E6-3C4449001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9903" y="0"/>
            <a:ext cx="1567794" cy="15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2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799</Words>
  <Application>Microsoft Macintosh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DFPBiaoKaiW5-HPinIn1NLU</vt:lpstr>
      <vt:lpstr>Libian TC</vt:lpstr>
      <vt:lpstr>Arial</vt:lpstr>
      <vt:lpstr>Calibri</vt:lpstr>
      <vt:lpstr>Calibri Light</vt:lpstr>
      <vt:lpstr>Office Theme</vt:lpstr>
      <vt:lpstr>    Chinese Club at Browning!   </vt:lpstr>
      <vt:lpstr>LESSON 1:</vt:lpstr>
      <vt:lpstr> What are tones in Chinese?</vt:lpstr>
      <vt:lpstr>The four tones:</vt:lpstr>
      <vt:lpstr>What is pinyin?</vt:lpstr>
      <vt:lpstr>Pinyin letters: </vt:lpstr>
      <vt:lpstr>Pinyin letters (continued):</vt:lpstr>
      <vt:lpstr>Forming words</vt:lpstr>
      <vt:lpstr>Now Your Turn!</vt:lpstr>
      <vt:lpstr>Pinyin groups (adjacent vowels)</vt:lpstr>
      <vt:lpstr>Extra Resources: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Chinese Club at Browning!   </dc:title>
  <dc:creator>Yichen Lucas Jiao [STUDENT]</dc:creator>
  <cp:lastModifiedBy>Yichen Lucas Jiao [STUDENT]</cp:lastModifiedBy>
  <cp:revision>10</cp:revision>
  <dcterms:created xsi:type="dcterms:W3CDTF">2023-08-14T12:54:34Z</dcterms:created>
  <dcterms:modified xsi:type="dcterms:W3CDTF">2023-08-25T09:35:35Z</dcterms:modified>
</cp:coreProperties>
</file>