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04D0AF-A0FC-4DF0-A3D3-7DB3A2B4C2EE}">
  <a:tblStyle styleId="{A204D0AF-A0FC-4DF0-A3D3-7DB3A2B4C2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99270fc7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d99270fc77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99270fc7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d99270fc77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99270fc7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d99270fc77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99270fc7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d99270fc77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99270fc7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d99270fc77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99270fc7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d99270fc77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99270fc7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2d99270fc77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99270fc7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d99270fc77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99270fc7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d99270fc77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99270fc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d99270fc7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99270fc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d99270fc7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99270fc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d99270fc77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99270fc7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d99270fc7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99270fc7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d99270fc77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9" name="Shape 259"/>
        <p:cNvGrpSpPr/>
        <p:nvPr/>
      </p:nvGrpSpPr>
      <p:grpSpPr>
        <a:xfrm>
          <a:off x="0" y="0"/>
          <a:ext cx="0" cy="0"/>
          <a:chOff x="0" y="0"/>
          <a:chExt cx="0" cy="0"/>
        </a:xfrm>
      </p:grpSpPr>
      <p:grpSp>
        <p:nvGrpSpPr>
          <p:cNvPr id="260" name="Google Shape;260;p11"/>
          <p:cNvGrpSpPr/>
          <p:nvPr/>
        </p:nvGrpSpPr>
        <p:grpSpPr>
          <a:xfrm>
            <a:off x="625966" y="299376"/>
            <a:ext cx="999312" cy="999312"/>
            <a:chOff x="348199" y="179450"/>
            <a:chExt cx="1116300" cy="1116300"/>
          </a:xfrm>
        </p:grpSpPr>
        <p:sp>
          <p:nvSpPr>
            <p:cNvPr id="261" name="Google Shape;261;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1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4" name="Google Shape;264;p1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5" name="Google Shape;265;p1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6" name="Google Shape;266;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 name="Shape 267"/>
        <p:cNvGrpSpPr/>
        <p:nvPr/>
      </p:nvGrpSpPr>
      <p:grpSpPr>
        <a:xfrm>
          <a:off x="0" y="0"/>
          <a:ext cx="0" cy="0"/>
          <a:chOff x="0" y="0"/>
          <a:chExt cx="0" cy="0"/>
        </a:xfrm>
      </p:grpSpPr>
      <p:grpSp>
        <p:nvGrpSpPr>
          <p:cNvPr id="268" name="Google Shape;268;p12"/>
          <p:cNvGrpSpPr/>
          <p:nvPr/>
        </p:nvGrpSpPr>
        <p:grpSpPr>
          <a:xfrm>
            <a:off x="713373" y="3847119"/>
            <a:ext cx="825392" cy="825392"/>
            <a:chOff x="348199" y="179450"/>
            <a:chExt cx="1116300" cy="1116300"/>
          </a:xfrm>
        </p:grpSpPr>
        <p:sp>
          <p:nvSpPr>
            <p:cNvPr id="269" name="Google Shape;269;p1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1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5"/>
          <p:cNvGrpSpPr/>
          <p:nvPr/>
        </p:nvGrpSpPr>
        <p:grpSpPr>
          <a:xfrm>
            <a:off x="625966" y="299376"/>
            <a:ext cx="999312" cy="999312"/>
            <a:chOff x="348199" y="179450"/>
            <a:chExt cx="1116300" cy="1116300"/>
          </a:xfrm>
        </p:grpSpPr>
        <p:sp>
          <p:nvSpPr>
            <p:cNvPr id="88" name="Google Shape;88;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 name="Google Shape;91;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2" name="Google Shape;92;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6"/>
          <p:cNvGrpSpPr/>
          <p:nvPr/>
        </p:nvGrpSpPr>
        <p:grpSpPr>
          <a:xfrm>
            <a:off x="625966" y="299376"/>
            <a:ext cx="999312" cy="999312"/>
            <a:chOff x="348199" y="179450"/>
            <a:chExt cx="1116300" cy="1116300"/>
          </a:xfrm>
        </p:grpSpPr>
        <p:sp>
          <p:nvSpPr>
            <p:cNvPr id="95" name="Google Shape;95;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9" name="Google Shape;99;p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1" name="Shape 101"/>
        <p:cNvGrpSpPr/>
        <p:nvPr/>
      </p:nvGrpSpPr>
      <p:grpSpPr>
        <a:xfrm>
          <a:off x="0" y="0"/>
          <a:ext cx="0" cy="0"/>
          <a:chOff x="0" y="0"/>
          <a:chExt cx="0" cy="0"/>
        </a:xfrm>
      </p:grpSpPr>
      <p:grpSp>
        <p:nvGrpSpPr>
          <p:cNvPr id="102" name="Google Shape;102;p7"/>
          <p:cNvGrpSpPr/>
          <p:nvPr/>
        </p:nvGrpSpPr>
        <p:grpSpPr>
          <a:xfrm>
            <a:off x="52" y="4099200"/>
            <a:ext cx="9144036" cy="1044300"/>
            <a:chOff x="52" y="4099200"/>
            <a:chExt cx="9144036" cy="1044300"/>
          </a:xfrm>
        </p:grpSpPr>
        <p:grpSp>
          <p:nvGrpSpPr>
            <p:cNvPr id="103" name="Google Shape;103;p7"/>
            <p:cNvGrpSpPr/>
            <p:nvPr/>
          </p:nvGrpSpPr>
          <p:grpSpPr>
            <a:xfrm>
              <a:off x="52" y="4309200"/>
              <a:ext cx="231622" cy="834300"/>
              <a:chOff x="2688737" y="4301380"/>
              <a:chExt cx="231900" cy="834300"/>
            </a:xfrm>
          </p:grpSpPr>
          <p:sp>
            <p:nvSpPr>
              <p:cNvPr id="104" name="Google Shape;104;p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7"/>
            <p:cNvGrpSpPr/>
            <p:nvPr/>
          </p:nvGrpSpPr>
          <p:grpSpPr>
            <a:xfrm>
              <a:off x="371406" y="4099200"/>
              <a:ext cx="231622" cy="1044300"/>
              <a:chOff x="2688737" y="4091380"/>
              <a:chExt cx="231900" cy="1044300"/>
            </a:xfrm>
          </p:grpSpPr>
          <p:sp>
            <p:nvSpPr>
              <p:cNvPr id="109" name="Google Shape;109;p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7"/>
            <p:cNvGrpSpPr/>
            <p:nvPr/>
          </p:nvGrpSpPr>
          <p:grpSpPr>
            <a:xfrm>
              <a:off x="742761" y="4309200"/>
              <a:ext cx="231622" cy="834300"/>
              <a:chOff x="2688737" y="4301380"/>
              <a:chExt cx="231900" cy="834300"/>
            </a:xfrm>
          </p:grpSpPr>
          <p:sp>
            <p:nvSpPr>
              <p:cNvPr id="115" name="Google Shape;115;p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7"/>
            <p:cNvGrpSpPr/>
            <p:nvPr/>
          </p:nvGrpSpPr>
          <p:grpSpPr>
            <a:xfrm>
              <a:off x="1114115" y="4518900"/>
              <a:ext cx="231622" cy="624600"/>
              <a:chOff x="2688737" y="4511080"/>
              <a:chExt cx="231900" cy="624600"/>
            </a:xfrm>
          </p:grpSpPr>
          <p:sp>
            <p:nvSpPr>
              <p:cNvPr id="120" name="Google Shape;120;p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7"/>
            <p:cNvGrpSpPr/>
            <p:nvPr/>
          </p:nvGrpSpPr>
          <p:grpSpPr>
            <a:xfrm>
              <a:off x="1856753" y="4099200"/>
              <a:ext cx="231600" cy="1044300"/>
              <a:chOff x="1856753" y="4099200"/>
              <a:chExt cx="231600" cy="1044300"/>
            </a:xfrm>
          </p:grpSpPr>
          <p:sp>
            <p:nvSpPr>
              <p:cNvPr id="124" name="Google Shape;124;p7"/>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7"/>
            <p:cNvGrpSpPr/>
            <p:nvPr/>
          </p:nvGrpSpPr>
          <p:grpSpPr>
            <a:xfrm>
              <a:off x="2228107" y="4309200"/>
              <a:ext cx="231600" cy="834300"/>
              <a:chOff x="2228107" y="4309200"/>
              <a:chExt cx="231600" cy="834300"/>
            </a:xfrm>
          </p:grpSpPr>
          <p:sp>
            <p:nvSpPr>
              <p:cNvPr id="130" name="Google Shape;130;p7"/>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7"/>
            <p:cNvGrpSpPr/>
            <p:nvPr/>
          </p:nvGrpSpPr>
          <p:grpSpPr>
            <a:xfrm>
              <a:off x="2599462" y="4518900"/>
              <a:ext cx="231600" cy="624600"/>
              <a:chOff x="2599462" y="4518900"/>
              <a:chExt cx="231600" cy="624600"/>
            </a:xfrm>
          </p:grpSpPr>
          <p:sp>
            <p:nvSpPr>
              <p:cNvPr id="135" name="Google Shape;135;p7"/>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7"/>
            <p:cNvGrpSpPr/>
            <p:nvPr/>
          </p:nvGrpSpPr>
          <p:grpSpPr>
            <a:xfrm>
              <a:off x="3342171" y="4099200"/>
              <a:ext cx="231600" cy="1044300"/>
              <a:chOff x="3342171" y="4099200"/>
              <a:chExt cx="231600" cy="1044300"/>
            </a:xfrm>
          </p:grpSpPr>
          <p:sp>
            <p:nvSpPr>
              <p:cNvPr id="139" name="Google Shape;139;p7"/>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7"/>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7"/>
            <p:cNvGrpSpPr/>
            <p:nvPr/>
          </p:nvGrpSpPr>
          <p:grpSpPr>
            <a:xfrm>
              <a:off x="3713525" y="4309200"/>
              <a:ext cx="231600" cy="834300"/>
              <a:chOff x="3713525" y="4309200"/>
              <a:chExt cx="231600" cy="834300"/>
            </a:xfrm>
          </p:grpSpPr>
          <p:sp>
            <p:nvSpPr>
              <p:cNvPr id="145" name="Google Shape;145;p7"/>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7"/>
            <p:cNvGrpSpPr/>
            <p:nvPr/>
          </p:nvGrpSpPr>
          <p:grpSpPr>
            <a:xfrm>
              <a:off x="1485398" y="4309200"/>
              <a:ext cx="231600" cy="834300"/>
              <a:chOff x="1485398" y="4309200"/>
              <a:chExt cx="231600" cy="834300"/>
            </a:xfrm>
          </p:grpSpPr>
          <p:sp>
            <p:nvSpPr>
              <p:cNvPr id="150" name="Google Shape;150;p7"/>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7"/>
            <p:cNvGrpSpPr/>
            <p:nvPr/>
          </p:nvGrpSpPr>
          <p:grpSpPr>
            <a:xfrm>
              <a:off x="4084879" y="4518900"/>
              <a:ext cx="231600" cy="624600"/>
              <a:chOff x="4084879" y="4518900"/>
              <a:chExt cx="231600" cy="624600"/>
            </a:xfrm>
          </p:grpSpPr>
          <p:sp>
            <p:nvSpPr>
              <p:cNvPr id="155" name="Google Shape;155;p7"/>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7"/>
            <p:cNvGrpSpPr/>
            <p:nvPr/>
          </p:nvGrpSpPr>
          <p:grpSpPr>
            <a:xfrm>
              <a:off x="2970816" y="4309200"/>
              <a:ext cx="231600" cy="834300"/>
              <a:chOff x="2970816" y="4309200"/>
              <a:chExt cx="231600" cy="834300"/>
            </a:xfrm>
          </p:grpSpPr>
          <p:sp>
            <p:nvSpPr>
              <p:cNvPr id="159" name="Google Shape;159;p7"/>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7"/>
            <p:cNvGrpSpPr/>
            <p:nvPr/>
          </p:nvGrpSpPr>
          <p:grpSpPr>
            <a:xfrm>
              <a:off x="4456234" y="4309200"/>
              <a:ext cx="231600" cy="834300"/>
              <a:chOff x="4456234" y="4309200"/>
              <a:chExt cx="231600" cy="834300"/>
            </a:xfrm>
          </p:grpSpPr>
          <p:sp>
            <p:nvSpPr>
              <p:cNvPr id="164" name="Google Shape;164;p7"/>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7"/>
            <p:cNvGrpSpPr/>
            <p:nvPr/>
          </p:nvGrpSpPr>
          <p:grpSpPr>
            <a:xfrm>
              <a:off x="4827588" y="4099200"/>
              <a:ext cx="231600" cy="1044300"/>
              <a:chOff x="4827588" y="4099200"/>
              <a:chExt cx="231600" cy="1044300"/>
            </a:xfrm>
          </p:grpSpPr>
          <p:sp>
            <p:nvSpPr>
              <p:cNvPr id="169" name="Google Shape;169;p7"/>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7"/>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7"/>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7"/>
            <p:cNvGrpSpPr/>
            <p:nvPr/>
          </p:nvGrpSpPr>
          <p:grpSpPr>
            <a:xfrm>
              <a:off x="5198943" y="4309200"/>
              <a:ext cx="231600" cy="834300"/>
              <a:chOff x="5198943" y="4309200"/>
              <a:chExt cx="231600" cy="834300"/>
            </a:xfrm>
          </p:grpSpPr>
          <p:sp>
            <p:nvSpPr>
              <p:cNvPr id="175" name="Google Shape;175;p7"/>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7"/>
            <p:cNvGrpSpPr/>
            <p:nvPr/>
          </p:nvGrpSpPr>
          <p:grpSpPr>
            <a:xfrm>
              <a:off x="5570297" y="4518900"/>
              <a:ext cx="231600" cy="624600"/>
              <a:chOff x="5570297" y="4518900"/>
              <a:chExt cx="231600" cy="624600"/>
            </a:xfrm>
          </p:grpSpPr>
          <p:sp>
            <p:nvSpPr>
              <p:cNvPr id="180" name="Google Shape;180;p7"/>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7"/>
            <p:cNvGrpSpPr/>
            <p:nvPr/>
          </p:nvGrpSpPr>
          <p:grpSpPr>
            <a:xfrm>
              <a:off x="5941652" y="4309200"/>
              <a:ext cx="231600" cy="834300"/>
              <a:chOff x="5941652" y="4309200"/>
              <a:chExt cx="231600" cy="834300"/>
            </a:xfrm>
          </p:grpSpPr>
          <p:sp>
            <p:nvSpPr>
              <p:cNvPr id="184" name="Google Shape;184;p7"/>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7"/>
            <p:cNvGrpSpPr/>
            <p:nvPr/>
          </p:nvGrpSpPr>
          <p:grpSpPr>
            <a:xfrm>
              <a:off x="6313006" y="4099200"/>
              <a:ext cx="231600" cy="1044300"/>
              <a:chOff x="6313006" y="4099200"/>
              <a:chExt cx="231600" cy="1044300"/>
            </a:xfrm>
          </p:grpSpPr>
          <p:sp>
            <p:nvSpPr>
              <p:cNvPr id="189" name="Google Shape;189;p7"/>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7"/>
            <p:cNvGrpSpPr/>
            <p:nvPr/>
          </p:nvGrpSpPr>
          <p:grpSpPr>
            <a:xfrm>
              <a:off x="6684361" y="4309200"/>
              <a:ext cx="231600" cy="834300"/>
              <a:chOff x="6684361" y="4309200"/>
              <a:chExt cx="231600" cy="834300"/>
            </a:xfrm>
          </p:grpSpPr>
          <p:sp>
            <p:nvSpPr>
              <p:cNvPr id="195" name="Google Shape;195;p7"/>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7"/>
            <p:cNvGrpSpPr/>
            <p:nvPr/>
          </p:nvGrpSpPr>
          <p:grpSpPr>
            <a:xfrm>
              <a:off x="7055715" y="4518900"/>
              <a:ext cx="231600" cy="624600"/>
              <a:chOff x="7055715" y="4518900"/>
              <a:chExt cx="231600" cy="624600"/>
            </a:xfrm>
          </p:grpSpPr>
          <p:sp>
            <p:nvSpPr>
              <p:cNvPr id="200" name="Google Shape;200;p7"/>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7"/>
            <p:cNvGrpSpPr/>
            <p:nvPr/>
          </p:nvGrpSpPr>
          <p:grpSpPr>
            <a:xfrm>
              <a:off x="7798424" y="4099200"/>
              <a:ext cx="231600" cy="1044300"/>
              <a:chOff x="7798424" y="4099200"/>
              <a:chExt cx="231600" cy="1044300"/>
            </a:xfrm>
          </p:grpSpPr>
          <p:sp>
            <p:nvSpPr>
              <p:cNvPr id="204" name="Google Shape;204;p7"/>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7"/>
            <p:cNvGrpSpPr/>
            <p:nvPr/>
          </p:nvGrpSpPr>
          <p:grpSpPr>
            <a:xfrm>
              <a:off x="8169779" y="4309200"/>
              <a:ext cx="231600" cy="834300"/>
              <a:chOff x="8169779" y="4309200"/>
              <a:chExt cx="231600" cy="834300"/>
            </a:xfrm>
          </p:grpSpPr>
          <p:sp>
            <p:nvSpPr>
              <p:cNvPr id="210" name="Google Shape;210;p7"/>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7"/>
            <p:cNvGrpSpPr/>
            <p:nvPr/>
          </p:nvGrpSpPr>
          <p:grpSpPr>
            <a:xfrm>
              <a:off x="7427070" y="4309200"/>
              <a:ext cx="231600" cy="834300"/>
              <a:chOff x="7427070" y="4309200"/>
              <a:chExt cx="231600" cy="834300"/>
            </a:xfrm>
          </p:grpSpPr>
          <p:sp>
            <p:nvSpPr>
              <p:cNvPr id="215" name="Google Shape;215;p7"/>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7"/>
            <p:cNvGrpSpPr/>
            <p:nvPr/>
          </p:nvGrpSpPr>
          <p:grpSpPr>
            <a:xfrm>
              <a:off x="8541133" y="4518900"/>
              <a:ext cx="231600" cy="624600"/>
              <a:chOff x="8541133" y="4518900"/>
              <a:chExt cx="231600" cy="624600"/>
            </a:xfrm>
          </p:grpSpPr>
          <p:sp>
            <p:nvSpPr>
              <p:cNvPr id="220" name="Google Shape;220;p7"/>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7"/>
            <p:cNvGrpSpPr/>
            <p:nvPr/>
          </p:nvGrpSpPr>
          <p:grpSpPr>
            <a:xfrm>
              <a:off x="8912488" y="4309200"/>
              <a:ext cx="231600" cy="834300"/>
              <a:chOff x="8912488" y="4309200"/>
              <a:chExt cx="231600" cy="834300"/>
            </a:xfrm>
          </p:grpSpPr>
          <p:sp>
            <p:nvSpPr>
              <p:cNvPr id="224" name="Google Shape;224;p7"/>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8" name="Google Shape;228;p7"/>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29" name="Google Shape;229;p7"/>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30" name="Google Shape;230;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1" name="Shape 231"/>
        <p:cNvGrpSpPr/>
        <p:nvPr/>
      </p:nvGrpSpPr>
      <p:grpSpPr>
        <a:xfrm>
          <a:off x="0" y="0"/>
          <a:ext cx="0" cy="0"/>
          <a:chOff x="0" y="0"/>
          <a:chExt cx="0" cy="0"/>
        </a:xfrm>
      </p:grpSpPr>
      <p:grpSp>
        <p:nvGrpSpPr>
          <p:cNvPr id="232" name="Google Shape;232;p8"/>
          <p:cNvGrpSpPr/>
          <p:nvPr/>
        </p:nvGrpSpPr>
        <p:grpSpPr>
          <a:xfrm>
            <a:off x="625966" y="299376"/>
            <a:ext cx="999312" cy="999312"/>
            <a:chOff x="348199" y="179450"/>
            <a:chExt cx="1116300" cy="1116300"/>
          </a:xfrm>
        </p:grpSpPr>
        <p:sp>
          <p:nvSpPr>
            <p:cNvPr id="233" name="Google Shape;233;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6" name="Google Shape;236;p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7" name="Google Shape;237;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8" name="Shape 238"/>
        <p:cNvGrpSpPr/>
        <p:nvPr/>
      </p:nvGrpSpPr>
      <p:grpSpPr>
        <a:xfrm>
          <a:off x="0" y="0"/>
          <a:ext cx="0" cy="0"/>
          <a:chOff x="0" y="0"/>
          <a:chExt cx="0" cy="0"/>
        </a:xfrm>
      </p:grpSpPr>
      <p:grpSp>
        <p:nvGrpSpPr>
          <p:cNvPr id="239" name="Google Shape;239;p9"/>
          <p:cNvGrpSpPr/>
          <p:nvPr/>
        </p:nvGrpSpPr>
        <p:grpSpPr>
          <a:xfrm>
            <a:off x="625966" y="299376"/>
            <a:ext cx="999312" cy="999312"/>
            <a:chOff x="348199" y="179450"/>
            <a:chExt cx="1116300" cy="1116300"/>
          </a:xfrm>
        </p:grpSpPr>
        <p:sp>
          <p:nvSpPr>
            <p:cNvPr id="240" name="Google Shape;240;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3" name="Google Shape;243;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4" name="Shape 244"/>
        <p:cNvGrpSpPr/>
        <p:nvPr/>
      </p:nvGrpSpPr>
      <p:grpSpPr>
        <a:xfrm>
          <a:off x="0" y="0"/>
          <a:ext cx="0" cy="0"/>
          <a:chOff x="0" y="0"/>
          <a:chExt cx="0" cy="0"/>
        </a:xfrm>
      </p:grpSpPr>
      <p:grpSp>
        <p:nvGrpSpPr>
          <p:cNvPr id="245" name="Google Shape;245;p10"/>
          <p:cNvGrpSpPr/>
          <p:nvPr/>
        </p:nvGrpSpPr>
        <p:grpSpPr>
          <a:xfrm>
            <a:off x="6866714" y="1255"/>
            <a:ext cx="2267380" cy="2601741"/>
            <a:chOff x="6790514" y="1255"/>
            <a:chExt cx="2267380" cy="2601741"/>
          </a:xfrm>
        </p:grpSpPr>
        <p:grpSp>
          <p:nvGrpSpPr>
            <p:cNvPr id="246" name="Google Shape;246;p10"/>
            <p:cNvGrpSpPr/>
            <p:nvPr/>
          </p:nvGrpSpPr>
          <p:grpSpPr>
            <a:xfrm>
              <a:off x="7067536" y="1255"/>
              <a:ext cx="1990358" cy="1990303"/>
              <a:chOff x="7067536" y="1255"/>
              <a:chExt cx="1990358" cy="1990303"/>
            </a:xfrm>
          </p:grpSpPr>
          <p:sp>
            <p:nvSpPr>
              <p:cNvPr id="247" name="Google Shape;247;p1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10"/>
            <p:cNvGrpSpPr/>
            <p:nvPr/>
          </p:nvGrpSpPr>
          <p:grpSpPr>
            <a:xfrm>
              <a:off x="8207126" y="1807997"/>
              <a:ext cx="795000" cy="795000"/>
              <a:chOff x="8207126" y="1807997"/>
              <a:chExt cx="795000" cy="795000"/>
            </a:xfrm>
          </p:grpSpPr>
          <p:sp>
            <p:nvSpPr>
              <p:cNvPr id="251" name="Google Shape;251;p1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0"/>
            <p:cNvGrpSpPr/>
            <p:nvPr/>
          </p:nvGrpSpPr>
          <p:grpSpPr>
            <a:xfrm>
              <a:off x="6790514" y="118857"/>
              <a:ext cx="548700" cy="548700"/>
              <a:chOff x="6790514" y="118857"/>
              <a:chExt cx="548700" cy="548700"/>
            </a:xfrm>
          </p:grpSpPr>
          <p:sp>
            <p:nvSpPr>
              <p:cNvPr id="255" name="Google Shape;255;p1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7" name="Google Shape;257;p1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8" name="Google Shape;258;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419"/>
              <a:t>Statistics Project - Version 3.0</a:t>
            </a:r>
            <a:endParaRPr/>
          </a:p>
        </p:txBody>
      </p:sp>
      <p:sp>
        <p:nvSpPr>
          <p:cNvPr id="278" name="Google Shape;278;p13"/>
          <p:cNvSpPr txBox="1"/>
          <p:nvPr>
            <p:ph idx="1" type="subTitle"/>
          </p:nvPr>
        </p:nvSpPr>
        <p:spPr>
          <a:xfrm>
            <a:off x="824000" y="3596300"/>
            <a:ext cx="5221200" cy="988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b="1" lang="es-419"/>
              <a:t>Presentado por:</a:t>
            </a:r>
            <a:r>
              <a:rPr lang="es-419"/>
              <a:t> Daniela Figueroa - Gracosoft, Cohorte IV </a:t>
            </a:r>
            <a:endParaRPr/>
          </a:p>
          <a:p>
            <a:pPr indent="0" lvl="0" marL="0" rtl="0" algn="l">
              <a:lnSpc>
                <a:spcPct val="100000"/>
              </a:lnSpc>
              <a:spcBef>
                <a:spcPts val="0"/>
              </a:spcBef>
              <a:spcAft>
                <a:spcPts val="0"/>
              </a:spcAft>
              <a:buSzPct val="108108"/>
              <a:buNone/>
            </a:pPr>
            <a:r>
              <a:rPr b="1" lang="es-419"/>
              <a:t>Profesor a cargo:</a:t>
            </a:r>
            <a:r>
              <a:rPr lang="es-419"/>
              <a:t> Morely Bullones</a:t>
            </a:r>
            <a:endParaRPr/>
          </a:p>
          <a:p>
            <a:pPr indent="0" lvl="0" marL="0" rtl="0" algn="l">
              <a:lnSpc>
                <a:spcPct val="100000"/>
              </a:lnSpc>
              <a:spcBef>
                <a:spcPts val="0"/>
              </a:spcBef>
              <a:spcAft>
                <a:spcPts val="0"/>
              </a:spcAft>
              <a:buSzPct val="108108"/>
              <a:buNone/>
            </a:pPr>
            <a:r>
              <a:t/>
            </a:r>
            <a:endParaRPr/>
          </a:p>
          <a:p>
            <a:pPr indent="0" lvl="0" marL="0" rtl="0" algn="l">
              <a:lnSpc>
                <a:spcPct val="100000"/>
              </a:lnSpc>
              <a:spcBef>
                <a:spcPts val="0"/>
              </a:spcBef>
              <a:spcAft>
                <a:spcPts val="0"/>
              </a:spcAft>
              <a:buSzPct val="108108"/>
              <a:buNone/>
            </a:pPr>
            <a:r>
              <a:rPr lang="es-419"/>
              <a:t>Febrero, 2025.</a:t>
            </a:r>
            <a:endParaRPr/>
          </a:p>
        </p:txBody>
      </p:sp>
      <p:pic>
        <p:nvPicPr>
          <p:cNvPr id="279" name="Google Shape;279;p13"/>
          <p:cNvPicPr preferRelativeResize="0"/>
          <p:nvPr/>
        </p:nvPicPr>
        <p:blipFill rotWithShape="1">
          <a:blip r:embed="rId3">
            <a:alphaModFix/>
          </a:blip>
          <a:srcRect b="0" l="0" r="0" t="0"/>
          <a:stretch/>
        </p:blipFill>
        <p:spPr>
          <a:xfrm>
            <a:off x="6883400" y="4584800"/>
            <a:ext cx="2006600" cy="33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a:noFill/>
          <a:ln cap="flat" cmpd="sng" w="38100">
            <a:solidFill>
              <a:srgbClr val="B4A7D6"/>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s-419"/>
              <a:t>Resultados de Tukey</a:t>
            </a:r>
            <a:endParaRPr/>
          </a:p>
          <a:p>
            <a:pPr indent="0" lvl="0" marL="0" rtl="0" algn="l">
              <a:lnSpc>
                <a:spcPct val="100000"/>
              </a:lnSpc>
              <a:spcBef>
                <a:spcPts val="0"/>
              </a:spcBef>
              <a:spcAft>
                <a:spcPts val="0"/>
              </a:spcAft>
              <a:buSzPct val="111111"/>
              <a:buNone/>
            </a:pPr>
            <a:r>
              <a:t/>
            </a:r>
            <a:endParaRPr/>
          </a:p>
        </p:txBody>
      </p:sp>
      <p:sp>
        <p:nvSpPr>
          <p:cNvPr id="332" name="Google Shape;332;p22"/>
          <p:cNvSpPr txBox="1"/>
          <p:nvPr>
            <p:ph idx="1" type="body"/>
          </p:nvPr>
        </p:nvSpPr>
        <p:spPr>
          <a:xfrm>
            <a:off x="1303800" y="4246050"/>
            <a:ext cx="7030500" cy="3529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a:t>DHS: 8.9493</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lnSpc>
                <a:spcPct val="115000"/>
              </a:lnSpc>
              <a:spcBef>
                <a:spcPts val="1200"/>
              </a:spcBef>
              <a:spcAft>
                <a:spcPts val="1200"/>
              </a:spcAft>
              <a:buSzPts val="1300"/>
              <a:buNone/>
            </a:pPr>
            <a:r>
              <a:t/>
            </a:r>
            <a:endParaRPr b="1"/>
          </a:p>
        </p:txBody>
      </p:sp>
      <p:graphicFrame>
        <p:nvGraphicFramePr>
          <p:cNvPr id="333" name="Google Shape;333;p22"/>
          <p:cNvGraphicFramePr/>
          <p:nvPr/>
        </p:nvGraphicFramePr>
        <p:xfrm>
          <a:off x="952500" y="2000250"/>
          <a:ext cx="3000000" cy="3000000"/>
        </p:xfrm>
        <a:graphic>
          <a:graphicData uri="http://schemas.openxmlformats.org/drawingml/2006/table">
            <a:tbl>
              <a:tblPr>
                <a:noFill/>
                <a:tableStyleId>{A204D0AF-A0FC-4DF0-A3D3-7DB3A2B4C2EE}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rPr lang="es-419">
                          <a:latin typeface="Nunito"/>
                          <a:ea typeface="Nunito"/>
                          <a:cs typeface="Nunito"/>
                          <a:sym typeface="Nunito"/>
                        </a:rPr>
                        <a:t>Ó</a:t>
                      </a:r>
                      <a:r>
                        <a:rPr lang="es-419">
                          <a:latin typeface="Nunito"/>
                          <a:ea typeface="Nunito"/>
                          <a:cs typeface="Nunito"/>
                          <a:sym typeface="Nunito"/>
                        </a:rPr>
                        <a:t>xido Nitroso</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rPr lang="es-419">
                          <a:latin typeface="Nunito"/>
                          <a:ea typeface="Nunito"/>
                          <a:cs typeface="Nunito"/>
                          <a:sym typeface="Nunito"/>
                        </a:rPr>
                        <a:t>Humedad</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rPr lang="es-419">
                          <a:latin typeface="Nunito"/>
                          <a:ea typeface="Nunito"/>
                          <a:cs typeface="Nunito"/>
                          <a:sym typeface="Nunito"/>
                        </a:rPr>
                        <a:t>Temperatura</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rPr lang="es-419">
                          <a:latin typeface="Nunito"/>
                          <a:ea typeface="Nunito"/>
                          <a:cs typeface="Nunito"/>
                          <a:sym typeface="Nunito"/>
                        </a:rPr>
                        <a:t>Presión</a:t>
                      </a:r>
                      <a:endParaRPr>
                        <a:latin typeface="Nunito"/>
                        <a:ea typeface="Nunito"/>
                        <a:cs typeface="Nunito"/>
                        <a:sym typeface="Nunito"/>
                      </a:endParaRPr>
                    </a:p>
                  </a:txBody>
                  <a:tcPr marT="91425" marB="91425" marR="91425" marL="91425">
                    <a:solidFill>
                      <a:srgbClr val="D9D2E9"/>
                    </a:solidFill>
                  </a:tcPr>
                </a:tc>
              </a:tr>
              <a:tr h="381000">
                <a:tc>
                  <a:txBody>
                    <a:bodyPr/>
                    <a:lstStyle/>
                    <a:p>
                      <a:pPr indent="0" lvl="0" marL="0" rtl="0" algn="l">
                        <a:spcBef>
                          <a:spcPts val="0"/>
                        </a:spcBef>
                        <a:spcAft>
                          <a:spcPts val="0"/>
                        </a:spcAft>
                        <a:buNone/>
                      </a:pPr>
                      <a:r>
                        <a:rPr lang="es-419">
                          <a:latin typeface="Nunito"/>
                          <a:ea typeface="Nunito"/>
                          <a:cs typeface="Nunito"/>
                          <a:sym typeface="Nunito"/>
                        </a:rPr>
                        <a:t>Ó</a:t>
                      </a:r>
                      <a:r>
                        <a:rPr lang="es-419">
                          <a:latin typeface="Nunito"/>
                          <a:ea typeface="Nunito"/>
                          <a:cs typeface="Nunito"/>
                          <a:sym typeface="Nunito"/>
                        </a:rPr>
                        <a:t>xido Nitroso</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-41.9047</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-75.7207</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-28.3497</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s-419">
                          <a:latin typeface="Nunito"/>
                          <a:ea typeface="Nunito"/>
                          <a:cs typeface="Nunito"/>
                          <a:sym typeface="Nunito"/>
                        </a:rPr>
                        <a:t>Humedad</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-33.816</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13.555</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s-419">
                          <a:latin typeface="Nunito"/>
                          <a:ea typeface="Nunito"/>
                          <a:cs typeface="Nunito"/>
                          <a:sym typeface="Nunito"/>
                        </a:rPr>
                        <a:t>Temperatura</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47.371</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s-419">
                          <a:latin typeface="Nunito"/>
                          <a:ea typeface="Nunito"/>
                          <a:cs typeface="Nunito"/>
                          <a:sym typeface="Nunito"/>
                        </a:rPr>
                        <a:t>Presión</a:t>
                      </a:r>
                      <a:endParaRPr>
                        <a:latin typeface="Nunito"/>
                        <a:ea typeface="Nunito"/>
                        <a:cs typeface="Nunito"/>
                        <a:sym typeface="Nunito"/>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a:noFill/>
          <a:ln cap="flat" cmpd="sng" w="38100">
            <a:solidFill>
              <a:srgbClr val="8E7CC3"/>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Interpretación de los resultados</a:t>
            </a:r>
            <a:endParaRPr/>
          </a:p>
        </p:txBody>
      </p:sp>
      <p:sp>
        <p:nvSpPr>
          <p:cNvPr id="339" name="Google Shape;339;p23"/>
          <p:cNvSpPr txBox="1"/>
          <p:nvPr>
            <p:ph idx="1" type="body"/>
          </p:nvPr>
        </p:nvSpPr>
        <p:spPr>
          <a:xfrm>
            <a:off x="1303800" y="1960050"/>
            <a:ext cx="7030500" cy="4257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419"/>
              <a:t>Diferencias encontradas:</a:t>
            </a:r>
            <a:endParaRPr/>
          </a:p>
          <a:p>
            <a:pPr indent="-298450" lvl="0" marL="457200" rtl="0" algn="l">
              <a:spcBef>
                <a:spcPts val="1200"/>
              </a:spcBef>
              <a:spcAft>
                <a:spcPts val="0"/>
              </a:spcAft>
              <a:buClr>
                <a:srgbClr val="000000"/>
              </a:buClr>
              <a:buSzPts val="1100"/>
              <a:buFont typeface="Arial"/>
              <a:buChar char="●"/>
            </a:pPr>
            <a:r>
              <a:rPr lang="es-419"/>
              <a:t>Entre Óxido nitroso y Humedad: -41.9047</a:t>
            </a:r>
            <a:endParaRPr/>
          </a:p>
          <a:p>
            <a:pPr indent="-298450" lvl="0" marL="457200" rtl="0" algn="l">
              <a:spcBef>
                <a:spcPts val="0"/>
              </a:spcBef>
              <a:spcAft>
                <a:spcPts val="0"/>
              </a:spcAft>
              <a:buClr>
                <a:srgbClr val="000000"/>
              </a:buClr>
              <a:buSzPts val="1100"/>
              <a:buFont typeface="Arial"/>
              <a:buChar char="●"/>
            </a:pPr>
            <a:r>
              <a:rPr lang="es-419"/>
              <a:t>Entre Óxido nitroso y Temperatura: -75.7207</a:t>
            </a:r>
            <a:endParaRPr/>
          </a:p>
          <a:p>
            <a:pPr indent="-298450" lvl="0" marL="457200" rtl="0" algn="l">
              <a:spcBef>
                <a:spcPts val="0"/>
              </a:spcBef>
              <a:spcAft>
                <a:spcPts val="0"/>
              </a:spcAft>
              <a:buClr>
                <a:srgbClr val="000000"/>
              </a:buClr>
              <a:buSzPts val="1100"/>
              <a:buFont typeface="Arial"/>
              <a:buChar char="●"/>
            </a:pPr>
            <a:r>
              <a:rPr lang="es-419"/>
              <a:t>Entre Óxido nitroso y Presión: -28.3497</a:t>
            </a:r>
            <a:endParaRPr/>
          </a:p>
          <a:p>
            <a:pPr indent="-298450" lvl="0" marL="457200" rtl="0" algn="l">
              <a:spcBef>
                <a:spcPts val="0"/>
              </a:spcBef>
              <a:spcAft>
                <a:spcPts val="0"/>
              </a:spcAft>
              <a:buClr>
                <a:srgbClr val="000000"/>
              </a:buClr>
              <a:buSzPts val="1100"/>
              <a:buFont typeface="Arial"/>
              <a:buChar char="●"/>
            </a:pPr>
            <a:r>
              <a:rPr lang="es-419"/>
              <a:t>Entre Humedad y Temperatura: -33.816</a:t>
            </a:r>
            <a:endParaRPr/>
          </a:p>
          <a:p>
            <a:pPr indent="-298450" lvl="0" marL="457200" rtl="0" algn="l">
              <a:spcBef>
                <a:spcPts val="0"/>
              </a:spcBef>
              <a:spcAft>
                <a:spcPts val="0"/>
              </a:spcAft>
              <a:buClr>
                <a:srgbClr val="000000"/>
              </a:buClr>
              <a:buSzPts val="1100"/>
              <a:buFont typeface="Arial"/>
              <a:buChar char="●"/>
            </a:pPr>
            <a:r>
              <a:rPr lang="es-419"/>
              <a:t>Entre Humedad y Presión: 13.555</a:t>
            </a:r>
            <a:endParaRPr/>
          </a:p>
          <a:p>
            <a:pPr indent="-298450" lvl="0" marL="457200" rtl="0" algn="l">
              <a:spcBef>
                <a:spcPts val="0"/>
              </a:spcBef>
              <a:spcAft>
                <a:spcPts val="0"/>
              </a:spcAft>
              <a:buClr>
                <a:srgbClr val="000000"/>
              </a:buClr>
              <a:buSzPts val="1100"/>
              <a:buFont typeface="Arial"/>
              <a:buChar char="●"/>
            </a:pPr>
            <a:r>
              <a:rPr lang="es-419"/>
              <a:t>Entre Temperatura y Presión: 47.371</a:t>
            </a:r>
            <a:endParaRPr/>
          </a:p>
          <a:p>
            <a:pPr indent="0" lvl="0" marL="0" rtl="0" algn="l">
              <a:spcBef>
                <a:spcPts val="1200"/>
              </a:spcBef>
              <a:spcAft>
                <a:spcPts val="0"/>
              </a:spcAft>
              <a:buNone/>
            </a:pPr>
            <a:r>
              <a:rPr lang="es-419"/>
              <a:t>Observando los valores que nos da la tabla de tukey, si comparamos estos con el DHS, podemos observar que solo: humedad, </a:t>
            </a:r>
            <a:r>
              <a:rPr lang="es-419"/>
              <a:t>temperatura y p</a:t>
            </a:r>
            <a:r>
              <a:rPr lang="es-419"/>
              <a:t>resión son linealmente </a:t>
            </a:r>
            <a:r>
              <a:rPr lang="es-419"/>
              <a:t>independientes</a:t>
            </a:r>
            <a:r>
              <a:rPr lang="es-419"/>
              <a:t>. La única variable dependiente en este caso sería óxido nitroso.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43" name="Shape 343"/>
        <p:cNvGrpSpPr/>
        <p:nvPr/>
      </p:nvGrpSpPr>
      <p:grpSpPr>
        <a:xfrm>
          <a:off x="0" y="0"/>
          <a:ext cx="0" cy="0"/>
          <a:chOff x="0" y="0"/>
          <a:chExt cx="0" cy="0"/>
        </a:xfrm>
      </p:grpSpPr>
      <p:sp>
        <p:nvSpPr>
          <p:cNvPr id="344" name="Google Shape;344;p24"/>
          <p:cNvSpPr txBox="1"/>
          <p:nvPr>
            <p:ph type="title"/>
          </p:nvPr>
        </p:nvSpPr>
        <p:spPr>
          <a:xfrm>
            <a:off x="1388625" y="1458525"/>
            <a:ext cx="6366900" cy="18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s-419" sz="4900"/>
              <a:t>Correlaciones y regresión lineal</a:t>
            </a:r>
            <a:endParaRPr sz="4900"/>
          </a:p>
        </p:txBody>
      </p:sp>
      <p:sp>
        <p:nvSpPr>
          <p:cNvPr id="345" name="Google Shape;345;p2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a:noFill/>
          <a:ln cap="flat" cmpd="sng" w="38100">
            <a:solidFill>
              <a:srgbClr val="D5A6BD"/>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Correlaciones obtenidas</a:t>
            </a:r>
            <a:endParaRPr/>
          </a:p>
        </p:txBody>
      </p:sp>
      <p:sp>
        <p:nvSpPr>
          <p:cNvPr id="351" name="Google Shape;351;p25"/>
          <p:cNvSpPr txBox="1"/>
          <p:nvPr>
            <p:ph idx="1" type="body"/>
          </p:nvPr>
        </p:nvSpPr>
        <p:spPr>
          <a:xfrm>
            <a:off x="1303800" y="1960050"/>
            <a:ext cx="7030500" cy="51435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s-419"/>
              <a:t>Correlaciones:</a:t>
            </a:r>
            <a:endParaRPr/>
          </a:p>
          <a:p>
            <a:pPr indent="-298450" lvl="0" marL="457200" rtl="0" algn="l">
              <a:spcBef>
                <a:spcPts val="1200"/>
              </a:spcBef>
              <a:spcAft>
                <a:spcPts val="0"/>
              </a:spcAft>
              <a:buClr>
                <a:srgbClr val="000000"/>
              </a:buClr>
              <a:buSzPts val="1100"/>
              <a:buFont typeface="Arial"/>
              <a:buChar char="●"/>
            </a:pPr>
            <a:r>
              <a:rPr lang="es-419"/>
              <a:t>Humedad-Presión (-0.5664): Correlación </a:t>
            </a:r>
            <a:r>
              <a:rPr lang="es-419"/>
              <a:t>indirecta </a:t>
            </a:r>
            <a:r>
              <a:rPr lang="es-419"/>
              <a:t>media</a:t>
            </a:r>
            <a:endParaRPr/>
          </a:p>
          <a:p>
            <a:pPr indent="-298450" lvl="0" marL="457200" rtl="0" algn="l">
              <a:spcBef>
                <a:spcPts val="0"/>
              </a:spcBef>
              <a:spcAft>
                <a:spcPts val="0"/>
              </a:spcAft>
              <a:buClr>
                <a:srgbClr val="000000"/>
              </a:buClr>
              <a:buSzPts val="1100"/>
              <a:buFont typeface="Arial"/>
              <a:buChar char="●"/>
            </a:pPr>
            <a:r>
              <a:rPr lang="es-419"/>
              <a:t>Temperatura-Presión (0.1812): </a:t>
            </a:r>
            <a:r>
              <a:rPr lang="es-419"/>
              <a:t>Correlación </a:t>
            </a:r>
            <a:r>
              <a:rPr lang="es-419"/>
              <a:t>directa débil</a:t>
            </a:r>
            <a:endParaRPr/>
          </a:p>
        </p:txBody>
      </p:sp>
      <p:pic>
        <p:nvPicPr>
          <p:cNvPr id="352" name="Google Shape;352;p25"/>
          <p:cNvPicPr preferRelativeResize="0"/>
          <p:nvPr/>
        </p:nvPicPr>
        <p:blipFill>
          <a:blip r:embed="rId3">
            <a:alphaModFix/>
          </a:blip>
          <a:stretch>
            <a:fillRect/>
          </a:stretch>
        </p:blipFill>
        <p:spPr>
          <a:xfrm>
            <a:off x="1684800" y="3138750"/>
            <a:ext cx="1298775" cy="1298775"/>
          </a:xfrm>
          <a:prstGeom prst="rect">
            <a:avLst/>
          </a:prstGeom>
          <a:noFill/>
          <a:ln>
            <a:noFill/>
          </a:ln>
        </p:spPr>
      </p:pic>
      <p:pic>
        <p:nvPicPr>
          <p:cNvPr id="353" name="Google Shape;353;p25"/>
          <p:cNvPicPr preferRelativeResize="0"/>
          <p:nvPr/>
        </p:nvPicPr>
        <p:blipFill>
          <a:blip r:embed="rId4">
            <a:alphaModFix/>
          </a:blip>
          <a:stretch>
            <a:fillRect/>
          </a:stretch>
        </p:blipFill>
        <p:spPr>
          <a:xfrm>
            <a:off x="3841425" y="3184525"/>
            <a:ext cx="1207200" cy="1207200"/>
          </a:xfrm>
          <a:prstGeom prst="rect">
            <a:avLst/>
          </a:prstGeom>
          <a:noFill/>
          <a:ln>
            <a:noFill/>
          </a:ln>
        </p:spPr>
      </p:pic>
      <p:pic>
        <p:nvPicPr>
          <p:cNvPr id="354" name="Google Shape;354;p25"/>
          <p:cNvPicPr preferRelativeResize="0"/>
          <p:nvPr/>
        </p:nvPicPr>
        <p:blipFill>
          <a:blip r:embed="rId5">
            <a:alphaModFix/>
          </a:blip>
          <a:stretch>
            <a:fillRect/>
          </a:stretch>
        </p:blipFill>
        <p:spPr>
          <a:xfrm>
            <a:off x="5684775" y="3138751"/>
            <a:ext cx="1298775" cy="129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a:noFill/>
          <a:ln cap="flat" cmpd="sng" w="38100">
            <a:solidFill>
              <a:srgbClr val="D5A6BD"/>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Regresión lineal: Humedad vs Presión</a:t>
            </a:r>
            <a:endParaRPr/>
          </a:p>
        </p:txBody>
      </p:sp>
      <p:pic>
        <p:nvPicPr>
          <p:cNvPr id="360" name="Google Shape;360;p26"/>
          <p:cNvPicPr preferRelativeResize="0"/>
          <p:nvPr/>
        </p:nvPicPr>
        <p:blipFill>
          <a:blip r:embed="rId3">
            <a:alphaModFix/>
          </a:blip>
          <a:stretch>
            <a:fillRect/>
          </a:stretch>
        </p:blipFill>
        <p:spPr>
          <a:xfrm>
            <a:off x="152400" y="1674075"/>
            <a:ext cx="5943601" cy="3484500"/>
          </a:xfrm>
          <a:prstGeom prst="rect">
            <a:avLst/>
          </a:prstGeom>
          <a:noFill/>
          <a:ln>
            <a:noFill/>
          </a:ln>
        </p:spPr>
      </p:pic>
      <p:sp>
        <p:nvSpPr>
          <p:cNvPr id="361" name="Google Shape;361;p26"/>
          <p:cNvSpPr txBox="1"/>
          <p:nvPr>
            <p:ph idx="1" type="body"/>
          </p:nvPr>
        </p:nvSpPr>
        <p:spPr>
          <a:xfrm>
            <a:off x="5782275" y="1942725"/>
            <a:ext cx="2991000" cy="51435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s-419"/>
              <a:t>Lo que nos indica esta ecuación          y = 29.6193 - 0.0069x es que por cada unidad de humedad, la presión disminuye 0.0069 unidades</a:t>
            </a:r>
            <a:endParaRPr/>
          </a:p>
          <a:p>
            <a:pPr indent="0" lvl="0" marL="0" rtl="0" algn="l">
              <a:spcBef>
                <a:spcPts val="1200"/>
              </a:spcBef>
              <a:spcAft>
                <a:spcPts val="0"/>
              </a:spcAft>
              <a:buNone/>
            </a:pPr>
            <a:r>
              <a:rPr lang="es-419"/>
              <a:t>Los puntos azules representan las mediciones reales y se observa una dispersión considerable de los puntos alrededor de la línea de regresión</a:t>
            </a:r>
            <a:endParaRPr/>
          </a:p>
          <a:p>
            <a:pPr indent="0" lvl="0" marL="0" rtl="0" algn="l">
              <a:spcBef>
                <a:spcPts val="1200"/>
              </a:spcBef>
              <a:spcAft>
                <a:spcPts val="0"/>
              </a:spcAft>
              <a:buNone/>
            </a:pPr>
            <a:r>
              <a:rPr lang="es-419"/>
              <a:t>Esto indica que la relación lineal entre humedad y presión es débil</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a:noFill/>
          <a:ln cap="flat" cmpd="sng" w="38100">
            <a:solidFill>
              <a:srgbClr val="D5A6BD"/>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Regresión lineal: Temperatura vs Presión</a:t>
            </a:r>
            <a:endParaRPr/>
          </a:p>
        </p:txBody>
      </p:sp>
      <p:pic>
        <p:nvPicPr>
          <p:cNvPr id="367" name="Google Shape;367;p27"/>
          <p:cNvPicPr preferRelativeResize="0"/>
          <p:nvPr/>
        </p:nvPicPr>
        <p:blipFill>
          <a:blip r:embed="rId3">
            <a:alphaModFix/>
          </a:blip>
          <a:stretch>
            <a:fillRect/>
          </a:stretch>
        </p:blipFill>
        <p:spPr>
          <a:xfrm>
            <a:off x="412175" y="1739125"/>
            <a:ext cx="5008424" cy="3321225"/>
          </a:xfrm>
          <a:prstGeom prst="rect">
            <a:avLst/>
          </a:prstGeom>
          <a:noFill/>
          <a:ln>
            <a:noFill/>
          </a:ln>
        </p:spPr>
      </p:pic>
      <p:sp>
        <p:nvSpPr>
          <p:cNvPr id="368" name="Google Shape;368;p27"/>
          <p:cNvSpPr txBox="1"/>
          <p:nvPr>
            <p:ph idx="1" type="body"/>
          </p:nvPr>
        </p:nvSpPr>
        <p:spPr>
          <a:xfrm>
            <a:off x="5782275" y="1942725"/>
            <a:ext cx="2991000" cy="51435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s-419"/>
              <a:t>Lo que nos indica esta ecuación          </a:t>
            </a:r>
            <a:r>
              <a:rPr lang="es-419"/>
              <a:t>y = 28.5255 + 0.0104x </a:t>
            </a:r>
            <a:r>
              <a:rPr lang="es-419"/>
              <a:t>es que por cada </a:t>
            </a:r>
            <a:r>
              <a:rPr lang="es-419"/>
              <a:t>cada grado de temperatura, la presión aumenta 0.0104 unidades</a:t>
            </a:r>
            <a:endParaRPr/>
          </a:p>
          <a:p>
            <a:pPr indent="0" lvl="0" marL="0" rtl="0" algn="l">
              <a:spcBef>
                <a:spcPts val="1200"/>
              </a:spcBef>
              <a:spcAft>
                <a:spcPts val="0"/>
              </a:spcAft>
              <a:buNone/>
            </a:pPr>
            <a:r>
              <a:rPr lang="es-419"/>
              <a:t>Los puntos azules representan las mediciones reales y se observa una dispersión considerable de los puntos alrededor de la línea de regresión</a:t>
            </a:r>
            <a:endParaRPr/>
          </a:p>
          <a:p>
            <a:pPr indent="0" lvl="0" marL="0" rtl="0" algn="l">
              <a:spcBef>
                <a:spcPts val="1200"/>
              </a:spcBef>
              <a:spcAft>
                <a:spcPts val="0"/>
              </a:spcAft>
              <a:buNone/>
            </a:pPr>
            <a:r>
              <a:rPr lang="es-419"/>
              <a:t>Esto indica que la relación lineal entre temperatura y presión es débil</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72" name="Shape 372"/>
        <p:cNvGrpSpPr/>
        <p:nvPr/>
      </p:nvGrpSpPr>
      <p:grpSpPr>
        <a:xfrm>
          <a:off x="0" y="0"/>
          <a:ext cx="0" cy="0"/>
          <a:chOff x="0" y="0"/>
          <a:chExt cx="0" cy="0"/>
        </a:xfrm>
      </p:grpSpPr>
      <p:sp>
        <p:nvSpPr>
          <p:cNvPr id="373" name="Google Shape;373;p28"/>
          <p:cNvSpPr txBox="1"/>
          <p:nvPr>
            <p:ph type="title"/>
          </p:nvPr>
        </p:nvSpPr>
        <p:spPr>
          <a:xfrm>
            <a:off x="1388625" y="1458525"/>
            <a:ext cx="6366900" cy="18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s-419" sz="4900"/>
              <a:t>Regresión múltiple</a:t>
            </a:r>
            <a:endParaRPr sz="4900"/>
          </a:p>
        </p:txBody>
      </p:sp>
      <p:sp>
        <p:nvSpPr>
          <p:cNvPr id="374" name="Google Shape;374;p2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999300"/>
          </a:xfrm>
          <a:prstGeom prst="rect">
            <a:avLst/>
          </a:prstGeom>
          <a:noFill/>
          <a:ln cap="flat" cmpd="sng" w="38100">
            <a:solidFill>
              <a:srgbClr val="6FA8DC"/>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Resultados obtenidos:</a:t>
            </a:r>
            <a:endParaRPr/>
          </a:p>
        </p:txBody>
      </p:sp>
      <p:sp>
        <p:nvSpPr>
          <p:cNvPr id="380" name="Google Shape;380;p29"/>
          <p:cNvSpPr txBox="1"/>
          <p:nvPr>
            <p:ph idx="1" type="body"/>
          </p:nvPr>
        </p:nvSpPr>
        <p:spPr>
          <a:xfrm>
            <a:off x="1303800" y="1960050"/>
            <a:ext cx="7030500" cy="51435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s-419"/>
              <a:t>Coeficientes:</a:t>
            </a:r>
            <a:endParaRPr/>
          </a:p>
          <a:p>
            <a:pPr indent="-298450" lvl="0" marL="457200" rtl="0" algn="l">
              <a:spcBef>
                <a:spcPts val="1200"/>
              </a:spcBef>
              <a:spcAft>
                <a:spcPts val="0"/>
              </a:spcAft>
              <a:buClr>
                <a:srgbClr val="000000"/>
              </a:buClr>
              <a:buSzPts val="1100"/>
              <a:buFont typeface="Arial"/>
              <a:buChar char="●"/>
            </a:pPr>
            <a:r>
              <a:rPr lang="es-419"/>
              <a:t>β0: 1411.44</a:t>
            </a:r>
            <a:endParaRPr/>
          </a:p>
          <a:p>
            <a:pPr indent="-298450" lvl="0" marL="457200" rtl="0" algn="l">
              <a:spcBef>
                <a:spcPts val="0"/>
              </a:spcBef>
              <a:spcAft>
                <a:spcPts val="0"/>
              </a:spcAft>
              <a:buClr>
                <a:srgbClr val="000000"/>
              </a:buClr>
              <a:buSzPts val="1100"/>
              <a:buFont typeface="Arial"/>
              <a:buChar char="●"/>
            </a:pPr>
            <a:r>
              <a:rPr lang="es-419"/>
              <a:t>β1: 0.647301</a:t>
            </a:r>
            <a:endParaRPr/>
          </a:p>
          <a:p>
            <a:pPr indent="-298450" lvl="0" marL="457200" rtl="0" algn="l">
              <a:spcBef>
                <a:spcPts val="0"/>
              </a:spcBef>
              <a:spcAft>
                <a:spcPts val="0"/>
              </a:spcAft>
              <a:buClr>
                <a:srgbClr val="000000"/>
              </a:buClr>
              <a:buSzPts val="1100"/>
              <a:buFont typeface="Arial"/>
              <a:buChar char="●"/>
            </a:pPr>
            <a:r>
              <a:rPr lang="es-419"/>
              <a:t>β2: -48.366</a:t>
            </a:r>
            <a:endParaRPr/>
          </a:p>
          <a:p>
            <a:pPr indent="0" lvl="0" marL="0" rtl="0" algn="l">
              <a:spcBef>
                <a:spcPts val="1200"/>
              </a:spcBef>
              <a:spcAft>
                <a:spcPts val="1200"/>
              </a:spcAft>
              <a:buNone/>
            </a:pPr>
            <a:r>
              <a:rPr lang="es-419"/>
              <a:t>Con la regresión múltiple podemos predecir comportamientos futuros, podemos sustituir estos </a:t>
            </a:r>
            <a:r>
              <a:rPr lang="es-419"/>
              <a:t>coeficientes</a:t>
            </a:r>
            <a:r>
              <a:rPr lang="es-419"/>
              <a:t> en la </a:t>
            </a:r>
            <a:r>
              <a:rPr lang="es-419"/>
              <a:t>fórmula</a:t>
            </a:r>
            <a:r>
              <a:rPr lang="es-419"/>
              <a:t> Y = β0 + β1X1 + β2X2 y obtendremos el valor de Y poblacional.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384" name="Shape 384"/>
        <p:cNvGrpSpPr/>
        <p:nvPr/>
      </p:nvGrpSpPr>
      <p:grpSpPr>
        <a:xfrm>
          <a:off x="0" y="0"/>
          <a:ext cx="0" cy="0"/>
          <a:chOff x="0" y="0"/>
          <a:chExt cx="0" cy="0"/>
        </a:xfrm>
      </p:grpSpPr>
      <p:sp>
        <p:nvSpPr>
          <p:cNvPr id="385" name="Google Shape;385;p30"/>
          <p:cNvSpPr txBox="1"/>
          <p:nvPr>
            <p:ph type="title"/>
          </p:nvPr>
        </p:nvSpPr>
        <p:spPr>
          <a:xfrm>
            <a:off x="1388625" y="1458525"/>
            <a:ext cx="6366900" cy="18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s-419" sz="4900"/>
              <a:t>Conclusión</a:t>
            </a:r>
            <a:endParaRPr sz="4900"/>
          </a:p>
        </p:txBody>
      </p:sp>
      <p:sp>
        <p:nvSpPr>
          <p:cNvPr id="386" name="Google Shape;386;p30"/>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03800" y="598575"/>
            <a:ext cx="7030500" cy="999300"/>
          </a:xfrm>
          <a:prstGeom prst="rect">
            <a:avLst/>
          </a:prstGeom>
          <a:noFill/>
          <a:ln cap="flat" cmpd="sng" w="38100">
            <a:solidFill>
              <a:srgbClr val="E06666"/>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Conclusión</a:t>
            </a:r>
            <a:endParaRPr/>
          </a:p>
        </p:txBody>
      </p:sp>
      <p:sp>
        <p:nvSpPr>
          <p:cNvPr id="392" name="Google Shape;392;p31"/>
          <p:cNvSpPr txBox="1"/>
          <p:nvPr>
            <p:ph idx="1" type="body"/>
          </p:nvPr>
        </p:nvSpPr>
        <p:spPr>
          <a:xfrm>
            <a:off x="1303800" y="1960050"/>
            <a:ext cx="7030500" cy="51435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1200"/>
              </a:spcAft>
              <a:buNone/>
            </a:pPr>
            <a:r>
              <a:rPr lang="es-419"/>
              <a:t>Con el </a:t>
            </a:r>
            <a:r>
              <a:rPr lang="es-419"/>
              <a:t>análisis anterior podemos concluir y confirmar que existe una relación significativa entre las condiciones ambientales y las emisiones de óxido nitroso en el camión de estudio. Sabiendo esto, futuras investigaciones podrían explorar medidas específicas para controlar estos factores ambientales con el fin de reducir las emisiones contaminantes.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419"/>
              <a:t>Objetivos del estudio</a:t>
            </a:r>
            <a:endParaRPr/>
          </a:p>
          <a:p>
            <a:pPr indent="0" lvl="0" marL="0" rtl="0" algn="l">
              <a:lnSpc>
                <a:spcPct val="100000"/>
              </a:lnSpc>
              <a:spcBef>
                <a:spcPts val="0"/>
              </a:spcBef>
              <a:spcAft>
                <a:spcPts val="0"/>
              </a:spcAft>
              <a:buSzPts val="3600"/>
              <a:buNone/>
            </a:pPr>
            <a:r>
              <a:rPr lang="es-419"/>
              <a:t>a realizar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nvSpPr>
        <p:spPr>
          <a:xfrm>
            <a:off x="774700" y="1371600"/>
            <a:ext cx="37845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rPr b="1" i="0" lang="es-419" sz="4300" u="none" cap="none" strike="noStrike">
                <a:solidFill>
                  <a:schemeClr val="lt1"/>
                </a:solidFill>
                <a:latin typeface="Maven Pro"/>
                <a:ea typeface="Maven Pro"/>
                <a:cs typeface="Maven Pro"/>
                <a:sym typeface="Maven Pro"/>
              </a:rPr>
              <a:t>¡Gracias por su atención!</a:t>
            </a:r>
            <a:endParaRPr b="0" i="0" sz="4500" u="none" cap="none" strike="noStrike">
              <a:solidFill>
                <a:srgbClr val="000000"/>
              </a:solidFill>
              <a:latin typeface="Arial"/>
              <a:ea typeface="Arial"/>
              <a:cs typeface="Arial"/>
              <a:sym typeface="Arial"/>
            </a:endParaRPr>
          </a:p>
        </p:txBody>
      </p:sp>
      <p:sp>
        <p:nvSpPr>
          <p:cNvPr id="398" name="Google Shape;398;p32"/>
          <p:cNvSpPr txBox="1"/>
          <p:nvPr/>
        </p:nvSpPr>
        <p:spPr>
          <a:xfrm>
            <a:off x="762000" y="3136900"/>
            <a:ext cx="39879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s-419" sz="2600" u="none" cap="none" strike="noStrike">
                <a:solidFill>
                  <a:schemeClr val="lt1"/>
                </a:solidFill>
                <a:latin typeface="Maven Pro"/>
                <a:ea typeface="Maven Pro"/>
                <a:cs typeface="Maven Pro"/>
                <a:sym typeface="Maven Pro"/>
              </a:rPr>
              <a:t>Cualquier pregunta, </a:t>
            </a:r>
            <a:r>
              <a:rPr b="1" lang="es-419" sz="2600">
                <a:solidFill>
                  <a:schemeClr val="lt1"/>
                </a:solidFill>
                <a:latin typeface="Maven Pro"/>
                <a:ea typeface="Maven Pro"/>
                <a:cs typeface="Maven Pro"/>
                <a:sym typeface="Maven Pro"/>
              </a:rPr>
              <a:t>preguntenle a la profe</a:t>
            </a:r>
            <a:r>
              <a:rPr b="1" i="0" lang="es-419" sz="2600" u="none" cap="none" strike="noStrike">
                <a:solidFill>
                  <a:schemeClr val="lt1"/>
                </a:solidFill>
                <a:latin typeface="Maven Pro"/>
                <a:ea typeface="Maven Pro"/>
                <a:cs typeface="Maven Pro"/>
                <a:sym typeface="Maven Pro"/>
              </a:rPr>
              <a:t>.</a:t>
            </a:r>
            <a:endParaRPr b="0" i="0" sz="2800" u="none" cap="none" strike="noStrike">
              <a:solidFill>
                <a:srgbClr val="000000"/>
              </a:solidFill>
              <a:latin typeface="Arial"/>
              <a:ea typeface="Arial"/>
              <a:cs typeface="Arial"/>
              <a:sym typeface="Arial"/>
            </a:endParaRPr>
          </a:p>
        </p:txBody>
      </p:sp>
      <p:pic>
        <p:nvPicPr>
          <p:cNvPr id="399" name="Google Shape;399;p32"/>
          <p:cNvPicPr preferRelativeResize="0"/>
          <p:nvPr/>
        </p:nvPicPr>
        <p:blipFill>
          <a:blip r:embed="rId3">
            <a:alphaModFix/>
          </a:blip>
          <a:stretch>
            <a:fillRect/>
          </a:stretch>
        </p:blipFill>
        <p:spPr>
          <a:xfrm>
            <a:off x="4749900" y="884950"/>
            <a:ext cx="4089299" cy="47850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F00"/>
        </a:solidFill>
      </p:bgPr>
    </p:bg>
    <p:spTree>
      <p:nvGrpSpPr>
        <p:cNvPr id="403" name="Shape 403"/>
        <p:cNvGrpSpPr/>
        <p:nvPr/>
      </p:nvGrpSpPr>
      <p:grpSpPr>
        <a:xfrm>
          <a:off x="0" y="0"/>
          <a:ext cx="0" cy="0"/>
          <a:chOff x="0" y="0"/>
          <a:chExt cx="0" cy="0"/>
        </a:xfrm>
      </p:grpSpPr>
      <p:pic>
        <p:nvPicPr>
          <p:cNvPr id="404" name="Google Shape;404;p33"/>
          <p:cNvPicPr preferRelativeResize="0"/>
          <p:nvPr/>
        </p:nvPicPr>
        <p:blipFill>
          <a:blip r:embed="rId3">
            <a:alphaModFix/>
          </a:blip>
          <a:stretch>
            <a:fillRect/>
          </a:stretch>
        </p:blipFill>
        <p:spPr>
          <a:xfrm>
            <a:off x="-87274" y="-39975"/>
            <a:ext cx="9350516" cy="525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a:noFill/>
          <a:ln cap="flat" cmpd="sng" w="38100">
            <a:solidFill>
              <a:schemeClr val="accent1"/>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¿Qué datos vamos a analizar?</a:t>
            </a:r>
            <a:endParaRPr/>
          </a:p>
        </p:txBody>
      </p:sp>
      <p:sp>
        <p:nvSpPr>
          <p:cNvPr id="290" name="Google Shape;290;p15"/>
          <p:cNvSpPr txBox="1"/>
          <p:nvPr>
            <p:ph idx="1" type="body"/>
          </p:nvPr>
        </p:nvSpPr>
        <p:spPr>
          <a:xfrm>
            <a:off x="375150" y="1839750"/>
            <a:ext cx="6227100" cy="2541600"/>
          </a:xfrm>
          <a:prstGeom prst="rect">
            <a:avLst/>
          </a:prstGeom>
          <a:noFill/>
          <a:ln>
            <a:noFill/>
          </a:ln>
        </p:spPr>
        <p:txBody>
          <a:bodyPr anchorCtr="0" anchor="t" bIns="91425" lIns="91425" spcFirstLastPara="1" rIns="91425" wrap="square" tIns="91425">
            <a:normAutofit/>
          </a:bodyPr>
          <a:lstStyle/>
          <a:p>
            <a:pPr indent="-228600" lvl="0" marL="609600" rtl="0" algn="l">
              <a:spcBef>
                <a:spcPts val="0"/>
              </a:spcBef>
              <a:spcAft>
                <a:spcPts val="0"/>
              </a:spcAft>
              <a:buNone/>
            </a:pPr>
            <a:r>
              <a:rPr lang="es-419" sz="1558">
                <a:latin typeface="Maven Pro"/>
                <a:ea typeface="Maven Pro"/>
                <a:cs typeface="Maven Pro"/>
                <a:sym typeface="Maven Pro"/>
              </a:rPr>
              <a:t>Se analizará la influencia de:</a:t>
            </a:r>
            <a:endParaRPr sz="1558">
              <a:latin typeface="Maven Pro"/>
              <a:ea typeface="Maven Pro"/>
              <a:cs typeface="Maven Pro"/>
              <a:sym typeface="Maven Pro"/>
            </a:endParaRPr>
          </a:p>
          <a:p>
            <a:pPr indent="-228600" lvl="0" marL="609600" rtl="0" algn="l">
              <a:spcBef>
                <a:spcPts val="0"/>
              </a:spcBef>
              <a:spcAft>
                <a:spcPts val="0"/>
              </a:spcAft>
              <a:buNone/>
            </a:pPr>
            <a:r>
              <a:rPr lang="es-419" sz="1558">
                <a:latin typeface="Maven Pro"/>
                <a:ea typeface="Maven Pro"/>
                <a:cs typeface="Maven Pro"/>
                <a:sym typeface="Maven Pro"/>
              </a:rPr>
              <a:t>la humedad, la temperatura del aire</a:t>
            </a:r>
            <a:endParaRPr sz="1558">
              <a:latin typeface="Maven Pro"/>
              <a:ea typeface="Maven Pro"/>
              <a:cs typeface="Maven Pro"/>
              <a:sym typeface="Maven Pro"/>
            </a:endParaRPr>
          </a:p>
          <a:p>
            <a:pPr indent="-228600" lvl="0" marL="609600" rtl="0" algn="l">
              <a:spcBef>
                <a:spcPts val="0"/>
              </a:spcBef>
              <a:spcAft>
                <a:spcPts val="0"/>
              </a:spcAft>
              <a:buNone/>
            </a:pPr>
            <a:r>
              <a:rPr lang="es-419" sz="1558">
                <a:latin typeface="Maven Pro"/>
                <a:ea typeface="Maven Pro"/>
                <a:cs typeface="Maven Pro"/>
                <a:sym typeface="Maven Pro"/>
              </a:rPr>
              <a:t>y la presión barométrica en la emisión </a:t>
            </a:r>
            <a:endParaRPr sz="1558">
              <a:latin typeface="Maven Pro"/>
              <a:ea typeface="Maven Pro"/>
              <a:cs typeface="Maven Pro"/>
              <a:sym typeface="Maven Pro"/>
            </a:endParaRPr>
          </a:p>
          <a:p>
            <a:pPr indent="-228600" lvl="0" marL="609600" rtl="0" algn="l">
              <a:spcBef>
                <a:spcPts val="0"/>
              </a:spcBef>
              <a:spcAft>
                <a:spcPts val="0"/>
              </a:spcAft>
              <a:buNone/>
            </a:pPr>
            <a:r>
              <a:rPr lang="es-419" sz="1558">
                <a:latin typeface="Maven Pro"/>
                <a:ea typeface="Maven Pro"/>
                <a:cs typeface="Maven Pro"/>
                <a:sym typeface="Maven Pro"/>
              </a:rPr>
              <a:t>de óxido nitroso en camiones </a:t>
            </a:r>
            <a:endParaRPr sz="1558">
              <a:latin typeface="Maven Pro"/>
              <a:ea typeface="Maven Pro"/>
              <a:cs typeface="Maven Pro"/>
              <a:sym typeface="Maven Pro"/>
            </a:endParaRPr>
          </a:p>
          <a:p>
            <a:pPr indent="-228600" lvl="0" marL="609600" rtl="0" algn="l">
              <a:spcBef>
                <a:spcPts val="0"/>
              </a:spcBef>
              <a:spcAft>
                <a:spcPts val="0"/>
              </a:spcAft>
              <a:buNone/>
            </a:pPr>
            <a:r>
              <a:rPr lang="es-419" sz="1558">
                <a:latin typeface="Maven Pro"/>
                <a:ea typeface="Maven Pro"/>
                <a:cs typeface="Maven Pro"/>
                <a:sym typeface="Maven Pro"/>
              </a:rPr>
              <a:t>de reparto ligero Diesel.</a:t>
            </a:r>
            <a:endParaRPr sz="1558">
              <a:latin typeface="Maven Pro"/>
              <a:ea typeface="Maven Pro"/>
              <a:cs typeface="Maven Pro"/>
              <a:sym typeface="Maven Pro"/>
            </a:endParaRPr>
          </a:p>
        </p:txBody>
      </p:sp>
      <p:pic>
        <p:nvPicPr>
          <p:cNvPr id="291" name="Google Shape;291;p15"/>
          <p:cNvPicPr preferRelativeResize="0"/>
          <p:nvPr/>
        </p:nvPicPr>
        <p:blipFill>
          <a:blip r:embed="rId3">
            <a:alphaModFix/>
          </a:blip>
          <a:stretch>
            <a:fillRect/>
          </a:stretch>
        </p:blipFill>
        <p:spPr>
          <a:xfrm>
            <a:off x="4467291" y="1750275"/>
            <a:ext cx="4524308" cy="3393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419"/>
              <a:t>Análisis</a:t>
            </a:r>
            <a:r>
              <a:rPr lang="es-419"/>
              <a:t> de varianza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a:noFill/>
          <a:ln cap="flat" cmpd="sng" w="38100">
            <a:solidFill>
              <a:srgbClr val="FFE599"/>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s-419"/>
              <a:t>Resultados del análisis realizado con ANDEVA</a:t>
            </a:r>
            <a:endParaRPr/>
          </a:p>
        </p:txBody>
      </p:sp>
      <p:sp>
        <p:nvSpPr>
          <p:cNvPr id="302" name="Google Shape;302;p17"/>
          <p:cNvSpPr txBox="1"/>
          <p:nvPr>
            <p:ph idx="1" type="body"/>
          </p:nvPr>
        </p:nvSpPr>
        <p:spPr>
          <a:xfrm>
            <a:off x="1303800" y="3865050"/>
            <a:ext cx="7030500" cy="1798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t>Fcalc: </a:t>
            </a:r>
            <a:r>
              <a:rPr lang="es-419"/>
              <a:t>167.762</a:t>
            </a:r>
            <a:endParaRPr/>
          </a:p>
          <a:p>
            <a:pPr indent="0" lvl="0" marL="0" rtl="0" algn="l">
              <a:spcBef>
                <a:spcPts val="1200"/>
              </a:spcBef>
              <a:spcAft>
                <a:spcPts val="0"/>
              </a:spcAft>
              <a:buNone/>
            </a:pPr>
            <a:r>
              <a:rPr b="1" lang="es-419"/>
              <a:t>FTab: </a:t>
            </a:r>
            <a:r>
              <a:rPr lang="es-419"/>
              <a:t>2.6828</a:t>
            </a:r>
            <a:endParaRPr/>
          </a:p>
          <a:p>
            <a:pPr indent="0" lvl="0" marL="0" rtl="0" algn="l">
              <a:spcBef>
                <a:spcPts val="1200"/>
              </a:spcBef>
              <a:spcAft>
                <a:spcPts val="0"/>
              </a:spcAft>
              <a:buNone/>
            </a:pPr>
            <a:r>
              <a:rPr b="1" lang="es-419"/>
              <a:t>Nivel de significancia utilizado:</a:t>
            </a:r>
            <a:r>
              <a:rPr lang="es-419"/>
              <a:t> 95%</a:t>
            </a:r>
            <a:endParaRPr/>
          </a:p>
          <a:p>
            <a:pPr indent="0" lvl="0" marL="0" rtl="0" algn="l">
              <a:spcBef>
                <a:spcPts val="1200"/>
              </a:spcBef>
              <a:spcAft>
                <a:spcPts val="0"/>
              </a:spcAft>
              <a:buNone/>
            </a:pPr>
            <a:r>
              <a:t/>
            </a:r>
            <a:endParaRPr/>
          </a:p>
          <a:p>
            <a:pPr indent="0" lvl="0" marL="0" rtl="0" algn="l">
              <a:lnSpc>
                <a:spcPct val="115000"/>
              </a:lnSpc>
              <a:spcBef>
                <a:spcPts val="1200"/>
              </a:spcBef>
              <a:spcAft>
                <a:spcPts val="1200"/>
              </a:spcAft>
              <a:buSzPts val="1300"/>
              <a:buNone/>
            </a:pPr>
            <a:r>
              <a:t/>
            </a:r>
            <a:endParaRPr/>
          </a:p>
        </p:txBody>
      </p:sp>
      <p:graphicFrame>
        <p:nvGraphicFramePr>
          <p:cNvPr id="303" name="Google Shape;303;p17"/>
          <p:cNvGraphicFramePr/>
          <p:nvPr/>
        </p:nvGraphicFramePr>
        <p:xfrm>
          <a:off x="952500" y="1962150"/>
          <a:ext cx="3000000" cy="3000000"/>
        </p:xfrm>
        <a:graphic>
          <a:graphicData uri="http://schemas.openxmlformats.org/drawingml/2006/table">
            <a:tbl>
              <a:tblPr>
                <a:noFill/>
                <a:tableStyleId>{A204D0AF-A0FC-4DF0-A3D3-7DB3A2B4C2EE}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s-419">
                          <a:latin typeface="Nunito"/>
                          <a:ea typeface="Nunito"/>
                          <a:cs typeface="Nunito"/>
                          <a:sym typeface="Nunito"/>
                        </a:rPr>
                        <a:t>Fuente de Variación</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b="1" lang="es-419">
                          <a:latin typeface="Nunito"/>
                          <a:ea typeface="Nunito"/>
                          <a:cs typeface="Nunito"/>
                          <a:sym typeface="Nunito"/>
                        </a:rPr>
                        <a:t>Suma de Cuadrados</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b="1" lang="es-419">
                          <a:latin typeface="Nunito"/>
                          <a:ea typeface="Nunito"/>
                          <a:cs typeface="Nunito"/>
                          <a:sym typeface="Nunito"/>
                        </a:rPr>
                        <a:t>Grados de libertad</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b="1" lang="es-419">
                          <a:latin typeface="Nunito"/>
                          <a:ea typeface="Nunito"/>
                          <a:cs typeface="Nunito"/>
                          <a:sym typeface="Nunito"/>
                        </a:rPr>
                        <a:t>MC</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b="1" lang="es-419">
                          <a:latin typeface="Nunito"/>
                          <a:ea typeface="Nunito"/>
                          <a:cs typeface="Nunito"/>
                          <a:sym typeface="Nunito"/>
                        </a:rPr>
                        <a:t>FCal (RV)</a:t>
                      </a:r>
                      <a:endParaRPr b="1">
                        <a:latin typeface="Nunito"/>
                        <a:ea typeface="Nunito"/>
                        <a:cs typeface="Nunito"/>
                        <a:sym typeface="Nunito"/>
                      </a:endParaRPr>
                    </a:p>
                  </a:txBody>
                  <a:tcPr marT="91425" marB="91425" marR="91425" marL="91425">
                    <a:solidFill>
                      <a:srgbClr val="FFE599"/>
                    </a:solidFill>
                  </a:tcPr>
                </a:tc>
              </a:tr>
              <a:tr h="381000">
                <a:tc>
                  <a:txBody>
                    <a:bodyPr/>
                    <a:lstStyle/>
                    <a:p>
                      <a:pPr indent="0" lvl="0" marL="0" rtl="0" algn="l">
                        <a:spcBef>
                          <a:spcPts val="0"/>
                        </a:spcBef>
                        <a:spcAft>
                          <a:spcPts val="0"/>
                        </a:spcAft>
                        <a:buNone/>
                      </a:pPr>
                      <a:r>
                        <a:rPr b="1" lang="es-419">
                          <a:latin typeface="Nunito"/>
                          <a:ea typeface="Nunito"/>
                          <a:cs typeface="Nunito"/>
                          <a:sym typeface="Nunito"/>
                        </a:rPr>
                        <a:t>Tratamiento</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lang="es-419">
                          <a:latin typeface="Nunito"/>
                          <a:ea typeface="Nunito"/>
                          <a:cs typeface="Nunito"/>
                          <a:sym typeface="Nunito"/>
                        </a:rPr>
                        <a:t>88984.4668</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3</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29661.4889</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167.762</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s-419">
                          <a:latin typeface="Nunito"/>
                          <a:ea typeface="Nunito"/>
                          <a:cs typeface="Nunito"/>
                          <a:sym typeface="Nunito"/>
                        </a:rPr>
                        <a:t>Error</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lang="es-419">
                          <a:latin typeface="Nunito"/>
                          <a:ea typeface="Nunito"/>
                          <a:cs typeface="Nunito"/>
                          <a:sym typeface="Nunito"/>
                        </a:rPr>
                        <a:t>20509.6130</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116</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176.807</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s-419">
                          <a:latin typeface="Nunito"/>
                          <a:ea typeface="Nunito"/>
                          <a:cs typeface="Nunito"/>
                          <a:sym typeface="Nunito"/>
                        </a:rPr>
                        <a:t>Total</a:t>
                      </a:r>
                      <a:endParaRPr b="1">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rPr lang="es-419">
                          <a:latin typeface="Nunito"/>
                          <a:ea typeface="Nunito"/>
                          <a:cs typeface="Nunito"/>
                          <a:sym typeface="Nunito"/>
                        </a:rPr>
                        <a:t>109494.0798</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s-419">
                          <a:latin typeface="Nunito"/>
                          <a:ea typeface="Nunito"/>
                          <a:cs typeface="Nunito"/>
                          <a:sym typeface="Nunito"/>
                        </a:rPr>
                        <a:t>119</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a:noFill/>
          <a:ln cap="flat" cmpd="sng" w="38100">
            <a:solidFill>
              <a:srgbClr val="FFE599"/>
            </a:solidFill>
            <a:prstDash val="dot"/>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419"/>
              <a:t>Interpretación de los resultados</a:t>
            </a:r>
            <a:endParaRPr/>
          </a:p>
        </p:txBody>
      </p:sp>
      <p:sp>
        <p:nvSpPr>
          <p:cNvPr id="309" name="Google Shape;309;p18"/>
          <p:cNvSpPr txBox="1"/>
          <p:nvPr>
            <p:ph idx="1" type="body"/>
          </p:nvPr>
        </p:nvSpPr>
        <p:spPr>
          <a:xfrm>
            <a:off x="1303800" y="1960050"/>
            <a:ext cx="7030500" cy="3529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419"/>
              <a:t>Podemos observar que </a:t>
            </a:r>
            <a:r>
              <a:rPr b="1" lang="es-419"/>
              <a:t>F calculado (167.762)</a:t>
            </a:r>
            <a:r>
              <a:rPr lang="es-419"/>
              <a:t> es mayor que</a:t>
            </a:r>
            <a:r>
              <a:rPr b="1" lang="es-419"/>
              <a:t> F tabulado (</a:t>
            </a:r>
            <a:r>
              <a:rPr b="1" lang="es-419"/>
              <a:t>2.6828) </a:t>
            </a:r>
            <a:r>
              <a:rPr lang="es-419"/>
              <a:t>sabiendo esto, llevando a rechazar la hipótesis nula y aceptar la hipótesis alternativa, sugiriendo que al menos una de las condiciones ambientales afecta significativamente las emisiones.</a:t>
            </a:r>
            <a:endParaRPr/>
          </a:p>
          <a:p>
            <a:pPr indent="0" lvl="0" marL="0" rtl="0" algn="l">
              <a:spcBef>
                <a:spcPts val="1200"/>
              </a:spcBef>
              <a:spcAft>
                <a:spcPts val="0"/>
              </a:spcAft>
              <a:buNone/>
            </a:pPr>
            <a:r>
              <a:rPr lang="es-419"/>
              <a:t>Esto implica que existe una diferencia significativa entre cada una de las medidas y que las variables que estudiamos </a:t>
            </a:r>
            <a:r>
              <a:rPr lang="es-419"/>
              <a:t>tienen comportamientos diferentes y distinguibles entre sí.</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589575" y="164525"/>
            <a:ext cx="7964849" cy="4814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318" name="Shape 318"/>
        <p:cNvGrpSpPr/>
        <p:nvPr/>
      </p:nvGrpSpPr>
      <p:grpSpPr>
        <a:xfrm>
          <a:off x="0" y="0"/>
          <a:ext cx="0" cy="0"/>
          <a:chOff x="0" y="0"/>
          <a:chExt cx="0" cy="0"/>
        </a:xfrm>
      </p:grpSpPr>
      <p:sp>
        <p:nvSpPr>
          <p:cNvPr id="319" name="Google Shape;319;p20"/>
          <p:cNvSpPr txBox="1"/>
          <p:nvPr>
            <p:ph type="title"/>
          </p:nvPr>
        </p:nvSpPr>
        <p:spPr>
          <a:xfrm>
            <a:off x="1388625" y="1458525"/>
            <a:ext cx="6366900" cy="18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s-419" sz="4900"/>
              <a:t>Prueba de Tukey</a:t>
            </a:r>
            <a:endParaRPr sz="4900"/>
          </a:p>
        </p:txBody>
      </p:sp>
      <p:sp>
        <p:nvSpPr>
          <p:cNvPr id="320" name="Google Shape;320;p20"/>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a:noFill/>
          <a:ln cap="flat" cmpd="sng" w="38100">
            <a:solidFill>
              <a:srgbClr val="B4A7D6"/>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¿Se puede aplicar Tukey en el estudio actual?</a:t>
            </a:r>
            <a:endParaRPr/>
          </a:p>
        </p:txBody>
      </p:sp>
      <p:sp>
        <p:nvSpPr>
          <p:cNvPr id="326" name="Google Shape;326;p21"/>
          <p:cNvSpPr txBox="1"/>
          <p:nvPr>
            <p:ph idx="1" type="body"/>
          </p:nvPr>
        </p:nvSpPr>
        <p:spPr>
          <a:xfrm>
            <a:off x="1303800" y="1960050"/>
            <a:ext cx="7030500" cy="3529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419"/>
              <a:t>La respuesta corta es sí, El Tukey es aplicable porque todas las muestras son del mismo tamaño y tenemos más de dos grupos para comparar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