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Nunito SemiBold"/>
      <p:regular r:id="rId35"/>
      <p:bold r:id="rId36"/>
      <p:italic r:id="rId37"/>
      <p:boldItalic r:id="rId38"/>
    </p:embeddedFont>
    <p:embeddedFont>
      <p:font typeface="Nunito"/>
      <p:regular r:id="rId39"/>
      <p:bold r:id="rId40"/>
      <p:italic r:id="rId41"/>
      <p:boldItalic r:id="rId42"/>
    </p:embeddedFont>
    <p:embeddedFont>
      <p:font typeface="Maven Pro SemiBold"/>
      <p:regular r:id="rId43"/>
      <p:bold r:id="rId44"/>
    </p:embeddedFont>
    <p:embeddedFont>
      <p:font typeface="Maven Pro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522017-2DD9-4F42-A546-D5C7AEFC80BA}">
  <a:tblStyle styleId="{DC522017-2DD9-4F42-A546-D5C7AEFC80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4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6.xml"/><Relationship Id="rId44" Type="http://schemas.openxmlformats.org/officeDocument/2006/relationships/font" Target="fonts/MavenProSemiBold-bold.fntdata"/><Relationship Id="rId21" Type="http://schemas.openxmlformats.org/officeDocument/2006/relationships/slide" Target="slides/slide15.xml"/><Relationship Id="rId43" Type="http://schemas.openxmlformats.org/officeDocument/2006/relationships/font" Target="fonts/MavenProSemiBold-regular.fntdata"/><Relationship Id="rId24" Type="http://schemas.openxmlformats.org/officeDocument/2006/relationships/slide" Target="slides/slide18.xml"/><Relationship Id="rId46" Type="http://schemas.openxmlformats.org/officeDocument/2006/relationships/font" Target="fonts/MavenPro-bold.fntdata"/><Relationship Id="rId23" Type="http://schemas.openxmlformats.org/officeDocument/2006/relationships/slide" Target="slides/slide17.xml"/><Relationship Id="rId45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unitoSemiBold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NunitoSemiBold-italic.fntdata"/><Relationship Id="rId14" Type="http://schemas.openxmlformats.org/officeDocument/2006/relationships/slide" Target="slides/slide8.xml"/><Relationship Id="rId36" Type="http://schemas.openxmlformats.org/officeDocument/2006/relationships/font" Target="fonts/NunitoSemiBold-bold.fntdata"/><Relationship Id="rId17" Type="http://schemas.openxmlformats.org/officeDocument/2006/relationships/slide" Target="slides/slide11.xml"/><Relationship Id="rId39" Type="http://schemas.openxmlformats.org/officeDocument/2006/relationships/font" Target="fonts/Nunito-regular.fntdata"/><Relationship Id="rId16" Type="http://schemas.openxmlformats.org/officeDocument/2006/relationships/slide" Target="slides/slide10.xml"/><Relationship Id="rId38" Type="http://schemas.openxmlformats.org/officeDocument/2006/relationships/font" Target="fonts/NunitoSemiBold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36e3eaef9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36e3eaef9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136e3eaef9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136e3eaef9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136e3eaef9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136e3eaef9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136e3eaef9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136e3eaef9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36e3eaef9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36e3eaef9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136e3eaef9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136e3eaef9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36e3eaef9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36e3eaef9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136e3eaef9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136e3eaef9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136e3eaef9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136e3eaef9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136e3eaef9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136e3eaef9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136e3eaef9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136e3eaef9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136e3eaef9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136e3eaef9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36e3eaef9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36e3eaef9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36e3eaef9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36e3eaef9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136e3eaef9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136e3eaef9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136e3eaef9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136e3eaef9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136e3eaef9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136e3eaef9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136e3eaef9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136e3eaef9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136e3eaef9_0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136e3eaef9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136e3eaef9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136e3eaef9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36e3eaef9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36e3eaef9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36e3eaef9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136e3eaef9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136e3eaef9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136e3eaef9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36e3eaef9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36e3eaef9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36e3eaef9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136e3eaef9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136e3eaef9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136e3eaef9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136e3eaef9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136e3eaef9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Statistics Project - Version 2.0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5221200" cy="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Presentado por:</a:t>
            </a:r>
            <a:r>
              <a:rPr lang="es-419"/>
              <a:t> Daniela Figueroa - Gracosoft, Cohorte IV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Profesor a cargo:</a:t>
            </a:r>
            <a:r>
              <a:rPr lang="es-419"/>
              <a:t> Morely Bullones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Noviembre, 2024.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400" y="4584800"/>
            <a:ext cx="2006600" cy="3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ln cap="flat" cmpd="sng" w="38100">
            <a:solidFill>
              <a:srgbClr val="B4A7D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Explicaciones/Interpretaciones de los resultados de “Horas trabajadas”:</a:t>
            </a:r>
            <a:endParaRPr/>
          </a:p>
        </p:txBody>
      </p:sp>
      <p:sp>
        <p:nvSpPr>
          <p:cNvPr id="330" name="Google Shape;330;p2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40">
                <a:latin typeface="Maven Pro"/>
                <a:ea typeface="Maven Pro"/>
                <a:cs typeface="Maven Pro"/>
                <a:sym typeface="Maven Pro"/>
              </a:rPr>
              <a:t>Posición:</a:t>
            </a:r>
            <a:endParaRPr b="1" sz="1440">
              <a:latin typeface="Maven Pro"/>
              <a:ea typeface="Maven Pro"/>
              <a:cs typeface="Maven Pro"/>
              <a:sym typeface="Maven Pro"/>
            </a:endParaRPr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-419" sz="1200">
                <a:solidFill>
                  <a:srgbClr val="000000"/>
                </a:solidFill>
              </a:rPr>
              <a:t>Q1</a:t>
            </a:r>
            <a:r>
              <a:rPr lang="es-419" sz="12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5.4: El 25% de las horas trabajadas por semana es menor a 5.4, indicando que algunos individuos trabajan pocas horas.</a:t>
            </a:r>
            <a:endParaRPr sz="12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-419" sz="1200">
                <a:solidFill>
                  <a:srgbClr val="000000"/>
                </a:solidFill>
              </a:rPr>
              <a:t>Q2</a:t>
            </a:r>
            <a:r>
              <a:rPr lang="es-419" sz="12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31.09: La mediana indica que el 50% de las personas </a:t>
            </a:r>
            <a:r>
              <a:rPr lang="es-419" sz="12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trabajan</a:t>
            </a:r>
            <a:r>
              <a:rPr lang="es-419" sz="12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menos de 31.09 horas a la semana.</a:t>
            </a:r>
            <a:endParaRPr sz="12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-419" sz="1200">
                <a:solidFill>
                  <a:srgbClr val="000000"/>
                </a:solidFill>
              </a:rPr>
              <a:t>Q3</a:t>
            </a:r>
            <a:r>
              <a:rPr lang="es-419" sz="12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44.71: El 75% de las horas trabajadas es menor a 44.71, sugiriendo que la mayoría trabaja menos de una semana laboral completa.</a:t>
            </a:r>
            <a:endParaRPr sz="12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-419" sz="1200">
                <a:solidFill>
                  <a:srgbClr val="000000"/>
                </a:solidFill>
              </a:rPr>
              <a:t>Q4</a:t>
            </a:r>
            <a:r>
              <a:rPr lang="es-419" sz="12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88: El máximo de horas trabajadas es 88, lo que sugiere que algunos individuos trabajan significativamente más horas.</a:t>
            </a:r>
            <a:endParaRPr sz="12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331" name="Google Shape;331;p2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Maven Pro"/>
                <a:ea typeface="Maven Pro"/>
                <a:cs typeface="Maven Pro"/>
                <a:sym typeface="Maven Pro"/>
              </a:rPr>
              <a:t>Centralización: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-299085" lvl="0" marL="6096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-419" sz="1200">
                <a:solidFill>
                  <a:srgbClr val="000000"/>
                </a:solidFill>
              </a:rPr>
              <a:t>Media Aritmética</a:t>
            </a:r>
            <a:r>
              <a:rPr lang="es-419" sz="12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27.09: Las horas promedio trabajadas son 27.09, afectadas por personas que trabajan muchas horas.</a:t>
            </a:r>
            <a:endParaRPr sz="12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9085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-419" sz="1200">
                <a:solidFill>
                  <a:srgbClr val="000000"/>
                </a:solidFill>
              </a:rPr>
              <a:t>Moda</a:t>
            </a:r>
            <a:r>
              <a:rPr lang="es-419" sz="12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4.19: La cantidad más común de horas trabajadas es 4.19, lo que sugiere un grupo significativo que trabaja pocas horas.</a:t>
            </a:r>
            <a:endParaRPr sz="12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9085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-419" sz="1200">
                <a:solidFill>
                  <a:srgbClr val="000000"/>
                </a:solidFill>
              </a:rPr>
              <a:t>Mediana</a:t>
            </a:r>
            <a:r>
              <a:rPr lang="es-419" sz="12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31.09: Indica que la mitad trabaja menos de 31.09 horas, mostrando una concentración alrededor de este valor.</a:t>
            </a:r>
            <a:endParaRPr sz="12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ln cap="flat" cmpd="sng" w="38100">
            <a:solidFill>
              <a:srgbClr val="B4A7D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Explicaciones/Interpretaciones de los resultados de “Horas trabajadas”:</a:t>
            </a:r>
            <a:endParaRPr/>
          </a:p>
        </p:txBody>
      </p:sp>
      <p:sp>
        <p:nvSpPr>
          <p:cNvPr id="337" name="Google Shape;337;p23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40">
                <a:latin typeface="Maven Pro"/>
                <a:ea typeface="Maven Pro"/>
                <a:cs typeface="Maven Pro"/>
                <a:sym typeface="Maven Pro"/>
              </a:rPr>
              <a:t>Variabilidad</a:t>
            </a:r>
            <a:r>
              <a:rPr b="1" lang="es-419" sz="1440">
                <a:latin typeface="Maven Pro"/>
                <a:ea typeface="Maven Pro"/>
                <a:cs typeface="Maven Pro"/>
                <a:sym typeface="Maven Pro"/>
              </a:rPr>
              <a:t>:</a:t>
            </a:r>
            <a:endParaRPr b="1" sz="1440"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</a:rPr>
              <a:t>Varianza</a:t>
            </a:r>
            <a:r>
              <a:rPr lang="es-419" sz="11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374.58: Muestra una dispersión moderada en las edades.</a:t>
            </a:r>
            <a:endParaRPr sz="11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</a:rPr>
              <a:t>Desviación Típica</a:t>
            </a:r>
            <a:r>
              <a:rPr lang="es-419" sz="11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19.35: Indica variabilidad alrededor de la media.</a:t>
            </a:r>
            <a:endParaRPr sz="11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</a:rPr>
              <a:t>CV</a:t>
            </a:r>
            <a:r>
              <a:rPr lang="es-419" sz="11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39.63%: Un coeficiente de variación bajo sugiere relativa estabilidad respecto a la media.</a:t>
            </a:r>
            <a:endParaRPr sz="11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</a:rPr>
              <a:t>IQR</a:t>
            </a:r>
            <a:r>
              <a:rPr lang="es-419" sz="11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31.52: Indica que el 50% central de las edades se distribuye en un rango de 31.52 años.</a:t>
            </a:r>
            <a:endParaRPr sz="11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338" name="Google Shape;338;p23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Maven Pro"/>
                <a:ea typeface="Maven Pro"/>
                <a:cs typeface="Maven Pro"/>
                <a:sym typeface="Maven Pro"/>
              </a:rPr>
              <a:t>Forma: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-419" sz="1200">
                <a:solidFill>
                  <a:srgbClr val="000000"/>
                </a:solidFill>
              </a:rPr>
              <a:t>Curtosis </a:t>
            </a:r>
            <a:r>
              <a:rPr lang="es-419" sz="12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= 0.3 - leptocúrtica: La distribución tiene colas más gruesas que una normal.</a:t>
            </a:r>
            <a:endParaRPr sz="12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-419" sz="1200">
                <a:solidFill>
                  <a:srgbClr val="000000"/>
                </a:solidFill>
              </a:rPr>
              <a:t>Índice de Asimetría</a:t>
            </a:r>
            <a:r>
              <a:rPr lang="es-419" sz="12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-0.0069: La distribución es ligeramente sesgada a la izquierda, pero casi simétrica.</a:t>
            </a:r>
            <a:endParaRPr sz="12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3" name="Google Shape;343;p24"/>
          <p:cNvGraphicFramePr/>
          <p:nvPr/>
        </p:nvGraphicFramePr>
        <p:xfrm>
          <a:off x="2159000" y="519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{DC522017-2DD9-4F42-A546-D5C7AEFC80BA}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Variable: Edad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Cálculos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Posición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Q1: 32.45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Q2: 48.88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Q3: 63.97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Q4: 95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De Centralización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Media aritmética: 48.84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Moda: 55.67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Mediana: 48.88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De variabilidad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Varianza: 374.58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Desviación típica: 19.35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CV: </a:t>
                      </a: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39.63%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IQR: 31.52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De forma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Curtosis: 0.3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Índice de asimétrica: -0.0069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ln cap="flat" cmpd="sng" w="38100">
            <a:solidFill>
              <a:srgbClr val="EAD1D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Explicaciones/Interpretaciones de los resultados de “Edad”:</a:t>
            </a:r>
            <a:endParaRPr/>
          </a:p>
        </p:txBody>
      </p:sp>
      <p:sp>
        <p:nvSpPr>
          <p:cNvPr id="349" name="Google Shape;349;p2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40">
                <a:latin typeface="Maven Pro"/>
                <a:ea typeface="Maven Pro"/>
                <a:cs typeface="Maven Pro"/>
                <a:sym typeface="Maven Pro"/>
              </a:rPr>
              <a:t>Posición:</a:t>
            </a:r>
            <a:endParaRPr b="1" sz="1440">
              <a:latin typeface="Maven Pro"/>
              <a:ea typeface="Maven Pro"/>
              <a:cs typeface="Maven Pro"/>
              <a:sym typeface="Maven Pro"/>
            </a:endParaRPr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-419" sz="1200">
                <a:solidFill>
                  <a:srgbClr val="000000"/>
                </a:solidFill>
              </a:rPr>
              <a:t>Q1</a:t>
            </a:r>
            <a:r>
              <a:rPr lang="es-419" sz="12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32.45: El 25% de las edades es menor a 32.45 años, indicativo de una población joven.</a:t>
            </a:r>
            <a:endParaRPr sz="12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-419" sz="1200">
                <a:solidFill>
                  <a:srgbClr val="000000"/>
                </a:solidFill>
              </a:rPr>
              <a:t>Q2</a:t>
            </a:r>
            <a:r>
              <a:rPr lang="es-419" sz="12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48.88: La mediana muestra que la mitad de las edades está por debajo de 48.88 años, lo cual es representativo de la edad central de la población.</a:t>
            </a:r>
            <a:endParaRPr sz="12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-419" sz="1200">
                <a:solidFill>
                  <a:srgbClr val="000000"/>
                </a:solidFill>
              </a:rPr>
              <a:t>Q3</a:t>
            </a:r>
            <a:r>
              <a:rPr lang="es-419" sz="12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63.97: El 75% de las edades es menor a 63.97 años, sugiriendo que una gran parte de la población es de mediana edad.</a:t>
            </a:r>
            <a:endParaRPr sz="12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-419" sz="1200">
                <a:solidFill>
                  <a:srgbClr val="000000"/>
                </a:solidFill>
              </a:rPr>
              <a:t>Q4</a:t>
            </a:r>
            <a:r>
              <a:rPr lang="es-419" sz="12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95: La edad máxima observada es 95 años, reflejando la presencia de individuos considerablemente mayores.</a:t>
            </a:r>
            <a:endParaRPr sz="12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350" name="Google Shape;350;p2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Maven Pro"/>
                <a:ea typeface="Maven Pro"/>
                <a:cs typeface="Maven Pro"/>
                <a:sym typeface="Maven Pro"/>
              </a:rPr>
              <a:t>Centralización: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-419" sz="1200">
                <a:solidFill>
                  <a:srgbClr val="000000"/>
                </a:solidFill>
              </a:rPr>
              <a:t>Media Aritmética</a:t>
            </a:r>
            <a:r>
              <a:rPr lang="es-419" sz="12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48.84: La edad promedio es cercana a la mediana, lo que sugiere una distribución relativamente simétrica.</a:t>
            </a:r>
            <a:endParaRPr sz="12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-419" sz="1200">
                <a:solidFill>
                  <a:srgbClr val="000000"/>
                </a:solidFill>
              </a:rPr>
              <a:t>Moda</a:t>
            </a:r>
            <a:r>
              <a:rPr lang="es-419" sz="12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55.67: La edad más frecuente es 55.67 años.</a:t>
            </a:r>
            <a:endParaRPr sz="12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-419" sz="1200">
                <a:solidFill>
                  <a:srgbClr val="000000"/>
                </a:solidFill>
              </a:rPr>
              <a:t>Mediana</a:t>
            </a:r>
            <a:r>
              <a:rPr lang="es-419" sz="12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48.88: Indica el centro de la distribución, cercana a la media, refuerza la simetría de los datos.</a:t>
            </a:r>
            <a:endParaRPr sz="12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ln cap="flat" cmpd="sng" w="38100">
            <a:solidFill>
              <a:srgbClr val="EAD1D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Explicaciones/Interpretaciones de los resultados de “Edad”:</a:t>
            </a:r>
            <a:endParaRPr/>
          </a:p>
        </p:txBody>
      </p:sp>
      <p:sp>
        <p:nvSpPr>
          <p:cNvPr id="356" name="Google Shape;356;p2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40">
                <a:latin typeface="Maven Pro"/>
                <a:ea typeface="Maven Pro"/>
                <a:cs typeface="Maven Pro"/>
                <a:sym typeface="Maven Pro"/>
              </a:rPr>
              <a:t>Variabilidad</a:t>
            </a:r>
            <a:r>
              <a:rPr b="1" lang="es-419" sz="1440">
                <a:latin typeface="Maven Pro"/>
                <a:ea typeface="Maven Pro"/>
                <a:cs typeface="Maven Pro"/>
                <a:sym typeface="Maven Pro"/>
              </a:rPr>
              <a:t>:</a:t>
            </a:r>
            <a:endParaRPr b="1" sz="1440">
              <a:latin typeface="Maven Pro"/>
              <a:ea typeface="Maven Pro"/>
              <a:cs typeface="Maven Pro"/>
              <a:sym typeface="Maven Pr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</a:rPr>
              <a:t>Varianza</a:t>
            </a:r>
            <a:r>
              <a:rPr lang="es-419" sz="11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374.58: Muestra una dispersión moderada en las edades.</a:t>
            </a:r>
            <a:endParaRPr sz="11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</a:rPr>
              <a:t>Desviación Típica</a:t>
            </a:r>
            <a:r>
              <a:rPr lang="es-419" sz="11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19.35: Indica variabilidad alrededor de la media.</a:t>
            </a:r>
            <a:endParaRPr sz="11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</a:rPr>
              <a:t>CV</a:t>
            </a:r>
            <a:r>
              <a:rPr lang="es-419" sz="11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39.63%: Un coeficiente de variación bajo sugiere relativa estabilidad respecto a la media.</a:t>
            </a:r>
            <a:endParaRPr sz="11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-419" sz="1100">
                <a:solidFill>
                  <a:srgbClr val="000000"/>
                </a:solidFill>
              </a:rPr>
              <a:t>IQR</a:t>
            </a:r>
            <a:r>
              <a:rPr lang="es-419" sz="11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31.52: Indica que el 50% central de las edades se distribuye en un rango de 31.52 años.</a:t>
            </a:r>
            <a:endParaRPr sz="11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357" name="Google Shape;357;p2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Maven Pro"/>
                <a:ea typeface="Maven Pro"/>
                <a:cs typeface="Maven Pro"/>
                <a:sym typeface="Maven Pro"/>
              </a:rPr>
              <a:t>Forma</a:t>
            </a:r>
            <a:r>
              <a:rPr b="1" lang="es-419">
                <a:latin typeface="Maven Pro"/>
                <a:ea typeface="Maven Pro"/>
                <a:cs typeface="Maven Pro"/>
                <a:sym typeface="Maven Pro"/>
              </a:rPr>
              <a:t>: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-419" sz="1200">
                <a:solidFill>
                  <a:srgbClr val="000000"/>
                </a:solidFill>
              </a:rPr>
              <a:t>Curtosis </a:t>
            </a:r>
            <a:r>
              <a:rPr lang="es-419" sz="12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= 0.3 - leptocúrtica: La distribución tiene colas más gruesas que una normal.</a:t>
            </a:r>
            <a:endParaRPr sz="12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-419" sz="1200">
                <a:solidFill>
                  <a:srgbClr val="000000"/>
                </a:solidFill>
              </a:rPr>
              <a:t>Índice de Asimetría</a:t>
            </a:r>
            <a:r>
              <a:rPr lang="es-419" sz="12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-0.0069: La distribución es ligeramente sesgada a la izquierda, pero casi simétrica.</a:t>
            </a:r>
            <a:endParaRPr sz="12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"/>
          <p:cNvSpPr txBox="1"/>
          <p:nvPr>
            <p:ph type="title"/>
          </p:nvPr>
        </p:nvSpPr>
        <p:spPr>
          <a:xfrm>
            <a:off x="1388625" y="14585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4900"/>
              <a:t>Fase II: Probabilidades %</a:t>
            </a:r>
            <a:endParaRPr sz="4900"/>
          </a:p>
        </p:txBody>
      </p:sp>
      <p:sp>
        <p:nvSpPr>
          <p:cNvPr id="363" name="Google Shape;363;p27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 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</a:t>
            </a:r>
            <a:r>
              <a:rPr lang="es-419"/>
              <a:t>ual es la probabilidad de que el salario sea mayor que 44?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8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 p</a:t>
            </a:r>
            <a:r>
              <a:rPr lang="es-419"/>
              <a:t>robabilidad de que el salario sea mayor que 44 es de un </a:t>
            </a:r>
            <a:r>
              <a:rPr b="1" lang="es-419"/>
              <a:t>37.7133%</a:t>
            </a:r>
            <a:endParaRPr b="1"/>
          </a:p>
        </p:txBody>
      </p:sp>
      <p:pic>
        <p:nvPicPr>
          <p:cNvPr id="370" name="Google Shape;3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300" y="825500"/>
            <a:ext cx="385762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 txBox="1"/>
          <p:nvPr>
            <p:ph type="title"/>
          </p:nvPr>
        </p:nvSpPr>
        <p:spPr>
          <a:xfrm>
            <a:off x="1303800" y="598575"/>
            <a:ext cx="38271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</a:t>
            </a:r>
            <a:r>
              <a:rPr lang="es-419"/>
              <a:t>ual es la probabilidad de que el salario de una persona se encuentre entre 47 y 49</a:t>
            </a:r>
            <a:r>
              <a:rPr lang="es-419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 probabilidad de que el </a:t>
            </a:r>
            <a:r>
              <a:rPr lang="es-419"/>
              <a:t>salario esté entre 47 y 49 es de </a:t>
            </a:r>
            <a:r>
              <a:rPr b="1" lang="es-419"/>
              <a:t>1.5050%</a:t>
            </a:r>
            <a:endParaRPr b="1"/>
          </a:p>
        </p:txBody>
      </p:sp>
      <p:pic>
        <p:nvPicPr>
          <p:cNvPr id="377" name="Google Shape;377;p29"/>
          <p:cNvPicPr preferRelativeResize="0"/>
          <p:nvPr/>
        </p:nvPicPr>
        <p:blipFill rotWithShape="1">
          <a:blip r:embed="rId3">
            <a:alphaModFix/>
          </a:blip>
          <a:srcRect b="0" l="-2764" r="0" t="0"/>
          <a:stretch/>
        </p:blipFill>
        <p:spPr>
          <a:xfrm>
            <a:off x="5453425" y="825500"/>
            <a:ext cx="2865075" cy="39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 txBox="1"/>
          <p:nvPr>
            <p:ph type="title"/>
          </p:nvPr>
        </p:nvSpPr>
        <p:spPr>
          <a:xfrm>
            <a:off x="1303800" y="598575"/>
            <a:ext cx="42207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Cual es la probabilidad de que se encuentre una persona con una edad menor de 49 años?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0"/>
          <p:cNvSpPr txBox="1"/>
          <p:nvPr>
            <p:ph idx="1" type="body"/>
          </p:nvPr>
        </p:nvSpPr>
        <p:spPr>
          <a:xfrm>
            <a:off x="1303800" y="23604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 probabilidad de que se pueda conseguir una persona cuya </a:t>
            </a:r>
            <a:r>
              <a:rPr lang="es-419"/>
              <a:t>edad sea menor de 49 años es de </a:t>
            </a:r>
            <a:r>
              <a:rPr b="1" lang="es-419"/>
              <a:t>51.4674%</a:t>
            </a:r>
            <a:endParaRPr b="1"/>
          </a:p>
        </p:txBody>
      </p:sp>
      <p:pic>
        <p:nvPicPr>
          <p:cNvPr id="384" name="Google Shape;3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698525"/>
            <a:ext cx="3898900" cy="40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 txBox="1"/>
          <p:nvPr>
            <p:ph type="title"/>
          </p:nvPr>
        </p:nvSpPr>
        <p:spPr>
          <a:xfrm>
            <a:off x="1303800" y="598575"/>
            <a:ext cx="42639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Cual es la probabilidad de que se encuentre una persona con una edad entre 46 y 50 años?</a:t>
            </a:r>
            <a:r>
              <a:rPr lang="es-419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1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 probabilidad de que se pueda conseguir una persona cuya edad esté entre los 46 y 50 años es de</a:t>
            </a:r>
            <a:r>
              <a:rPr b="1" lang="es-419"/>
              <a:t> 8.2357%</a:t>
            </a:r>
            <a:endParaRPr b="1"/>
          </a:p>
        </p:txBody>
      </p:sp>
      <p:pic>
        <p:nvPicPr>
          <p:cNvPr id="391" name="Google Shape;3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725" y="400050"/>
            <a:ext cx="2343725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Fase I: Tabla de variables y sus gráficas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 txBox="1"/>
          <p:nvPr>
            <p:ph type="title"/>
          </p:nvPr>
        </p:nvSpPr>
        <p:spPr>
          <a:xfrm>
            <a:off x="1303800" y="598575"/>
            <a:ext cx="38271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Cual es la probabilidad de que las horas trabajadas sea mayor que 29,5 horas?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 probabilidad </a:t>
            </a:r>
            <a:r>
              <a:rPr lang="es-419"/>
              <a:t>de que las horas trabajadas sean mayor que 29.5 es de </a:t>
            </a:r>
            <a:r>
              <a:rPr b="1" lang="es-419"/>
              <a:t>40.3019%</a:t>
            </a:r>
            <a:endParaRPr b="1"/>
          </a:p>
        </p:txBody>
      </p:sp>
      <p:pic>
        <p:nvPicPr>
          <p:cNvPr id="398" name="Google Shape;3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412" y="1587500"/>
            <a:ext cx="3827099" cy="2868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 txBox="1"/>
          <p:nvPr>
            <p:ph type="title"/>
          </p:nvPr>
        </p:nvSpPr>
        <p:spPr>
          <a:xfrm>
            <a:off x="1303800" y="598575"/>
            <a:ext cx="38271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Cual es la probabilidad de que las horas trabajadas sea menor que 26,5 horas?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3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 probabilidad </a:t>
            </a:r>
            <a:r>
              <a:rPr lang="es-419"/>
              <a:t>de que las horas trabajadas sean menor que 26.5 es de </a:t>
            </a:r>
            <a:r>
              <a:rPr b="1" lang="es-419"/>
              <a:t>54.0629%</a:t>
            </a:r>
            <a:endParaRPr b="1"/>
          </a:p>
        </p:txBody>
      </p:sp>
      <p:pic>
        <p:nvPicPr>
          <p:cNvPr id="405" name="Google Shape;4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5338" y="825500"/>
            <a:ext cx="176212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/>
          <p:nvPr>
            <p:ph type="title"/>
          </p:nvPr>
        </p:nvSpPr>
        <p:spPr>
          <a:xfrm>
            <a:off x="1388625" y="14585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400"/>
              <a:t>Fase II: Porcentajes de discriminación</a:t>
            </a:r>
            <a:endParaRPr sz="5400"/>
          </a:p>
        </p:txBody>
      </p:sp>
      <p:sp>
        <p:nvSpPr>
          <p:cNvPr id="411" name="Google Shape;411;p3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" name="Google Shape;416;p35"/>
          <p:cNvGraphicFramePr/>
          <p:nvPr/>
        </p:nvGraphicFramePr>
        <p:xfrm>
          <a:off x="1365250" y="491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{DC522017-2DD9-4F42-A546-D5C7AEFC80BA}</a:tableStyleId>
              </a:tblPr>
              <a:tblGrid>
                <a:gridCol w="1068925"/>
                <a:gridCol w="1068925"/>
                <a:gridCol w="1068925"/>
                <a:gridCol w="1068925"/>
                <a:gridCol w="1068925"/>
                <a:gridCol w="1068925"/>
              </a:tblGrid>
              <a:tr h="45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rgbClr val="3D85C6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Edad </a:t>
                      </a: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/ </a:t>
                      </a:r>
                      <a:r>
                        <a:rPr b="1" lang="es-419">
                          <a:solidFill>
                            <a:srgbClr val="38761D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Horas</a:t>
                      </a:r>
                      <a:endParaRPr b="1">
                        <a:solidFill>
                          <a:srgbClr val="38761D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0-19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20-39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r>
                        <a:rPr b="1" lang="es-419" sz="1300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0-59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Más horas</a:t>
                      </a:r>
                      <a:endParaRPr b="1" sz="1300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Total</a:t>
                      </a:r>
                      <a:endParaRPr b="1" sz="1300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14-24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154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67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56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7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284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25-34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58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46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177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13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294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35-44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53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46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188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11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298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45-54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65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37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210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22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334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55-64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120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51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139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14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324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65-74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210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30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50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3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293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75-84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114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2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4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0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120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85-94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52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1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0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0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53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Total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826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280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824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70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2000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¿Cuál es la categoría con mayor porcentaje de aparición?</a:t>
            </a:r>
            <a:endParaRPr/>
          </a:p>
        </p:txBody>
      </p:sp>
      <p:sp>
        <p:nvSpPr>
          <p:cNvPr id="422" name="Google Shape;422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Los</a:t>
            </a:r>
            <a:r>
              <a:rPr lang="es-419"/>
              <a:t> grupos más grandes son las personas con '45-54' años, que trabajan entre '40-59' horas y las personas con ‘65-74’ años, que trabajan ‘0-19’ horas; conformando un 10.50% del total.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7" name="Google Shape;427;p37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{DC522017-2DD9-4F42-A546-D5C7AEFC80BA}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rgbClr val="A61C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Raza </a:t>
                      </a: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/ </a:t>
                      </a:r>
                      <a:r>
                        <a:rPr b="1" lang="es-419">
                          <a:solidFill>
                            <a:srgbClr val="45818E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Sexo</a:t>
                      </a:r>
                      <a:endParaRPr b="1">
                        <a:solidFill>
                          <a:srgbClr val="45818E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Femenino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Masculino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Total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Asiático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68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61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129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Afroamericano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106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93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199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Otro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75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77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152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Caucásico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789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731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1520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Total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1038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962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2000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¿Cuál es la categoría con mayor porcentaje de aparición?</a:t>
            </a:r>
            <a:endParaRPr/>
          </a:p>
        </p:txBody>
      </p:sp>
      <p:sp>
        <p:nvSpPr>
          <p:cNvPr id="433" name="Google Shape;433;p3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Los grupos más grandes son las personas de género femenino y raza caucásica; conformando </a:t>
            </a:r>
            <a:r>
              <a:rPr lang="es-419"/>
              <a:t>un 39.45%</a:t>
            </a:r>
            <a:r>
              <a:rPr lang="es-419"/>
              <a:t> del total.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39"/>
          <p:cNvPicPr preferRelativeResize="0"/>
          <p:nvPr/>
        </p:nvPicPr>
        <p:blipFill rotWithShape="1">
          <a:blip r:embed="rId3">
            <a:alphaModFix/>
          </a:blip>
          <a:srcRect b="56769" l="0" r="0" t="0"/>
          <a:stretch/>
        </p:blipFill>
        <p:spPr>
          <a:xfrm>
            <a:off x="3822700" y="787850"/>
            <a:ext cx="6045201" cy="4355649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9"/>
          <p:cNvSpPr txBox="1"/>
          <p:nvPr/>
        </p:nvSpPr>
        <p:spPr>
          <a:xfrm>
            <a:off x="774700" y="1371600"/>
            <a:ext cx="3784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¡Gracias por su atención!</a:t>
            </a:r>
            <a:endParaRPr sz="4500"/>
          </a:p>
        </p:txBody>
      </p:sp>
      <p:sp>
        <p:nvSpPr>
          <p:cNvPr id="440" name="Google Shape;440;p39"/>
          <p:cNvSpPr txBox="1"/>
          <p:nvPr/>
        </p:nvSpPr>
        <p:spPr>
          <a:xfrm>
            <a:off x="762000" y="3136900"/>
            <a:ext cx="3987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Cualquier pregunta, consulten en Google.</a:t>
            </a:r>
            <a:endParaRPr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B0F00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0" y="514350"/>
            <a:ext cx="9144000" cy="4133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" name="Google Shape;289;p15"/>
          <p:cNvGraphicFramePr/>
          <p:nvPr/>
        </p:nvGraphicFramePr>
        <p:xfrm>
          <a:off x="952500" y="66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{DC522017-2DD9-4F42-A546-D5C7AEFC80BA}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Variable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Cuantitativa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Cualitativa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Tipo de Escala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Sexo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No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Sí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Nominal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Estado Civil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No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Sí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Nominal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Raza 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No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Sí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Nominal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Es de EEUU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No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Sí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Nominal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Tiene seguro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No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Sí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Nominal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Tipo de lenguaje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No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Sí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Nominal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Salario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Sí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No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Razón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Horas de trabajo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Sí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No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Razón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Edad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Sí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No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Razón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Fase I: Gráficos de las variables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/>
              <a:t>-Ver en el programa.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Fase I: Analizando cada variable y sus resultados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p18"/>
          <p:cNvGraphicFramePr/>
          <p:nvPr/>
        </p:nvGraphicFramePr>
        <p:xfrm>
          <a:off x="2159000" y="51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{DC522017-2DD9-4F42-A546-D5C7AEFC80BA}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Maven Pro SemiBold"/>
                          <a:ea typeface="Maven Pro SemiBold"/>
                          <a:cs typeface="Maven Pro SemiBold"/>
                          <a:sym typeface="Maven Pro SemiBold"/>
                        </a:rPr>
                        <a:t>Variable: Salario</a:t>
                      </a:r>
                      <a:endParaRPr>
                        <a:latin typeface="Maven Pro SemiBold"/>
                        <a:ea typeface="Maven Pro SemiBold"/>
                        <a:cs typeface="Maven Pro SemiBold"/>
                        <a:sym typeface="Maven Pro SemiBold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Cálculos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Maven Pro SemiBold"/>
                          <a:ea typeface="Maven Pro SemiBold"/>
                          <a:cs typeface="Maven Pro SemiBold"/>
                          <a:sym typeface="Maven Pro SemiBold"/>
                        </a:rPr>
                        <a:t>Posición</a:t>
                      </a:r>
                      <a:endParaRPr>
                        <a:latin typeface="Maven Pro SemiBold"/>
                        <a:ea typeface="Maven Pro SemiBold"/>
                        <a:cs typeface="Maven Pro SemiBold"/>
                        <a:sym typeface="Maven Pro SemiBold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Q1: 15.23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Q2: 30.46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Q3: 45.69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Q4: 566.0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Maven Pro SemiBold"/>
                          <a:ea typeface="Maven Pro SemiBold"/>
                          <a:cs typeface="Maven Pro SemiBold"/>
                          <a:sym typeface="Maven Pro SemiBold"/>
                        </a:rPr>
                        <a:t>De Centralización</a:t>
                      </a:r>
                      <a:endParaRPr>
                        <a:latin typeface="Maven Pro SemiBold"/>
                        <a:ea typeface="Maven Pro SemiBold"/>
                        <a:cs typeface="Maven Pro SemiBold"/>
                        <a:sym typeface="Maven Pro SemiBold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Media aritmética: 40.2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Moda: 26.5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Mediana: 30.46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Maven Pro SemiBold"/>
                          <a:ea typeface="Maven Pro SemiBold"/>
                          <a:cs typeface="Maven Pro SemiBold"/>
                          <a:sym typeface="Maven Pro SemiBold"/>
                        </a:rPr>
                        <a:t>De variabilidad</a:t>
                      </a:r>
                      <a:endParaRPr>
                        <a:latin typeface="Maven Pro SemiBold"/>
                        <a:ea typeface="Maven Pro SemiBold"/>
                        <a:cs typeface="Maven Pro SemiBold"/>
                        <a:sym typeface="Maven Pro SemiBold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Varianza: 1934.42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Desviación típica: 43.98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CV: 109.4082%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IQR: 30.46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Maven Pro SemiBold"/>
                          <a:ea typeface="Maven Pro SemiBold"/>
                          <a:cs typeface="Maven Pro SemiBold"/>
                          <a:sym typeface="Maven Pro SemiBold"/>
                        </a:rPr>
                        <a:t>De forma</a:t>
                      </a:r>
                      <a:endParaRPr>
                        <a:latin typeface="Maven Pro SemiBold"/>
                        <a:ea typeface="Maven Pro SemiBold"/>
                        <a:cs typeface="Maven Pro SemiBold"/>
                        <a:sym typeface="Maven Pro SemiBold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Curtosis: 0.195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Índice de asimétrica: 0.6646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ln cap="flat" cmpd="sng" w="38100">
            <a:solidFill>
              <a:srgbClr val="FFE59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Explicaciones/Interpretaciones de los resultados de “Salario”:</a:t>
            </a:r>
            <a:endParaRPr/>
          </a:p>
        </p:txBody>
      </p:sp>
      <p:sp>
        <p:nvSpPr>
          <p:cNvPr id="311" name="Google Shape;311;p19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58">
                <a:latin typeface="Maven Pro"/>
                <a:ea typeface="Maven Pro"/>
                <a:cs typeface="Maven Pro"/>
                <a:sym typeface="Maven Pro"/>
              </a:rPr>
              <a:t>Posición:</a:t>
            </a:r>
            <a:endParaRPr b="1" sz="1558">
              <a:latin typeface="Maven Pro"/>
              <a:ea typeface="Maven Pro"/>
              <a:cs typeface="Maven Pro"/>
              <a:sym typeface="Maven Pro"/>
            </a:endParaRPr>
          </a:p>
          <a:p>
            <a:pPr indent="-287655" lvl="0" marL="6096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-419" sz="1200">
                <a:solidFill>
                  <a:srgbClr val="000000"/>
                </a:solidFill>
              </a:rPr>
              <a:t>Q1</a:t>
            </a:r>
            <a:r>
              <a:rPr lang="es-419" sz="12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15.23: El primer cuartil indica que el 25% de los ingresos es menor a $15.23, sugiriendo un nivel bajo en esta parte de la distribución.</a:t>
            </a:r>
            <a:endParaRPr sz="12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87655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-419" sz="1200">
                <a:solidFill>
                  <a:srgbClr val="000000"/>
                </a:solidFill>
              </a:rPr>
              <a:t>Q2</a:t>
            </a:r>
            <a:r>
              <a:rPr lang="es-419" sz="12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30.46: La mediana, o segundo cuartil, muestra que el 50% de los ingresos es menor a $30.46. Este es el punto medio de la distribución, indicando que la mayoría de los ingresos están por debajo de este valor.</a:t>
            </a:r>
            <a:endParaRPr sz="12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87655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-419" sz="1200">
                <a:solidFill>
                  <a:srgbClr val="000000"/>
                </a:solidFill>
              </a:rPr>
              <a:t>Q3</a:t>
            </a:r>
            <a:r>
              <a:rPr lang="es-419" sz="12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45.69: El tercer cuartil refleja que el 75% de los ingresos es menor a $45.69, mostrando que una parte significativa de los ingresos está por debajo de este valor.</a:t>
            </a:r>
            <a:endParaRPr sz="12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87655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-419" sz="1200">
                <a:solidFill>
                  <a:srgbClr val="000000"/>
                </a:solidFill>
              </a:rPr>
              <a:t>Q4</a:t>
            </a:r>
            <a:r>
              <a:rPr lang="es-419" sz="12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566.0: El máximo ingreso observado es de $566.0, lo cual puede indicar la presencia de valores atípicos en la distribución.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312" name="Google Shape;312;p19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Maven Pro"/>
                <a:ea typeface="Maven Pro"/>
                <a:cs typeface="Maven Pro"/>
                <a:sym typeface="Maven Pro"/>
              </a:rPr>
              <a:t>Centralización</a:t>
            </a:r>
            <a:r>
              <a:rPr b="1" lang="es-419">
                <a:latin typeface="Maven Pro"/>
                <a:ea typeface="Maven Pro"/>
                <a:cs typeface="Maven Pro"/>
                <a:sym typeface="Maven Pro"/>
              </a:rPr>
              <a:t>: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-419" sz="1200">
                <a:solidFill>
                  <a:srgbClr val="000000"/>
                </a:solidFill>
              </a:rPr>
              <a:t>Media Aritmética</a:t>
            </a:r>
            <a:r>
              <a:rPr lang="es-419" sz="12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40.2: El ingreso promedio es de $40.2, lo que puede estar influenciado por valores extremos dado que es mayor que la mediana.</a:t>
            </a:r>
            <a:endParaRPr sz="12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-419" sz="1200">
                <a:solidFill>
                  <a:srgbClr val="000000"/>
                </a:solidFill>
              </a:rPr>
              <a:t>Moda</a:t>
            </a:r>
            <a:r>
              <a:rPr lang="es-419" sz="12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26.5: El ingreso más frecuente es $26.5, sugiriendo que este es un valor común en la distribución.</a:t>
            </a:r>
            <a:endParaRPr sz="12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-419" sz="1200">
                <a:solidFill>
                  <a:srgbClr val="000000"/>
                </a:solidFill>
              </a:rPr>
              <a:t>Mediana</a:t>
            </a:r>
            <a:r>
              <a:rPr lang="es-419" sz="12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30.46: La mediana separa la mitad inferior de los datos de la mitad superior, indicando que muchos ingresos están concentrados por debajo de este umbral.</a:t>
            </a:r>
            <a:endParaRPr sz="12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ln cap="flat" cmpd="sng" w="38100">
            <a:solidFill>
              <a:srgbClr val="FFF2C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Explicaciones/Interpretaciones de los resultados de “Salario”:</a:t>
            </a:r>
            <a:endParaRPr/>
          </a:p>
        </p:txBody>
      </p:sp>
      <p:sp>
        <p:nvSpPr>
          <p:cNvPr id="318" name="Google Shape;318;p20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40">
                <a:latin typeface="Maven Pro"/>
                <a:ea typeface="Maven Pro"/>
                <a:cs typeface="Maven Pro"/>
                <a:sym typeface="Maven Pro"/>
              </a:rPr>
              <a:t>Variabilidad</a:t>
            </a:r>
            <a:r>
              <a:rPr b="1" lang="es-419" sz="1440">
                <a:latin typeface="Maven Pro"/>
                <a:ea typeface="Maven Pro"/>
                <a:cs typeface="Maven Pro"/>
                <a:sym typeface="Maven Pro"/>
              </a:rPr>
              <a:t>:</a:t>
            </a:r>
            <a:endParaRPr b="1" sz="1440">
              <a:latin typeface="Maven Pro"/>
              <a:ea typeface="Maven Pro"/>
              <a:cs typeface="Maven Pro"/>
              <a:sym typeface="Maven Pro"/>
            </a:endParaRPr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-419" sz="1200">
                <a:solidFill>
                  <a:srgbClr val="000000"/>
                </a:solidFill>
              </a:rPr>
              <a:t>Varianza</a:t>
            </a:r>
            <a:r>
              <a:rPr lang="es-419" sz="12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1934.42: La alta varianza indica una gran dispersión en los ingresos, lo que sugiere diferencias significativas entre los valores individuales.</a:t>
            </a:r>
            <a:endParaRPr sz="12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-419" sz="1200">
                <a:solidFill>
                  <a:srgbClr val="000000"/>
                </a:solidFill>
              </a:rPr>
              <a:t>Desviación Típica</a:t>
            </a:r>
            <a:r>
              <a:rPr lang="es-419" sz="12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43.98: Sugiere una dispersión significativa alrededor de la media.</a:t>
            </a:r>
            <a:endParaRPr sz="12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-419" sz="1200">
                <a:solidFill>
                  <a:srgbClr val="000000"/>
                </a:solidFill>
              </a:rPr>
              <a:t>CV</a:t>
            </a:r>
            <a:r>
              <a:rPr lang="es-419" sz="12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109.4082%: Un coeficiente de variación superior al 100% evidencia una alta variabilidad relativa respecto a la media.</a:t>
            </a:r>
            <a:endParaRPr sz="12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-419" sz="1200">
                <a:solidFill>
                  <a:srgbClr val="000000"/>
                </a:solidFill>
              </a:rPr>
              <a:t>IQR</a:t>
            </a:r>
            <a:r>
              <a:rPr lang="es-419" sz="12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30.46: El rango intercuartil muestra que el 50% central de los ingresos se distribuye en un rango de $30.46, indicando cierta concentración en la distribución.</a:t>
            </a:r>
            <a:endParaRPr sz="11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319" name="Google Shape;319;p20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Maven Pro"/>
                <a:ea typeface="Maven Pro"/>
                <a:cs typeface="Maven Pro"/>
                <a:sym typeface="Maven Pro"/>
              </a:rPr>
              <a:t>Forma: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-419" sz="1200">
                <a:solidFill>
                  <a:srgbClr val="000000"/>
                </a:solidFill>
              </a:rPr>
              <a:t>Curtosis</a:t>
            </a:r>
            <a:r>
              <a:rPr lang="es-419" sz="12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0.195 - leptocúrtica: Esto indica que la distribución tiene colas más gruesas y un pico más alto que una distribución normal.</a:t>
            </a:r>
            <a:endParaRPr sz="12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-419" sz="1200">
                <a:solidFill>
                  <a:srgbClr val="000000"/>
                </a:solidFill>
              </a:rPr>
              <a:t>Índice de Asimetría</a:t>
            </a:r>
            <a:r>
              <a:rPr lang="es-419" sz="12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= 0.6646: La distribución está sesgada a la derecha, lo que significa que hay un número de ingresos significativamente más altos que la media.</a:t>
            </a:r>
            <a:endParaRPr sz="12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Google Shape;324;p21"/>
          <p:cNvGraphicFramePr/>
          <p:nvPr/>
        </p:nvGraphicFramePr>
        <p:xfrm>
          <a:off x="2159000" y="51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{DC522017-2DD9-4F42-A546-D5C7AEFC80BA}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Variable: Horas trabajadas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Cálculos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Posición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Q1: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Q2: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Q3: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Q4: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De Centralización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Media aritmética: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Moda: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Mediana: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De variabilidad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Varianza: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Desviación típica: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CV: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IQR: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De forma</a:t>
                      </a:r>
                      <a:endParaRPr b="1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Curtosis: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Índice de asimétrica:</a:t>
                      </a:r>
                      <a:endParaRPr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