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dbd451b1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dbd451b1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dbd451b1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dbd451b1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dbd451b1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dbd451b1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dbd451b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dbd451b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dbd451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dbd451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dbd451b1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dbd451b1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dbd451b1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dbd451b1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dbd451b1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dbd451b1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dbd451b1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dbd451b1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dbd451b1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dbd451b1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7525"/>
            <a:ext cx="9897450" cy="56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5600" y="1405450"/>
            <a:ext cx="390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PREDICCIÓN</a:t>
            </a:r>
            <a:endParaRPr b="1" sz="4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5600" y="1850200"/>
            <a:ext cx="4810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VENTAS</a:t>
            </a:r>
            <a:endParaRPr b="1" sz="4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12525" y="2655600"/>
            <a:ext cx="3435600" cy="4419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910525" y="2568750"/>
            <a:ext cx="30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ALIMENTICIAS</a:t>
            </a:r>
            <a:endParaRPr b="1"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77925" y="3325950"/>
            <a:ext cx="390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PEDRO FIGUEROA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52"/>
            <a:ext cx="9144000" cy="499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75" y="149350"/>
            <a:ext cx="8257700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61675" y="38950"/>
            <a:ext cx="663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RECOMENDACIONES</a:t>
            </a:r>
            <a:endParaRPr b="1" sz="2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61675" y="1593150"/>
            <a:ext cx="8520600" cy="19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400">
                <a:latin typeface="Helvetica Neue"/>
                <a:ea typeface="Helvetica Neue"/>
                <a:cs typeface="Helvetica Neue"/>
                <a:sym typeface="Helvetica Neue"/>
              </a:rPr>
              <a:t>Se recomienda incluir en el dataset información valiosa para las ventas, </a:t>
            </a:r>
            <a:r>
              <a:rPr lang="es" sz="3400">
                <a:latin typeface="Helvetica Neue"/>
                <a:ea typeface="Helvetica Neue"/>
                <a:cs typeface="Helvetica Neue"/>
                <a:sym typeface="Helvetica Neue"/>
              </a:rPr>
              <a:t>para que</a:t>
            </a:r>
            <a:r>
              <a:rPr lang="es" sz="3400">
                <a:latin typeface="Helvetica Neue"/>
                <a:ea typeface="Helvetica Neue"/>
                <a:cs typeface="Helvetica Neue"/>
                <a:sym typeface="Helvetica Neue"/>
              </a:rPr>
              <a:t> las mismas tengan una mejor correlación con la columna a predecir.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52"/>
            <a:ext cx="9144000" cy="499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75" y="149350"/>
            <a:ext cx="8257700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61675" y="38950"/>
            <a:ext cx="663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RECOMENDACIONES</a:t>
            </a:r>
            <a:endParaRPr b="1" sz="2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61675" y="885575"/>
            <a:ext cx="8473200" cy="3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19">
                <a:latin typeface="Helvetica Neue"/>
                <a:ea typeface="Helvetica Neue"/>
                <a:cs typeface="Helvetica Neue"/>
                <a:sym typeface="Helvetica Neue"/>
              </a:rPr>
              <a:t>Como ejemplo de </a:t>
            </a:r>
            <a:r>
              <a:rPr lang="es" sz="4819">
                <a:latin typeface="Helvetica Neue"/>
                <a:ea typeface="Helvetica Neue"/>
                <a:cs typeface="Helvetica Neue"/>
                <a:sym typeface="Helvetica Neue"/>
              </a:rPr>
              <a:t>informaciones</a:t>
            </a:r>
            <a:r>
              <a:rPr lang="es" sz="4819">
                <a:latin typeface="Helvetica Neue"/>
                <a:ea typeface="Helvetica Neue"/>
                <a:cs typeface="Helvetica Neue"/>
                <a:sym typeface="Helvetica Neue"/>
              </a:rPr>
              <a:t> valiosas para la </a:t>
            </a:r>
            <a:r>
              <a:rPr lang="es" sz="4819">
                <a:latin typeface="Helvetica Neue"/>
                <a:ea typeface="Helvetica Neue"/>
                <a:cs typeface="Helvetica Neue"/>
                <a:sym typeface="Helvetica Neue"/>
              </a:rPr>
              <a:t>predicción</a:t>
            </a:r>
            <a:r>
              <a:rPr lang="es" sz="4819">
                <a:latin typeface="Helvetica Neue"/>
                <a:ea typeface="Helvetica Neue"/>
                <a:cs typeface="Helvetica Neue"/>
                <a:sym typeface="Helvetica Neue"/>
              </a:rPr>
              <a:t> de las ventas totales se encuentran:</a:t>
            </a:r>
            <a:endParaRPr sz="4819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19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69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 sz="4819">
                <a:latin typeface="Helvetica Neue"/>
                <a:ea typeface="Helvetica Neue"/>
                <a:cs typeface="Helvetica Neue"/>
                <a:sym typeface="Helvetica Neue"/>
              </a:rPr>
              <a:t>El inventario. </a:t>
            </a:r>
            <a:endParaRPr sz="4819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692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 sz="4819">
                <a:latin typeface="Helvetica Neue"/>
                <a:ea typeface="Helvetica Neue"/>
                <a:cs typeface="Helvetica Neue"/>
                <a:sym typeface="Helvetica Neue"/>
              </a:rPr>
              <a:t>Las unidades vendidas. </a:t>
            </a:r>
            <a:endParaRPr sz="4819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692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s" sz="4819">
                <a:latin typeface="Helvetica Neue"/>
                <a:ea typeface="Helvetica Neue"/>
                <a:cs typeface="Helvetica Neue"/>
                <a:sym typeface="Helvetica Neue"/>
              </a:rPr>
              <a:t>Demanda del producto.</a:t>
            </a:r>
            <a:endParaRPr sz="4819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550" y="-76200"/>
            <a:ext cx="9256550" cy="53243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094900" y="1516700"/>
            <a:ext cx="4801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MAPA DE</a:t>
            </a:r>
            <a:endParaRPr b="1" sz="5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8025" y="2139625"/>
            <a:ext cx="591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CORRELACIÓN</a:t>
            </a:r>
            <a:endParaRPr b="1" sz="5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546675" y="3093925"/>
            <a:ext cx="3938100" cy="2310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52"/>
            <a:ext cx="9144000" cy="499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700" y="484150"/>
            <a:ext cx="5418850" cy="4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52"/>
            <a:ext cx="9144000" cy="499719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01025"/>
            <a:ext cx="8520600" cy="18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000">
                <a:latin typeface="Helvetica Neue"/>
                <a:ea typeface="Helvetica Neue"/>
                <a:cs typeface="Helvetica Neue"/>
                <a:sym typeface="Helvetica Neue"/>
              </a:rPr>
              <a:t>Al observar la gráfica mostrada anteriormente podemos inferir que existe un bajo porcentaje de correlación entre la mayoría de los datos y la columna a predecir. </a:t>
            </a:r>
            <a:r>
              <a:rPr lang="es" sz="3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550" y="-76200"/>
            <a:ext cx="9256550" cy="53243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145150" y="1495050"/>
            <a:ext cx="4801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r>
              <a:rPr b="1" lang="es" sz="5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5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614300" y="2086938"/>
            <a:ext cx="5915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 MODELO</a:t>
            </a:r>
            <a:endParaRPr b="1" sz="5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491375" y="3093925"/>
            <a:ext cx="4128900" cy="2310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52"/>
            <a:ext cx="9144000" cy="49971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93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400">
                <a:latin typeface="Helvetica Neue"/>
                <a:ea typeface="Helvetica Neue"/>
                <a:cs typeface="Helvetica Neue"/>
                <a:sym typeface="Helvetica Neue"/>
              </a:rPr>
              <a:t>Debido a la inconsistencia del dataset proporcionado, al momento de requerir el modelo de predicción los resultados serán incongruentes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52"/>
            <a:ext cx="9144000" cy="499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550" y="-76200"/>
            <a:ext cx="9256550" cy="532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254750" y="1571250"/>
            <a:ext cx="6634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CONCLUSIONES &amp;</a:t>
            </a:r>
            <a:endParaRPr b="1" sz="5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602950" y="3134125"/>
            <a:ext cx="3938100" cy="2310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330962" y="2147700"/>
            <a:ext cx="6634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RECOMENDACIONES</a:t>
            </a:r>
            <a:endParaRPr b="1" sz="4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52"/>
            <a:ext cx="9144000" cy="499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669350"/>
            <a:ext cx="8520600" cy="19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400">
                <a:latin typeface="Helvetica Neue"/>
                <a:ea typeface="Helvetica Neue"/>
                <a:cs typeface="Helvetica Neue"/>
                <a:sym typeface="Helvetica Neue"/>
              </a:rPr>
              <a:t> El modelo no se puede utilizar para predecir las ventas</a:t>
            </a:r>
            <a:endParaRPr sz="3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75" y="149350"/>
            <a:ext cx="8257700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61675" y="38950"/>
            <a:ext cx="663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CONCLUSIONES </a:t>
            </a:r>
            <a:endParaRPr b="1" sz="2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