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d83412b05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d83412b05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3803d13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3803d130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d83412b05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d83412b05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3803d13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3803d13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d83412b05_0_2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d83412b05_0_2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d83412b05_0_2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d83412b05_0_2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d83412b05_0_2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d83412b05_0_2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d83412b05_0_2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d83412b05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d83412b05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d83412b05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d83412b05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d83412b05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d83412b05_0_2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d83412b05_0_2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d83412b05_0_2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d83412b05_0_2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d83412b05_0_2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d83412b05_0_2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d83412b05_0_2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d83412b05_0_2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d83412b05_0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d83412b05_0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d83412b05_0_2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d83412b05_0_2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3803d13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3803d13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2a7e856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2a7e856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803d13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3803d13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7.jpg"/><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leetcode.com/problems/the-maze/" TargetMode="External"/><Relationship Id="rId4" Type="http://schemas.openxmlformats.org/officeDocument/2006/relationships/hyperlink" Target="https://github.com/grandyang/leetcode/issues/490" TargetMode="External"/><Relationship Id="rId5" Type="http://schemas.openxmlformats.org/officeDocument/2006/relationships/hyperlink" Target="https://www.geeksforgeeks.org/depth-first-search-or-dfs-for-a-graph/" TargetMode="External"/><Relationship Id="rId6" Type="http://schemas.openxmlformats.org/officeDocument/2006/relationships/hyperlink" Target="https://www.youtube.com/watch?v=e_75Z90j0IM" TargetMode="External"/><Relationship Id="rId7" Type="http://schemas.openxmlformats.org/officeDocument/2006/relationships/hyperlink" Target="https://www.youtube.com/watch?v=W9F8fDQj7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Maze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Suxi Li</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589475" y="175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BFS - Tree </a:t>
            </a:r>
            <a:endParaRPr/>
          </a:p>
        </p:txBody>
      </p:sp>
      <p:pic>
        <p:nvPicPr>
          <p:cNvPr id="194" name="Google Shape;194;p22"/>
          <p:cNvPicPr preferRelativeResize="0"/>
          <p:nvPr/>
        </p:nvPicPr>
        <p:blipFill>
          <a:blip r:embed="rId3">
            <a:alphaModFix/>
          </a:blip>
          <a:stretch>
            <a:fillRect/>
          </a:stretch>
        </p:blipFill>
        <p:spPr>
          <a:xfrm>
            <a:off x="2929125" y="1467000"/>
            <a:ext cx="2171369" cy="3004726"/>
          </a:xfrm>
          <a:prstGeom prst="rect">
            <a:avLst/>
          </a:prstGeom>
          <a:noFill/>
          <a:ln>
            <a:noFill/>
          </a:ln>
        </p:spPr>
      </p:pic>
      <p:pic>
        <p:nvPicPr>
          <p:cNvPr id="195" name="Google Shape;195;p22"/>
          <p:cNvPicPr preferRelativeResize="0"/>
          <p:nvPr/>
        </p:nvPicPr>
        <p:blipFill>
          <a:blip r:embed="rId4">
            <a:alphaModFix/>
          </a:blip>
          <a:stretch>
            <a:fillRect/>
          </a:stretch>
        </p:blipFill>
        <p:spPr>
          <a:xfrm>
            <a:off x="6011875" y="87550"/>
            <a:ext cx="1724088" cy="4968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985125" y="18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DFS - Matrix</a:t>
            </a:r>
            <a:endParaRPr/>
          </a:p>
        </p:txBody>
      </p:sp>
      <p:pic>
        <p:nvPicPr>
          <p:cNvPr id="201" name="Google Shape;201;p23"/>
          <p:cNvPicPr preferRelativeResize="0"/>
          <p:nvPr/>
        </p:nvPicPr>
        <p:blipFill>
          <a:blip r:embed="rId3">
            <a:alphaModFix/>
          </a:blip>
          <a:stretch>
            <a:fillRect/>
          </a:stretch>
        </p:blipFill>
        <p:spPr>
          <a:xfrm>
            <a:off x="187425" y="1054224"/>
            <a:ext cx="3269351" cy="1658774"/>
          </a:xfrm>
          <a:prstGeom prst="rect">
            <a:avLst/>
          </a:prstGeom>
          <a:noFill/>
          <a:ln>
            <a:noFill/>
          </a:ln>
        </p:spPr>
      </p:pic>
      <p:pic>
        <p:nvPicPr>
          <p:cNvPr id="202" name="Google Shape;202;p23"/>
          <p:cNvPicPr preferRelativeResize="0"/>
          <p:nvPr/>
        </p:nvPicPr>
        <p:blipFill>
          <a:blip r:embed="rId4">
            <a:alphaModFix/>
          </a:blip>
          <a:stretch>
            <a:fillRect/>
          </a:stretch>
        </p:blipFill>
        <p:spPr>
          <a:xfrm>
            <a:off x="3826826" y="734750"/>
            <a:ext cx="1948025" cy="3946024"/>
          </a:xfrm>
          <a:prstGeom prst="rect">
            <a:avLst/>
          </a:prstGeom>
          <a:noFill/>
          <a:ln>
            <a:noFill/>
          </a:ln>
        </p:spPr>
      </p:pic>
      <p:pic>
        <p:nvPicPr>
          <p:cNvPr id="203" name="Google Shape;203;p23"/>
          <p:cNvPicPr preferRelativeResize="0"/>
          <p:nvPr/>
        </p:nvPicPr>
        <p:blipFill>
          <a:blip r:embed="rId5">
            <a:alphaModFix/>
          </a:blip>
          <a:stretch>
            <a:fillRect/>
          </a:stretch>
        </p:blipFill>
        <p:spPr>
          <a:xfrm>
            <a:off x="6231250" y="132050"/>
            <a:ext cx="2178500" cy="4879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985125" y="18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DFS - Matrix</a:t>
            </a:r>
            <a:endParaRPr/>
          </a:p>
        </p:txBody>
      </p:sp>
      <p:pic>
        <p:nvPicPr>
          <p:cNvPr id="209" name="Google Shape;209;p24"/>
          <p:cNvPicPr preferRelativeResize="0"/>
          <p:nvPr/>
        </p:nvPicPr>
        <p:blipFill>
          <a:blip r:embed="rId3">
            <a:alphaModFix/>
          </a:blip>
          <a:stretch>
            <a:fillRect/>
          </a:stretch>
        </p:blipFill>
        <p:spPr>
          <a:xfrm>
            <a:off x="187425" y="1054224"/>
            <a:ext cx="3269351" cy="1658774"/>
          </a:xfrm>
          <a:prstGeom prst="rect">
            <a:avLst/>
          </a:prstGeom>
          <a:noFill/>
          <a:ln>
            <a:noFill/>
          </a:ln>
        </p:spPr>
      </p:pic>
      <p:pic>
        <p:nvPicPr>
          <p:cNvPr id="210" name="Google Shape;210;p24"/>
          <p:cNvPicPr preferRelativeResize="0"/>
          <p:nvPr/>
        </p:nvPicPr>
        <p:blipFill>
          <a:blip r:embed="rId4">
            <a:alphaModFix/>
          </a:blip>
          <a:stretch>
            <a:fillRect/>
          </a:stretch>
        </p:blipFill>
        <p:spPr>
          <a:xfrm>
            <a:off x="3765850" y="322750"/>
            <a:ext cx="2123025" cy="4706199"/>
          </a:xfrm>
          <a:prstGeom prst="rect">
            <a:avLst/>
          </a:prstGeom>
          <a:noFill/>
          <a:ln>
            <a:noFill/>
          </a:ln>
        </p:spPr>
      </p:pic>
      <p:pic>
        <p:nvPicPr>
          <p:cNvPr id="211" name="Google Shape;211;p24"/>
          <p:cNvPicPr preferRelativeResize="0"/>
          <p:nvPr/>
        </p:nvPicPr>
        <p:blipFill>
          <a:blip r:embed="rId5">
            <a:alphaModFix/>
          </a:blip>
          <a:stretch>
            <a:fillRect/>
          </a:stretch>
        </p:blipFill>
        <p:spPr>
          <a:xfrm>
            <a:off x="6082900" y="322750"/>
            <a:ext cx="2284054" cy="4706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5"/>
          <p:cNvPicPr preferRelativeResize="0"/>
          <p:nvPr/>
        </p:nvPicPr>
        <p:blipFill>
          <a:blip r:embed="rId3">
            <a:alphaModFix/>
          </a:blip>
          <a:stretch>
            <a:fillRect/>
          </a:stretch>
        </p:blipFill>
        <p:spPr>
          <a:xfrm>
            <a:off x="0" y="341629"/>
            <a:ext cx="9144003" cy="4795244"/>
          </a:xfrm>
          <a:prstGeom prst="rect">
            <a:avLst/>
          </a:prstGeom>
          <a:noFill/>
          <a:ln>
            <a:noFill/>
          </a:ln>
        </p:spPr>
      </p:pic>
      <p:sp>
        <p:nvSpPr>
          <p:cNvPr id="218" name="Google Shape;218;p25"/>
          <p:cNvSpPr txBox="1"/>
          <p:nvPr>
            <p:ph type="title"/>
          </p:nvPr>
        </p:nvSpPr>
        <p:spPr>
          <a:xfrm>
            <a:off x="586175" y="-18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Test 1:</a:t>
            </a:r>
            <a:endParaRPr/>
          </a:p>
        </p:txBody>
      </p:sp>
      <p:sp>
        <p:nvSpPr>
          <p:cNvPr id="224" name="Google Shape;224;p26"/>
          <p:cNvSpPr txBox="1"/>
          <p:nvPr>
            <p:ph idx="1" type="body"/>
          </p:nvPr>
        </p:nvSpPr>
        <p:spPr>
          <a:xfrm>
            <a:off x="4332175" y="1512800"/>
            <a:ext cx="4004100" cy="296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35"/>
              <a:t>Input: </a:t>
            </a:r>
            <a:endParaRPr b="1" sz="1935"/>
          </a:p>
          <a:p>
            <a:pPr indent="0" lvl="0" marL="0" rtl="0" algn="l">
              <a:spcBef>
                <a:spcPts val="1200"/>
              </a:spcBef>
              <a:spcAft>
                <a:spcPts val="0"/>
              </a:spcAft>
              <a:buNone/>
            </a:pPr>
            <a:r>
              <a:rPr lang="en" sz="1700"/>
              <a:t>maze</a:t>
            </a:r>
            <a:r>
              <a:rPr lang="en" sz="1700"/>
              <a:t>=[[0,0,1,0,0],[0,0,0,0,0],[0,0,0,1,0],[1,1,0,1,1],[0,0,0,0,0]], start = [0,4], destination = [4,4]</a:t>
            </a:r>
            <a:endParaRPr sz="1700"/>
          </a:p>
          <a:p>
            <a:pPr indent="0" lvl="0" marL="0" marR="139700" rtl="0" algn="l">
              <a:lnSpc>
                <a:spcPct val="160000"/>
              </a:lnSpc>
              <a:spcBef>
                <a:spcPts val="1200"/>
              </a:spcBef>
              <a:spcAft>
                <a:spcPts val="0"/>
              </a:spcAft>
              <a:buNone/>
            </a:pPr>
            <a:r>
              <a:rPr lang="en" sz="1700"/>
              <a:t>Output:</a:t>
            </a:r>
            <a:endParaRPr sz="1700"/>
          </a:p>
          <a:p>
            <a:pPr indent="0" lvl="0" marL="0" marR="139700" rtl="0" algn="l">
              <a:lnSpc>
                <a:spcPct val="160000"/>
              </a:lnSpc>
              <a:spcBef>
                <a:spcPts val="1000"/>
              </a:spcBef>
              <a:spcAft>
                <a:spcPts val="0"/>
              </a:spcAft>
              <a:buNone/>
            </a:pPr>
            <a:r>
              <a:t/>
            </a:r>
            <a:endParaRPr sz="1700"/>
          </a:p>
          <a:p>
            <a:pPr indent="0" lvl="0" marL="0" rtl="0" algn="l">
              <a:spcBef>
                <a:spcPts val="1000"/>
              </a:spcBef>
              <a:spcAft>
                <a:spcPts val="1200"/>
              </a:spcAft>
              <a:buNone/>
            </a:pPr>
            <a:r>
              <a:t/>
            </a:r>
            <a:endParaRPr/>
          </a:p>
        </p:txBody>
      </p:sp>
      <p:pic>
        <p:nvPicPr>
          <p:cNvPr id="225" name="Google Shape;225;p26"/>
          <p:cNvPicPr preferRelativeResize="0"/>
          <p:nvPr/>
        </p:nvPicPr>
        <p:blipFill>
          <a:blip r:embed="rId3">
            <a:alphaModFix/>
          </a:blip>
          <a:stretch>
            <a:fillRect/>
          </a:stretch>
        </p:blipFill>
        <p:spPr>
          <a:xfrm>
            <a:off x="534400" y="1355712"/>
            <a:ext cx="3188175" cy="3182474"/>
          </a:xfrm>
          <a:prstGeom prst="rect">
            <a:avLst/>
          </a:prstGeom>
          <a:noFill/>
          <a:ln>
            <a:noFill/>
          </a:ln>
        </p:spPr>
      </p:pic>
      <p:pic>
        <p:nvPicPr>
          <p:cNvPr id="226" name="Google Shape;226;p26"/>
          <p:cNvPicPr preferRelativeResize="0"/>
          <p:nvPr/>
        </p:nvPicPr>
        <p:blipFill>
          <a:blip r:embed="rId4">
            <a:alphaModFix/>
          </a:blip>
          <a:stretch>
            <a:fillRect/>
          </a:stretch>
        </p:blipFill>
        <p:spPr>
          <a:xfrm>
            <a:off x="3894075" y="3550854"/>
            <a:ext cx="5666400" cy="987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Test 2:</a:t>
            </a:r>
            <a:endParaRPr/>
          </a:p>
        </p:txBody>
      </p:sp>
      <p:sp>
        <p:nvSpPr>
          <p:cNvPr id="232" name="Google Shape;232;p27"/>
          <p:cNvSpPr txBox="1"/>
          <p:nvPr>
            <p:ph idx="1" type="body"/>
          </p:nvPr>
        </p:nvSpPr>
        <p:spPr>
          <a:xfrm>
            <a:off x="4332175" y="1208000"/>
            <a:ext cx="4622100" cy="29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35"/>
              <a:t>Input: </a:t>
            </a:r>
            <a:endParaRPr b="1" sz="1935"/>
          </a:p>
          <a:p>
            <a:pPr indent="0" lvl="0" marL="0" rtl="0" algn="l">
              <a:spcBef>
                <a:spcPts val="1200"/>
              </a:spcBef>
              <a:spcAft>
                <a:spcPts val="0"/>
              </a:spcAft>
              <a:buNone/>
            </a:pPr>
            <a:r>
              <a:rPr lang="en" sz="1700"/>
              <a:t>Maze=[[0,0,1,0,0],[0,0,0,0,0],[0,0,0,1,0],[1,1,0,1,1],[0,0,0,0,0]], start = [0,4], destination = [3,2]</a:t>
            </a:r>
            <a:endParaRPr sz="1700"/>
          </a:p>
          <a:p>
            <a:pPr indent="0" lvl="0" marL="0" marR="139700" rtl="0" algn="l">
              <a:lnSpc>
                <a:spcPct val="160000"/>
              </a:lnSpc>
              <a:spcBef>
                <a:spcPts val="1200"/>
              </a:spcBef>
              <a:spcAft>
                <a:spcPts val="0"/>
              </a:spcAft>
              <a:buNone/>
            </a:pPr>
            <a:r>
              <a:rPr lang="en" sz="1700"/>
              <a:t>Output:</a:t>
            </a:r>
            <a:endParaRPr sz="1700"/>
          </a:p>
          <a:p>
            <a:pPr indent="0" lvl="0" marL="0" marR="139700" rtl="0" algn="l">
              <a:lnSpc>
                <a:spcPct val="160000"/>
              </a:lnSpc>
              <a:spcBef>
                <a:spcPts val="1000"/>
              </a:spcBef>
              <a:spcAft>
                <a:spcPts val="0"/>
              </a:spcAft>
              <a:buNone/>
            </a:pPr>
            <a:r>
              <a:t/>
            </a:r>
            <a:endParaRPr sz="1700"/>
          </a:p>
          <a:p>
            <a:pPr indent="0" lvl="0" marL="0" rtl="0" algn="l">
              <a:spcBef>
                <a:spcPts val="1000"/>
              </a:spcBef>
              <a:spcAft>
                <a:spcPts val="1200"/>
              </a:spcAft>
              <a:buNone/>
            </a:pPr>
            <a:r>
              <a:t/>
            </a:r>
            <a:endParaRPr/>
          </a:p>
        </p:txBody>
      </p:sp>
      <p:pic>
        <p:nvPicPr>
          <p:cNvPr id="233" name="Google Shape;233;p27"/>
          <p:cNvPicPr preferRelativeResize="0"/>
          <p:nvPr/>
        </p:nvPicPr>
        <p:blipFill>
          <a:blip r:embed="rId3">
            <a:alphaModFix/>
          </a:blip>
          <a:stretch>
            <a:fillRect/>
          </a:stretch>
        </p:blipFill>
        <p:spPr>
          <a:xfrm>
            <a:off x="457200" y="1231650"/>
            <a:ext cx="3518284" cy="3530849"/>
          </a:xfrm>
          <a:prstGeom prst="rect">
            <a:avLst/>
          </a:prstGeom>
          <a:noFill/>
          <a:ln>
            <a:noFill/>
          </a:ln>
        </p:spPr>
      </p:pic>
      <p:pic>
        <p:nvPicPr>
          <p:cNvPr id="234" name="Google Shape;234;p27"/>
          <p:cNvPicPr preferRelativeResize="0"/>
          <p:nvPr/>
        </p:nvPicPr>
        <p:blipFill>
          <a:blip r:embed="rId4">
            <a:alphaModFix/>
          </a:blip>
          <a:stretch>
            <a:fillRect/>
          </a:stretch>
        </p:blipFill>
        <p:spPr>
          <a:xfrm>
            <a:off x="4060650" y="3186779"/>
            <a:ext cx="5666400" cy="98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Test 3:</a:t>
            </a:r>
            <a:endParaRPr/>
          </a:p>
        </p:txBody>
      </p:sp>
      <p:sp>
        <p:nvSpPr>
          <p:cNvPr id="240" name="Google Shape;240;p28"/>
          <p:cNvSpPr txBox="1"/>
          <p:nvPr>
            <p:ph idx="1" type="body"/>
          </p:nvPr>
        </p:nvSpPr>
        <p:spPr>
          <a:xfrm>
            <a:off x="1082450" y="997325"/>
            <a:ext cx="6799500" cy="296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sz="3500"/>
              <a:t>Input: </a:t>
            </a:r>
            <a:endParaRPr b="1" sz="3500"/>
          </a:p>
          <a:p>
            <a:pPr indent="0" lvl="0" marL="0" rtl="0" algn="l">
              <a:spcBef>
                <a:spcPts val="1200"/>
              </a:spcBef>
              <a:spcAft>
                <a:spcPts val="0"/>
              </a:spcAft>
              <a:buNone/>
            </a:pPr>
            <a:r>
              <a:rPr lang="en" sz="3500"/>
              <a:t>maze=[[0,0,0,0,0],[1,1,0,0,1],[0,0,0,0,0],[0,1,0,0,1],[0,1,0,0,0]], start = [4,3], destination = [0,1]</a:t>
            </a:r>
            <a:endParaRPr sz="3500"/>
          </a:p>
          <a:p>
            <a:pPr indent="0" lvl="0" marL="0" marR="139700" rtl="0" algn="l">
              <a:lnSpc>
                <a:spcPct val="160000"/>
              </a:lnSpc>
              <a:spcBef>
                <a:spcPts val="1200"/>
              </a:spcBef>
              <a:spcAft>
                <a:spcPts val="0"/>
              </a:spcAft>
              <a:buNone/>
            </a:pPr>
            <a:r>
              <a:t/>
            </a:r>
            <a:endParaRPr sz="1700"/>
          </a:p>
          <a:p>
            <a:pPr indent="0" lvl="0" marL="0" marR="139700" rtl="0" algn="l">
              <a:lnSpc>
                <a:spcPct val="160000"/>
              </a:lnSpc>
              <a:spcBef>
                <a:spcPts val="1000"/>
              </a:spcBef>
              <a:spcAft>
                <a:spcPts val="0"/>
              </a:spcAft>
              <a:buNone/>
            </a:pPr>
            <a:r>
              <a:t/>
            </a:r>
            <a:endParaRPr sz="1700"/>
          </a:p>
          <a:p>
            <a:pPr indent="0" lvl="0" marL="0" rtl="0" algn="l">
              <a:spcBef>
                <a:spcPts val="1000"/>
              </a:spcBef>
              <a:spcAft>
                <a:spcPts val="1200"/>
              </a:spcAft>
              <a:buNone/>
            </a:pPr>
            <a:r>
              <a:t/>
            </a:r>
            <a:endParaRPr/>
          </a:p>
        </p:txBody>
      </p:sp>
      <p:pic>
        <p:nvPicPr>
          <p:cNvPr id="241" name="Google Shape;241;p28"/>
          <p:cNvPicPr preferRelativeResize="0"/>
          <p:nvPr/>
        </p:nvPicPr>
        <p:blipFill>
          <a:blip r:embed="rId3">
            <a:alphaModFix/>
          </a:blip>
          <a:stretch>
            <a:fillRect/>
          </a:stretch>
        </p:blipFill>
        <p:spPr>
          <a:xfrm>
            <a:off x="520600" y="3457148"/>
            <a:ext cx="7715248" cy="1344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3000">
                <a:latin typeface="Raleway"/>
                <a:ea typeface="Raleway"/>
                <a:cs typeface="Raleway"/>
                <a:sym typeface="Raleway"/>
              </a:rPr>
              <a:t>Enhancement Ideas</a:t>
            </a:r>
            <a:endParaRPr b="1" sz="3000">
              <a:latin typeface="Raleway"/>
              <a:ea typeface="Raleway"/>
              <a:cs typeface="Raleway"/>
              <a:sym typeface="Raleway"/>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At the end of a maze, find a way to avoid going to the end</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3000">
                <a:latin typeface="Raleway"/>
                <a:ea typeface="Raleway"/>
                <a:cs typeface="Raleway"/>
                <a:sym typeface="Raleway"/>
              </a:rPr>
              <a:t>Conclusion</a:t>
            </a:r>
            <a:endParaRPr b="1" sz="3000">
              <a:latin typeface="Raleway"/>
              <a:ea typeface="Raleway"/>
              <a:cs typeface="Raleway"/>
              <a:sym typeface="Raleway"/>
            </a:endParaRPr>
          </a:p>
          <a:p>
            <a:pPr indent="0" lvl="0" marL="0" rtl="0" algn="l">
              <a:spcBef>
                <a:spcPts val="1200"/>
              </a:spcBef>
              <a:spcAft>
                <a:spcPts val="0"/>
              </a:spcAft>
              <a:buNone/>
            </a:pPr>
            <a:r>
              <a:t/>
            </a:r>
            <a:endParaRPr b="1" sz="3000">
              <a:latin typeface="Raleway"/>
              <a:ea typeface="Raleway"/>
              <a:cs typeface="Raleway"/>
              <a:sym typeface="Raleway"/>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From each starting position, we can keep moving left, right, up or down until we reach a boundary or a wall. Therefore, from the starting position, we identify all reachable ends by choosing four directions. In each case, the new endpoint will now serve as a new starting point for traversal. The destination clearly hasn't changed. So now we call the same function four times in four directions, each time using the previously obtained new starting point.</a:t>
            </a:r>
            <a:endParaRPr sz="1400"/>
          </a:p>
          <a:p>
            <a:pPr indent="0" lvl="0" marL="0" rtl="0" algn="l">
              <a:spcBef>
                <a:spcPts val="1200"/>
              </a:spcBef>
              <a:spcAft>
                <a:spcPts val="0"/>
              </a:spcAft>
              <a:buNone/>
            </a:pPr>
            <a:r>
              <a:rPr lang="en" sz="1400"/>
              <a:t>If any of the function calls return True, it means we can reach our destination.</a:t>
            </a:r>
            <a:endParaRPr sz="1400"/>
          </a:p>
          <a:p>
            <a:pPr indent="0" lvl="0" marL="0" rtl="0" algn="l">
              <a:spcBef>
                <a:spcPts val="1200"/>
              </a:spcBef>
              <a:spcAft>
                <a:spcPts val="0"/>
              </a:spcAft>
              <a:buNone/>
            </a:pPr>
            <a:r>
              <a:rPr lang="en" sz="1400"/>
              <a:t>Time complexity : O(mn)O(mn). Complete traversal of maze will be done in the worst case. Here, mm and nn refers to the number of rows and coloumns of the maze.</a:t>
            </a:r>
            <a:endParaRPr sz="1400"/>
          </a:p>
          <a:p>
            <a:pPr indent="0" lvl="0" marL="0" rtl="0" algn="l">
              <a:spcBef>
                <a:spcPts val="1200"/>
              </a:spcBef>
              <a:spcAft>
                <a:spcPts val="1200"/>
              </a:spcAft>
              <a:buNone/>
            </a:pPr>
            <a:r>
              <a:rPr lang="en" sz="1400"/>
              <a:t>Space complexity : O(mn)O(mn). visited array of size m*nm∗n is used.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References</a:t>
            </a:r>
            <a:endParaRPr b="1" sz="3000">
              <a:latin typeface="Raleway"/>
              <a:ea typeface="Raleway"/>
              <a:cs typeface="Raleway"/>
              <a:sym typeface="Raleway"/>
            </a:endParaRPr>
          </a:p>
        </p:txBody>
      </p:sp>
      <p:sp>
        <p:nvSpPr>
          <p:cNvPr id="259" name="Google Shape;25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uFill>
                  <a:noFill/>
                </a:uFill>
                <a:hlinkClick r:id="rId3"/>
              </a:rPr>
              <a:t>https://leetcode.com/problems/the-maze/</a:t>
            </a:r>
            <a:endParaRPr sz="1700"/>
          </a:p>
          <a:p>
            <a:pPr indent="0" lvl="0" marL="0" rtl="0" algn="l">
              <a:spcBef>
                <a:spcPts val="1200"/>
              </a:spcBef>
              <a:spcAft>
                <a:spcPts val="0"/>
              </a:spcAft>
              <a:buNone/>
            </a:pPr>
            <a:r>
              <a:rPr lang="en" sz="1700">
                <a:uFill>
                  <a:noFill/>
                </a:uFill>
                <a:hlinkClick r:id="rId4"/>
              </a:rPr>
              <a:t>https://github.com/grandyang/leetcode/issues/490</a:t>
            </a:r>
            <a:endParaRPr sz="1700"/>
          </a:p>
          <a:p>
            <a:pPr indent="0" lvl="0" marL="0" rtl="0" algn="l">
              <a:spcBef>
                <a:spcPts val="1200"/>
              </a:spcBef>
              <a:spcAft>
                <a:spcPts val="0"/>
              </a:spcAft>
              <a:buNone/>
            </a:pPr>
            <a:r>
              <a:rPr lang="en" sz="1700">
                <a:uFill>
                  <a:noFill/>
                </a:uFill>
                <a:hlinkClick r:id="rId5"/>
              </a:rPr>
              <a:t>https://www.geeksforgeeks.org/depth-first-search-or-dfs-for-a-graph/</a:t>
            </a:r>
            <a:endParaRPr sz="1700"/>
          </a:p>
          <a:p>
            <a:pPr indent="0" lvl="0" marL="0" rtl="0" algn="l">
              <a:spcBef>
                <a:spcPts val="1200"/>
              </a:spcBef>
              <a:spcAft>
                <a:spcPts val="0"/>
              </a:spcAft>
              <a:buNone/>
            </a:pPr>
            <a:r>
              <a:rPr lang="en" sz="1700">
                <a:uFill>
                  <a:noFill/>
                </a:uFill>
                <a:hlinkClick r:id="rId6"/>
              </a:rPr>
              <a:t>https://www.youtube.com/watch?v=e_75Z90j0IM</a:t>
            </a:r>
            <a:endParaRPr/>
          </a:p>
          <a:p>
            <a:pPr indent="0" lvl="0" marL="0" rtl="0" algn="l">
              <a:spcBef>
                <a:spcPts val="1200"/>
              </a:spcBef>
              <a:spcAft>
                <a:spcPts val="0"/>
              </a:spcAft>
              <a:buNone/>
            </a:pPr>
            <a:r>
              <a:rPr lang="en" sz="1700">
                <a:uFill>
                  <a:noFill/>
                </a:uFill>
                <a:hlinkClick r:id="rId7"/>
              </a:rPr>
              <a:t>https://www.youtube.com/watch?v=W9F8fDQj7Ok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Table of Contents</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Introduction</a:t>
            </a:r>
            <a:endParaRPr sz="1700"/>
          </a:p>
          <a:p>
            <a:pPr indent="-336550" lvl="0" marL="457200" rtl="0" algn="l">
              <a:spcBef>
                <a:spcPts val="0"/>
              </a:spcBef>
              <a:spcAft>
                <a:spcPts val="0"/>
              </a:spcAft>
              <a:buSzPts val="1700"/>
              <a:buChar char="●"/>
            </a:pPr>
            <a:r>
              <a:rPr lang="en" sz="1700"/>
              <a:t>Design</a:t>
            </a:r>
            <a:endParaRPr sz="1700"/>
          </a:p>
          <a:p>
            <a:pPr indent="-336550" lvl="0" marL="457200" rtl="0" algn="l">
              <a:spcBef>
                <a:spcPts val="0"/>
              </a:spcBef>
              <a:spcAft>
                <a:spcPts val="0"/>
              </a:spcAft>
              <a:buSzPts val="1700"/>
              <a:buChar char="●"/>
            </a:pPr>
            <a:r>
              <a:rPr lang="en" sz="1700"/>
              <a:t>Implementation</a:t>
            </a:r>
            <a:endParaRPr sz="1700"/>
          </a:p>
          <a:p>
            <a:pPr indent="-336550" lvl="0" marL="457200" rtl="0" algn="l">
              <a:spcBef>
                <a:spcPts val="0"/>
              </a:spcBef>
              <a:spcAft>
                <a:spcPts val="0"/>
              </a:spcAft>
              <a:buSzPts val="1700"/>
              <a:buChar char="●"/>
            </a:pPr>
            <a:r>
              <a:rPr lang="en" sz="1700"/>
              <a:t>Test</a:t>
            </a:r>
            <a:endParaRPr sz="1700"/>
          </a:p>
          <a:p>
            <a:pPr indent="-336550" lvl="0" marL="457200" rtl="0" algn="l">
              <a:spcBef>
                <a:spcPts val="0"/>
              </a:spcBef>
              <a:spcAft>
                <a:spcPts val="0"/>
              </a:spcAft>
              <a:buSzPts val="1700"/>
              <a:buChar char="●"/>
            </a:pPr>
            <a:r>
              <a:rPr lang="en" sz="1700"/>
              <a:t>Enhancement Ideas</a:t>
            </a:r>
            <a:endParaRPr sz="1700"/>
          </a:p>
          <a:p>
            <a:pPr indent="-336550" lvl="0" marL="457200" rtl="0" algn="l">
              <a:spcBef>
                <a:spcPts val="0"/>
              </a:spcBef>
              <a:spcAft>
                <a:spcPts val="0"/>
              </a:spcAft>
              <a:buSzPts val="1700"/>
              <a:buChar char="●"/>
            </a:pPr>
            <a:r>
              <a:rPr lang="en" sz="1700"/>
              <a:t>Conclusion</a:t>
            </a:r>
            <a:endParaRPr sz="1700"/>
          </a:p>
          <a:p>
            <a:pPr indent="-336550" lvl="0" marL="457200" rtl="0" algn="l">
              <a:spcBef>
                <a:spcPts val="0"/>
              </a:spcBef>
              <a:spcAft>
                <a:spcPts val="0"/>
              </a:spcAft>
              <a:buSzPts val="1700"/>
              <a:buChar char="●"/>
            </a:pPr>
            <a:r>
              <a:rPr lang="en" sz="1700"/>
              <a:t>References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There is a ball in a maze with empty spaces and walls. The ball can go through empty spaces by rolling up, down, left or right, but it won't stop rolling until hitting a wall. When the ball stops, it could choose the next direction.</a:t>
            </a:r>
            <a:endParaRPr sz="1700"/>
          </a:p>
          <a:p>
            <a:pPr indent="0" lvl="0" marL="0" rtl="0" algn="l">
              <a:spcBef>
                <a:spcPts val="1200"/>
              </a:spcBef>
              <a:spcAft>
                <a:spcPts val="1200"/>
              </a:spcAft>
              <a:buNone/>
            </a:pPr>
            <a:r>
              <a:rPr lang="en" sz="1700"/>
              <a:t>For this project, I am going to focus on using  Breadth-First Traversal Algorithm to find the shortest path for the same maze.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Raleway"/>
                <a:ea typeface="Raleway"/>
                <a:cs typeface="Raleway"/>
                <a:sym typeface="Raleway"/>
              </a:rPr>
              <a:t>Design</a:t>
            </a:r>
            <a:endParaRPr b="1" sz="3000">
              <a:latin typeface="Raleway"/>
              <a:ea typeface="Raleway"/>
              <a:cs typeface="Raleway"/>
              <a:sym typeface="Raleway"/>
            </a:endParaRPr>
          </a:p>
          <a:p>
            <a:pPr indent="0" lvl="0" marL="0" rtl="0" algn="l">
              <a:spcBef>
                <a:spcPts val="0"/>
              </a:spcBef>
              <a:spcAft>
                <a:spcPts val="0"/>
              </a:spcAft>
              <a:buNone/>
            </a:pPr>
            <a:r>
              <a:t/>
            </a:r>
            <a:endParaRPr b="1" sz="3000">
              <a:latin typeface="Raleway"/>
              <a:ea typeface="Raleway"/>
              <a:cs typeface="Raleway"/>
              <a:sym typeface="Raleway"/>
            </a:endParaRPr>
          </a:p>
        </p:txBody>
      </p:sp>
      <p:sp>
        <p:nvSpPr>
          <p:cNvPr id="153" name="Google Shape;153;p16"/>
          <p:cNvSpPr txBox="1"/>
          <p:nvPr>
            <p:ph idx="1" type="body"/>
          </p:nvPr>
        </p:nvSpPr>
        <p:spPr>
          <a:xfrm>
            <a:off x="1297500" y="952500"/>
            <a:ext cx="7038900" cy="37653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1200"/>
              </a:spcBef>
              <a:spcAft>
                <a:spcPts val="0"/>
              </a:spcAft>
              <a:buNone/>
            </a:pPr>
            <a:r>
              <a:t/>
            </a:r>
            <a:endParaRPr b="1" sz="2400" u="sng"/>
          </a:p>
          <a:p>
            <a:pPr indent="0" lvl="0" marL="0" rtl="0" algn="l">
              <a:spcBef>
                <a:spcPts val="1200"/>
              </a:spcBef>
              <a:spcAft>
                <a:spcPts val="0"/>
              </a:spcAft>
              <a:buNone/>
            </a:pPr>
            <a:r>
              <a:rPr lang="en" sz="2400"/>
              <a:t>There is a ball in a maze with empty spaces and walls. The ball can go through empty spaces by rolling up, down, left or right, but it won't stop rolling until hitting a wall. When the ball stops, it could choose the next direction.</a:t>
            </a:r>
            <a:endParaRPr sz="2400"/>
          </a:p>
          <a:p>
            <a:pPr indent="0" lvl="0" marL="0" rtl="0" algn="l">
              <a:spcBef>
                <a:spcPts val="1000"/>
              </a:spcBef>
              <a:spcAft>
                <a:spcPts val="0"/>
              </a:spcAft>
              <a:buNone/>
            </a:pPr>
            <a:r>
              <a:rPr lang="en" sz="2400"/>
              <a:t>Given the ball's start position, the destination and the maze, determine whether the ball could stop at the destination.</a:t>
            </a:r>
            <a:endParaRPr sz="2400"/>
          </a:p>
          <a:p>
            <a:pPr indent="0" lvl="0" marL="0" rtl="0" algn="l">
              <a:spcBef>
                <a:spcPts val="1000"/>
              </a:spcBef>
              <a:spcAft>
                <a:spcPts val="0"/>
              </a:spcAft>
              <a:buNone/>
            </a:pPr>
            <a:r>
              <a:rPr lang="en" sz="2400"/>
              <a:t>The maze is represented by a binary 2D array. 1 means the wall and 0 means the empty space. You may assume that the borders of the maze are all walls. The start and destination coordinates are represented by row and column indexes.</a:t>
            </a:r>
            <a:endParaRPr sz="2400">
              <a:solidFill>
                <a:srgbClr val="333333"/>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Raleway"/>
                <a:ea typeface="Raleway"/>
                <a:cs typeface="Raleway"/>
                <a:sym typeface="Raleway"/>
              </a:rPr>
              <a:t>Design</a:t>
            </a:r>
            <a:endParaRPr b="1" sz="3000">
              <a:latin typeface="Raleway"/>
              <a:ea typeface="Raleway"/>
              <a:cs typeface="Raleway"/>
              <a:sym typeface="Raleway"/>
            </a:endParaRPr>
          </a:p>
          <a:p>
            <a:pPr indent="0" lvl="0" marL="0" rtl="0" algn="l">
              <a:spcBef>
                <a:spcPts val="0"/>
              </a:spcBef>
              <a:spcAft>
                <a:spcPts val="0"/>
              </a:spcAft>
              <a:buNone/>
            </a:pPr>
            <a:r>
              <a:t/>
            </a:r>
            <a:endParaRPr b="1" sz="3000">
              <a:latin typeface="Raleway"/>
              <a:ea typeface="Raleway"/>
              <a:cs typeface="Raleway"/>
              <a:sym typeface="Raleway"/>
            </a:endParaRPr>
          </a:p>
        </p:txBody>
      </p:sp>
      <p:sp>
        <p:nvSpPr>
          <p:cNvPr id="159" name="Google Shape;159;p17"/>
          <p:cNvSpPr txBox="1"/>
          <p:nvPr>
            <p:ph idx="1" type="body"/>
          </p:nvPr>
        </p:nvSpPr>
        <p:spPr>
          <a:xfrm>
            <a:off x="1297500" y="952500"/>
            <a:ext cx="7038900" cy="3765300"/>
          </a:xfrm>
          <a:prstGeom prst="rect">
            <a:avLst/>
          </a:prstGeom>
        </p:spPr>
        <p:txBody>
          <a:bodyPr anchorCtr="0" anchor="t" bIns="91425" lIns="91425" spcFirstLastPara="1" rIns="91425" wrap="square" tIns="91425">
            <a:normAutofit fontScale="32500" lnSpcReduction="20000"/>
          </a:bodyPr>
          <a:lstStyle/>
          <a:p>
            <a:pPr indent="0" lvl="0" marL="0" rtl="0" algn="l">
              <a:spcBef>
                <a:spcPts val="1200"/>
              </a:spcBef>
              <a:spcAft>
                <a:spcPts val="0"/>
              </a:spcAft>
              <a:buNone/>
            </a:pPr>
            <a:r>
              <a:t/>
            </a:r>
            <a:endParaRPr b="1" sz="2400" u="sng"/>
          </a:p>
          <a:p>
            <a:pPr indent="0" lvl="0" marL="0" rtl="0" algn="l">
              <a:spcBef>
                <a:spcPts val="1200"/>
              </a:spcBef>
              <a:spcAft>
                <a:spcPts val="0"/>
              </a:spcAft>
              <a:buNone/>
            </a:pPr>
            <a:r>
              <a:rPr lang="en" sz="4600"/>
              <a:t>We can use the BFS method. In this case, we try to explore the search space on a level by level basis. i.e. We try to move in all the directions at every step. When all the directions have been explored and we still don't reach the destination, then only we proceed to the new set of traversals from the new positions obtained. </a:t>
            </a:r>
            <a:endParaRPr sz="4600"/>
          </a:p>
          <a:p>
            <a:pPr indent="0" lvl="0" marL="0" rtl="0" algn="l">
              <a:spcBef>
                <a:spcPts val="1000"/>
              </a:spcBef>
              <a:spcAft>
                <a:spcPts val="0"/>
              </a:spcAft>
              <a:buNone/>
            </a:pPr>
            <a:r>
              <a:rPr lang="en" sz="4600"/>
              <a:t>In order to implement this, we make use of a queue. We start with the ball at the startposition. For every current position, we add all the new positions possible by traversing in all the four directions(till reaching the wall or boundary) into the queue to act as the new start positions and mark these positions as True in the visited array. When all the directions have been covered up, we remove a position value, ss, from the front of the queue and again continue the same process with ss acting as the new start position.</a:t>
            </a:r>
            <a:endParaRPr sz="46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Raleway"/>
                <a:ea typeface="Raleway"/>
                <a:cs typeface="Raleway"/>
                <a:sym typeface="Raleway"/>
              </a:rPr>
              <a:t>Design</a:t>
            </a:r>
            <a:endParaRPr b="1" sz="3000">
              <a:latin typeface="Raleway"/>
              <a:ea typeface="Raleway"/>
              <a:cs typeface="Raleway"/>
              <a:sym typeface="Raleway"/>
            </a:endParaRPr>
          </a:p>
          <a:p>
            <a:pPr indent="0" lvl="0" marL="0" rtl="0" algn="l">
              <a:spcBef>
                <a:spcPts val="0"/>
              </a:spcBef>
              <a:spcAft>
                <a:spcPts val="0"/>
              </a:spcAft>
              <a:buNone/>
            </a:pPr>
            <a:r>
              <a:t/>
            </a:r>
            <a:endParaRPr b="1" sz="3000">
              <a:latin typeface="Raleway"/>
              <a:ea typeface="Raleway"/>
              <a:cs typeface="Raleway"/>
              <a:sym typeface="Raleway"/>
            </a:endParaRPr>
          </a:p>
        </p:txBody>
      </p:sp>
      <p:sp>
        <p:nvSpPr>
          <p:cNvPr id="165" name="Google Shape;165;p18"/>
          <p:cNvSpPr txBox="1"/>
          <p:nvPr>
            <p:ph idx="1" type="body"/>
          </p:nvPr>
        </p:nvSpPr>
        <p:spPr>
          <a:xfrm>
            <a:off x="1297500" y="952500"/>
            <a:ext cx="7038900" cy="3765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2400"/>
          </a:p>
          <a:p>
            <a:pPr indent="0" lvl="0" marL="0" rtl="0" algn="l">
              <a:spcBef>
                <a:spcPts val="1000"/>
              </a:spcBef>
              <a:spcAft>
                <a:spcPts val="0"/>
              </a:spcAft>
              <a:buNone/>
            </a:pPr>
            <a:r>
              <a:rPr lang="en" sz="2400"/>
              <a:t>Further, in order to choose the direction of travel, we make use of a dir array, which contains 4 entries. Each entry represents a one-dimensional direction of travel. To travel in a particular direction, we keep on adding the particular entry of the dirs array till we hit a wall or a boundary. For a particular start position, we do this process of dirdir addition for all all the four directions possible.</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rPr lang="en" sz="2400"/>
              <a:t>If we hit the destination position at any moment, we return a True directly indicating that the destination position can be reached starting from the start position.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Raleway"/>
                <a:ea typeface="Raleway"/>
                <a:cs typeface="Raleway"/>
                <a:sym typeface="Raleway"/>
              </a:rPr>
              <a:t>Design</a:t>
            </a:r>
            <a:endParaRPr b="1" sz="3000">
              <a:latin typeface="Raleway"/>
              <a:ea typeface="Raleway"/>
              <a:cs typeface="Raleway"/>
              <a:sym typeface="Raleway"/>
            </a:endParaRPr>
          </a:p>
          <a:p>
            <a:pPr indent="0" lvl="0" marL="0" rtl="0" algn="l">
              <a:spcBef>
                <a:spcPts val="0"/>
              </a:spcBef>
              <a:spcAft>
                <a:spcPts val="0"/>
              </a:spcAft>
              <a:buNone/>
            </a:pPr>
            <a:r>
              <a:t/>
            </a:r>
            <a:endParaRPr b="1" sz="3000">
              <a:latin typeface="Raleway"/>
              <a:ea typeface="Raleway"/>
              <a:cs typeface="Raleway"/>
              <a:sym typeface="Raleway"/>
            </a:endParaRPr>
          </a:p>
        </p:txBody>
      </p:sp>
      <p:sp>
        <p:nvSpPr>
          <p:cNvPr id="171" name="Google Shape;171;p19"/>
          <p:cNvSpPr txBox="1"/>
          <p:nvPr>
            <p:ph idx="1" type="body"/>
          </p:nvPr>
        </p:nvSpPr>
        <p:spPr>
          <a:xfrm>
            <a:off x="1297500" y="952500"/>
            <a:ext cx="7038900" cy="37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p>
          <a:p>
            <a:pPr indent="0" lvl="0" marL="0" rtl="0" algn="l">
              <a:spcBef>
                <a:spcPts val="1200"/>
              </a:spcBef>
              <a:spcAft>
                <a:spcPts val="0"/>
              </a:spcAft>
              <a:buNone/>
            </a:pPr>
            <a:r>
              <a:rPr lang="en" sz="1100">
                <a:solidFill>
                  <a:srgbClr val="222222"/>
                </a:solidFill>
                <a:latin typeface="Arial"/>
                <a:ea typeface="Arial"/>
                <a:cs typeface="Arial"/>
                <a:sym typeface="Arial"/>
              </a:rPr>
              <a:t>Time Complexity: O(MN)</a:t>
            </a:r>
            <a:endParaRPr sz="1100">
              <a:solidFill>
                <a:srgbClr val="222222"/>
              </a:solidFill>
              <a:latin typeface="Arial"/>
              <a:ea typeface="Arial"/>
              <a:cs typeface="Arial"/>
              <a:sym typeface="Arial"/>
            </a:endParaRPr>
          </a:p>
          <a:p>
            <a:pPr indent="0" lvl="0" marL="0" rtl="0" algn="l">
              <a:spcBef>
                <a:spcPts val="1200"/>
              </a:spcBef>
              <a:spcAft>
                <a:spcPts val="0"/>
              </a:spcAft>
              <a:buNone/>
            </a:pPr>
            <a:r>
              <a:rPr lang="en" sz="1100">
                <a:solidFill>
                  <a:srgbClr val="222222"/>
                </a:solidFill>
                <a:latin typeface="Arial"/>
                <a:ea typeface="Arial"/>
                <a:cs typeface="Arial"/>
                <a:sym typeface="Arial"/>
              </a:rPr>
              <a:t>Space Complexity: O(MN)</a:t>
            </a:r>
            <a:endParaRPr sz="1100">
              <a:solidFill>
                <a:srgbClr val="222222"/>
              </a:solidFill>
              <a:latin typeface="Arial"/>
              <a:ea typeface="Arial"/>
              <a:cs typeface="Arial"/>
              <a:sym typeface="Arial"/>
            </a:endParaRPr>
          </a:p>
          <a:p>
            <a:pPr indent="0" lvl="0" marL="0" rtl="0" algn="l">
              <a:spcBef>
                <a:spcPts val="1200"/>
              </a:spcBef>
              <a:spcAft>
                <a:spcPts val="1200"/>
              </a:spcAft>
              <a:buNone/>
            </a:pPr>
            <a:r>
              <a:rPr lang="en" sz="1100">
                <a:solidFill>
                  <a:srgbClr val="222222"/>
                </a:solidFill>
                <a:latin typeface="Arial"/>
                <a:ea typeface="Arial"/>
                <a:cs typeface="Arial"/>
                <a:sym typeface="Arial"/>
              </a:rPr>
              <a:t>M and N are length and width of rectangle</a:t>
            </a:r>
            <a:endParaRPr sz="2400"/>
          </a:p>
        </p:txBody>
      </p:sp>
      <p:pic>
        <p:nvPicPr>
          <p:cNvPr id="172" name="Google Shape;172;p19"/>
          <p:cNvPicPr preferRelativeResize="0"/>
          <p:nvPr/>
        </p:nvPicPr>
        <p:blipFill>
          <a:blip r:embed="rId3">
            <a:alphaModFix/>
          </a:blip>
          <a:stretch>
            <a:fillRect/>
          </a:stretch>
        </p:blipFill>
        <p:spPr>
          <a:xfrm>
            <a:off x="1048750" y="1770025"/>
            <a:ext cx="7307074" cy="192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985150" y="227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BFS - Tree </a:t>
            </a:r>
            <a:endParaRPr/>
          </a:p>
        </p:txBody>
      </p:sp>
      <p:pic>
        <p:nvPicPr>
          <p:cNvPr id="178" name="Google Shape;178;p20"/>
          <p:cNvPicPr preferRelativeResize="0"/>
          <p:nvPr/>
        </p:nvPicPr>
        <p:blipFill>
          <a:blip r:embed="rId3">
            <a:alphaModFix/>
          </a:blip>
          <a:stretch>
            <a:fillRect/>
          </a:stretch>
        </p:blipFill>
        <p:spPr>
          <a:xfrm>
            <a:off x="2502225" y="1098050"/>
            <a:ext cx="1818725" cy="1802199"/>
          </a:xfrm>
          <a:prstGeom prst="rect">
            <a:avLst/>
          </a:prstGeom>
          <a:noFill/>
          <a:ln>
            <a:noFill/>
          </a:ln>
        </p:spPr>
      </p:pic>
      <p:pic>
        <p:nvPicPr>
          <p:cNvPr id="179" name="Google Shape;179;p20"/>
          <p:cNvPicPr preferRelativeResize="0"/>
          <p:nvPr/>
        </p:nvPicPr>
        <p:blipFill>
          <a:blip r:embed="rId4">
            <a:alphaModFix/>
          </a:blip>
          <a:stretch>
            <a:fillRect/>
          </a:stretch>
        </p:blipFill>
        <p:spPr>
          <a:xfrm>
            <a:off x="5184775" y="1098400"/>
            <a:ext cx="1897500" cy="1879425"/>
          </a:xfrm>
          <a:prstGeom prst="rect">
            <a:avLst/>
          </a:prstGeom>
          <a:noFill/>
          <a:ln>
            <a:noFill/>
          </a:ln>
        </p:spPr>
      </p:pic>
      <p:pic>
        <p:nvPicPr>
          <p:cNvPr id="180" name="Google Shape;180;p20"/>
          <p:cNvPicPr preferRelativeResize="0"/>
          <p:nvPr/>
        </p:nvPicPr>
        <p:blipFill>
          <a:blip r:embed="rId5">
            <a:alphaModFix/>
          </a:blip>
          <a:stretch>
            <a:fillRect/>
          </a:stretch>
        </p:blipFill>
        <p:spPr>
          <a:xfrm>
            <a:off x="2527975" y="3076325"/>
            <a:ext cx="1818725" cy="1836814"/>
          </a:xfrm>
          <a:prstGeom prst="rect">
            <a:avLst/>
          </a:prstGeom>
          <a:noFill/>
          <a:ln>
            <a:noFill/>
          </a:ln>
        </p:spPr>
      </p:pic>
      <p:pic>
        <p:nvPicPr>
          <p:cNvPr id="181" name="Google Shape;181;p20"/>
          <p:cNvPicPr preferRelativeResize="0"/>
          <p:nvPr/>
        </p:nvPicPr>
        <p:blipFill rotWithShape="1">
          <a:blip r:embed="rId6">
            <a:alphaModFix/>
          </a:blip>
          <a:srcRect b="-9217" l="0" r="-14468" t="0"/>
          <a:stretch/>
        </p:blipFill>
        <p:spPr>
          <a:xfrm>
            <a:off x="5184775" y="3076325"/>
            <a:ext cx="2086130" cy="2067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589475" y="175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Raleway"/>
                <a:ea typeface="Raleway"/>
                <a:cs typeface="Raleway"/>
                <a:sym typeface="Raleway"/>
              </a:rPr>
              <a:t>BFS - Tree </a:t>
            </a:r>
            <a:endParaRPr/>
          </a:p>
        </p:txBody>
      </p:sp>
      <p:pic>
        <p:nvPicPr>
          <p:cNvPr id="187" name="Google Shape;187;p21"/>
          <p:cNvPicPr preferRelativeResize="0"/>
          <p:nvPr/>
        </p:nvPicPr>
        <p:blipFill>
          <a:blip r:embed="rId3">
            <a:alphaModFix/>
          </a:blip>
          <a:stretch>
            <a:fillRect/>
          </a:stretch>
        </p:blipFill>
        <p:spPr>
          <a:xfrm>
            <a:off x="3084300" y="175100"/>
            <a:ext cx="2075275" cy="4812226"/>
          </a:xfrm>
          <a:prstGeom prst="rect">
            <a:avLst/>
          </a:prstGeom>
          <a:noFill/>
          <a:ln>
            <a:noFill/>
          </a:ln>
        </p:spPr>
      </p:pic>
      <p:pic>
        <p:nvPicPr>
          <p:cNvPr id="188" name="Google Shape;188;p21"/>
          <p:cNvPicPr preferRelativeResize="0"/>
          <p:nvPr/>
        </p:nvPicPr>
        <p:blipFill>
          <a:blip r:embed="rId4">
            <a:alphaModFix/>
          </a:blip>
          <a:stretch>
            <a:fillRect/>
          </a:stretch>
        </p:blipFill>
        <p:spPr>
          <a:xfrm>
            <a:off x="5597575" y="175100"/>
            <a:ext cx="2119180" cy="4812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