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4" r:id="rId1"/>
  </p:sldMasterIdLst>
  <p:notesMasterIdLst>
    <p:notesMasterId r:id="rId16"/>
  </p:notesMasterIdLst>
  <p:sldIdLst>
    <p:sldId id="256" r:id="rId2"/>
    <p:sldId id="271" r:id="rId3"/>
    <p:sldId id="311" r:id="rId4"/>
    <p:sldId id="321" r:id="rId5"/>
    <p:sldId id="297" r:id="rId6"/>
    <p:sldId id="298" r:id="rId7"/>
    <p:sldId id="312" r:id="rId8"/>
    <p:sldId id="330" r:id="rId9"/>
    <p:sldId id="322" r:id="rId10"/>
    <p:sldId id="299" r:id="rId11"/>
    <p:sldId id="287" r:id="rId12"/>
    <p:sldId id="292" r:id="rId13"/>
    <p:sldId id="294" r:id="rId14"/>
    <p:sldId id="269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Robo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B2A"/>
    <a:srgbClr val="2B853A"/>
    <a:srgbClr val="F26E6E"/>
    <a:srgbClr val="78F533"/>
    <a:srgbClr val="FFC000"/>
    <a:srgbClr val="C39170"/>
    <a:srgbClr val="E4E4E4"/>
    <a:srgbClr val="B61039"/>
    <a:srgbClr val="059933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41" autoAdjust="0"/>
    <p:restoredTop sz="94660"/>
  </p:normalViewPr>
  <p:slideViewPr>
    <p:cSldViewPr snapToGrid="0">
      <p:cViewPr varScale="1">
        <p:scale>
          <a:sx n="88" d="100"/>
          <a:sy n="88" d="100"/>
        </p:scale>
        <p:origin x="523" y="72"/>
      </p:cViewPr>
      <p:guideLst>
        <p:guide orient="horz" pos="436"/>
        <p:guide pos="4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17375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0169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9926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582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90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3996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7309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200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7824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3039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7005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1587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3712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8815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49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054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595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3019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7315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061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206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177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63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991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404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110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922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593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732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08" y="-1977142"/>
            <a:ext cx="12140368" cy="1214036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89" y="2314115"/>
            <a:ext cx="2219665" cy="91265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847" y="2316421"/>
            <a:ext cx="2615592" cy="10754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113" y="692150"/>
            <a:ext cx="5007598" cy="567922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612561"/>
            <a:ext cx="10874891" cy="6365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Интерактив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D676BE-0E52-4BF1-ABE8-C1B23662F43E}"/>
              </a:ext>
            </a:extLst>
          </p:cNvPr>
          <p:cNvSpPr txBox="1"/>
          <p:nvPr/>
        </p:nvSpPr>
        <p:spPr>
          <a:xfrm>
            <a:off x="1036320" y="330925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2D74B1-62BC-4CD7-A14F-C7F1CF167A02}"/>
              </a:ext>
            </a:extLst>
          </p:cNvPr>
          <p:cNvSpPr txBox="1"/>
          <p:nvPr/>
        </p:nvSpPr>
        <p:spPr>
          <a:xfrm>
            <a:off x="1900679" y="4031068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Секретное слово: </a:t>
            </a:r>
            <a:r>
              <a:rPr lang="en-US" sz="1800" b="1" dirty="0"/>
              <a:t>itea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359455-750D-4C13-BF2B-89F94DF361CC}"/>
              </a:ext>
            </a:extLst>
          </p:cNvPr>
          <p:cNvSpPr/>
          <p:nvPr/>
        </p:nvSpPr>
        <p:spPr>
          <a:xfrm>
            <a:off x="1900679" y="4424181"/>
            <a:ext cx="290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https://myquiz.ru/p/</a:t>
            </a:r>
            <a:r>
              <a:rPr lang="en-US" sz="1800" b="1" dirty="0"/>
              <a:t>114975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2818EE-9547-4E19-B645-FF9229CEE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527" y="2521741"/>
            <a:ext cx="3731794" cy="375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9749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183">
            <a:extLst>
              <a:ext uri="{FF2B5EF4-FFF2-40B4-BE49-F238E27FC236}">
                <a16:creationId xmlns:a16="http://schemas.microsoft.com/office/drawing/2014/main" id="{2BE890E4-3004-4D15-AF10-764C27716E92}"/>
              </a:ext>
            </a:extLst>
          </p:cNvPr>
          <p:cNvSpPr txBox="1">
            <a:spLocks/>
          </p:cNvSpPr>
          <p:nvPr/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Домашнее задание</a:t>
            </a:r>
          </a:p>
        </p:txBody>
      </p:sp>
      <p:sp>
        <p:nvSpPr>
          <p:cNvPr id="23" name="Shape 187">
            <a:extLst>
              <a:ext uri="{FF2B5EF4-FFF2-40B4-BE49-F238E27FC236}">
                <a16:creationId xmlns:a16="http://schemas.microsoft.com/office/drawing/2014/main" id="{3A52E3F2-0AEC-46EA-ACAF-87270BE2438A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>
            <a:extLst>
              <a:ext uri="{FF2B5EF4-FFF2-40B4-BE49-F238E27FC236}">
                <a16:creationId xmlns:a16="http://schemas.microsoft.com/office/drawing/2014/main" id="{12AFB274-E431-4224-9F79-8CCDFAACBDE7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27" name="Рисунок 8">
            <a:extLst>
              <a:ext uri="{FF2B5EF4-FFF2-40B4-BE49-F238E27FC236}">
                <a16:creationId xmlns:a16="http://schemas.microsoft.com/office/drawing/2014/main" id="{524C4A89-9449-46D4-A4D9-3EC61E5094E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C241260-8081-4494-A9A7-05F5D93BB157}"/>
              </a:ext>
            </a:extLst>
          </p:cNvPr>
          <p:cNvSpPr txBox="1"/>
          <p:nvPr/>
        </p:nvSpPr>
        <p:spPr>
          <a:xfrm>
            <a:off x="931817" y="2669777"/>
            <a:ext cx="4554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000" dirty="0">
                <a:solidFill>
                  <a:srgbClr val="00B050"/>
                </a:solidFill>
              </a:rPr>
              <a:t>Сверстать шаблон и сделать его адаптивным под телефон</a:t>
            </a:r>
            <a:endParaRPr lang="ru-RU" dirty="0">
              <a:solidFill>
                <a:srgbClr val="FF000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B6A5A4C-5D30-4DD9-8C2C-1D5C3D05E333}"/>
              </a:ext>
            </a:extLst>
          </p:cNvPr>
          <p:cNvGrpSpPr/>
          <p:nvPr/>
        </p:nvGrpSpPr>
        <p:grpSpPr>
          <a:xfrm>
            <a:off x="1192455" y="5634853"/>
            <a:ext cx="1885034" cy="646142"/>
            <a:chOff x="1238753" y="5973596"/>
            <a:chExt cx="1885034" cy="64614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116D2A0-1B5A-4A9B-87C8-4D884289345F}"/>
                </a:ext>
              </a:extLst>
            </p:cNvPr>
            <p:cNvSpPr/>
            <p:nvPr/>
          </p:nvSpPr>
          <p:spPr>
            <a:xfrm>
              <a:off x="1238753" y="6335221"/>
              <a:ext cx="261257" cy="2612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F15B96C-A67D-4621-9953-D0BB5595AB54}"/>
                </a:ext>
              </a:extLst>
            </p:cNvPr>
            <p:cNvSpPr/>
            <p:nvPr/>
          </p:nvSpPr>
          <p:spPr>
            <a:xfrm>
              <a:off x="1238753" y="5996857"/>
              <a:ext cx="261257" cy="261257"/>
            </a:xfrm>
            <a:prstGeom prst="rect">
              <a:avLst/>
            </a:prstGeom>
            <a:solidFill>
              <a:srgbClr val="08764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0373190-43AB-46BD-82B3-5E87CB4026E2}"/>
                </a:ext>
              </a:extLst>
            </p:cNvPr>
            <p:cNvSpPr txBox="1"/>
            <p:nvPr/>
          </p:nvSpPr>
          <p:spPr>
            <a:xfrm>
              <a:off x="1602217" y="5973596"/>
              <a:ext cx="12827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>
                      <a:lumMod val="75000"/>
                    </a:schemeClr>
                  </a:solidFill>
                </a:rPr>
                <a:t>Обязательно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678E40B-514B-44F2-8084-6CB34AC85240}"/>
                </a:ext>
              </a:extLst>
            </p:cNvPr>
            <p:cNvSpPr txBox="1"/>
            <p:nvPr/>
          </p:nvSpPr>
          <p:spPr>
            <a:xfrm>
              <a:off x="1602217" y="6311961"/>
              <a:ext cx="15215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>
                      <a:lumMod val="75000"/>
                    </a:schemeClr>
                  </a:solidFill>
                </a:rPr>
                <a:t>Не обязательно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B65E7F7-42CB-495B-ABC9-E0BB69BFA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194" y="2131468"/>
            <a:ext cx="5729366" cy="386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0086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183">
            <a:extLst>
              <a:ext uri="{FF2B5EF4-FFF2-40B4-BE49-F238E27FC236}">
                <a16:creationId xmlns:a16="http://schemas.microsoft.com/office/drawing/2014/main" id="{2BE890E4-3004-4D15-AF10-764C27716E92}"/>
              </a:ext>
            </a:extLst>
          </p:cNvPr>
          <p:cNvSpPr txBox="1">
            <a:spLocks/>
          </p:cNvSpPr>
          <p:nvPr/>
        </p:nvSpPr>
        <p:spPr>
          <a:xfrm>
            <a:off x="660551" y="3189268"/>
            <a:ext cx="10870898" cy="4794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Q&amp;A</a:t>
            </a:r>
            <a:endParaRPr lang="ru-RU" sz="36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3" name="Shape 187">
            <a:extLst>
              <a:ext uri="{FF2B5EF4-FFF2-40B4-BE49-F238E27FC236}">
                <a16:creationId xmlns:a16="http://schemas.microsoft.com/office/drawing/2014/main" id="{3A52E3F2-0AEC-46EA-ACAF-87270BE2438A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>
            <a:extLst>
              <a:ext uri="{FF2B5EF4-FFF2-40B4-BE49-F238E27FC236}">
                <a16:creationId xmlns:a16="http://schemas.microsoft.com/office/drawing/2014/main" id="{12AFB274-E431-4224-9F79-8CCDFAACBDE7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27" name="Рисунок 8">
            <a:extLst>
              <a:ext uri="{FF2B5EF4-FFF2-40B4-BE49-F238E27FC236}">
                <a16:creationId xmlns:a16="http://schemas.microsoft.com/office/drawing/2014/main" id="{524C4A89-9449-46D4-A4D9-3EC61E5094E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7865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612561"/>
            <a:ext cx="10874891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Совет из жизни: </a:t>
            </a:r>
            <a:r>
              <a:rPr lang="ru-RU" sz="3600" b="1" dirty="0">
                <a:solidFill>
                  <a:srgbClr val="6759FE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Собеседование</a:t>
            </a:r>
            <a:endParaRPr sz="3600" b="1" dirty="0">
              <a:solidFill>
                <a:srgbClr val="6759FE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8" name="Shape 194">
            <a:extLst>
              <a:ext uri="{FF2B5EF4-FFF2-40B4-BE49-F238E27FC236}">
                <a16:creationId xmlns:a16="http://schemas.microsoft.com/office/drawing/2014/main" id="{8D4F2515-5506-45AA-A6A7-7E581A88EDD1}"/>
              </a:ext>
            </a:extLst>
          </p:cNvPr>
          <p:cNvSpPr txBox="1"/>
          <p:nvPr/>
        </p:nvSpPr>
        <p:spPr>
          <a:xfrm>
            <a:off x="1580313" y="2811282"/>
            <a:ext cx="4627447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200" dirty="0">
                <a:solidFill>
                  <a:srgbClr val="5959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Зовут на собес? Не нравится компания? Не отказывайся!</a:t>
            </a:r>
          </a:p>
        </p:txBody>
      </p:sp>
      <p:sp>
        <p:nvSpPr>
          <p:cNvPr id="9" name="Shape 195">
            <a:extLst>
              <a:ext uri="{FF2B5EF4-FFF2-40B4-BE49-F238E27FC236}">
                <a16:creationId xmlns:a16="http://schemas.microsoft.com/office/drawing/2014/main" id="{D8FA11BA-36F6-45C7-A86C-A463D8675A5E}"/>
              </a:ext>
            </a:extLst>
          </p:cNvPr>
          <p:cNvSpPr txBox="1"/>
          <p:nvPr/>
        </p:nvSpPr>
        <p:spPr>
          <a:xfrm>
            <a:off x="1580313" y="3259902"/>
            <a:ext cx="4627447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200" dirty="0">
                <a:solidFill>
                  <a:srgbClr val="5959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Как готовиться</a:t>
            </a:r>
          </a:p>
        </p:txBody>
      </p:sp>
      <p:sp>
        <p:nvSpPr>
          <p:cNvPr id="10" name="Shape 197">
            <a:extLst>
              <a:ext uri="{FF2B5EF4-FFF2-40B4-BE49-F238E27FC236}">
                <a16:creationId xmlns:a16="http://schemas.microsoft.com/office/drawing/2014/main" id="{FA21EA0E-B0E4-4904-8437-1D4A812D9BB4}"/>
              </a:ext>
            </a:extLst>
          </p:cNvPr>
          <p:cNvSpPr txBox="1"/>
          <p:nvPr/>
        </p:nvSpPr>
        <p:spPr>
          <a:xfrm>
            <a:off x="1580313" y="3712392"/>
            <a:ext cx="4627447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200" dirty="0">
                <a:solidFill>
                  <a:srgbClr val="5959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Тезисы и как они могут помочь</a:t>
            </a:r>
          </a:p>
        </p:txBody>
      </p:sp>
      <p:sp>
        <p:nvSpPr>
          <p:cNvPr id="12" name="Shape 207">
            <a:extLst>
              <a:ext uri="{FF2B5EF4-FFF2-40B4-BE49-F238E27FC236}">
                <a16:creationId xmlns:a16="http://schemas.microsoft.com/office/drawing/2014/main" id="{FBB14FC6-F28A-4AA5-8596-42D83FDC854F}"/>
              </a:ext>
            </a:extLst>
          </p:cNvPr>
          <p:cNvSpPr/>
          <p:nvPr/>
        </p:nvSpPr>
        <p:spPr>
          <a:xfrm>
            <a:off x="1072176" y="3245652"/>
            <a:ext cx="365700" cy="3657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Shape 208">
            <a:extLst>
              <a:ext uri="{FF2B5EF4-FFF2-40B4-BE49-F238E27FC236}">
                <a16:creationId xmlns:a16="http://schemas.microsoft.com/office/drawing/2014/main" id="{C58A45F0-6C4D-450E-AEFD-B4648007D644}"/>
              </a:ext>
            </a:extLst>
          </p:cNvPr>
          <p:cNvSpPr/>
          <p:nvPr/>
        </p:nvSpPr>
        <p:spPr>
          <a:xfrm>
            <a:off x="1072176" y="2797032"/>
            <a:ext cx="365700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Shape 209">
            <a:extLst>
              <a:ext uri="{FF2B5EF4-FFF2-40B4-BE49-F238E27FC236}">
                <a16:creationId xmlns:a16="http://schemas.microsoft.com/office/drawing/2014/main" id="{BFD245D1-1CFC-47C8-B6CA-2024963B4A0B}"/>
              </a:ext>
            </a:extLst>
          </p:cNvPr>
          <p:cNvSpPr/>
          <p:nvPr/>
        </p:nvSpPr>
        <p:spPr>
          <a:xfrm>
            <a:off x="1072176" y="3698142"/>
            <a:ext cx="365700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2958418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08" y="-1977142"/>
            <a:ext cx="12140368" cy="1214036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847" y="2316421"/>
            <a:ext cx="2615592" cy="10754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113" y="692150"/>
            <a:ext cx="5007598" cy="567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0030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653024" y="1663086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На сегодняшнем занятии:</a:t>
            </a:r>
            <a:endParaRPr sz="36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11" name="Shape 195">
            <a:extLst>
              <a:ext uri="{FF2B5EF4-FFF2-40B4-BE49-F238E27FC236}">
                <a16:creationId xmlns:a16="http://schemas.microsoft.com/office/drawing/2014/main" id="{1524F2F2-DC48-4DB0-BC95-FDF00B1540FE}"/>
              </a:ext>
            </a:extLst>
          </p:cNvPr>
          <p:cNvSpPr txBox="1"/>
          <p:nvPr/>
        </p:nvSpPr>
        <p:spPr>
          <a:xfrm>
            <a:off x="1751956" y="4065030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Portrait &amp; Landscape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ea typeface="Roboto"/>
              <a:cs typeface="Courier New" panose="02070309020205020404" pitchFamily="49" charset="0"/>
              <a:sym typeface="Roboto"/>
            </a:endParaRPr>
          </a:p>
        </p:txBody>
      </p:sp>
      <p:sp>
        <p:nvSpPr>
          <p:cNvPr id="13" name="Shape 208">
            <a:extLst>
              <a:ext uri="{FF2B5EF4-FFF2-40B4-BE49-F238E27FC236}">
                <a16:creationId xmlns:a16="http://schemas.microsoft.com/office/drawing/2014/main" id="{B738E02C-ACD2-4617-8140-DD4C95A9290A}"/>
              </a:ext>
            </a:extLst>
          </p:cNvPr>
          <p:cNvSpPr/>
          <p:nvPr/>
        </p:nvSpPr>
        <p:spPr>
          <a:xfrm>
            <a:off x="1259748" y="2606174"/>
            <a:ext cx="389277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207">
            <a:extLst>
              <a:ext uri="{FF2B5EF4-FFF2-40B4-BE49-F238E27FC236}">
                <a16:creationId xmlns:a16="http://schemas.microsoft.com/office/drawing/2014/main" id="{B30E55AC-E63B-4A56-B483-4C12532F006D}"/>
              </a:ext>
            </a:extLst>
          </p:cNvPr>
          <p:cNvSpPr/>
          <p:nvPr/>
        </p:nvSpPr>
        <p:spPr>
          <a:xfrm>
            <a:off x="1259748" y="3083429"/>
            <a:ext cx="389277" cy="365700"/>
          </a:xfrm>
          <a:prstGeom prst="rect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Shape 207">
            <a:extLst>
              <a:ext uri="{FF2B5EF4-FFF2-40B4-BE49-F238E27FC236}">
                <a16:creationId xmlns:a16="http://schemas.microsoft.com/office/drawing/2014/main" id="{6A5CCF98-3149-4595-88A0-5E2203031A51}"/>
              </a:ext>
            </a:extLst>
          </p:cNvPr>
          <p:cNvSpPr/>
          <p:nvPr/>
        </p:nvSpPr>
        <p:spPr>
          <a:xfrm>
            <a:off x="1259748" y="4036530"/>
            <a:ext cx="389277" cy="365700"/>
          </a:xfrm>
          <a:prstGeom prst="rect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dirty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Shape 195">
            <a:extLst>
              <a:ext uri="{FF2B5EF4-FFF2-40B4-BE49-F238E27FC236}">
                <a16:creationId xmlns:a16="http://schemas.microsoft.com/office/drawing/2014/main" id="{29A578FB-1C21-4B0A-884D-A75366DBB888}"/>
              </a:ext>
            </a:extLst>
          </p:cNvPr>
          <p:cNvSpPr txBox="1"/>
          <p:nvPr/>
        </p:nvSpPr>
        <p:spPr>
          <a:xfrm>
            <a:off x="1751957" y="3111929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VIewport</a:t>
            </a:r>
          </a:p>
        </p:txBody>
      </p:sp>
      <p:sp>
        <p:nvSpPr>
          <p:cNvPr id="20" name="Shape 208">
            <a:extLst>
              <a:ext uri="{FF2B5EF4-FFF2-40B4-BE49-F238E27FC236}">
                <a16:creationId xmlns:a16="http://schemas.microsoft.com/office/drawing/2014/main" id="{87F0B2AA-DE34-402A-8483-D53BDCDD6620}"/>
              </a:ext>
            </a:extLst>
          </p:cNvPr>
          <p:cNvSpPr/>
          <p:nvPr/>
        </p:nvSpPr>
        <p:spPr>
          <a:xfrm>
            <a:off x="1259748" y="3560684"/>
            <a:ext cx="389277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Shape 195">
            <a:extLst>
              <a:ext uri="{FF2B5EF4-FFF2-40B4-BE49-F238E27FC236}">
                <a16:creationId xmlns:a16="http://schemas.microsoft.com/office/drawing/2014/main" id="{CDD2E6D3-96E7-4C29-AC82-78E6C04F6227}"/>
              </a:ext>
            </a:extLst>
          </p:cNvPr>
          <p:cNvSpPr txBox="1"/>
          <p:nvPr/>
        </p:nvSpPr>
        <p:spPr>
          <a:xfrm>
            <a:off x="1751957" y="3589184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Media Query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ea typeface="Roboto"/>
              <a:cs typeface="Courier New" panose="02070309020205020404" pitchFamily="49" charset="0"/>
              <a:sym typeface="Roboto"/>
            </a:endParaRPr>
          </a:p>
        </p:txBody>
      </p:sp>
      <p:sp>
        <p:nvSpPr>
          <p:cNvPr id="33" name="Shape 195">
            <a:extLst>
              <a:ext uri="{FF2B5EF4-FFF2-40B4-BE49-F238E27FC236}">
                <a16:creationId xmlns:a16="http://schemas.microsoft.com/office/drawing/2014/main" id="{717433D2-FAE1-43D0-B794-5A2A08DE0B28}"/>
              </a:ext>
            </a:extLst>
          </p:cNvPr>
          <p:cNvSpPr txBox="1"/>
          <p:nvPr/>
        </p:nvSpPr>
        <p:spPr>
          <a:xfrm>
            <a:off x="1751957" y="2634674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Responsive Web Design</a:t>
            </a:r>
          </a:p>
        </p:txBody>
      </p:sp>
      <p:sp>
        <p:nvSpPr>
          <p:cNvPr id="14" name="Shape 207">
            <a:extLst>
              <a:ext uri="{FF2B5EF4-FFF2-40B4-BE49-F238E27FC236}">
                <a16:creationId xmlns:a16="http://schemas.microsoft.com/office/drawing/2014/main" id="{2EE5835F-9696-419A-A447-2164EC1DEAD7}"/>
              </a:ext>
            </a:extLst>
          </p:cNvPr>
          <p:cNvSpPr/>
          <p:nvPr/>
        </p:nvSpPr>
        <p:spPr>
          <a:xfrm>
            <a:off x="1259748" y="4989631"/>
            <a:ext cx="389277" cy="365700"/>
          </a:xfrm>
          <a:prstGeom prst="rect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dirty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Shape 208">
            <a:extLst>
              <a:ext uri="{FF2B5EF4-FFF2-40B4-BE49-F238E27FC236}">
                <a16:creationId xmlns:a16="http://schemas.microsoft.com/office/drawing/2014/main" id="{FBF741C1-74EB-4FA6-BE97-12465CC48AC4}"/>
              </a:ext>
            </a:extLst>
          </p:cNvPr>
          <p:cNvSpPr/>
          <p:nvPr/>
        </p:nvSpPr>
        <p:spPr>
          <a:xfrm>
            <a:off x="1259748" y="4512376"/>
            <a:ext cx="389277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Shape 195">
            <a:extLst>
              <a:ext uri="{FF2B5EF4-FFF2-40B4-BE49-F238E27FC236}">
                <a16:creationId xmlns:a16="http://schemas.microsoft.com/office/drawing/2014/main" id="{09B9C2EE-42D5-4CEC-A502-47CFF94487ED}"/>
              </a:ext>
            </a:extLst>
          </p:cNvPr>
          <p:cNvSpPr txBox="1"/>
          <p:nvPr/>
        </p:nvSpPr>
        <p:spPr>
          <a:xfrm>
            <a:off x="1751957" y="5046631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Vendor prefixes</a:t>
            </a:r>
          </a:p>
        </p:txBody>
      </p:sp>
      <p:sp>
        <p:nvSpPr>
          <p:cNvPr id="24" name="Shape 195">
            <a:extLst>
              <a:ext uri="{FF2B5EF4-FFF2-40B4-BE49-F238E27FC236}">
                <a16:creationId xmlns:a16="http://schemas.microsoft.com/office/drawing/2014/main" id="{D13D2382-0CA6-4069-AF9F-C1358B9BDB27}"/>
              </a:ext>
            </a:extLst>
          </p:cNvPr>
          <p:cNvSpPr txBox="1"/>
          <p:nvPr/>
        </p:nvSpPr>
        <p:spPr>
          <a:xfrm>
            <a:off x="1751957" y="4569376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Mobile First</a:t>
            </a:r>
          </a:p>
        </p:txBody>
      </p:sp>
    </p:spTree>
    <p:extLst>
      <p:ext uri="{BB962C8B-B14F-4D97-AF65-F5344CB8AC3E}">
        <p14:creationId xmlns:p14="http://schemas.microsoft.com/office/powerpoint/2010/main" val="296767110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3">
            <a:extLst>
              <a:ext uri="{FF2B5EF4-FFF2-40B4-BE49-F238E27FC236}">
                <a16:creationId xmlns:a16="http://schemas.microsoft.com/office/drawing/2014/main" id="{180F8FFC-5212-445F-951A-CA42BA621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Responsive Web Design</a:t>
            </a:r>
            <a:endParaRPr lang="ru-RU" sz="36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4" name="Shape 187">
            <a:extLst>
              <a:ext uri="{FF2B5EF4-FFF2-40B4-BE49-F238E27FC236}">
                <a16:creationId xmlns:a16="http://schemas.microsoft.com/office/drawing/2014/main" id="{9F9192B0-3A4C-40A4-8663-7474413AFF29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188">
            <a:extLst>
              <a:ext uri="{FF2B5EF4-FFF2-40B4-BE49-F238E27FC236}">
                <a16:creationId xmlns:a16="http://schemas.microsoft.com/office/drawing/2014/main" id="{F202D331-6805-4CA4-8121-AC03C69B8215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16" name="Рисунок 8">
            <a:extLst>
              <a:ext uri="{FF2B5EF4-FFF2-40B4-BE49-F238E27FC236}">
                <a16:creationId xmlns:a16="http://schemas.microsoft.com/office/drawing/2014/main" id="{DF58BD0D-9496-4262-9FF5-FC286D96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4F3747-0299-48AF-A12A-F00F4436E01F}"/>
              </a:ext>
            </a:extLst>
          </p:cNvPr>
          <p:cNvSpPr/>
          <p:nvPr/>
        </p:nvSpPr>
        <p:spPr>
          <a:xfrm>
            <a:off x="621576" y="2720577"/>
            <a:ext cx="10870898" cy="1146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Responsive Web Design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позволяет сделать так, чтоб ваша веб-страница хорошо выглядела на всех устройствах;</a:t>
            </a:r>
          </a:p>
          <a:p>
            <a:pPr marL="92075">
              <a:spcBef>
                <a:spcPts val="500"/>
              </a:spcBef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Responsive Web Design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использует только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HTML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и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CSS;</a:t>
            </a:r>
          </a:p>
          <a:p>
            <a:pPr marL="92075">
              <a:spcBef>
                <a:spcPts val="500"/>
              </a:spcBef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Responsive Web Design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это не программа или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JavaScript.</a:t>
            </a:r>
          </a:p>
          <a:p>
            <a:pPr marL="92075">
              <a:spcBef>
                <a:spcPts val="500"/>
              </a:spcBef>
              <a:defRPr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84E4A2-8F83-4D41-8510-978542E1A1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8897"/>
          <a:stretch/>
        </p:blipFill>
        <p:spPr>
          <a:xfrm>
            <a:off x="1844360" y="4092117"/>
            <a:ext cx="8425329" cy="233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2248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3">
            <a:extLst>
              <a:ext uri="{FF2B5EF4-FFF2-40B4-BE49-F238E27FC236}">
                <a16:creationId xmlns:a16="http://schemas.microsoft.com/office/drawing/2014/main" id="{180F8FFC-5212-445F-951A-CA42BA621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Responsive Web Design</a:t>
            </a:r>
            <a:endParaRPr lang="ru-RU" sz="36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4" name="Shape 187">
            <a:extLst>
              <a:ext uri="{FF2B5EF4-FFF2-40B4-BE49-F238E27FC236}">
                <a16:creationId xmlns:a16="http://schemas.microsoft.com/office/drawing/2014/main" id="{9F9192B0-3A4C-40A4-8663-7474413AFF29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188">
            <a:extLst>
              <a:ext uri="{FF2B5EF4-FFF2-40B4-BE49-F238E27FC236}">
                <a16:creationId xmlns:a16="http://schemas.microsoft.com/office/drawing/2014/main" id="{F202D331-6805-4CA4-8121-AC03C69B8215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16" name="Рисунок 8">
            <a:extLst>
              <a:ext uri="{FF2B5EF4-FFF2-40B4-BE49-F238E27FC236}">
                <a16:creationId xmlns:a16="http://schemas.microsoft.com/office/drawing/2014/main" id="{DF58BD0D-9496-4262-9FF5-FC286D96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4F3747-0299-48AF-A12A-F00F4436E01F}"/>
              </a:ext>
            </a:extLst>
          </p:cNvPr>
          <p:cNvSpPr/>
          <p:nvPr/>
        </p:nvSpPr>
        <p:spPr>
          <a:xfrm>
            <a:off x="695325" y="3532282"/>
            <a:ext cx="5570218" cy="1880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Веб-страницы можно просматривать с помощью множества различных устройств: настольных компьютеров, планшетов и телефонов. Ваша веб-страница должна выглядеть хорошо и быть простой в использовании, независимо от устройства.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Responsive Web Design это когда вы используете CSS и HTML для изменения размера, скрытия, сжатия, увеличения или перемещения контента, чтобы он выглядел хорошо на любом экране.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BFE470-9E47-4249-AC55-2C145ECA1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320" y="2461891"/>
            <a:ext cx="4122147" cy="402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9272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888786"/>
            <a:ext cx="10874891" cy="645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Viewport</a:t>
            </a:r>
            <a:endParaRPr lang="ru-RU" sz="3600" b="1" dirty="0">
              <a:solidFill>
                <a:srgbClr val="00B050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6A5A70-9AA9-482C-BA33-43ADCDFCBA81}"/>
              </a:ext>
            </a:extLst>
          </p:cNvPr>
          <p:cNvSpPr/>
          <p:nvPr/>
        </p:nvSpPr>
        <p:spPr>
          <a:xfrm>
            <a:off x="695325" y="2623686"/>
            <a:ext cx="514812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2B8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Viewport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- видимая область пользователя на веб-странице.</a:t>
            </a:r>
          </a:p>
          <a:p>
            <a:pPr algn="just"/>
            <a:r>
              <a:rPr lang="ru-RU" dirty="0">
                <a:solidFill>
                  <a:srgbClr val="2B8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Viewport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зависит от устройства и будет меньше на мобильном телефоне, чем на экране компьютера.</a:t>
            </a: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Настройка Viewport </a:t>
            </a: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HTML5 был введен метод, позволяющий веб-дизайнерам контролировать область просмотра через тег </a:t>
            </a:r>
            <a:r>
              <a:rPr lang="ru-RU" dirty="0">
                <a:solidFill>
                  <a:srgbClr val="2B8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&lt;meta&gt;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Следует добавить следующий тег </a:t>
            </a:r>
            <a:r>
              <a:rPr lang="ru-RU" dirty="0">
                <a:solidFill>
                  <a:srgbClr val="2B8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&lt;meta&gt;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на всех ваших веб-страницах:</a:t>
            </a: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Тег </a:t>
            </a:r>
            <a:r>
              <a:rPr lang="ru-RU" dirty="0">
                <a:solidFill>
                  <a:srgbClr val="2B8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&lt;meta&gt;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viewport предоставляет инструкции браузера о том, как управлять размерами страницы и масштабированием.</a:t>
            </a: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dirty="0">
                <a:solidFill>
                  <a:srgbClr val="2B8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width=device-width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задает ширину страницы, чтобы она соответствовала ширине экрана устройства (которая будет меняться в зависимости от устройства).</a:t>
            </a: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dirty="0">
                <a:solidFill>
                  <a:srgbClr val="2B8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initial-scale=1.0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устанавливает начальный уровень масштабирования, когда страница сначала загружается браузером.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F1FD9F0-9CA4-46DB-8A45-20312C3EC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6330" y="2343770"/>
            <a:ext cx="5858969" cy="408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9641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3">
            <a:extLst>
              <a:ext uri="{FF2B5EF4-FFF2-40B4-BE49-F238E27FC236}">
                <a16:creationId xmlns:a16="http://schemas.microsoft.com/office/drawing/2014/main" id="{180F8FFC-5212-445F-951A-CA42BA621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Media Query</a:t>
            </a:r>
          </a:p>
        </p:txBody>
      </p:sp>
      <p:sp>
        <p:nvSpPr>
          <p:cNvPr id="14" name="Shape 187">
            <a:extLst>
              <a:ext uri="{FF2B5EF4-FFF2-40B4-BE49-F238E27FC236}">
                <a16:creationId xmlns:a16="http://schemas.microsoft.com/office/drawing/2014/main" id="{9F9192B0-3A4C-40A4-8663-7474413AFF29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188">
            <a:extLst>
              <a:ext uri="{FF2B5EF4-FFF2-40B4-BE49-F238E27FC236}">
                <a16:creationId xmlns:a16="http://schemas.microsoft.com/office/drawing/2014/main" id="{F202D331-6805-4CA4-8121-AC03C69B8215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16" name="Рисунок 8">
            <a:extLst>
              <a:ext uri="{FF2B5EF4-FFF2-40B4-BE49-F238E27FC236}">
                <a16:creationId xmlns:a16="http://schemas.microsoft.com/office/drawing/2014/main" id="{DF58BD0D-9496-4262-9FF5-FC286D96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8544D3-7201-4444-878F-1E2AA52B4AE6}"/>
              </a:ext>
            </a:extLst>
          </p:cNvPr>
          <p:cNvSpPr/>
          <p:nvPr/>
        </p:nvSpPr>
        <p:spPr>
          <a:xfrm>
            <a:off x="695325" y="2720577"/>
            <a:ext cx="40073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Медиа-запрос - это метод CSS, представленный в CSS3. 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Он использует правило </a:t>
            </a:r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@media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применения CSS свойств только в том случае, если выполняется определенное условие.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C18089-2DB5-4667-BD4C-C29A0C2C2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183" y="2523901"/>
            <a:ext cx="6210381" cy="322704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EEB9D0CB-F812-4074-ACD1-49C2036B8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496" y="4584913"/>
            <a:ext cx="2677626" cy="215444"/>
          </a:xfrm>
          <a:prstGeom prst="rect">
            <a:avLst/>
          </a:prstGeom>
          <a:solidFill>
            <a:srgbClr val="141B2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@media 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15F1DE5-67D9-4802-AE64-E270392E1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711" y="5695794"/>
            <a:ext cx="3460095" cy="215444"/>
          </a:xfrm>
          <a:prstGeom prst="rect">
            <a:avLst/>
          </a:prstGeom>
          <a:solidFill>
            <a:srgbClr val="141B2A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@media screen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 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942FB7-F9E3-4539-B257-5693EAFD97E6}"/>
              </a:ext>
            </a:extLst>
          </p:cNvPr>
          <p:cNvSpPr/>
          <p:nvPr/>
        </p:nvSpPr>
        <p:spPr>
          <a:xfrm>
            <a:off x="737436" y="4957130"/>
            <a:ext cx="40073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 также можете писать правила сразу для нескольких устройств. Например этот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@media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написан сразу для экранов и принтеров: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511A1E-A087-48E7-8B0D-81DEA155BF72}"/>
              </a:ext>
            </a:extLst>
          </p:cNvPr>
          <p:cNvSpPr/>
          <p:nvPr/>
        </p:nvSpPr>
        <p:spPr>
          <a:xfrm>
            <a:off x="737436" y="4281827"/>
            <a:ext cx="40073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Например это правило для принтеров:</a:t>
            </a:r>
          </a:p>
        </p:txBody>
      </p:sp>
    </p:spTree>
    <p:extLst>
      <p:ext uri="{BB962C8B-B14F-4D97-AF65-F5344CB8AC3E}">
        <p14:creationId xmlns:p14="http://schemas.microsoft.com/office/powerpoint/2010/main" val="407636936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888786"/>
            <a:ext cx="10874891" cy="645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Portrait &amp; Landscape</a:t>
            </a:r>
            <a:endParaRPr lang="ru-RU" sz="3600" b="1" dirty="0">
              <a:solidFill>
                <a:srgbClr val="262626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AC3C2B-4250-4661-901F-DF96392BF8AA}"/>
              </a:ext>
            </a:extLst>
          </p:cNvPr>
          <p:cNvSpPr txBox="1"/>
          <p:nvPr/>
        </p:nvSpPr>
        <p:spPr>
          <a:xfrm>
            <a:off x="695325" y="2723511"/>
            <a:ext cx="45869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Медиа-запросы также могут использоваться для изменения макета страницы в зависимости от ориентации экрана (браузера).</a:t>
            </a:r>
          </a:p>
          <a:p>
            <a:r>
              <a:rPr lang="ru-RU" dirty="0"/>
              <a:t>Вы можете иметь набор свойств CSS, которые будут применяться только тогда, когда окно браузера будет шире его высоты, так называемая ориентация «Горизонтальная(Landscape)»: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C3EB7B-D402-40DD-BAF9-E23F8CD45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471" y="2534052"/>
            <a:ext cx="4676775" cy="30289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F583DFD-1011-4696-A847-B1305FD036EE}"/>
              </a:ext>
            </a:extLst>
          </p:cNvPr>
          <p:cNvSpPr txBox="1"/>
          <p:nvPr/>
        </p:nvSpPr>
        <p:spPr>
          <a:xfrm>
            <a:off x="695325" y="4439617"/>
            <a:ext cx="502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/* Портретная ориентация*/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media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and (orientation: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portrait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body { opacity: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/* </a:t>
            </a:r>
            <a:r>
              <a:rPr lang="ru-RU" dirty="0"/>
              <a:t>Ландшафтная ориентация*/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media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and (orientation: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landscape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body { opacity: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179071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3">
            <a:extLst>
              <a:ext uri="{FF2B5EF4-FFF2-40B4-BE49-F238E27FC236}">
                <a16:creationId xmlns:a16="http://schemas.microsoft.com/office/drawing/2014/main" id="{180F8FFC-5212-445F-951A-CA42BA621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Mobile First</a:t>
            </a:r>
          </a:p>
        </p:txBody>
      </p:sp>
      <p:sp>
        <p:nvSpPr>
          <p:cNvPr id="14" name="Shape 187">
            <a:extLst>
              <a:ext uri="{FF2B5EF4-FFF2-40B4-BE49-F238E27FC236}">
                <a16:creationId xmlns:a16="http://schemas.microsoft.com/office/drawing/2014/main" id="{9F9192B0-3A4C-40A4-8663-7474413AFF29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188">
            <a:extLst>
              <a:ext uri="{FF2B5EF4-FFF2-40B4-BE49-F238E27FC236}">
                <a16:creationId xmlns:a16="http://schemas.microsoft.com/office/drawing/2014/main" id="{F202D331-6805-4CA4-8121-AC03C69B8215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16" name="Рисунок 8">
            <a:extLst>
              <a:ext uri="{FF2B5EF4-FFF2-40B4-BE49-F238E27FC236}">
                <a16:creationId xmlns:a16="http://schemas.microsoft.com/office/drawing/2014/main" id="{DF58BD0D-9496-4262-9FF5-FC286D96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8544D3-7201-4444-878F-1E2AA52B4AE6}"/>
              </a:ext>
            </a:extLst>
          </p:cNvPr>
          <p:cNvSpPr/>
          <p:nvPr/>
        </p:nvSpPr>
        <p:spPr>
          <a:xfrm>
            <a:off x="695324" y="2720577"/>
            <a:ext cx="107971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First означает сперва верстку для мобильных устройств, потом для настольных компьютеров или любого другого устройства (это позволит быстрее отображать страницу на более мелких устройствах).</a:t>
            </a:r>
          </a:p>
          <a:p>
            <a:endParaRPr lang="en-US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Количестов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медиа запросов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 можете добавить столько медиазапросов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(брейкпоинтов), сколько необходимо</a:t>
            </a:r>
          </a:p>
          <a:p>
            <a:endParaRPr lang="ru-RU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A995E5-F011-48EB-9B0B-EF3B514458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141"/>
          <a:stretch/>
        </p:blipFill>
        <p:spPr>
          <a:xfrm>
            <a:off x="1704239" y="4014652"/>
            <a:ext cx="8783522" cy="235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0334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888786"/>
            <a:ext cx="10874891" cy="645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Vendor prefixes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55A5B1-BB2F-4C6E-B78C-F047AFFFEA0D}"/>
              </a:ext>
            </a:extLst>
          </p:cNvPr>
          <p:cNvSpPr txBox="1"/>
          <p:nvPr/>
        </p:nvSpPr>
        <p:spPr>
          <a:xfrm>
            <a:off x="617584" y="2597593"/>
            <a:ext cx="6741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Вендорные префиксы это приставки, используемые производителями (вендорами) браузеров для экспериментальных, еще не принятых в стандарт, CSS-свойств.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C9ACCE-F7EE-4362-A1DE-7A2E9FA7D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963" y="2534052"/>
            <a:ext cx="4133850" cy="344805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54A418F3-9CFD-4734-99AE-FE7A5573C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028" y="3423773"/>
            <a:ext cx="3837765" cy="11233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{ </a:t>
            </a:r>
            <a:endParaRPr kumimoji="0" lang="ru-RU" alt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FMono-Regular"/>
              </a:rPr>
              <a:t>-webkit-box-sizing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: border-box; </a:t>
            </a:r>
            <a:endParaRPr kumimoji="0" lang="ru-RU" alt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-moz-box-sizing: border-box; </a:t>
            </a:r>
            <a:endParaRPr kumimoji="0" lang="ru-RU" alt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FMono-Regular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FMono-Regular"/>
              </a:rPr>
              <a:t>box-sizing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: border-box; </a:t>
            </a:r>
            <a:endParaRPr kumimoji="0" lang="ru-RU" alt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77BCE9-18FB-4E0F-B6F4-1BF0EBA71402}"/>
              </a:ext>
            </a:extLst>
          </p:cNvPr>
          <p:cNvSpPr txBox="1"/>
          <p:nvPr/>
        </p:nvSpPr>
        <p:spPr>
          <a:xfrm>
            <a:off x="617584" y="4547157"/>
            <a:ext cx="674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использовании префиксов для свойств CSS, необходимо помнить, что их следует располагать до свойства CSS без префикса.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063842-8BE3-410F-8774-ED3905AF16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36" r="24359"/>
          <a:stretch/>
        </p:blipFill>
        <p:spPr>
          <a:xfrm>
            <a:off x="2019028" y="5070377"/>
            <a:ext cx="2701011" cy="82698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5F15453-9D14-46DC-8F05-898C2763EDD9}"/>
              </a:ext>
            </a:extLst>
          </p:cNvPr>
          <p:cNvSpPr txBox="1"/>
          <p:nvPr/>
        </p:nvSpPr>
        <p:spPr>
          <a:xfrm>
            <a:off x="617583" y="5967929"/>
            <a:ext cx="70459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рисунке выше видно, что оригинальное свойство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box-sizing</a:t>
            </a:r>
            <a:r>
              <a:rPr lang="ru-RU" dirty="0"/>
              <a:t> уже внедрено в этот браузер, и из-за того, что оно располагается последним, браузер использует именного его, а не вышеприведенное свойство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-webkit-box-sizing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997708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18540</TotalTime>
  <Words>630</Words>
  <Application>Microsoft Office PowerPoint</Application>
  <PresentationFormat>Widescreen</PresentationFormat>
  <Paragraphs>102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Consolas</vt:lpstr>
      <vt:lpstr>Calibri</vt:lpstr>
      <vt:lpstr>SFMono-Regular</vt:lpstr>
      <vt:lpstr>Roboto</vt:lpstr>
      <vt:lpstr>Courier New</vt:lpstr>
      <vt:lpstr>Arial</vt:lpstr>
      <vt:lpstr>Calibri Light</vt:lpstr>
      <vt:lpstr>Тема Office</vt:lpstr>
      <vt:lpstr>PowerPoint Presentation</vt:lpstr>
      <vt:lpstr>На сегодняшнем занятии:</vt:lpstr>
      <vt:lpstr>Responsive Web Design</vt:lpstr>
      <vt:lpstr>Responsive Web Design</vt:lpstr>
      <vt:lpstr>Viewport</vt:lpstr>
      <vt:lpstr>Media Query</vt:lpstr>
      <vt:lpstr>Portrait &amp; Landscape</vt:lpstr>
      <vt:lpstr>Mobile First</vt:lpstr>
      <vt:lpstr>Vendor prefixes</vt:lpstr>
      <vt:lpstr>Интерактив</vt:lpstr>
      <vt:lpstr>PowerPoint Presentation</vt:lpstr>
      <vt:lpstr>PowerPoint Presentation</vt:lpstr>
      <vt:lpstr>Совет из жизни: Собеседование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Sydorchuk Vlad</dc:creator>
  <cp:lastModifiedBy>Sydorchuk Vlad</cp:lastModifiedBy>
  <cp:revision>453</cp:revision>
  <dcterms:modified xsi:type="dcterms:W3CDTF">2020-11-18T18:43:59Z</dcterms:modified>
</cp:coreProperties>
</file>