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71" r:id="rId3"/>
    <p:sldId id="311" r:id="rId4"/>
    <p:sldId id="297" r:id="rId5"/>
    <p:sldId id="298" r:id="rId6"/>
    <p:sldId id="312" r:id="rId7"/>
    <p:sldId id="315" r:id="rId8"/>
    <p:sldId id="314" r:id="rId9"/>
    <p:sldId id="317" r:id="rId10"/>
    <p:sldId id="316" r:id="rId11"/>
    <p:sldId id="320" r:id="rId12"/>
    <p:sldId id="321" r:id="rId13"/>
    <p:sldId id="323" r:id="rId14"/>
    <p:sldId id="299" r:id="rId15"/>
    <p:sldId id="287" r:id="rId16"/>
    <p:sldId id="292" r:id="rId17"/>
    <p:sldId id="294" r:id="rId18"/>
    <p:sldId id="26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PT Sans" panose="020B060402020202020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41B2A"/>
    <a:srgbClr val="C39170"/>
    <a:srgbClr val="78F533"/>
    <a:srgbClr val="E4E4E4"/>
    <a:srgbClr val="F26E6E"/>
    <a:srgbClr val="2B853A"/>
    <a:srgbClr val="B61039"/>
    <a:srgbClr val="05993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64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7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13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98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920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26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996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8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78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77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Контекстные селекторы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3" y="2534052"/>
            <a:ext cx="4294886" cy="16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необходимо определить стиль для элемента, вложенного в другой элемент, то лучшим решением является конструкция вложенных (контекстных) селекторов.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Первым указывается селектор родительского элемента, а вторым селектор дочернего элемента, который будет в него вложен.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4DC774E-21D6-4F97-9456-258BF210D437}"/>
              </a:ext>
            </a:extLst>
          </p:cNvPr>
          <p:cNvSpPr txBox="1">
            <a:spLocks/>
          </p:cNvSpPr>
          <p:nvPr/>
        </p:nvSpPr>
        <p:spPr>
          <a:xfrm>
            <a:off x="5282324" y="2529185"/>
            <a:ext cx="3586262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2B853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&lt;p&gt;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Test2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4F2B5-0C11-45A0-B058-D8CACA809F2E}"/>
              </a:ext>
            </a:extLst>
          </p:cNvPr>
          <p:cNvSpPr/>
          <p:nvPr/>
        </p:nvSpPr>
        <p:spPr>
          <a:xfrm>
            <a:off x="8425424" y="2529185"/>
            <a:ext cx="2500008" cy="2375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Test2</a:t>
            </a:r>
          </a:p>
        </p:txBody>
      </p:sp>
    </p:spTree>
    <p:extLst>
      <p:ext uri="{BB962C8B-B14F-4D97-AF65-F5344CB8AC3E}">
        <p14:creationId xmlns:p14="http://schemas.microsoft.com/office/powerpoint/2010/main" val="7026226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Другие конструкции селекторов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5" y="2720578"/>
            <a:ext cx="6781173" cy="2911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Соседний селектор.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стилей для элемента, следующего в коде непосредственно за указанным селектором.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Дочерний селектор.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стиля для элемента, являющегося прямым потомком указанного селектора.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Селектор атрибута.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стиля для селектора, который имеет конкретный атрибут.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Универсальный селектор.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стилей одновременно для всех элементов разметки.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4C54059-DE94-4A44-BEE2-201770CED5F5}"/>
              </a:ext>
            </a:extLst>
          </p:cNvPr>
          <p:cNvSpPr txBox="1">
            <a:spLocks/>
          </p:cNvSpPr>
          <p:nvPr/>
        </p:nvSpPr>
        <p:spPr>
          <a:xfrm>
            <a:off x="8349374" y="2720578"/>
            <a:ext cx="2663423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+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26E6E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&gt; span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26E6E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img[title]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26E6E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*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662742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Приоритеты стилей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2" y="2534052"/>
            <a:ext cx="10874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Элемент HTML может быть целью нескольких правил CSS. Давайте воспользуемся простым абзацем в качестве примера: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D74DD6-A2D6-4F42-AD1D-DBA72231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566" y="2855615"/>
            <a:ext cx="2327515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6BB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“msg"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6BB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“mates”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1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Hi, dear teammates!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80D8F-2DD1-4B1F-B6F2-856FFB8664FB}"/>
              </a:ext>
            </a:extLst>
          </p:cNvPr>
          <p:cNvSpPr/>
          <p:nvPr/>
        </p:nvSpPr>
        <p:spPr>
          <a:xfrm>
            <a:off x="695324" y="3423880"/>
            <a:ext cx="10874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можем изменить этот абзац просто используя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имя тега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имя класса</a:t>
            </a:r>
          </a:p>
          <a:p>
            <a:pPr lvl="2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идентификатор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7D2017-3039-4E44-98D6-6DF4B9B3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09" y="3706898"/>
            <a:ext cx="2467748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3AEF83-7134-43A8-B2B3-A21E209D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08" y="3904543"/>
            <a:ext cx="2467749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.msg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B8155BE-9ED5-432E-BB33-2DB24249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08" y="4120893"/>
            <a:ext cx="2467749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#mates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35691-790D-4844-BE4B-114E0817ABFC}"/>
              </a:ext>
            </a:extLst>
          </p:cNvPr>
          <p:cNvSpPr/>
          <p:nvPr/>
        </p:nvSpPr>
        <p:spPr>
          <a:xfrm>
            <a:off x="709386" y="4377987"/>
            <a:ext cx="1078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нашем примере абзац будет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красным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потому что идентификатор более специфичен и, таким образом, более важен, чем другие селекторы.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765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Приоритеты стилей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A46B3-68A0-43E5-BAF4-3CE03ABFD7EA}"/>
              </a:ext>
            </a:extLst>
          </p:cNvPr>
          <p:cNvSpPr/>
          <p:nvPr/>
        </p:nvSpPr>
        <p:spPr>
          <a:xfrm>
            <a:off x="617583" y="2623686"/>
            <a:ext cx="10874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Порядок правил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CSS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Если в вашем CSS есть одинаковые селекторы, то последний из них будет иметь приоритет.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97C9E15-9359-41EF-9ECE-B3C9B3A8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53" y="3187201"/>
            <a:ext cx="1962076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 Абзац будет красным */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560EF-4D7D-4B92-9230-496FB65B49C8}"/>
              </a:ext>
            </a:extLst>
          </p:cNvPr>
          <p:cNvSpPr/>
          <p:nvPr/>
        </p:nvSpPr>
        <p:spPr>
          <a:xfrm>
            <a:off x="695325" y="3735327"/>
            <a:ext cx="10797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Вычисление 100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PT Sans" panose="020B0604020202020204" charset="-52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Есть один быстрый способ выяснить, насколько правило CSS «сильное», путём вычисления специфичности селекторов:</a:t>
            </a:r>
          </a:p>
          <a:p>
            <a:pPr marL="285750" lvl="1" indent="288925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идентификаторы стоят 100;</a:t>
            </a:r>
          </a:p>
          <a:p>
            <a:pPr marL="285750" lvl="1" indent="288925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классы стоят 10;</a:t>
            </a:r>
          </a:p>
          <a:p>
            <a:pPr marL="285750" lvl="1" indent="288925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селекторы тега стоят 1.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Селектор с наивысшим «счётом» будет преобладать, независимо от порядка, в котором появляются правила CSS.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C4773-DEE3-4D79-ABC6-3514EF73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5" y="5120322"/>
            <a:ext cx="2455147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#introduction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.message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675D4-7BEF-40C5-BA08-F2F49116BAB4}"/>
              </a:ext>
            </a:extLst>
          </p:cNvPr>
          <p:cNvSpPr/>
          <p:nvPr/>
        </p:nvSpPr>
        <p:spPr>
          <a:xfrm>
            <a:off x="757873" y="5805349"/>
            <a:ext cx="10734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Правило </a:t>
            </a:r>
            <a:r>
              <a:rPr lang="en-US" altLang="en-US" dirty="0">
                <a:solidFill>
                  <a:srgbClr val="99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#introduction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dirty="0">
                <a:solidFill>
                  <a:srgbClr val="E655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31A35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более 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специфичным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чем другие, потому что идентификаторы должны быть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уникальными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по всей веб-странице, таким образом, может быть только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целевой элемент.</a:t>
            </a:r>
          </a:p>
          <a:p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.message { </a:t>
            </a:r>
            <a:r>
              <a:rPr lang="en-US" altLang="en-US" dirty="0">
                <a:solidFill>
                  <a:srgbClr val="E655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31A35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будет нацелен на 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HTML-элемент с атрибутом 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class="message"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и, следовательно, менее специфичен. То же самое относится и к </a:t>
            </a:r>
            <a:r>
              <a:rPr lang="en-US" altLang="en-US" dirty="0">
                <a:solidFill>
                  <a:srgbClr val="3182B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dirty="0">
                <a:solidFill>
                  <a:srgbClr val="E655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31A35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blue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может предназначаться для 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абзаца.</a:t>
            </a:r>
          </a:p>
        </p:txBody>
      </p:sp>
    </p:spTree>
    <p:extLst>
      <p:ext uri="{BB962C8B-B14F-4D97-AF65-F5344CB8AC3E}">
        <p14:creationId xmlns:p14="http://schemas.microsoft.com/office/powerpoint/2010/main" val="31189126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6365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Интерактив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676BE-0E52-4BF1-ABE8-C1B23662F43E}"/>
              </a:ext>
            </a:extLst>
          </p:cNvPr>
          <p:cNvSpPr txBox="1"/>
          <p:nvPr/>
        </p:nvSpPr>
        <p:spPr>
          <a:xfrm>
            <a:off x="1036320" y="33092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D74B1-62BC-4CD7-A14F-C7F1CF167A02}"/>
              </a:ext>
            </a:extLst>
          </p:cNvPr>
          <p:cNvSpPr txBox="1"/>
          <p:nvPr/>
        </p:nvSpPr>
        <p:spPr>
          <a:xfrm>
            <a:off x="1900679" y="4031068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Секретное слово: </a:t>
            </a:r>
            <a:r>
              <a:rPr lang="en-US" sz="1800" b="1" dirty="0"/>
              <a:t>itea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59455-750D-4C13-BF2B-89F94DF361CC}"/>
              </a:ext>
            </a:extLst>
          </p:cNvPr>
          <p:cNvSpPr/>
          <p:nvPr/>
        </p:nvSpPr>
        <p:spPr>
          <a:xfrm>
            <a:off x="1900679" y="4424181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https://myquiz.ru/p/</a:t>
            </a:r>
            <a:r>
              <a:rPr lang="en-US" sz="1800" b="1" dirty="0"/>
              <a:t>113</a:t>
            </a:r>
            <a:r>
              <a:rPr lang="ru-RU" sz="1800" b="1" dirty="0"/>
              <a:t>866</a:t>
            </a:r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8F441-2264-45C2-A237-6856F7C42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11" y="2607568"/>
            <a:ext cx="3633226" cy="36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74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930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1. Реализовать примеры справа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2. Загрузить ДЗ на Git и скинуть ссылку</a:t>
            </a:r>
          </a:p>
          <a:p>
            <a:r>
              <a:rPr lang="ru-RU" sz="2000" dirty="0">
                <a:solidFill>
                  <a:srgbClr val="FFC000"/>
                </a:solidFill>
              </a:rPr>
              <a:t>3. Почитать про псевдоэлементы и псевдоклассы</a:t>
            </a:r>
            <a:endParaRPr lang="ru-RU" dirty="0">
              <a:solidFill>
                <a:srgbClr val="FFC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A5A4C-5D30-4DD9-8C2C-1D5C3D05E333}"/>
              </a:ext>
            </a:extLst>
          </p:cNvPr>
          <p:cNvGrpSpPr/>
          <p:nvPr/>
        </p:nvGrpSpPr>
        <p:grpSpPr>
          <a:xfrm>
            <a:off x="1192455" y="5634853"/>
            <a:ext cx="1885034" cy="646142"/>
            <a:chOff x="1238753" y="5973596"/>
            <a:chExt cx="1885034" cy="646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16D2A0-1B5A-4A9B-87C8-4D884289345F}"/>
                </a:ext>
              </a:extLst>
            </p:cNvPr>
            <p:cNvSpPr/>
            <p:nvPr/>
          </p:nvSpPr>
          <p:spPr>
            <a:xfrm>
              <a:off x="1238753" y="6335221"/>
              <a:ext cx="261257" cy="2612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15B96C-A67D-4621-9953-D0BB5595AB54}"/>
                </a:ext>
              </a:extLst>
            </p:cNvPr>
            <p:cNvSpPr/>
            <p:nvPr/>
          </p:nvSpPr>
          <p:spPr>
            <a:xfrm>
              <a:off x="1238753" y="5996857"/>
              <a:ext cx="261257" cy="261257"/>
            </a:xfrm>
            <a:prstGeom prst="rect">
              <a:avLst/>
            </a:prstGeom>
            <a:solidFill>
              <a:srgbClr val="0876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73190-43AB-46BD-82B3-5E87CB4026E2}"/>
                </a:ext>
              </a:extLst>
            </p:cNvPr>
            <p:cNvSpPr txBox="1"/>
            <p:nvPr/>
          </p:nvSpPr>
          <p:spPr>
            <a:xfrm>
              <a:off x="1602217" y="5973596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78E40B-514B-44F2-8084-6CB34AC85240}"/>
                </a:ext>
              </a:extLst>
            </p:cNvPr>
            <p:cNvSpPr txBox="1"/>
            <p:nvPr/>
          </p:nvSpPr>
          <p:spPr>
            <a:xfrm>
              <a:off x="1602217" y="6311961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Не 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488282-CB23-4C9A-9B97-829122D6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174" y="2330794"/>
            <a:ext cx="39243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D8200F-4728-4860-BE84-2ABDBC3CFD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81" b="-9742"/>
          <a:stretch/>
        </p:blipFill>
        <p:spPr>
          <a:xfrm>
            <a:off x="9130274" y="3331496"/>
            <a:ext cx="2362200" cy="49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6C38C-F9A1-4CF4-A1DD-A225DBBAC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274" y="3848985"/>
            <a:ext cx="23622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C7FD0-E78B-4E2F-B3FE-9AA911B17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900" y="4049010"/>
            <a:ext cx="4752975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1E4B8-DF0B-4D7E-BDEF-BBC81AC11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174" y="1322098"/>
            <a:ext cx="3924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Совет из жизни</a:t>
            </a:r>
            <a:r>
              <a:rPr lang="ru-RU" sz="3600" b="1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Учите других</a:t>
            </a:r>
            <a:endParaRPr sz="3600" b="1" dirty="0">
              <a:solidFill>
                <a:srgbClr val="6759F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id="{8D4F2515-5506-45AA-A6A7-7E581A88EDD1}"/>
              </a:ext>
            </a:extLst>
          </p:cNvPr>
          <p:cNvSpPr txBox="1"/>
          <p:nvPr/>
        </p:nvSpPr>
        <p:spPr>
          <a:xfrm>
            <a:off x="1580313" y="281128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Принцип маленькой уточки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id="{D8FA11BA-36F6-45C7-A86C-A463D8675A5E}"/>
              </a:ext>
            </a:extLst>
          </p:cNvPr>
          <p:cNvSpPr txBox="1"/>
          <p:nvPr/>
        </p:nvSpPr>
        <p:spPr>
          <a:xfrm>
            <a:off x="1580313" y="325990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Обучая других – сам становишься лучше и + в карму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FA21EA0E-B0E4-4904-8437-1D4A812D9BB4}"/>
              </a:ext>
            </a:extLst>
          </p:cNvPr>
          <p:cNvSpPr txBox="1"/>
          <p:nvPr/>
        </p:nvSpPr>
        <p:spPr>
          <a:xfrm>
            <a:off x="1580313" y="3712392"/>
            <a:ext cx="4627447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dirty="0">
                <a:solidFill>
                  <a:srgbClr val="5959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Качаем софт скиллы, +1 пункт в резюме</a:t>
            </a: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FBB14FC6-F28A-4AA5-8596-42D83FDC854F}"/>
              </a:ext>
            </a:extLst>
          </p:cNvPr>
          <p:cNvSpPr/>
          <p:nvPr/>
        </p:nvSpPr>
        <p:spPr>
          <a:xfrm>
            <a:off x="1072176" y="3245652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C58A45F0-6C4D-450E-AEFD-B4648007D644}"/>
              </a:ext>
            </a:extLst>
          </p:cNvPr>
          <p:cNvSpPr/>
          <p:nvPr/>
        </p:nvSpPr>
        <p:spPr>
          <a:xfrm>
            <a:off x="1072176" y="279703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09">
            <a:extLst>
              <a:ext uri="{FF2B5EF4-FFF2-40B4-BE49-F238E27FC236}">
                <a16:creationId xmlns:a16="http://schemas.microsoft.com/office/drawing/2014/main" id="{BFD245D1-1CFC-47C8-B6CA-2024963B4A0B}"/>
              </a:ext>
            </a:extLst>
          </p:cNvPr>
          <p:cNvSpPr/>
          <p:nvPr/>
        </p:nvSpPr>
        <p:spPr>
          <a:xfrm>
            <a:off x="1072176" y="3698142"/>
            <a:ext cx="365700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95841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751960" y="361777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Способы подключения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751959" y="263965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позиционирование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v2</a:t>
            </a: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194">
            <a:extLst>
              <a:ext uri="{FF2B5EF4-FFF2-40B4-BE49-F238E27FC236}">
                <a16:creationId xmlns:a16="http://schemas.microsoft.com/office/drawing/2014/main" id="{2B97CACF-04FB-4D31-9C8D-210E5FD570E1}"/>
              </a:ext>
            </a:extLst>
          </p:cNvPr>
          <p:cNvSpPr txBox="1"/>
          <p:nvPr/>
        </p:nvSpPr>
        <p:spPr>
          <a:xfrm>
            <a:off x="1751960" y="409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Семантика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207">
            <a:extLst>
              <a:ext uri="{FF2B5EF4-FFF2-40B4-BE49-F238E27FC236}">
                <a16:creationId xmlns:a16="http://schemas.microsoft.com/office/drawing/2014/main" id="{6B219F27-A2AC-4DD6-9B8A-E9B42394F844}"/>
              </a:ext>
            </a:extLst>
          </p:cNvPr>
          <p:cNvSpPr/>
          <p:nvPr/>
        </p:nvSpPr>
        <p:spPr>
          <a:xfrm>
            <a:off x="1259748" y="4982568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208">
            <a:extLst>
              <a:ext uri="{FF2B5EF4-FFF2-40B4-BE49-F238E27FC236}">
                <a16:creationId xmlns:a16="http://schemas.microsoft.com/office/drawing/2014/main" id="{A86D1AF7-D079-4E7E-AF83-A866111DEF2A}"/>
              </a:ext>
            </a:extLst>
          </p:cNvPr>
          <p:cNvSpPr/>
          <p:nvPr/>
        </p:nvSpPr>
        <p:spPr>
          <a:xfrm>
            <a:off x="1259748" y="450531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207">
            <a:extLst>
              <a:ext uri="{FF2B5EF4-FFF2-40B4-BE49-F238E27FC236}">
                <a16:creationId xmlns:a16="http://schemas.microsoft.com/office/drawing/2014/main" id="{6400FE2A-CA4D-4D56-9D63-AEFA8E546873}"/>
              </a:ext>
            </a:extLst>
          </p:cNvPr>
          <p:cNvSpPr/>
          <p:nvPr/>
        </p:nvSpPr>
        <p:spPr>
          <a:xfrm>
            <a:off x="1259748" y="593566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208">
            <a:extLst>
              <a:ext uri="{FF2B5EF4-FFF2-40B4-BE49-F238E27FC236}">
                <a16:creationId xmlns:a16="http://schemas.microsoft.com/office/drawing/2014/main" id="{6ED1AC6A-808E-4940-800A-609AF89EB0D2}"/>
              </a:ext>
            </a:extLst>
          </p:cNvPr>
          <p:cNvSpPr/>
          <p:nvPr/>
        </p:nvSpPr>
        <p:spPr>
          <a:xfrm>
            <a:off x="1259748" y="545982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208">
            <a:extLst>
              <a:ext uri="{FF2B5EF4-FFF2-40B4-BE49-F238E27FC236}">
                <a16:creationId xmlns:a16="http://schemas.microsoft.com/office/drawing/2014/main" id="{4ED7E3CD-44B6-4077-8BA8-F131A6566852}"/>
              </a:ext>
            </a:extLst>
          </p:cNvPr>
          <p:cNvSpPr/>
          <p:nvPr/>
        </p:nvSpPr>
        <p:spPr>
          <a:xfrm>
            <a:off x="6302232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751959" y="311334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35" name="Shape 194">
            <a:extLst>
              <a:ext uri="{FF2B5EF4-FFF2-40B4-BE49-F238E27FC236}">
                <a16:creationId xmlns:a16="http://schemas.microsoft.com/office/drawing/2014/main" id="{860161B7-057B-4BB2-8942-828C2593F325}"/>
              </a:ext>
            </a:extLst>
          </p:cNvPr>
          <p:cNvSpPr txBox="1"/>
          <p:nvPr/>
        </p:nvSpPr>
        <p:spPr>
          <a:xfrm>
            <a:off x="1751959" y="455002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класс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8" name="Shape 194">
            <a:extLst>
              <a:ext uri="{FF2B5EF4-FFF2-40B4-BE49-F238E27FC236}">
                <a16:creationId xmlns:a16="http://schemas.microsoft.com/office/drawing/2014/main" id="{BFE7C831-DF78-45D0-93FA-8A66BE561C69}"/>
              </a:ext>
            </a:extLst>
          </p:cNvPr>
          <p:cNvSpPr txBox="1"/>
          <p:nvPr/>
        </p:nvSpPr>
        <p:spPr>
          <a:xfrm>
            <a:off x="1751958" y="5005012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идентификатор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9" name="Shape 194">
            <a:extLst>
              <a:ext uri="{FF2B5EF4-FFF2-40B4-BE49-F238E27FC236}">
                <a16:creationId xmlns:a16="http://schemas.microsoft.com/office/drawing/2014/main" id="{DEC8CE55-680B-4EDA-927D-F7BAF2290281}"/>
              </a:ext>
            </a:extLst>
          </p:cNvPr>
          <p:cNvSpPr txBox="1"/>
          <p:nvPr/>
        </p:nvSpPr>
        <p:spPr>
          <a:xfrm>
            <a:off x="1751958" y="5482267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Контекстные селекторы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0" name="Shape 194">
            <a:extLst>
              <a:ext uri="{FF2B5EF4-FFF2-40B4-BE49-F238E27FC236}">
                <a16:creationId xmlns:a16="http://schemas.microsoft.com/office/drawing/2014/main" id="{90FF2BD3-B968-40B9-B773-B95F61CAE6D3}"/>
              </a:ext>
            </a:extLst>
          </p:cNvPr>
          <p:cNvSpPr txBox="1"/>
          <p:nvPr/>
        </p:nvSpPr>
        <p:spPr>
          <a:xfrm>
            <a:off x="1751957" y="5959522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Другие конструкции селекторов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id="{9E76CAD8-4B11-4863-89B2-12B96C9912A6}"/>
              </a:ext>
            </a:extLst>
          </p:cNvPr>
          <p:cNvSpPr txBox="1"/>
          <p:nvPr/>
        </p:nvSpPr>
        <p:spPr>
          <a:xfrm>
            <a:off x="6853869" y="263532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Приоритеты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DA045-C1F2-4A5E-89AA-5E2C8E2AB83F}"/>
              </a:ext>
            </a:extLst>
          </p:cNvPr>
          <p:cNvSpPr/>
          <p:nvPr/>
        </p:nvSpPr>
        <p:spPr>
          <a:xfrm>
            <a:off x="621576" y="4137424"/>
            <a:ext cx="6096000" cy="2210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>
              <a:spcBef>
                <a:spcPts val="200"/>
              </a:spcBef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Возможные значения:</a:t>
            </a: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ru-RU" b="1" dirty="0">
                <a:solidFill>
                  <a:srgbClr val="00B050"/>
                </a:solidFill>
              </a:rPr>
              <a:t>bsolute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ru-RU" b="1" dirty="0">
                <a:solidFill>
                  <a:srgbClr val="00B050"/>
                </a:solidFill>
              </a:rPr>
              <a:t>elative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f</a:t>
            </a:r>
            <a:r>
              <a:rPr lang="ru-RU" b="1" dirty="0">
                <a:solidFill>
                  <a:srgbClr val="00B050"/>
                </a:solidFill>
              </a:rPr>
              <a:t>ixed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ru-RU" b="1" dirty="0">
                <a:solidFill>
                  <a:srgbClr val="00B050"/>
                </a:solidFill>
              </a:rPr>
              <a:t>tatic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92075">
              <a:spcBef>
                <a:spcPts val="200"/>
              </a:spcBef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позиционирования на новой плоскости элемент использует следующие свойства:</a:t>
            </a: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ru-RU" b="1" dirty="0">
                <a:solidFill>
                  <a:srgbClr val="00B050"/>
                </a:solidFill>
              </a:rPr>
              <a:t>op</a:t>
            </a:r>
            <a:r>
              <a:rPr lang="en-US" b="1" dirty="0">
                <a:solidFill>
                  <a:srgbClr val="00B050"/>
                </a:solidFill>
              </a:rPr>
              <a:t>/l</a:t>
            </a:r>
            <a:r>
              <a:rPr lang="ru-RU" b="1" dirty="0">
                <a:solidFill>
                  <a:srgbClr val="00B050"/>
                </a:solidFill>
              </a:rPr>
              <a:t>eft</a:t>
            </a:r>
            <a:r>
              <a:rPr lang="en-US" b="1" dirty="0">
                <a:solidFill>
                  <a:srgbClr val="00B050"/>
                </a:solidFill>
              </a:rPr>
              <a:t>/r</a:t>
            </a:r>
            <a:r>
              <a:rPr lang="ru-RU" b="1" dirty="0">
                <a:solidFill>
                  <a:srgbClr val="00B050"/>
                </a:solidFill>
              </a:rPr>
              <a:t>ight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ru-RU" b="1" dirty="0">
                <a:solidFill>
                  <a:srgbClr val="00B050"/>
                </a:solidFill>
              </a:rPr>
              <a:t>ottom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z-index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позиционирование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v2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548640" y="2720577"/>
            <a:ext cx="5630724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rgbClr val="00B050"/>
                </a:solidFill>
              </a:rPr>
              <a:t>Position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– свойство, отвечающее за позиционирование блочных элементов.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Идея позиционирования заключается в вынесении блочного элемента на новый слой по оси z.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E11BE-D36A-4CD7-9337-8815B3D5E04B}"/>
              </a:ext>
            </a:extLst>
          </p:cNvPr>
          <p:cNvGrpSpPr/>
          <p:nvPr/>
        </p:nvGrpSpPr>
        <p:grpSpPr>
          <a:xfrm>
            <a:off x="7994468" y="2867448"/>
            <a:ext cx="2728514" cy="2539951"/>
            <a:chOff x="2437284" y="2408775"/>
            <a:chExt cx="2010742" cy="1585188"/>
          </a:xfrm>
        </p:grpSpPr>
        <p:cxnSp>
          <p:nvCxnSpPr>
            <p:cNvPr id="24" name="Прямая со стрелкой 8">
              <a:extLst>
                <a:ext uri="{FF2B5EF4-FFF2-40B4-BE49-F238E27FC236}">
                  <a16:creationId xmlns:a16="http://schemas.microsoft.com/office/drawing/2014/main" id="{D7AA82B0-1C04-45EF-AB57-CC54D7B728C4}"/>
                </a:ext>
              </a:extLst>
            </p:cNvPr>
            <p:cNvCxnSpPr/>
            <p:nvPr/>
          </p:nvCxnSpPr>
          <p:spPr>
            <a:xfrm flipV="1">
              <a:off x="3409392" y="2408775"/>
              <a:ext cx="0" cy="909041"/>
            </a:xfrm>
            <a:prstGeom prst="straightConnector1">
              <a:avLst/>
            </a:prstGeom>
            <a:ln>
              <a:solidFill>
                <a:srgbClr val="7B8F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8">
              <a:extLst>
                <a:ext uri="{FF2B5EF4-FFF2-40B4-BE49-F238E27FC236}">
                  <a16:creationId xmlns:a16="http://schemas.microsoft.com/office/drawing/2014/main" id="{04028F99-FDAB-4F77-B7A6-BF9452D72BE4}"/>
                </a:ext>
              </a:extLst>
            </p:cNvPr>
            <p:cNvCxnSpPr/>
            <p:nvPr/>
          </p:nvCxnSpPr>
          <p:spPr>
            <a:xfrm>
              <a:off x="3409392" y="3317817"/>
              <a:ext cx="1038634" cy="514073"/>
            </a:xfrm>
            <a:prstGeom prst="straightConnector1">
              <a:avLst/>
            </a:prstGeom>
            <a:ln>
              <a:solidFill>
                <a:srgbClr val="7B8F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8">
              <a:extLst>
                <a:ext uri="{FF2B5EF4-FFF2-40B4-BE49-F238E27FC236}">
                  <a16:creationId xmlns:a16="http://schemas.microsoft.com/office/drawing/2014/main" id="{DDEA28DD-1A70-4A1E-B67D-20690D5ECFB4}"/>
                </a:ext>
              </a:extLst>
            </p:cNvPr>
            <p:cNvCxnSpPr/>
            <p:nvPr/>
          </p:nvCxnSpPr>
          <p:spPr>
            <a:xfrm flipH="1">
              <a:off x="2437284" y="3317816"/>
              <a:ext cx="972108" cy="611197"/>
            </a:xfrm>
            <a:prstGeom prst="straightConnector1">
              <a:avLst/>
            </a:prstGeom>
            <a:ln>
              <a:solidFill>
                <a:srgbClr val="7B8F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68DC0952-27AE-4840-B06B-F8D8F898D74F}"/>
                </a:ext>
              </a:extLst>
            </p:cNvPr>
            <p:cNvSpPr/>
            <p:nvPr/>
          </p:nvSpPr>
          <p:spPr>
            <a:xfrm rot="1619719">
              <a:off x="2905827" y="3375290"/>
              <a:ext cx="972108" cy="618673"/>
            </a:xfrm>
            <a:prstGeom prst="parallelogram">
              <a:avLst>
                <a:gd name="adj" fmla="val 58144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DAEEDF9-8471-462B-83FB-C87E04365301}"/>
                </a:ext>
              </a:extLst>
            </p:cNvPr>
            <p:cNvSpPr/>
            <p:nvPr/>
          </p:nvSpPr>
          <p:spPr>
            <a:xfrm rot="1619719">
              <a:off x="2843730" y="3126687"/>
              <a:ext cx="972108" cy="618673"/>
            </a:xfrm>
            <a:prstGeom prst="parallelogram">
              <a:avLst>
                <a:gd name="adj" fmla="val 58144"/>
              </a:avLst>
            </a:prstGeom>
            <a:solidFill>
              <a:srgbClr val="92D05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7B41A8BA-519B-49B4-AA4A-E499F8307305}"/>
                </a:ext>
              </a:extLst>
            </p:cNvPr>
            <p:cNvSpPr/>
            <p:nvPr/>
          </p:nvSpPr>
          <p:spPr>
            <a:xfrm rot="1619719">
              <a:off x="2843730" y="2878084"/>
              <a:ext cx="972108" cy="618673"/>
            </a:xfrm>
            <a:prstGeom prst="parallelogram">
              <a:avLst>
                <a:gd name="adj" fmla="val 58144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Значения свойства 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position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4" y="2686054"/>
            <a:ext cx="5948680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absolute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перемещает блочный элемент по оси z на плоскость выше. Место, которое он занимал на прежней плоскости, будет свободным, что повлияет на размещение других элементов.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relative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говорит блочному элементу переместиться по оси z на плоскость выше, при этом элемент будет позиционироваться относительно прежнего местоположения, и остальные элементы не будут смещаться, так как место не будет свободно.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fixed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размещает элемент поверх других, при этом позиционирует его относительно границ окна браузера.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 указании абсолютного позиционирования элементов, можно явно указать плоскость, на которую будет перемещен элемент при помощи свойства </a:t>
            </a:r>
            <a:r>
              <a:rPr lang="ru-RU" dirty="0">
                <a:solidFill>
                  <a:srgbClr val="00B050"/>
                </a:solidFill>
              </a:rPr>
              <a:t>z-index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20B9BA-7AE2-4D83-8898-D89E29ED8985}"/>
              </a:ext>
            </a:extLst>
          </p:cNvPr>
          <p:cNvGrpSpPr/>
          <p:nvPr/>
        </p:nvGrpSpPr>
        <p:grpSpPr>
          <a:xfrm>
            <a:off x="7120648" y="2686054"/>
            <a:ext cx="2120629" cy="1934584"/>
            <a:chOff x="7120648" y="2686054"/>
            <a:chExt cx="2451370" cy="240151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34329B-82B5-48A1-BC98-9CF4D2240729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5DBB29-F4A8-4DCD-863D-EFFECC506879}"/>
                </a:ext>
              </a:extLst>
            </p:cNvPr>
            <p:cNvSpPr/>
            <p:nvPr/>
          </p:nvSpPr>
          <p:spPr>
            <a:xfrm>
              <a:off x="7232163" y="2802176"/>
              <a:ext cx="1553184" cy="147860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absolute;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10px;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10px;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6CD81F-A8F8-4B7D-B351-D69F1408507F}"/>
                </a:ext>
              </a:extLst>
            </p:cNvPr>
            <p:cNvSpPr/>
            <p:nvPr/>
          </p:nvSpPr>
          <p:spPr>
            <a:xfrm>
              <a:off x="7903371" y="3541477"/>
              <a:ext cx="1553184" cy="1478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absolute;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50px;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50px;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44BAC1-3BE1-493E-8D69-3C96CB5F0110}"/>
              </a:ext>
            </a:extLst>
          </p:cNvPr>
          <p:cNvGrpSpPr/>
          <p:nvPr/>
        </p:nvGrpSpPr>
        <p:grpSpPr>
          <a:xfrm>
            <a:off x="9371845" y="2686054"/>
            <a:ext cx="2120629" cy="1934584"/>
            <a:chOff x="7120648" y="2686054"/>
            <a:chExt cx="2451370" cy="24015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AE43EB-B39B-4CB3-BBF5-6C5875CABF8C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29BDFB-2AB0-41E7-866E-8E3567DC2892}"/>
                </a:ext>
              </a:extLst>
            </p:cNvPr>
            <p:cNvSpPr/>
            <p:nvPr/>
          </p:nvSpPr>
          <p:spPr>
            <a:xfrm>
              <a:off x="7232164" y="2802177"/>
              <a:ext cx="994191" cy="104161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z-index: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69583D-2DB7-4007-AC42-F54CFADFDA9D}"/>
                </a:ext>
              </a:extLst>
            </p:cNvPr>
            <p:cNvSpPr/>
            <p:nvPr/>
          </p:nvSpPr>
          <p:spPr>
            <a:xfrm>
              <a:off x="8434202" y="3910007"/>
              <a:ext cx="994191" cy="104161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z-index: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3EA3B2-1A00-4DDD-A577-AC17047254F2}"/>
                </a:ext>
              </a:extLst>
            </p:cNvPr>
            <p:cNvSpPr/>
            <p:nvPr/>
          </p:nvSpPr>
          <p:spPr>
            <a:xfrm>
              <a:off x="7752439" y="3366004"/>
              <a:ext cx="994191" cy="10416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z-index: 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735B12-05E9-456F-AA97-C0261F125D3B}"/>
              </a:ext>
            </a:extLst>
          </p:cNvPr>
          <p:cNvGrpSpPr/>
          <p:nvPr/>
        </p:nvGrpSpPr>
        <p:grpSpPr>
          <a:xfrm>
            <a:off x="7120648" y="4772640"/>
            <a:ext cx="2120629" cy="1934584"/>
            <a:chOff x="7120648" y="2686054"/>
            <a:chExt cx="2451370" cy="24015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9F968E-52B3-4A91-999E-4E54F069698F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74E9C5-6B14-4ED5-9427-964CC4257051}"/>
                </a:ext>
              </a:extLst>
            </p:cNvPr>
            <p:cNvSpPr/>
            <p:nvPr/>
          </p:nvSpPr>
          <p:spPr>
            <a:xfrm>
              <a:off x="7178595" y="2756898"/>
              <a:ext cx="1553184" cy="10566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977CB9-DE3D-492D-AEA1-A367BF52EF02}"/>
                </a:ext>
              </a:extLst>
            </p:cNvPr>
            <p:cNvSpPr/>
            <p:nvPr/>
          </p:nvSpPr>
          <p:spPr>
            <a:xfrm>
              <a:off x="7175935" y="3820245"/>
              <a:ext cx="1553184" cy="10566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331CED-8D90-4B8B-851B-04CAEBDA0041}"/>
                </a:ext>
              </a:extLst>
            </p:cNvPr>
            <p:cNvSpPr/>
            <p:nvPr/>
          </p:nvSpPr>
          <p:spPr>
            <a:xfrm>
              <a:off x="7757689" y="2802176"/>
              <a:ext cx="1553184" cy="147860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fixed;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10px;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30px;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E48C9C-D94E-484F-B182-94D77FCD8CA5}"/>
              </a:ext>
            </a:extLst>
          </p:cNvPr>
          <p:cNvGrpSpPr/>
          <p:nvPr/>
        </p:nvGrpSpPr>
        <p:grpSpPr>
          <a:xfrm>
            <a:off x="9371844" y="4772640"/>
            <a:ext cx="2120629" cy="1934583"/>
            <a:chOff x="7120648" y="2686054"/>
            <a:chExt cx="2451370" cy="24015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FCEB9EE-AE59-417A-AB0E-F62C77016E83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06E032-B434-4222-9E69-30BD84422579}"/>
                </a:ext>
              </a:extLst>
            </p:cNvPr>
            <p:cNvSpPr/>
            <p:nvPr/>
          </p:nvSpPr>
          <p:spPr>
            <a:xfrm>
              <a:off x="7178595" y="2756898"/>
              <a:ext cx="1553184" cy="10566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relative;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5px;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5px;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38D907-5C0F-4EAB-B7E1-EE23C446009D}"/>
                </a:ext>
              </a:extLst>
            </p:cNvPr>
            <p:cNvSpPr/>
            <p:nvPr/>
          </p:nvSpPr>
          <p:spPr>
            <a:xfrm>
              <a:off x="7942681" y="3956897"/>
              <a:ext cx="1553184" cy="10566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relative;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50px;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50px;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79D550-B16C-4DE4-A207-D23528F0E0AE}"/>
              </a:ext>
            </a:extLst>
          </p:cNvPr>
          <p:cNvSpPr/>
          <p:nvPr/>
        </p:nvSpPr>
        <p:spPr>
          <a:xfrm>
            <a:off x="1133070" y="2731919"/>
            <a:ext cx="6096000" cy="14491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CSS (</a:t>
            </a:r>
            <a:r>
              <a:rPr lang="ru-RU" dirty="0">
                <a:solidFill>
                  <a:srgbClr val="00B050"/>
                </a:solidFill>
              </a:rPr>
              <a:t>Cascading Style Sheets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 — это код, который вы используете для стилизации вашей веб-страницы.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Как и HTML, CSS на самом деле не является языком программирования. </a:t>
            </a:r>
            <a:r>
              <a:rPr lang="ru-RU" dirty="0">
                <a:solidFill>
                  <a:srgbClr val="00B050"/>
                </a:solidFill>
              </a:rPr>
              <a:t>Это не язык разметки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это язык таблицы стилей. Это означает, что он позволяет применять стили выборочно к элементам в документах HTML.</a:t>
            </a:r>
          </a:p>
        </p:txBody>
      </p:sp>
      <p:pic>
        <p:nvPicPr>
          <p:cNvPr id="9" name="Picture 2" descr="http://people.opera.com/howcome/2010/ego/hwl-m.jpg">
            <a:extLst>
              <a:ext uri="{FF2B5EF4-FFF2-40B4-BE49-F238E27FC236}">
                <a16:creationId xmlns:a16="http://schemas.microsoft.com/office/drawing/2014/main" id="{75511978-CFB1-4942-B9B7-3C2E48AD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74" y="1951469"/>
            <a:ext cx="2864489" cy="422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9A61DA-A0BD-42B6-88F7-3E7B21A70B0F}"/>
              </a:ext>
            </a:extLst>
          </p:cNvPr>
          <p:cNvSpPr/>
          <p:nvPr/>
        </p:nvSpPr>
        <p:spPr>
          <a:xfrm>
            <a:off x="9064114" y="6172496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Хокон Виум Ли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F1405-6CF0-4178-A5E7-36ADB0062427}"/>
              </a:ext>
            </a:extLst>
          </p:cNvPr>
          <p:cNvSpPr/>
          <p:nvPr/>
        </p:nvSpPr>
        <p:spPr>
          <a:xfrm>
            <a:off x="1133070" y="4258398"/>
            <a:ext cx="609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9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Первая версия была принята в 1996 году. В ней были доступны возможности изменения шрифта, цвета, атрибутов текста, выравнивание текста и другие.</a:t>
            </a:r>
          </a:p>
          <a:p>
            <a:pPr marL="92075">
              <a:spcBef>
                <a:spcPts val="9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1998 году вышла версия CSS2, в которой появилась возможность блочной верстки.</a:t>
            </a:r>
          </a:p>
          <a:p>
            <a:pPr marL="92075">
              <a:spcBef>
                <a:spcPts val="9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2006 году вышла спецификация CSS3, в которой появилась анимация и возможность использования переменных.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Способы подключения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3C2B-4250-4661-901F-DF96392BF8AA}"/>
              </a:ext>
            </a:extLst>
          </p:cNvPr>
          <p:cNvSpPr txBox="1"/>
          <p:nvPr/>
        </p:nvSpPr>
        <p:spPr>
          <a:xfrm>
            <a:off x="695324" y="2618592"/>
            <a:ext cx="10797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3 основных способа интегрировать CSS в HTML разметку:</a:t>
            </a:r>
          </a:p>
          <a:p>
            <a:r>
              <a:rPr lang="en-US" dirty="0"/>
              <a:t>- </a:t>
            </a:r>
            <a:r>
              <a:rPr lang="ru-RU" dirty="0"/>
              <a:t>используя 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используя тег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r>
              <a:rPr lang="ru-RU" dirty="0"/>
              <a:t>, размещенный в теге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ru-RU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через отдельный файл с расширением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r>
              <a:rPr lang="ru-RU" dirty="0"/>
              <a:t>, подключенный к странице</a:t>
            </a:r>
            <a:r>
              <a:rPr lang="en-US" dirty="0"/>
              <a:t>;</a:t>
            </a:r>
            <a:endParaRPr lang="ru-RU" dirty="0"/>
          </a:p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17910-A4DF-4D6C-A6A7-3531194C0C73}"/>
              </a:ext>
            </a:extLst>
          </p:cNvPr>
          <p:cNvSpPr/>
          <p:nvPr/>
        </p:nvSpPr>
        <p:spPr>
          <a:xfrm>
            <a:off x="1094158" y="3872683"/>
            <a:ext cx="611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style=</a:t>
            </a:r>
            <a:r>
              <a:rPr lang="es-E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"color: red;"</a:t>
            </a:r>
            <a:r>
              <a:rPr lang="es-E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&gt;&lt;/div&gt;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053B21-FF18-450D-8AD6-4F9901C20EEC}"/>
              </a:ext>
            </a:extLst>
          </p:cNvPr>
          <p:cNvSpPr/>
          <p:nvPr/>
        </p:nvSpPr>
        <p:spPr>
          <a:xfrm>
            <a:off x="1094158" y="4327013"/>
            <a:ext cx="6116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&lt;style&gt;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  </a:t>
            </a:r>
            <a:r>
              <a:rPr lang="es-E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div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color: </a:t>
            </a:r>
            <a:r>
              <a:rPr lang="es-E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red</a:t>
            </a:r>
            <a:r>
              <a:rPr lang="es-E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;</a:t>
            </a:r>
            <a:endParaRPr lang="es-ES" alt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s-E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110AA8-2213-4954-B9CB-D1BD874FB687}"/>
              </a:ext>
            </a:extLst>
          </p:cNvPr>
          <p:cNvSpPr/>
          <p:nvPr/>
        </p:nvSpPr>
        <p:spPr>
          <a:xfrm>
            <a:off x="1094158" y="5643117"/>
            <a:ext cx="611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&lt;link </a:t>
            </a:r>
            <a:r>
              <a:rPr lang="en-US" altLang="en-US" dirty="0">
                <a:solidFill>
                  <a:srgbClr val="059933"/>
                </a:solidFill>
                <a:latin typeface="Consolas" panose="020B0609020204030204" pitchFamily="49" charset="0"/>
              </a:rPr>
              <a:t>href=</a:t>
            </a:r>
            <a:r>
              <a:rPr lang="en-U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"StyleSheet.css"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r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el=</a:t>
            </a:r>
            <a:r>
              <a:rPr lang="en-U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Семантика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6" y="2720578"/>
            <a:ext cx="4251981" cy="312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качестве селектора может выступать: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тег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отдельный класс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идентификатор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либо сложный селектор</a:t>
            </a:r>
          </a:p>
          <a:p>
            <a:pPr marL="92075">
              <a:spcBef>
                <a:spcPts val="500"/>
              </a:spcBef>
              <a:defRPr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в качестве селектора указано имя тега, то в этом случае все элементы данного тега будут соответствовать данному стилю.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 этом, если внутри этих тегов будут находиться текстовые элементы, они будут наследовать определенные правила.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9A32F7-730D-4F5A-84D0-9228ED94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5721" y="3111903"/>
            <a:ext cx="3373563" cy="15624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800" dirty="0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red;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3A140-E52E-40F7-975F-3181AE289B04}"/>
              </a:ext>
            </a:extLst>
          </p:cNvPr>
          <p:cNvSpPr txBox="1"/>
          <p:nvPr/>
        </p:nvSpPr>
        <p:spPr>
          <a:xfrm>
            <a:off x="5902163" y="327511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селектор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4B1BC-BE8B-4622-A70E-BD8CF2CB54BC}"/>
              </a:ext>
            </a:extLst>
          </p:cNvPr>
          <p:cNvSpPr txBox="1"/>
          <p:nvPr/>
        </p:nvSpPr>
        <p:spPr>
          <a:xfrm>
            <a:off x="5902163" y="365152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свойство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E2D2E-0E2F-41FC-97E7-4EF9D49114A8}"/>
              </a:ext>
            </a:extLst>
          </p:cNvPr>
          <p:cNvSpPr txBox="1"/>
          <p:nvPr/>
        </p:nvSpPr>
        <p:spPr>
          <a:xfrm>
            <a:off x="5902163" y="400446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значение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36277B-C626-460B-A642-DDB0FFA92BE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38638" y="3429002"/>
            <a:ext cx="1254775" cy="12300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81AD1B8-8CEF-4923-B958-DB43C22E14A4}"/>
              </a:ext>
            </a:extLst>
          </p:cNvPr>
          <p:cNvCxnSpPr>
            <a:stCxn id="21" idx="3"/>
            <a:endCxn id="20" idx="2"/>
          </p:cNvCxnSpPr>
          <p:nvPr/>
        </p:nvCxnSpPr>
        <p:spPr>
          <a:xfrm>
            <a:off x="6840240" y="3805415"/>
            <a:ext cx="2262263" cy="868967"/>
          </a:xfrm>
          <a:prstGeom prst="bentConnector4">
            <a:avLst>
              <a:gd name="adj1" fmla="val 21749"/>
              <a:gd name="adj2" fmla="val 126307"/>
            </a:avLst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05CD61-2C49-4C0D-9C4C-3421325BD168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9102502" y="3893142"/>
            <a:ext cx="1" cy="781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ED98A44-EE74-4CCB-A20A-8D03A31F3C7D}"/>
              </a:ext>
            </a:extLst>
          </p:cNvPr>
          <p:cNvCxnSpPr>
            <a:stCxn id="22" idx="3"/>
          </p:cNvCxnSpPr>
          <p:nvPr/>
        </p:nvCxnSpPr>
        <p:spPr>
          <a:xfrm>
            <a:off x="6859476" y="4158352"/>
            <a:ext cx="300081" cy="96812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24C635-FB93-4A3C-9C44-CE0E5081B3A1}"/>
              </a:ext>
            </a:extLst>
          </p:cNvPr>
          <p:cNvCxnSpPr/>
          <p:nvPr/>
        </p:nvCxnSpPr>
        <p:spPr>
          <a:xfrm>
            <a:off x="7159557" y="5126477"/>
            <a:ext cx="27613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D85DD5-446C-4215-AF83-E760B82AAFD9}"/>
              </a:ext>
            </a:extLst>
          </p:cNvPr>
          <p:cNvCxnSpPr/>
          <p:nvPr/>
        </p:nvCxnSpPr>
        <p:spPr>
          <a:xfrm flipV="1">
            <a:off x="9920924" y="3959303"/>
            <a:ext cx="0" cy="1167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876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клас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3" y="2885951"/>
            <a:ext cx="3477762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Класс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особенный вид селектора, которым можно пометить как один, так и несколько элементов.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Чтобы указать селектор класс, в CSS необходимо использовать конструкцию </a:t>
            </a:r>
            <a:r>
              <a:rPr lang="ru-RU" dirty="0">
                <a:solidFill>
                  <a:srgbClr val="00B050"/>
                </a:solidFill>
              </a:rPr>
              <a:t>.имяКласса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Чтобы привязать к этому классу элемент, в открывающем теге необходимо указать атрибут </a:t>
            </a:r>
            <a:r>
              <a:rPr lang="ru-RU" dirty="0">
                <a:solidFill>
                  <a:srgbClr val="00B050"/>
                </a:solidFill>
              </a:rPr>
              <a:t>class = "имяКласса".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C0E358-4615-44FD-93E7-91A7F4B3363A}"/>
              </a:ext>
            </a:extLst>
          </p:cNvPr>
          <p:cNvSpPr txBox="1">
            <a:spLocks/>
          </p:cNvSpPr>
          <p:nvPr/>
        </p:nvSpPr>
        <p:spPr>
          <a:xfrm>
            <a:off x="4234776" y="2534052"/>
            <a:ext cx="3586262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ru-RU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2B853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“class1”&gt;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&lt;p&gt;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“class1”&gt;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Test2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4B850-B543-416A-8585-24A48973A716}"/>
              </a:ext>
            </a:extLst>
          </p:cNvPr>
          <p:cNvSpPr/>
          <p:nvPr/>
        </p:nvSpPr>
        <p:spPr>
          <a:xfrm>
            <a:off x="7960469" y="2885951"/>
            <a:ext cx="2500008" cy="2375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FF0000"/>
                </a:solidFill>
              </a:rPr>
              <a:t>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Test2</a:t>
            </a:r>
          </a:p>
        </p:txBody>
      </p:sp>
    </p:spTree>
    <p:extLst>
      <p:ext uri="{BB962C8B-B14F-4D97-AF65-F5344CB8AC3E}">
        <p14:creationId xmlns:p14="http://schemas.microsoft.com/office/powerpoint/2010/main" val="27644133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идентификатор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6" y="2720578"/>
            <a:ext cx="5001011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Идентификатор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особенный вид селектора, которым можно пометить один элемент. По умолчанию предполагается, что элемент с таким селектором на странице один.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Чтобы указать селектор-идентификатор в CSS, необходимо использовать конструкцию </a:t>
            </a:r>
            <a:r>
              <a:rPr lang="ru-RU" dirty="0">
                <a:solidFill>
                  <a:srgbClr val="00B050"/>
                </a:solidFill>
              </a:rPr>
              <a:t>#имяИдентификатора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Чтобы привязать к этому идентификатору элемент, в открывающем теге необходимо указать атрибут </a:t>
            </a:r>
            <a:r>
              <a:rPr lang="ru-RU" dirty="0">
                <a:solidFill>
                  <a:srgbClr val="00B050"/>
                </a:solidFill>
              </a:rPr>
              <a:t>id = "имяИдентификатора"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4C54059-DE94-4A44-BEE2-201770CED5F5}"/>
              </a:ext>
            </a:extLst>
          </p:cNvPr>
          <p:cNvSpPr txBox="1">
            <a:spLocks/>
          </p:cNvSpPr>
          <p:nvPr/>
        </p:nvSpPr>
        <p:spPr>
          <a:xfrm>
            <a:off x="5441006" y="2545761"/>
            <a:ext cx="4325564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background-color: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green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width: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100px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height: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150px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id=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“main”&gt;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&lt;p&gt;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11C45-DF52-46F2-A752-14140D1E92C5}"/>
              </a:ext>
            </a:extLst>
          </p:cNvPr>
          <p:cNvSpPr/>
          <p:nvPr/>
        </p:nvSpPr>
        <p:spPr>
          <a:xfrm>
            <a:off x="9867955" y="2841320"/>
            <a:ext cx="1624519" cy="2133524"/>
          </a:xfrm>
          <a:prstGeom prst="rect">
            <a:avLst/>
          </a:prstGeom>
          <a:solidFill>
            <a:srgbClr val="78F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19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16976</TotalTime>
  <Words>1360</Words>
  <Application>Microsoft Office PowerPoint</Application>
  <PresentationFormat>Widescreen</PresentationFormat>
  <Paragraphs>250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 New</vt:lpstr>
      <vt:lpstr>Arial</vt:lpstr>
      <vt:lpstr>Calibri Light</vt:lpstr>
      <vt:lpstr>PT Sans</vt:lpstr>
      <vt:lpstr>Roboto</vt:lpstr>
      <vt:lpstr>Calibri</vt:lpstr>
      <vt:lpstr>Consolas</vt:lpstr>
      <vt:lpstr>Тема Office</vt:lpstr>
      <vt:lpstr>PowerPoint Presentation</vt:lpstr>
      <vt:lpstr>На сегодняшнем занятии:</vt:lpstr>
      <vt:lpstr>div: позиционирование v2</vt:lpstr>
      <vt:lpstr>Значения свойства position</vt:lpstr>
      <vt:lpstr>CSS</vt:lpstr>
      <vt:lpstr>Способы подключения CSS</vt:lpstr>
      <vt:lpstr>Семантика</vt:lpstr>
      <vt:lpstr>Селектор класc</vt:lpstr>
      <vt:lpstr>Селектор идентификатор</vt:lpstr>
      <vt:lpstr>Контекстные селекторы</vt:lpstr>
      <vt:lpstr>Другие конструкции селекторов</vt:lpstr>
      <vt:lpstr>Приоритеты стилей</vt:lpstr>
      <vt:lpstr>Приоритеты стилей</vt:lpstr>
      <vt:lpstr>Интерактив</vt:lpstr>
      <vt:lpstr>PowerPoint Presentation</vt:lpstr>
      <vt:lpstr>PowerPoint Presentation</vt:lpstr>
      <vt:lpstr>Совет из жизни: Учите других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Sydorchuk Vlad</cp:lastModifiedBy>
  <cp:revision>348</cp:revision>
  <dcterms:modified xsi:type="dcterms:W3CDTF">2020-10-18T14:37:13Z</dcterms:modified>
</cp:coreProperties>
</file>