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7"/>
  </p:notesMasterIdLst>
  <p:sldIdLst>
    <p:sldId id="256" r:id="rId2"/>
    <p:sldId id="27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20" r:id="rId11"/>
    <p:sldId id="321" r:id="rId12"/>
    <p:sldId id="311" r:id="rId13"/>
    <p:sldId id="292" r:id="rId14"/>
    <p:sldId id="294" r:id="rId15"/>
    <p:sldId id="26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53A"/>
    <a:srgbClr val="6759FE"/>
    <a:srgbClr val="00FFFF"/>
    <a:srgbClr val="DD1144"/>
    <a:srgbClr val="141B2A"/>
    <a:srgbClr val="F26E6E"/>
    <a:srgbClr val="78F533"/>
    <a:srgbClr val="FFC000"/>
    <a:srgbClr val="C39170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102"/>
      </p:cViewPr>
      <p:guideLst>
        <p:guide orient="horz" pos="436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737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16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41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11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8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9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99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73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0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13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69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59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57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98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03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09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5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5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0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6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177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04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1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2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93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/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3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9" y="2314115"/>
            <a:ext cx="2219665" cy="9126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HTML 5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32433" y="2720577"/>
            <a:ext cx="3173214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Новые семантические элементы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Новые атрибуты элементов формы, такие как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and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Новые графические элементы: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Новые мультимедийные элементы: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audio&gt;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video&gt;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EA575B-9BB7-4B45-98C1-2D18A9FF33CC}"/>
              </a:ext>
            </a:extLst>
          </p:cNvPr>
          <p:cNvSpPr/>
          <p:nvPr/>
        </p:nvSpPr>
        <p:spPr>
          <a:xfrm>
            <a:off x="5331610" y="2054121"/>
            <a:ext cx="6109490" cy="480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ctr">
              <a:spcBef>
                <a:spcPts val="500"/>
              </a:spcBef>
              <a:defRPr/>
            </a:pPr>
            <a:r>
              <a:rPr lang="ru-RU" b="1" dirty="0">
                <a:solidFill>
                  <a:srgbClr val="6759FE"/>
                </a:solidFill>
              </a:rPr>
              <a:t>Советы при верстке</a:t>
            </a:r>
            <a:endParaRPr lang="en-US" b="1" dirty="0">
              <a:solidFill>
                <a:srgbClr val="6759FE"/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Используйте имена атрибутов в нижнем регистре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HTML5 позволяет смешивать прописные и строчные буквы в именах атрибутов.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Пробелы и знаки равенства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HTML5 позволяет оставлять пробелы вокруг знаков равенства. Но код без пробелов легче читать и лучше объединять  в группы.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Избегайте длинных строк кода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При использовании редактора HTML неудобно прокручивать вправо и влево, чтобы прочитать код HTML.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Старайтесь избегать строк кода длиннее 80 символов.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Используйте кавычки для значений атрибутов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HTML5 позволяет устанавливать значения атрибутов без кавычек.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Используйте имена тегов в нижнем регистре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HTML5 позволяет смешивать прописные и строчные буквы в именах тегов.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Закрывайте пустые теги HTML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HTML5 необязательно закрывать пустые теги.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A7944-61F8-4C42-BF85-7FFDB54B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10" y="3348996"/>
            <a:ext cx="1246411" cy="12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126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HTML 5</a:t>
            </a:r>
            <a:endParaRPr lang="ru-RU" sz="3600" b="1" dirty="0">
              <a:solidFill>
                <a:srgbClr val="262626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6" y="2623686"/>
            <a:ext cx="7654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  <a:r>
              <a:rPr lang="en-US" dirty="0">
                <a:solidFill>
                  <a:srgbClr val="2B8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определяет раздел в документе.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определяет независимый, самодостаточный контент.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/>
              <a:t>Контент, помещенный в этот элемент, должен иметь смысл сам по себе, т. е. он должен быть понятен в отрыве от остальных частей веб-сайта.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Элемент 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 </a:t>
            </a:r>
            <a:r>
              <a:rPr lang="ru-RU" dirty="0"/>
              <a:t>предназначен для определения заголовочного блока или "шапки" документа или раздела.</a:t>
            </a:r>
            <a:r>
              <a:rPr lang="en-US" dirty="0"/>
              <a:t> </a:t>
            </a:r>
            <a:r>
              <a:rPr lang="ru-RU" dirty="0"/>
              <a:t>В одном документе разрешается определять несколько элементов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&lt;header&gt;.</a:t>
            </a:r>
            <a:endParaRPr lang="en-US" dirty="0">
              <a:solidFill>
                <a:srgbClr val="2B8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rgbClr val="2B8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Элемент 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 </a:t>
            </a:r>
            <a:r>
              <a:rPr lang="ru-RU" dirty="0"/>
              <a:t>предназначен для определения "подвала" документа или раздела.</a:t>
            </a:r>
            <a:r>
              <a:rPr lang="en-US" dirty="0"/>
              <a:t> </a:t>
            </a:r>
            <a:r>
              <a:rPr lang="ru-RU" dirty="0"/>
              <a:t>Обычно в "подвале" размещают информацию об авторе документа, ссылки на условия использования текста, информация об авторских правах, контактные данные и т.п.</a:t>
            </a:r>
            <a:r>
              <a:rPr lang="en-US" dirty="0"/>
              <a:t> </a:t>
            </a:r>
            <a:r>
              <a:rPr lang="ru-RU" dirty="0"/>
              <a:t>В одном документе разрешается определять несколько элементов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&lt;footer&gt;.</a:t>
            </a:r>
            <a:endParaRPr lang="en-US" dirty="0">
              <a:solidFill>
                <a:srgbClr val="2B8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solidFill>
                <a:srgbClr val="2B85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Элемент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 </a:t>
            </a:r>
            <a:r>
              <a:rPr lang="ru-RU" dirty="0"/>
              <a:t>определяет набор ссылок навигации.</a:t>
            </a:r>
            <a:r>
              <a:rPr lang="en-US" dirty="0"/>
              <a:t> </a:t>
            </a:r>
            <a:r>
              <a:rPr lang="ru-RU" dirty="0"/>
              <a:t>Обратите внимание, что НЕ ВСЕ ссылки в документе следует размещать внутри элемента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  <a:r>
              <a:rPr lang="ru-RU" dirty="0"/>
              <a:t>. Элемент </a:t>
            </a:r>
            <a:r>
              <a:rPr lang="ru-RU" dirty="0">
                <a:solidFill>
                  <a:srgbClr val="2B85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 </a:t>
            </a:r>
            <a:r>
              <a:rPr lang="ru-RU" dirty="0"/>
              <a:t>предназначен только для основного блока навигационных </a:t>
            </a:r>
            <a:r>
              <a:rPr lang="ru-RU"/>
              <a:t>ссылок.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B11DC-504D-4CF1-BFC5-D0C24A4E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574" y="3100740"/>
            <a:ext cx="2551900" cy="25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7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Подготовка макетов к верстке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32431" y="2720577"/>
            <a:ext cx="5043489" cy="355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Сбор информации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Даже для самого скромного задания нужно собрать базовую информацию о цели разработки и сроках выполнения.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Мозговой штурм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Оперативный метод решения проблемы на основе стимулирования творческой активности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Наброски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Лучший способ быстро изучить возможности дизайна — это делать эскизы, небольшие наброски макета, которые можно быстро нарисовать и быстро отвергнуть.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b="1" dirty="0">
                <a:solidFill>
                  <a:srgbClr val="00B050"/>
                </a:solidFill>
              </a:rPr>
              <a:t>Эскизы (макеты, прототипы)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веб-пространстве эквивалентом макета является бета-версия сайта, пока недоступная пользователям.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D9E4-962F-4031-86ED-D5CFFD3E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74" y="2720577"/>
            <a:ext cx="3564225" cy="35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4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83">
            <a:extLst>
              <a:ext uri="{FF2B5EF4-FFF2-40B4-BE49-F238E27FC236}">
                <a16:creationId xmlns:a16="http://schemas.microsoft.com/office/drawing/2014/main" id="{2BE890E4-3004-4D15-AF10-764C27716E92}"/>
              </a:ext>
            </a:extLst>
          </p:cNvPr>
          <p:cNvSpPr txBox="1">
            <a:spLocks/>
          </p:cNvSpPr>
          <p:nvPr/>
        </p:nvSpPr>
        <p:spPr>
          <a:xfrm>
            <a:off x="660551" y="3189268"/>
            <a:ext cx="10870898" cy="4794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Q&amp;A</a:t>
            </a:r>
            <a:endParaRPr lang="ru-RU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187">
            <a:extLst>
              <a:ext uri="{FF2B5EF4-FFF2-40B4-BE49-F238E27FC236}">
                <a16:creationId xmlns:a16="http://schemas.microsoft.com/office/drawing/2014/main" id="{3A52E3F2-0AEC-46EA-ACAF-87270BE2438A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>
            <a:extLst>
              <a:ext uri="{FF2B5EF4-FFF2-40B4-BE49-F238E27FC236}">
                <a16:creationId xmlns:a16="http://schemas.microsoft.com/office/drawing/2014/main" id="{12AFB274-E431-4224-9F79-8CCDFAACBDE7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7" name="Рисунок 8">
            <a:extLst>
              <a:ext uri="{FF2B5EF4-FFF2-40B4-BE49-F238E27FC236}">
                <a16:creationId xmlns:a16="http://schemas.microsoft.com/office/drawing/2014/main" id="{524C4A89-9449-46D4-A4D9-3EC61E50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86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0E0E8-0578-4014-A316-494848278EFC}"/>
              </a:ext>
            </a:extLst>
          </p:cNvPr>
          <p:cNvSpPr txBox="1"/>
          <p:nvPr/>
        </p:nvSpPr>
        <p:spPr>
          <a:xfrm>
            <a:off x="2012992" y="3167390"/>
            <a:ext cx="816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Пока ты отдыхаешь – другие становятся лучше</a:t>
            </a:r>
          </a:p>
        </p:txBody>
      </p:sp>
    </p:spTree>
    <p:extLst>
      <p:ext uri="{BB962C8B-B14F-4D97-AF65-F5344CB8AC3E}">
        <p14:creationId xmlns:p14="http://schemas.microsoft.com/office/powerpoint/2010/main" val="26295841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08" y="-1977142"/>
            <a:ext cx="12140368" cy="121403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47" y="2316421"/>
            <a:ext cx="2615592" cy="10754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13" y="692150"/>
            <a:ext cx="5007598" cy="56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0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53024" y="166308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На сегодняшнем занятии:</a:t>
            </a: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13" name="Shape 208">
            <a:extLst>
              <a:ext uri="{FF2B5EF4-FFF2-40B4-BE49-F238E27FC236}">
                <a16:creationId xmlns:a16="http://schemas.microsoft.com/office/drawing/2014/main" id="{B738E02C-ACD2-4617-8140-DD4C95A9290A}"/>
              </a:ext>
            </a:extLst>
          </p:cNvPr>
          <p:cNvSpPr/>
          <p:nvPr/>
        </p:nvSpPr>
        <p:spPr>
          <a:xfrm>
            <a:off x="1259748" y="2606174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07">
            <a:extLst>
              <a:ext uri="{FF2B5EF4-FFF2-40B4-BE49-F238E27FC236}">
                <a16:creationId xmlns:a16="http://schemas.microsoft.com/office/drawing/2014/main" id="{B30E55AC-E63B-4A56-B483-4C12532F006D}"/>
              </a:ext>
            </a:extLst>
          </p:cNvPr>
          <p:cNvSpPr/>
          <p:nvPr/>
        </p:nvSpPr>
        <p:spPr>
          <a:xfrm>
            <a:off x="1259748" y="3083429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08">
            <a:extLst>
              <a:ext uri="{FF2B5EF4-FFF2-40B4-BE49-F238E27FC236}">
                <a16:creationId xmlns:a16="http://schemas.microsoft.com/office/drawing/2014/main" id="{5CB74F6C-EB94-4A98-BF4E-021519DA7686}"/>
              </a:ext>
            </a:extLst>
          </p:cNvPr>
          <p:cNvSpPr/>
          <p:nvPr/>
        </p:nvSpPr>
        <p:spPr>
          <a:xfrm>
            <a:off x="1259748" y="3561937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07">
            <a:extLst>
              <a:ext uri="{FF2B5EF4-FFF2-40B4-BE49-F238E27FC236}">
                <a16:creationId xmlns:a16="http://schemas.microsoft.com/office/drawing/2014/main" id="{0D310D7B-232C-4BED-BAC9-F0193218C976}"/>
              </a:ext>
            </a:extLst>
          </p:cNvPr>
          <p:cNvSpPr/>
          <p:nvPr/>
        </p:nvSpPr>
        <p:spPr>
          <a:xfrm>
            <a:off x="1259748" y="4039192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95">
            <a:extLst>
              <a:ext uri="{FF2B5EF4-FFF2-40B4-BE49-F238E27FC236}">
                <a16:creationId xmlns:a16="http://schemas.microsoft.com/office/drawing/2014/main" id="{4D084D83-2579-4750-9057-0C5178890F3F}"/>
              </a:ext>
            </a:extLst>
          </p:cNvPr>
          <p:cNvSpPr txBox="1"/>
          <p:nvPr/>
        </p:nvSpPr>
        <p:spPr>
          <a:xfrm>
            <a:off x="1751956" y="3111929"/>
            <a:ext cx="326418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Понятие метатега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5" name="Shape 195">
            <a:extLst>
              <a:ext uri="{FF2B5EF4-FFF2-40B4-BE49-F238E27FC236}">
                <a16:creationId xmlns:a16="http://schemas.microsoft.com/office/drawing/2014/main" id="{3CABD86A-978C-47F7-883E-D22703A4FDEC}"/>
              </a:ext>
            </a:extLst>
          </p:cNvPr>
          <p:cNvSpPr txBox="1"/>
          <p:nvPr/>
        </p:nvSpPr>
        <p:spPr>
          <a:xfrm>
            <a:off x="1751957" y="2634674"/>
            <a:ext cx="326418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8 ошибок новичков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7" name="Shape 208">
            <a:extLst>
              <a:ext uri="{FF2B5EF4-FFF2-40B4-BE49-F238E27FC236}">
                <a16:creationId xmlns:a16="http://schemas.microsoft.com/office/drawing/2014/main" id="{B01672A3-F893-4AEF-92D3-DE154FD09597}"/>
              </a:ext>
            </a:extLst>
          </p:cNvPr>
          <p:cNvSpPr/>
          <p:nvPr/>
        </p:nvSpPr>
        <p:spPr>
          <a:xfrm>
            <a:off x="1259748" y="4516447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Shape 207">
            <a:extLst>
              <a:ext uri="{FF2B5EF4-FFF2-40B4-BE49-F238E27FC236}">
                <a16:creationId xmlns:a16="http://schemas.microsoft.com/office/drawing/2014/main" id="{7BEAFF8A-44FE-499D-97FF-7E17FAED8073}"/>
              </a:ext>
            </a:extLst>
          </p:cNvPr>
          <p:cNvSpPr/>
          <p:nvPr/>
        </p:nvSpPr>
        <p:spPr>
          <a:xfrm>
            <a:off x="1259748" y="4993702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Shape 195">
            <a:extLst>
              <a:ext uri="{FF2B5EF4-FFF2-40B4-BE49-F238E27FC236}">
                <a16:creationId xmlns:a16="http://schemas.microsoft.com/office/drawing/2014/main" id="{6CC7D71F-3C93-4292-8021-21CDC53941A8}"/>
              </a:ext>
            </a:extLst>
          </p:cNvPr>
          <p:cNvSpPr txBox="1"/>
          <p:nvPr/>
        </p:nvSpPr>
        <p:spPr>
          <a:xfrm>
            <a:off x="1751956" y="4066439"/>
            <a:ext cx="326418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Информация о странице и ее авторе</a:t>
            </a:r>
          </a:p>
        </p:txBody>
      </p:sp>
      <p:sp>
        <p:nvSpPr>
          <p:cNvPr id="20" name="Shape 195">
            <a:extLst>
              <a:ext uri="{FF2B5EF4-FFF2-40B4-BE49-F238E27FC236}">
                <a16:creationId xmlns:a16="http://schemas.microsoft.com/office/drawing/2014/main" id="{952C48A5-ADF8-498E-B7DC-E33499A581DD}"/>
              </a:ext>
            </a:extLst>
          </p:cNvPr>
          <p:cNvSpPr txBox="1"/>
          <p:nvPr/>
        </p:nvSpPr>
        <p:spPr>
          <a:xfrm>
            <a:off x="1751957" y="3589184"/>
            <a:ext cx="326418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Управляющие команды для браузера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F90DEC7C-6AF1-4D7B-831A-200BEA00B108}"/>
              </a:ext>
            </a:extLst>
          </p:cNvPr>
          <p:cNvSpPr/>
          <p:nvPr/>
        </p:nvSpPr>
        <p:spPr>
          <a:xfrm>
            <a:off x="1259748" y="5472210"/>
            <a:ext cx="389277" cy="365700"/>
          </a:xfrm>
          <a:prstGeom prst="rect">
            <a:avLst/>
          </a:prstGeom>
          <a:noFill/>
          <a:ln w="19050" cap="flat" cmpd="sng">
            <a:solidFill>
              <a:srgbClr val="6759FE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6759FE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dirty="0">
              <a:solidFill>
                <a:srgbClr val="6759F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207">
            <a:extLst>
              <a:ext uri="{FF2B5EF4-FFF2-40B4-BE49-F238E27FC236}">
                <a16:creationId xmlns:a16="http://schemas.microsoft.com/office/drawing/2014/main" id="{D97276E4-0465-4DD3-8C69-C2B06E71C980}"/>
              </a:ext>
            </a:extLst>
          </p:cNvPr>
          <p:cNvSpPr/>
          <p:nvPr/>
        </p:nvSpPr>
        <p:spPr>
          <a:xfrm>
            <a:off x="1259748" y="5949465"/>
            <a:ext cx="389277" cy="365700"/>
          </a:xfrm>
          <a:prstGeom prst="rect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b="1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dirty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Shape 195">
            <a:extLst>
              <a:ext uri="{FF2B5EF4-FFF2-40B4-BE49-F238E27FC236}">
                <a16:creationId xmlns:a16="http://schemas.microsoft.com/office/drawing/2014/main" id="{8E4CFAB4-20EA-4B73-8596-8EDA8D16B2C5}"/>
              </a:ext>
            </a:extLst>
          </p:cNvPr>
          <p:cNvSpPr txBox="1"/>
          <p:nvPr/>
        </p:nvSpPr>
        <p:spPr>
          <a:xfrm>
            <a:off x="1751956" y="5022202"/>
            <a:ext cx="326418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Доменное имя</a:t>
            </a:r>
          </a:p>
        </p:txBody>
      </p:sp>
      <p:sp>
        <p:nvSpPr>
          <p:cNvPr id="24" name="Shape 195">
            <a:extLst>
              <a:ext uri="{FF2B5EF4-FFF2-40B4-BE49-F238E27FC236}">
                <a16:creationId xmlns:a16="http://schemas.microsoft.com/office/drawing/2014/main" id="{5375DF77-5BA7-4995-A91C-2B10A7526CC2}"/>
              </a:ext>
            </a:extLst>
          </p:cNvPr>
          <p:cNvSpPr txBox="1"/>
          <p:nvPr/>
        </p:nvSpPr>
        <p:spPr>
          <a:xfrm>
            <a:off x="1751957" y="4544947"/>
            <a:ext cx="326418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Команды для поисковых систем</a:t>
            </a:r>
          </a:p>
        </p:txBody>
      </p:sp>
      <p:sp>
        <p:nvSpPr>
          <p:cNvPr id="27" name="Shape 195">
            <a:extLst>
              <a:ext uri="{FF2B5EF4-FFF2-40B4-BE49-F238E27FC236}">
                <a16:creationId xmlns:a16="http://schemas.microsoft.com/office/drawing/2014/main" id="{B4343774-B35B-46BF-8706-94B92D8AA97E}"/>
              </a:ext>
            </a:extLst>
          </p:cNvPr>
          <p:cNvSpPr txBox="1"/>
          <p:nvPr/>
        </p:nvSpPr>
        <p:spPr>
          <a:xfrm>
            <a:off x="1751955" y="5499457"/>
            <a:ext cx="3264181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Хостинг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43" name="Shape 195">
            <a:extLst>
              <a:ext uri="{FF2B5EF4-FFF2-40B4-BE49-F238E27FC236}">
                <a16:creationId xmlns:a16="http://schemas.microsoft.com/office/drawing/2014/main" id="{430E07EF-FEA0-43BD-A354-4537EF541D52}"/>
              </a:ext>
            </a:extLst>
          </p:cNvPr>
          <p:cNvSpPr txBox="1"/>
          <p:nvPr/>
        </p:nvSpPr>
        <p:spPr>
          <a:xfrm>
            <a:off x="1751956" y="5979729"/>
            <a:ext cx="326418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2967671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8 ошибок новичков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32432" y="2720577"/>
            <a:ext cx="533294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Все, что мигает без перерыва. Сведите моргание анимированных картинок к минимуму.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Деформированные фото. Пропорции фотографии должны соответствовать макету. 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Объекты во всех четырех углах. Нагромождать — плохо. Группировать — хорошо. 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Перегруженный фон.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Издевательства над шрифтом. Дважды подумайте, прежде чем делать выворотку, набирать капсом или использовать подчеркивание и обводку. 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Неудачные буллиты. Используйте подходящие символы и задавайте правильные отступы, выравнивая списки. </a:t>
            </a:r>
          </a:p>
          <a:p>
            <a:pPr marL="434975" indent="-342900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Коридоры. Обходитесь без коридоров в колонках, образующихся при выравнивании текста по ширине.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7ABFF-469A-43F3-9E40-59EEBCA4D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" t="1041" r="1"/>
          <a:stretch/>
        </p:blipFill>
        <p:spPr>
          <a:xfrm>
            <a:off x="6947408" y="2720577"/>
            <a:ext cx="2803932" cy="39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99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Понятие метатега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Метатеги — это теги языка HTML, содержащие различную служебную информацию. Метатеги размещаются в заголовке страницы (между тегами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Условно метатеги делятся на 3 группы: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содержащие управляющие команды для браузера;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содержащие управляющие команды для поисковых систем;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содержащие информацию о странице и ее авторе.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240A-19C2-4681-996A-ADEB04A2F6D7}"/>
              </a:ext>
            </a:extLst>
          </p:cNvPr>
          <p:cNvSpPr/>
          <p:nvPr/>
        </p:nvSpPr>
        <p:spPr>
          <a:xfrm>
            <a:off x="617583" y="5541057"/>
            <a:ext cx="52719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="Content-Language"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="site-created"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="01.27.2012"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="HTML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примеры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/&gt;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6AB26-689F-43ED-8CB0-7D9CE4F62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68" y="2623686"/>
            <a:ext cx="2509811" cy="23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41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Управляющие команды для браузера.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32432" y="2720577"/>
            <a:ext cx="5332940" cy="2782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 сегодняшний день наиболее важными считаются метатеги для управления браузером, которые задаются с помощью атрибута http-equiv. </a:t>
            </a:r>
          </a:p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Атрибут может принимать следующие параметры: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Content-type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указывает браузеру кодировку страницы.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Content-Language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сообщает браузеру, на каком языке написана страница. 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Pragma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запрещает браузеру кэшировать страницу. 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Refresh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через N секунд после загрузки текущей страницы в нее будет загружена другая URL-страница.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50E5B-7C66-460C-A998-219A11D8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82" y="2720576"/>
            <a:ext cx="2802804" cy="2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758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Информация о странице и ее авторе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23686"/>
            <a:ext cx="45211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сообщает, с помощью какой программы был сгенерирован код страницы.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site-created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указывает дату создания страницы.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этот метатег указывает, когда страница будет удалена.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содержит имя автора страницы.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указывает владельца авторских прав.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Reply-to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указывает способ связи с автором страницы.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указывает собственника страницы.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содержит адрес автора страницы.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0DBE1-1A1A-4C82-8C25-FB25DAC73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262" y="2586151"/>
            <a:ext cx="3068324" cy="29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0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A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3">
            <a:extLst>
              <a:ext uri="{FF2B5EF4-FFF2-40B4-BE49-F238E27FC236}">
                <a16:creationId xmlns:a16="http://schemas.microsoft.com/office/drawing/2014/main" id="{180F8FFC-5212-445F-951A-CA42BA621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576" y="1951470"/>
            <a:ext cx="10870898" cy="7691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Команды для поисковых систем</a:t>
            </a:r>
          </a:p>
        </p:txBody>
      </p:sp>
      <p:sp>
        <p:nvSpPr>
          <p:cNvPr id="14" name="Shape 187">
            <a:extLst>
              <a:ext uri="{FF2B5EF4-FFF2-40B4-BE49-F238E27FC236}">
                <a16:creationId xmlns:a16="http://schemas.microsoft.com/office/drawing/2014/main" id="{9F9192B0-3A4C-40A4-8663-7474413AFF29}"/>
              </a:ext>
            </a:extLst>
          </p:cNvPr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F4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88">
            <a:extLst>
              <a:ext uri="{FF2B5EF4-FFF2-40B4-BE49-F238E27FC236}">
                <a16:creationId xmlns:a16="http://schemas.microsoft.com/office/drawing/2014/main" id="{F202D331-6805-4CA4-8121-AC03C69B8215}"/>
              </a:ext>
            </a:extLst>
          </p:cNvPr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16" name="Рисунок 8">
            <a:extLst>
              <a:ext uri="{FF2B5EF4-FFF2-40B4-BE49-F238E27FC236}">
                <a16:creationId xmlns:a16="http://schemas.microsoft.com/office/drawing/2014/main" id="{DF58BD0D-9496-4262-9FF5-FC286D9678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4F3747-0299-48AF-A12A-F00F4436E01F}"/>
              </a:ext>
            </a:extLst>
          </p:cNvPr>
          <p:cNvSpPr/>
          <p:nvPr/>
        </p:nvSpPr>
        <p:spPr>
          <a:xfrm>
            <a:off x="632432" y="2720577"/>
            <a:ext cx="6317008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>
              <a:spcBef>
                <a:spcPts val="500"/>
              </a:spcBef>
              <a:defRPr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Когда-то эти метатеги были очень важны. Правильно используя их, можно было достаточно легко вывести свой сайт на хорошие позиции в поисковиках. 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description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содержит в себе основное описание страницы, является наиболее важным из метатегов.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keywords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содержит ключевые слова, по которым будет индексироваться страница.</a:t>
            </a:r>
          </a:p>
          <a:p>
            <a:pPr marL="434975" indent="-207963">
              <a:spcBef>
                <a:spcPts val="500"/>
              </a:spcBef>
              <a:buFont typeface="+mj-lt"/>
              <a:buAutoNum type="arabicPeriod"/>
              <a:defRPr/>
            </a:pPr>
            <a:r>
              <a:rPr lang="ru-RU" dirty="0">
                <a:solidFill>
                  <a:srgbClr val="00B050"/>
                </a:solidFill>
              </a:rPr>
              <a:t>robots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этот метатег управляет индексированием страниц.</a:t>
            </a:r>
          </a:p>
          <a:p>
            <a:pPr marL="854075" lvl="3" indent="-166688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FFC000"/>
                </a:solidFill>
              </a:rPr>
              <a:t>index/noindex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индексировать / не индексировать страницу;</a:t>
            </a:r>
          </a:p>
          <a:p>
            <a:pPr marL="854075" indent="-166688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FFC000"/>
                </a:solidFill>
              </a:rPr>
              <a:t>follow/ nofollow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идти / не идти по ссылкам с этой страницы;</a:t>
            </a:r>
          </a:p>
          <a:p>
            <a:pPr marL="854075" indent="-166688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FFC000"/>
                </a:solidFill>
              </a:rPr>
              <a:t>all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эквивалентно index, follow</a:t>
            </a:r>
          </a:p>
          <a:p>
            <a:pPr marL="854075" indent="-166688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FFC000"/>
                </a:solidFill>
              </a:rPr>
              <a:t>none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эквивалентно noindex, nofollow</a:t>
            </a:r>
          </a:p>
          <a:p>
            <a:pPr marL="227012">
              <a:spcBef>
                <a:spcPts val="50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4. </a:t>
            </a:r>
            <a:r>
              <a:rPr lang="ru-RU" dirty="0">
                <a:solidFill>
                  <a:srgbClr val="00B050"/>
                </a:solidFill>
              </a:rPr>
              <a:t>revisit, revisit-after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— дает команду поисковой системе индексировать сайт с нужной периодичностью.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6ED98-5B8A-4483-858D-0054F1356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25" y="2720577"/>
            <a:ext cx="3491167" cy="36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0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Доменное имя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6" y="2623686"/>
            <a:ext cx="38331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каждого web-ресурса есть свой IP Адрес —  уникальный номер, который присваивается для его идентификации в Сети. Это число трудно запоминать, поэтому используются доменные имена.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Доменное Имя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уникальный идентификатор, который присваивается определенному IP-адресу (двух одинаковых быть не может).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59766-186C-4677-8035-3DEE53BC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936" y="2790157"/>
            <a:ext cx="4714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62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617583" y="1888786"/>
            <a:ext cx="10874891" cy="645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ru-RU" sz="3600" b="1" dirty="0">
                <a:solidFill>
                  <a:srgbClr val="262626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Хостинг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685505"/>
            <a:ext cx="1548254" cy="636593"/>
          </a:xfrm>
          <a:prstGeom prst="rect">
            <a:avLst/>
          </a:prstGeom>
        </p:spPr>
      </p:pic>
      <p:sp>
        <p:nvSpPr>
          <p:cNvPr id="23" name="Shape 187"/>
          <p:cNvSpPr/>
          <p:nvPr/>
        </p:nvSpPr>
        <p:spPr>
          <a:xfrm rot="10800000" flipH="1">
            <a:off x="8349374" y="68550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188"/>
          <p:cNvSpPr/>
          <p:nvPr/>
        </p:nvSpPr>
        <p:spPr>
          <a:xfrm rot="10800000" flipH="1">
            <a:off x="5282324" y="68550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A5A70-9AA9-482C-BA33-43ADCDFCBA81}"/>
              </a:ext>
            </a:extLst>
          </p:cNvPr>
          <p:cNvSpPr/>
          <p:nvPr/>
        </p:nvSpPr>
        <p:spPr>
          <a:xfrm>
            <a:off x="695325" y="2641773"/>
            <a:ext cx="3833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Хостинг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услуга по предоставлению дискового пространства для физического размещения файлов сайта на сервере, постоянно находящегося в сети (обычно Интернет).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F0D14-FA51-43EC-B6B0-14EA606A1B15}"/>
              </a:ext>
            </a:extLst>
          </p:cNvPr>
          <p:cNvSpPr/>
          <p:nvPr/>
        </p:nvSpPr>
        <p:spPr>
          <a:xfrm>
            <a:off x="4916719" y="2641773"/>
            <a:ext cx="51343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Хостинг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это понятия, которые определяют место жительства сайта в Интернете. Хостинг обеспечивает необходимое пространство для хранения вашего сайта в интернете, а домен отвечает за его онлайн адрес.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210E0-DA45-4676-95F3-1EF33604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3949"/>
            <a:ext cx="12192000" cy="25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82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20759</TotalTime>
  <Words>1033</Words>
  <Application>Microsoft Office PowerPoint</Application>
  <PresentationFormat>Widescreen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Consolas</vt:lpstr>
      <vt:lpstr>Calibri</vt:lpstr>
      <vt:lpstr>Courier New</vt:lpstr>
      <vt:lpstr>Arial</vt:lpstr>
      <vt:lpstr>Calibri Light</vt:lpstr>
      <vt:lpstr>Roboto</vt:lpstr>
      <vt:lpstr>Тема Office</vt:lpstr>
      <vt:lpstr>PowerPoint Presentation</vt:lpstr>
      <vt:lpstr>На сегодняшнем занятии:</vt:lpstr>
      <vt:lpstr>8 ошибок новичков</vt:lpstr>
      <vt:lpstr>Понятие метатега</vt:lpstr>
      <vt:lpstr>Управляющие команды для браузера.</vt:lpstr>
      <vt:lpstr>Информация о странице и ее авторе</vt:lpstr>
      <vt:lpstr>Команды для поисковых систем</vt:lpstr>
      <vt:lpstr>Доменное имя</vt:lpstr>
      <vt:lpstr>Хостинг</vt:lpstr>
      <vt:lpstr>HTML 5</vt:lpstr>
      <vt:lpstr>HTML 5</vt:lpstr>
      <vt:lpstr>Подготовка макетов к верстке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Sydorchuk Vlad</dc:creator>
  <cp:lastModifiedBy>Sydorchuk Vlad</cp:lastModifiedBy>
  <cp:revision>546</cp:revision>
  <dcterms:modified xsi:type="dcterms:W3CDTF">2020-12-01T16:43:06Z</dcterms:modified>
</cp:coreProperties>
</file>