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9"/>
  </p:notesMasterIdLst>
  <p:sldIdLst>
    <p:sldId id="256" r:id="rId2"/>
    <p:sldId id="271" r:id="rId3"/>
    <p:sldId id="311" r:id="rId4"/>
    <p:sldId id="297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20" r:id="rId13"/>
    <p:sldId id="299" r:id="rId14"/>
    <p:sldId id="287" r:id="rId15"/>
    <p:sldId id="292" r:id="rId16"/>
    <p:sldId id="294" r:id="rId17"/>
    <p:sldId id="269" r:id="rId18"/>
  </p:sldIdLst>
  <p:sldSz cx="12192000" cy="6858000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799"/>
    <a:srgbClr val="00FFFF"/>
    <a:srgbClr val="DD1144"/>
    <a:srgbClr val="141B2A"/>
    <a:srgbClr val="2B853A"/>
    <a:srgbClr val="F26E6E"/>
    <a:srgbClr val="78F533"/>
    <a:srgbClr val="FFC000"/>
    <a:srgbClr val="C39170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12" y="90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84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05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23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26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99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33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00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46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910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6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Google_Chrome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xmlns="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3D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преобразования в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xmlns="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xmlns="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xmlns="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4F3747-0299-48AF-A12A-F00F4436E01F}"/>
              </a:ext>
            </a:extLst>
          </p:cNvPr>
          <p:cNvSpPr/>
          <p:nvPr/>
        </p:nvSpPr>
        <p:spPr>
          <a:xfrm>
            <a:off x="621575" y="2720577"/>
            <a:ext cx="6179819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CSS позволяет форматировать элементы с помощью 3D-преобразований.</a:t>
            </a:r>
          </a:p>
          <a:p>
            <a:pPr marL="92075">
              <a:spcBef>
                <a:spcPts val="500"/>
              </a:spcBef>
              <a:defRPr/>
            </a:pP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вращает элемент вокруг своей оси X в заданной степени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вращает элемент вокруг своей оси Y в заданной степени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rotateZ()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вращает элемент вокруг своей оси Z в заданной степени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DBCB8D-2D89-44D7-B95F-5B09C9B9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590183" y="2366420"/>
            <a:ext cx="1186775" cy="118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86BB2E-140C-4938-859A-7FA37B78181B}"/>
              </a:ext>
            </a:extLst>
          </p:cNvPr>
          <p:cNvSpPr txBox="1"/>
          <p:nvPr/>
        </p:nvSpPr>
        <p:spPr>
          <a:xfrm>
            <a:off x="2667000" y="6973416"/>
            <a:ext cx="302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ipedia.org/wiki/Google_Chrom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FC874E6-6FF2-44F4-99FB-EC915AA79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590183" y="3990941"/>
            <a:ext cx="1186775" cy="6705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49786E7-025E-4368-87A7-2BE1093F5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flipV="1">
            <a:off x="9590183" y="5177065"/>
            <a:ext cx="1186775" cy="1854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26F92F-1AB7-45D0-A40E-D2ED58EEC221}"/>
              </a:ext>
            </a:extLst>
          </p:cNvPr>
          <p:cNvSpPr/>
          <p:nvPr/>
        </p:nvSpPr>
        <p:spPr>
          <a:xfrm>
            <a:off x="7703870" y="2805919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rotateX(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F20E275-481E-4356-A320-352E44FB9076}"/>
              </a:ext>
            </a:extLst>
          </p:cNvPr>
          <p:cNvSpPr/>
          <p:nvPr/>
        </p:nvSpPr>
        <p:spPr>
          <a:xfrm>
            <a:off x="7703870" y="4172332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rotateX(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45deg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233F723-BCB8-497A-AB6E-903CC5944E3D}"/>
              </a:ext>
            </a:extLst>
          </p:cNvPr>
          <p:cNvSpPr/>
          <p:nvPr/>
        </p:nvSpPr>
        <p:spPr>
          <a:xfrm>
            <a:off x="7703870" y="5115914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rotateX(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80deg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903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Transitions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65240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Переходы CSS позволяют вам изменять значения свойств плавно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(от одного значения к другому)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течение заданной продолжительности.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создать эффект перехода, вы должны указать две вещи: 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CSS, которое вы хотите добавить 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продолжительность эффекта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Кривая скорости перехода (Speed Curve of the Transition)</a:t>
            </a: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transition-timing-function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указывает кривую скорости эффекта перехода и может принимать следующие значения: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ease,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linear,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ease-in,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ease-out,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ease-in-out,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cubic-bezier(n,n,n,n)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C991B-DF74-4AF2-B32C-0D66A8BCA04E}"/>
              </a:ext>
            </a:extLst>
          </p:cNvPr>
          <p:cNvSpPr txBox="1"/>
          <p:nvPr/>
        </p:nvSpPr>
        <p:spPr>
          <a:xfrm>
            <a:off x="6955277" y="2623686"/>
            <a:ext cx="45371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width 2s, height 2s, background-color 2s;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DD11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div:hover {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aquamarine;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E3A0D7D-F8EA-42DF-AF08-695F632E8997}"/>
              </a:ext>
            </a:extLst>
          </p:cNvPr>
          <p:cNvGrpSpPr/>
          <p:nvPr/>
        </p:nvGrpSpPr>
        <p:grpSpPr>
          <a:xfrm>
            <a:off x="8066385" y="5606420"/>
            <a:ext cx="2314979" cy="1084930"/>
            <a:chOff x="5282324" y="5665571"/>
            <a:chExt cx="2314979" cy="10849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67DAB8B0-1616-4ECF-97D8-559006032A3D}"/>
                </a:ext>
              </a:extLst>
            </p:cNvPr>
            <p:cNvSpPr/>
            <p:nvPr/>
          </p:nvSpPr>
          <p:spPr>
            <a:xfrm>
              <a:off x="5282324" y="5947673"/>
              <a:ext cx="520726" cy="520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CE5FB2E-A57A-4B9E-AD74-A451D8E36CD0}"/>
                </a:ext>
              </a:extLst>
            </p:cNvPr>
            <p:cNvSpPr/>
            <p:nvPr/>
          </p:nvSpPr>
          <p:spPr>
            <a:xfrm>
              <a:off x="6512373" y="5665571"/>
              <a:ext cx="1084930" cy="10849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div:hover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FA9B1AA9-8824-44DF-913E-FAA9FFD9A4E5}"/>
                </a:ext>
              </a:extLst>
            </p:cNvPr>
            <p:cNvCxnSpPr>
              <a:stCxn id="2" idx="3"/>
              <a:endCxn id="10" idx="1"/>
            </p:cNvCxnSpPr>
            <p:nvPr/>
          </p:nvCxnSpPr>
          <p:spPr>
            <a:xfrm>
              <a:off x="5803050" y="6208036"/>
              <a:ext cx="709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4604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xmlns="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Animation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xmlns="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xmlns="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xmlns="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4F3747-0299-48AF-A12A-F00F4436E01F}"/>
              </a:ext>
            </a:extLst>
          </p:cNvPr>
          <p:cNvSpPr/>
          <p:nvPr/>
        </p:nvSpPr>
        <p:spPr>
          <a:xfrm>
            <a:off x="621576" y="2652481"/>
            <a:ext cx="6732536" cy="420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Анимация позволяет элементу постепенно меняться от одного стиля к другому. Вы можете изменить столько свойств CSS, сколько хотите, столько раз, сколько хотите.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Чтобы использовать анимацию CSS, вы должны сначала указать ключевые точки (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@keyframes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 для анимации. Ключевые точки (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@keyframes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 сохраняют, какие стили элемент будет иметь в определенное время. </a:t>
            </a:r>
          </a:p>
          <a:p>
            <a:pPr marL="92075">
              <a:spcBef>
                <a:spcPts val="500"/>
              </a:spcBef>
              <a:defRPr/>
            </a:pPr>
            <a:endParaRPr lang="ru-RU" sz="800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animation-duration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определяет, сколько времени потребуется анимации для завершения. Если animation-duration не указано, анимации не будет, потому что значение по умолчанию равно 0 с (0 секунд).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animation-delay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определяет задержку для начала анимации.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указывает количество раз, когда анимация должна запускаться.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animation-direction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определяет, следует ли воспроизводить анимацию вперед, назад или в чередующихся циклах.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animation-timing-function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определяет кривую скорости анимации.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D7577C-26D7-4D60-A54C-3B47A17E3A95}"/>
              </a:ext>
            </a:extLst>
          </p:cNvPr>
          <p:cNvSpPr/>
          <p:nvPr/>
        </p:nvSpPr>
        <p:spPr>
          <a:xfrm>
            <a:off x="7577847" y="2691393"/>
            <a:ext cx="38326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@keyframes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from 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to 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aquamarine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animation-name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example;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animation-duration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924ED49-8311-47D6-847E-9372B9764CA6}"/>
              </a:ext>
            </a:extLst>
          </p:cNvPr>
          <p:cNvCxnSpPr/>
          <p:nvPr/>
        </p:nvCxnSpPr>
        <p:spPr>
          <a:xfrm>
            <a:off x="7354112" y="2720577"/>
            <a:ext cx="0" cy="39428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90012823-2C71-4D14-B483-E889FE1A6367}"/>
              </a:ext>
            </a:extLst>
          </p:cNvPr>
          <p:cNvGrpSpPr/>
          <p:nvPr/>
        </p:nvGrpSpPr>
        <p:grpSpPr>
          <a:xfrm>
            <a:off x="8165061" y="5736782"/>
            <a:ext cx="2761054" cy="520727"/>
            <a:chOff x="4272047" y="5941848"/>
            <a:chExt cx="2761054" cy="5207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2AD711B-683F-4483-806B-B141CC0B99B9}"/>
                </a:ext>
              </a:extLst>
            </p:cNvPr>
            <p:cNvSpPr/>
            <p:nvPr/>
          </p:nvSpPr>
          <p:spPr>
            <a:xfrm>
              <a:off x="4272047" y="5941848"/>
              <a:ext cx="520726" cy="520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3B32750-51F1-416D-B83B-F996B3D14702}"/>
                </a:ext>
              </a:extLst>
            </p:cNvPr>
            <p:cNvSpPr/>
            <p:nvPr/>
          </p:nvSpPr>
          <p:spPr>
            <a:xfrm>
              <a:off x="6512375" y="5941848"/>
              <a:ext cx="520726" cy="52072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2253244A-527D-4804-A7F8-5418EF9D1B2A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4792773" y="6202211"/>
              <a:ext cx="17196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1DF2B7D-767A-4E4B-9715-4E43DEAE4BE2}"/>
              </a:ext>
            </a:extLst>
          </p:cNvPr>
          <p:cNvSpPr txBox="1"/>
          <p:nvPr/>
        </p:nvSpPr>
        <p:spPr>
          <a:xfrm>
            <a:off x="9282439" y="570628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9505759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6365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Интерактив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D676BE-0E52-4BF1-ABE8-C1B23662F43E}"/>
              </a:ext>
            </a:extLst>
          </p:cNvPr>
          <p:cNvSpPr txBox="1"/>
          <p:nvPr/>
        </p:nvSpPr>
        <p:spPr>
          <a:xfrm>
            <a:off x="1036320" y="33092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2D74B1-62BC-4CD7-A14F-C7F1CF167A02}"/>
              </a:ext>
            </a:extLst>
          </p:cNvPr>
          <p:cNvSpPr txBox="1"/>
          <p:nvPr/>
        </p:nvSpPr>
        <p:spPr>
          <a:xfrm>
            <a:off x="1900679" y="4031068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Секретное слово: </a:t>
            </a:r>
            <a:r>
              <a:rPr lang="en-US" sz="1800" b="1" dirty="0"/>
              <a:t>itea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5359455-750D-4C13-BF2B-89F94DF361CC}"/>
              </a:ext>
            </a:extLst>
          </p:cNvPr>
          <p:cNvSpPr/>
          <p:nvPr/>
        </p:nvSpPr>
        <p:spPr>
          <a:xfrm>
            <a:off x="1900679" y="4424181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https://myquiz.ru/p/</a:t>
            </a:r>
            <a:r>
              <a:rPr lang="en-US" sz="1800" b="1" dirty="0"/>
              <a:t>115039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4DC935C-0089-48D9-84DA-744AA6E16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42" y="2597810"/>
            <a:ext cx="3622964" cy="36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74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xmlns="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Домашнее задание</a:t>
            </a: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xmlns="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xmlns="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xmlns="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C241260-8081-4494-A9A7-05F5D93BB157}"/>
              </a:ext>
            </a:extLst>
          </p:cNvPr>
          <p:cNvSpPr txBox="1"/>
          <p:nvPr/>
        </p:nvSpPr>
        <p:spPr>
          <a:xfrm>
            <a:off x="931817" y="2669777"/>
            <a:ext cx="4930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>
                <a:solidFill>
                  <a:srgbClr val="00B050"/>
                </a:solidFill>
              </a:rPr>
              <a:t>Сверстать макет с 3го урока с использованием </a:t>
            </a:r>
            <a:r>
              <a:rPr lang="en-US" sz="2000" dirty="0" smtClean="0">
                <a:solidFill>
                  <a:srgbClr val="00B050"/>
                </a:solidFill>
              </a:rPr>
              <a:t>Sass</a:t>
            </a:r>
            <a:endParaRPr lang="ru-RU" sz="2000" dirty="0" smtClean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ru-RU" sz="2000" dirty="0" smtClean="0">
                <a:solidFill>
                  <a:srgbClr val="00B050"/>
                </a:solidFill>
              </a:rPr>
              <a:t>Залить на </a:t>
            </a:r>
            <a:r>
              <a:rPr lang="en-US" sz="2000" dirty="0" err="1" smtClean="0">
                <a:solidFill>
                  <a:srgbClr val="00B050"/>
                </a:solidFill>
              </a:rPr>
              <a:t>Git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B6A5A4C-5D30-4DD9-8C2C-1D5C3D05E333}"/>
              </a:ext>
            </a:extLst>
          </p:cNvPr>
          <p:cNvGrpSpPr/>
          <p:nvPr/>
        </p:nvGrpSpPr>
        <p:grpSpPr>
          <a:xfrm>
            <a:off x="1192455" y="5634853"/>
            <a:ext cx="1885034" cy="646142"/>
            <a:chOff x="1238753" y="5973596"/>
            <a:chExt cx="1885034" cy="6461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116D2A0-1B5A-4A9B-87C8-4D884289345F}"/>
                </a:ext>
              </a:extLst>
            </p:cNvPr>
            <p:cNvSpPr/>
            <p:nvPr/>
          </p:nvSpPr>
          <p:spPr>
            <a:xfrm>
              <a:off x="1238753" y="6335221"/>
              <a:ext cx="261257" cy="2612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F15B96C-A67D-4621-9953-D0BB5595AB54}"/>
                </a:ext>
              </a:extLst>
            </p:cNvPr>
            <p:cNvSpPr/>
            <p:nvPr/>
          </p:nvSpPr>
          <p:spPr>
            <a:xfrm>
              <a:off x="1238753" y="5996857"/>
              <a:ext cx="261257" cy="261257"/>
            </a:xfrm>
            <a:prstGeom prst="rect">
              <a:avLst/>
            </a:prstGeom>
            <a:solidFill>
              <a:srgbClr val="0876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0373190-43AB-46BD-82B3-5E87CB4026E2}"/>
                </a:ext>
              </a:extLst>
            </p:cNvPr>
            <p:cNvSpPr txBox="1"/>
            <p:nvPr/>
          </p:nvSpPr>
          <p:spPr>
            <a:xfrm>
              <a:off x="1602217" y="5973596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678E40B-514B-44F2-8084-6CB34AC85240}"/>
                </a:ext>
              </a:extLst>
            </p:cNvPr>
            <p:cNvSpPr txBox="1"/>
            <p:nvPr/>
          </p:nvSpPr>
          <p:spPr>
            <a:xfrm>
              <a:off x="1602217" y="6311961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Не 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89" y="2720577"/>
            <a:ext cx="6140083" cy="35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008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xmlns="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xmlns="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xmlns="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xmlns="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Совет из жизни: </a:t>
            </a:r>
            <a:r>
              <a:rPr lang="en-US" sz="3600" b="1" dirty="0">
                <a:solidFill>
                  <a:srgbClr val="6759F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LinkedIn</a:t>
            </a:r>
            <a:endParaRPr sz="3600" b="1" dirty="0">
              <a:solidFill>
                <a:srgbClr val="6759FE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8" name="Shape 194">
            <a:extLst>
              <a:ext uri="{FF2B5EF4-FFF2-40B4-BE49-F238E27FC236}">
                <a16:creationId xmlns:a16="http://schemas.microsoft.com/office/drawing/2014/main" xmlns="" id="{8D4F2515-5506-45AA-A6A7-7E581A88EDD1}"/>
              </a:ext>
            </a:extLst>
          </p:cNvPr>
          <p:cNvSpPr txBox="1"/>
          <p:nvPr/>
        </p:nvSpPr>
        <p:spPr>
          <a:xfrm>
            <a:off x="1580313" y="281128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Почему это важно иметь там страничку</a:t>
            </a:r>
          </a:p>
        </p:txBody>
      </p:sp>
      <p:sp>
        <p:nvSpPr>
          <p:cNvPr id="9" name="Shape 195">
            <a:extLst>
              <a:ext uri="{FF2B5EF4-FFF2-40B4-BE49-F238E27FC236}">
                <a16:creationId xmlns:a16="http://schemas.microsoft.com/office/drawing/2014/main" xmlns="" id="{D8FA11BA-36F6-45C7-A86C-A463D8675A5E}"/>
              </a:ext>
            </a:extLst>
          </p:cNvPr>
          <p:cNvSpPr txBox="1"/>
          <p:nvPr/>
        </p:nvSpPr>
        <p:spPr>
          <a:xfrm>
            <a:off x="1580313" y="325990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Наполнение: опыт, проекты, сертификаты, скиллы</a:t>
            </a:r>
          </a:p>
        </p:txBody>
      </p:sp>
      <p:sp>
        <p:nvSpPr>
          <p:cNvPr id="10" name="Shape 197">
            <a:extLst>
              <a:ext uri="{FF2B5EF4-FFF2-40B4-BE49-F238E27FC236}">
                <a16:creationId xmlns:a16="http://schemas.microsoft.com/office/drawing/2014/main" xmlns="" id="{FA21EA0E-B0E4-4904-8437-1D4A812D9BB4}"/>
              </a:ext>
            </a:extLst>
          </p:cNvPr>
          <p:cNvSpPr txBox="1"/>
          <p:nvPr/>
        </p:nvSpPr>
        <p:spPr>
          <a:xfrm>
            <a:off x="1580313" y="371239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Djinni </a:t>
            </a:r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– поиск работы</a:t>
            </a: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xmlns="" id="{FBB14FC6-F28A-4AA5-8596-42D83FDC854F}"/>
              </a:ext>
            </a:extLst>
          </p:cNvPr>
          <p:cNvSpPr/>
          <p:nvPr/>
        </p:nvSpPr>
        <p:spPr>
          <a:xfrm>
            <a:off x="1072176" y="3245652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xmlns="" id="{C58A45F0-6C4D-450E-AEFD-B4648007D644}"/>
              </a:ext>
            </a:extLst>
          </p:cNvPr>
          <p:cNvSpPr/>
          <p:nvPr/>
        </p:nvSpPr>
        <p:spPr>
          <a:xfrm>
            <a:off x="1072176" y="2797032"/>
            <a:ext cx="365700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09">
            <a:extLst>
              <a:ext uri="{FF2B5EF4-FFF2-40B4-BE49-F238E27FC236}">
                <a16:creationId xmlns:a16="http://schemas.microsoft.com/office/drawing/2014/main" xmlns="" id="{BFD245D1-1CFC-47C8-B6CA-2024963B4A0B}"/>
              </a:ext>
            </a:extLst>
          </p:cNvPr>
          <p:cNvSpPr/>
          <p:nvPr/>
        </p:nvSpPr>
        <p:spPr>
          <a:xfrm>
            <a:off x="1072176" y="3698142"/>
            <a:ext cx="365700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95841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xmlns="" id="{1524F2F2-DC48-4DB0-BC95-FDF00B1540FE}"/>
              </a:ext>
            </a:extLst>
          </p:cNvPr>
          <p:cNvSpPr txBox="1"/>
          <p:nvPr/>
        </p:nvSpPr>
        <p:spPr>
          <a:xfrm>
            <a:off x="1751956" y="406503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Многоразовый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(mixin)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xmlns="" id="{B738E02C-ACD2-4617-8140-DD4C95A9290A}"/>
              </a:ext>
            </a:extLst>
          </p:cNvPr>
          <p:cNvSpPr/>
          <p:nvPr/>
        </p:nvSpPr>
        <p:spPr>
          <a:xfrm>
            <a:off x="1259748" y="26061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xmlns="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xmlns="" id="{6A5CCF98-3149-4595-88A0-5E2203031A51}"/>
              </a:ext>
            </a:extLst>
          </p:cNvPr>
          <p:cNvSpPr/>
          <p:nvPr/>
        </p:nvSpPr>
        <p:spPr>
          <a:xfrm>
            <a:off x="1259748" y="40365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xmlns="" id="{29A578FB-1C21-4B0A-884D-A75366DBB888}"/>
              </a:ext>
            </a:extLst>
          </p:cNvPr>
          <p:cNvSpPr txBox="1"/>
          <p:nvPr/>
        </p:nvSpPr>
        <p:spPr>
          <a:xfrm>
            <a:off x="1751957" y="3111929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Переменные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xmlns="" id="{87F0B2AA-DE34-402A-8483-D53BDCDD6620}"/>
              </a:ext>
            </a:extLst>
          </p:cNvPr>
          <p:cNvSpPr/>
          <p:nvPr/>
        </p:nvSpPr>
        <p:spPr>
          <a:xfrm>
            <a:off x="1259748" y="356068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xmlns="" id="{CDD2E6D3-96E7-4C29-AC82-78E6C04F6227}"/>
              </a:ext>
            </a:extLst>
          </p:cNvPr>
          <p:cNvSpPr txBox="1"/>
          <p:nvPr/>
        </p:nvSpPr>
        <p:spPr>
          <a:xfrm>
            <a:off x="1751957" y="358918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Вложенность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33" name="Shape 195">
            <a:extLst>
              <a:ext uri="{FF2B5EF4-FFF2-40B4-BE49-F238E27FC236}">
                <a16:creationId xmlns:a16="http://schemas.microsoft.com/office/drawing/2014/main" xmlns="" id="{717433D2-FAE1-43D0-B794-5A2A08DE0B28}"/>
              </a:ext>
            </a:extLst>
          </p:cNvPr>
          <p:cNvSpPr txBox="1"/>
          <p:nvPr/>
        </p:nvSpPr>
        <p:spPr>
          <a:xfrm>
            <a:off x="1751957" y="2634674"/>
            <a:ext cx="342743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Прероцессоры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207">
            <a:extLst>
              <a:ext uri="{FF2B5EF4-FFF2-40B4-BE49-F238E27FC236}">
                <a16:creationId xmlns:a16="http://schemas.microsoft.com/office/drawing/2014/main" xmlns="" id="{2EE5835F-9696-419A-A447-2164EC1DEAD7}"/>
              </a:ext>
            </a:extLst>
          </p:cNvPr>
          <p:cNvSpPr/>
          <p:nvPr/>
        </p:nvSpPr>
        <p:spPr>
          <a:xfrm>
            <a:off x="1259748" y="498963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08">
            <a:extLst>
              <a:ext uri="{FF2B5EF4-FFF2-40B4-BE49-F238E27FC236}">
                <a16:creationId xmlns:a16="http://schemas.microsoft.com/office/drawing/2014/main" xmlns="" id="{FBF741C1-74EB-4FA6-BE97-12465CC48AC4}"/>
              </a:ext>
            </a:extLst>
          </p:cNvPr>
          <p:cNvSpPr/>
          <p:nvPr/>
        </p:nvSpPr>
        <p:spPr>
          <a:xfrm>
            <a:off x="1259748" y="4512376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95">
            <a:extLst>
              <a:ext uri="{FF2B5EF4-FFF2-40B4-BE49-F238E27FC236}">
                <a16:creationId xmlns:a16="http://schemas.microsoft.com/office/drawing/2014/main" xmlns="" id="{09B9C2EE-42D5-4CEC-A502-47CFF94487ED}"/>
              </a:ext>
            </a:extLst>
          </p:cNvPr>
          <p:cNvSpPr txBox="1"/>
          <p:nvPr/>
        </p:nvSpPr>
        <p:spPr>
          <a:xfrm>
            <a:off x="1751957" y="504663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Наследование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4" name="Shape 195">
            <a:extLst>
              <a:ext uri="{FF2B5EF4-FFF2-40B4-BE49-F238E27FC236}">
                <a16:creationId xmlns:a16="http://schemas.microsoft.com/office/drawing/2014/main" xmlns="" id="{D13D2382-0CA6-4069-AF9F-C1358B9BDB27}"/>
              </a:ext>
            </a:extLst>
          </p:cNvPr>
          <p:cNvSpPr txBox="1"/>
          <p:nvPr/>
        </p:nvSpPr>
        <p:spPr>
          <a:xfrm>
            <a:off x="1751957" y="456937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Модули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Shape 207">
            <a:extLst>
              <a:ext uri="{FF2B5EF4-FFF2-40B4-BE49-F238E27FC236}">
                <a16:creationId xmlns:a16="http://schemas.microsoft.com/office/drawing/2014/main" xmlns="" id="{347615CE-617F-41F6-8BD1-277C6C4F5800}"/>
              </a:ext>
            </a:extLst>
          </p:cNvPr>
          <p:cNvSpPr/>
          <p:nvPr/>
        </p:nvSpPr>
        <p:spPr>
          <a:xfrm>
            <a:off x="1259747" y="594414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208">
            <a:extLst>
              <a:ext uri="{FF2B5EF4-FFF2-40B4-BE49-F238E27FC236}">
                <a16:creationId xmlns:a16="http://schemas.microsoft.com/office/drawing/2014/main" xmlns="" id="{8F6B7624-829E-42AD-9B2E-4DB84826EA7F}"/>
              </a:ext>
            </a:extLst>
          </p:cNvPr>
          <p:cNvSpPr/>
          <p:nvPr/>
        </p:nvSpPr>
        <p:spPr>
          <a:xfrm>
            <a:off x="1259747" y="5466886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Shape 195">
            <a:extLst>
              <a:ext uri="{FF2B5EF4-FFF2-40B4-BE49-F238E27FC236}">
                <a16:creationId xmlns:a16="http://schemas.microsoft.com/office/drawing/2014/main" xmlns="" id="{C65797A7-A12A-459C-8F07-56B31BD874B0}"/>
              </a:ext>
            </a:extLst>
          </p:cNvPr>
          <p:cNvSpPr txBox="1"/>
          <p:nvPr/>
        </p:nvSpPr>
        <p:spPr>
          <a:xfrm>
            <a:off x="1751956" y="600114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3D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преобразования в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</a:p>
        </p:txBody>
      </p:sp>
      <p:sp>
        <p:nvSpPr>
          <p:cNvPr id="23" name="Shape 195">
            <a:extLst>
              <a:ext uri="{FF2B5EF4-FFF2-40B4-BE49-F238E27FC236}">
                <a16:creationId xmlns:a16="http://schemas.microsoft.com/office/drawing/2014/main" xmlns="" id="{1019CAA3-8CE3-4DCA-98D9-5E8314A75B5C}"/>
              </a:ext>
            </a:extLst>
          </p:cNvPr>
          <p:cNvSpPr txBox="1"/>
          <p:nvPr/>
        </p:nvSpPr>
        <p:spPr>
          <a:xfrm>
            <a:off x="1751956" y="552388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Transform</a:t>
            </a:r>
          </a:p>
        </p:txBody>
      </p:sp>
      <p:sp>
        <p:nvSpPr>
          <p:cNvPr id="25" name="Shape 208">
            <a:extLst>
              <a:ext uri="{FF2B5EF4-FFF2-40B4-BE49-F238E27FC236}">
                <a16:creationId xmlns:a16="http://schemas.microsoft.com/office/drawing/2014/main" xmlns="" id="{FC023F2E-C7C1-468D-8F04-B58F2981C734}"/>
              </a:ext>
            </a:extLst>
          </p:cNvPr>
          <p:cNvSpPr/>
          <p:nvPr/>
        </p:nvSpPr>
        <p:spPr>
          <a:xfrm>
            <a:off x="5282324" y="261012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207">
            <a:extLst>
              <a:ext uri="{FF2B5EF4-FFF2-40B4-BE49-F238E27FC236}">
                <a16:creationId xmlns:a16="http://schemas.microsoft.com/office/drawing/2014/main" xmlns="" id="{47676807-F759-455F-A0C6-890D427FA8B6}"/>
              </a:ext>
            </a:extLst>
          </p:cNvPr>
          <p:cNvSpPr/>
          <p:nvPr/>
        </p:nvSpPr>
        <p:spPr>
          <a:xfrm>
            <a:off x="5282324" y="3087375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195">
            <a:extLst>
              <a:ext uri="{FF2B5EF4-FFF2-40B4-BE49-F238E27FC236}">
                <a16:creationId xmlns:a16="http://schemas.microsoft.com/office/drawing/2014/main" xmlns="" id="{6CCC9C17-21BF-4CB0-8959-F9103B80205F}"/>
              </a:ext>
            </a:extLst>
          </p:cNvPr>
          <p:cNvSpPr txBox="1"/>
          <p:nvPr/>
        </p:nvSpPr>
        <p:spPr>
          <a:xfrm>
            <a:off x="5774533" y="311587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Animation</a:t>
            </a:r>
          </a:p>
        </p:txBody>
      </p:sp>
      <p:sp>
        <p:nvSpPr>
          <p:cNvPr id="28" name="Shape 195">
            <a:extLst>
              <a:ext uri="{FF2B5EF4-FFF2-40B4-BE49-F238E27FC236}">
                <a16:creationId xmlns:a16="http://schemas.microsoft.com/office/drawing/2014/main" xmlns="" id="{CB9CF02C-B3BA-4477-910F-116D6CB3D4E6}"/>
              </a:ext>
            </a:extLst>
          </p:cNvPr>
          <p:cNvSpPr txBox="1"/>
          <p:nvPr/>
        </p:nvSpPr>
        <p:spPr>
          <a:xfrm>
            <a:off x="5774533" y="263862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Transition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xmlns="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Syntactically Awesome StyleSheets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xmlns="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xmlns="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xmlns="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4F3747-0299-48AF-A12A-F00F4436E01F}"/>
              </a:ext>
            </a:extLst>
          </p:cNvPr>
          <p:cNvSpPr/>
          <p:nvPr/>
        </p:nvSpPr>
        <p:spPr>
          <a:xfrm>
            <a:off x="621576" y="2720577"/>
            <a:ext cx="5805350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CD6799"/>
                </a:solidFill>
              </a:rPr>
              <a:t>Sass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или «</a:t>
            </a:r>
            <a:r>
              <a:rPr lang="ru-RU" dirty="0">
                <a:solidFill>
                  <a:srgbClr val="CD6799"/>
                </a:solidFill>
              </a:rPr>
              <a:t>Syntactically Awesome StyleSheets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», является языковым расширением CSS. Он добавляет функции, недоступные с использованием базового синтаксиса CSS.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CD6799"/>
                </a:solidFill>
              </a:rPr>
              <a:t>Sass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помогает разработчикам упрощать и поддерживать таблицы стилей для своих проектов. </a:t>
            </a:r>
            <a:r>
              <a:rPr lang="ru-RU" dirty="0">
                <a:solidFill>
                  <a:srgbClr val="CD6799"/>
                </a:solidFill>
              </a:rPr>
              <a:t>Sass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может расширить язык CSS, потому что это препроцессор.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Он берет код, написанный с использованием синтаксиса Sass, и преобразует его в базовый CSS. Это позволяет создавать переменные, встраивать одни правила CSS в другие, импортировать другие файлы Sass, и т. д.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результате получается более компактный, удобный для чтения код.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FC7BC5-1AE2-4918-9114-8290CACA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31" y="2720577"/>
            <a:ext cx="3463078" cy="25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24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Переменные в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45211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Одна из особенностей </a:t>
            </a:r>
            <a:r>
              <a:rPr lang="ru-RU" dirty="0">
                <a:solidFill>
                  <a:srgbClr val="CD67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отличная от CSS, — это использование переменных. Они объявляются и устанавливаются для хранения данных. В Sass переменные начинаются с $, за которым следует имя переменной.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несколько примеров: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Одним из примеров полезности переменных является то, что ряд элементов должен быть одного цвета. Если этот цвет изменен, единственным местом для редактирования кода является значение переменной.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86E785-BC54-441D-AF06-95BB2907481E}"/>
              </a:ext>
            </a:extLst>
          </p:cNvPr>
          <p:cNvSpPr txBox="1"/>
          <p:nvPr/>
        </p:nvSpPr>
        <p:spPr>
          <a:xfrm>
            <a:off x="6348482" y="2592908"/>
            <a:ext cx="4458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$main-fonts: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Arial, sans-serif;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$headings-color: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green;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//To use variables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$main-fonts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$heading-color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xmlns="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Вложенность в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xmlns="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xmlns="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xmlns="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4F3747-0299-48AF-A12A-F00F4436E01F}"/>
              </a:ext>
            </a:extLst>
          </p:cNvPr>
          <p:cNvSpPr/>
          <p:nvPr/>
        </p:nvSpPr>
        <p:spPr>
          <a:xfrm>
            <a:off x="621576" y="2720577"/>
            <a:ext cx="2678973" cy="3172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CD6799"/>
                </a:solidFill>
              </a:rPr>
              <a:t>Sass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допускает вложение правил CSS, что является полезным способом организации таблицы стилей.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Для большого проекта в файле CSS будет много строк и правил. Вот где вложенность может помочь организовать ваш код, поместив правила дочернего стиля в соответствующие родительские элементы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45D223-6DF6-4BE2-B825-9B8028CB16FC}"/>
              </a:ext>
            </a:extLst>
          </p:cNvPr>
          <p:cNvSpPr txBox="1"/>
          <p:nvPr/>
        </p:nvSpPr>
        <p:spPr>
          <a:xfrm>
            <a:off x="4099584" y="3089909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list-style: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inline-block;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2A6C64-1A62-488A-9BBB-E06AA373FF42}"/>
              </a:ext>
            </a:extLst>
          </p:cNvPr>
          <p:cNvSpPr txBox="1"/>
          <p:nvPr/>
        </p:nvSpPr>
        <p:spPr>
          <a:xfrm>
            <a:off x="5941435" y="27184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478CB7-1724-479C-BA2B-716CC325DEBF}"/>
              </a:ext>
            </a:extLst>
          </p:cNvPr>
          <p:cNvSpPr txBox="1"/>
          <p:nvPr/>
        </p:nvSpPr>
        <p:spPr>
          <a:xfrm>
            <a:off x="8515377" y="3092047"/>
            <a:ext cx="2977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ul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list-style: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ul li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inline-block;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05DCF54-D387-4321-BE4C-63D9B56DE818}"/>
              </a:ext>
            </a:extLst>
          </p:cNvPr>
          <p:cNvSpPr txBox="1"/>
          <p:nvPr/>
        </p:nvSpPr>
        <p:spPr>
          <a:xfrm>
            <a:off x="9674348" y="272057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FCF28A-8371-418F-B001-9C543F20073D}"/>
              </a:ext>
            </a:extLst>
          </p:cNvPr>
          <p:cNvCxnSpPr/>
          <p:nvPr/>
        </p:nvCxnSpPr>
        <p:spPr>
          <a:xfrm>
            <a:off x="8159932" y="2720577"/>
            <a:ext cx="0" cy="32622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904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Многоразовый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(mixin)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45211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solidFill>
                  <a:srgbClr val="CD67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mixin представляет собой группу объявлений CSS, которые можно использовать повторно в таблице стилей.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Новые функции CSS требуют времени, прежде чем они будут полностью приняты и готовы к использованию во всех браузерах. По мере добавления функций в браузеры, правила CSS, использующие их, могут потребоваться вендорные префиксы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Вендорные префиксы — это приставки к названию CSS свойства, которые добавляют производители браузеров для нестандартизированных свойств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C991B-DF74-4AF2-B32C-0D66A8BCA04E}"/>
              </a:ext>
            </a:extLst>
          </p:cNvPr>
          <p:cNvSpPr txBox="1"/>
          <p:nvPr/>
        </p:nvSpPr>
        <p:spPr>
          <a:xfrm>
            <a:off x="6055028" y="2623686"/>
            <a:ext cx="415851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@mixin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$property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-webkit-transform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$property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-ms-transform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$property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$property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mixin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@include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30deg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-webkit-transform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rotate(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30deg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-ms-transform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rotate(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30deg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rotate(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30deg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1460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xmlns="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Модули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xmlns="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xmlns="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xmlns="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4F3747-0299-48AF-A12A-F00F4436E01F}"/>
              </a:ext>
            </a:extLst>
          </p:cNvPr>
          <p:cNvSpPr/>
          <p:nvPr/>
        </p:nvSpPr>
        <p:spPr>
          <a:xfrm>
            <a:off x="621576" y="2720577"/>
            <a:ext cx="5927270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Модули в </a:t>
            </a:r>
            <a:r>
              <a:rPr lang="ru-RU" dirty="0">
                <a:solidFill>
                  <a:srgbClr val="CD6799"/>
                </a:solidFill>
              </a:rPr>
              <a:t>Sass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это отдельные файлы, содержащие сегменты кода CSS. Они импортируются и используются в других файлах Sass. Это отличный способ группировать аналогичный код в модуль, чтобы поддерживать его.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Имена модулей начинаются с символа подчеркивания _, который сообщает Sass, что это небольшой сегмент CSS. Кроме того, файлы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Sass заканчиваются расширением .scss. Чтобы привести код в частичном файле в другой файл Sass, используйте директиву </a:t>
            </a:r>
            <a:r>
              <a:rPr lang="ru-RU" dirty="0">
                <a:solidFill>
                  <a:srgbClr val="00B050"/>
                </a:solidFill>
              </a:rPr>
              <a:t>@import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Например, если все ваши миксины сохранены в частичном имени «_mixins.scss», и они необходимы в файле «main.scss», так их можно использовать в основном файле: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Обратите внимание, что подчеркивание не требуется в операторе импорта — </a:t>
            </a:r>
            <a:r>
              <a:rPr lang="ru-RU" dirty="0" smtClean="0">
                <a:solidFill>
                  <a:srgbClr val="CD6799"/>
                </a:solidFill>
              </a:rPr>
              <a:t>S</a:t>
            </a:r>
            <a:r>
              <a:rPr lang="en-US" dirty="0" smtClean="0">
                <a:solidFill>
                  <a:srgbClr val="CD6799"/>
                </a:solidFill>
              </a:rPr>
              <a:t>ass</a:t>
            </a:r>
            <a:r>
              <a:rPr lang="ru-RU" dirty="0" smtClean="0">
                <a:solidFill>
                  <a:srgbClr val="CD6799"/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понимает, что он является частичным. После частичного импортирования файлу доступны все переменные, миксины и другой </a:t>
            </a:r>
            <a:r>
              <a:rPr lang="en-US" dirty="0" smtClean="0">
                <a:solidFill>
                  <a:srgbClr val="CD6799"/>
                </a:solidFill>
              </a:rPr>
              <a:t>Sass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код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662BCE-9088-467E-BA20-27319D5E0BD8}"/>
              </a:ext>
            </a:extLst>
          </p:cNvPr>
          <p:cNvSpPr/>
          <p:nvPr/>
        </p:nvSpPr>
        <p:spPr>
          <a:xfrm>
            <a:off x="6853874" y="3636464"/>
            <a:ext cx="458811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@import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Courier New" panose="02070309020205020404" pitchFamily="49" charset="0"/>
              </a:rPr>
              <a:t>foo.scss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@import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"foo"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@import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"rounded-corners"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"text-shadow"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885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Наследование в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65240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dirty="0">
                <a:solidFill>
                  <a:srgbClr val="CD67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есть функция, называемая расширением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наследованием, которая упрощает заимствование правил CSS из одного элемента и построение на них в другом.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нижний блок правил CSS создает класс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может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фоновый цвет, высоту и границу.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Теперь вам нужна другая панель под названием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.big-panel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имеет те же базовые свойства, что 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также требует ширину и размера шрифта. Можно скопировать и вставить исходные правила CSS из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код становится повторяющимся, когда вы добавляете больше типов панелей.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это простой способ повторного использования правил для разных элементов: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.big-panel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будет иметь те же свойства, что 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дополнение к новым стилям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C991B-DF74-4AF2-B32C-0D66A8BCA04E}"/>
              </a:ext>
            </a:extLst>
          </p:cNvPr>
          <p:cNvSpPr txBox="1"/>
          <p:nvPr/>
        </p:nvSpPr>
        <p:spPr>
          <a:xfrm>
            <a:off x="7865186" y="3129272"/>
            <a:ext cx="29770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70px;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 solid green;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big-panel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@extend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150px;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2em;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8895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xmlns="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Transform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xmlns="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xmlns="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xmlns="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4F3747-0299-48AF-A12A-F00F4436E01F}"/>
              </a:ext>
            </a:extLst>
          </p:cNvPr>
          <p:cNvSpPr/>
          <p:nvPr/>
        </p:nvSpPr>
        <p:spPr>
          <a:xfrm>
            <a:off x="621575" y="2720577"/>
            <a:ext cx="6179819" cy="3988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Трансформ CSS позволяют вам перемещать, поворачивать, масштабировать и изменять элементы. Трансформ (преобразование) — это эффект, который позволяет элементу изменять форму, размер и положение. CSS поддерживает преобразования 2D и 3D.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перемещает элемент из его текущего положения (в соответствии с параметрами, заданными для оси X и оси Y).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вращает элемент по часовой стрелке или против часовой стрелки в соответствии с заданной степенью.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увеличивает или уменьшает размер элемента (в соответствии с параметрами, заданными для ширины и высоты).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skewX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перемещает элемент вдоль оси X на заданный угол.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искажает элемент вдоль оси Y на заданный угол.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искажает элемент вдоль оси X и Y по заданным углам.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объединяет все методы двумерного преобразования в один. Параметры следующие: matrix (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3CC933-C23F-4A28-868C-69FE7D50C24D}"/>
              </a:ext>
            </a:extLst>
          </p:cNvPr>
          <p:cNvGrpSpPr/>
          <p:nvPr/>
        </p:nvGrpSpPr>
        <p:grpSpPr>
          <a:xfrm>
            <a:off x="7082615" y="2616742"/>
            <a:ext cx="4128637" cy="3738014"/>
            <a:chOff x="7038716" y="2551631"/>
            <a:chExt cx="3417060" cy="32486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D428CF29-64B2-4085-8FA1-5A68A5524276}"/>
                </a:ext>
              </a:extLst>
            </p:cNvPr>
            <p:cNvSpPr/>
            <p:nvPr/>
          </p:nvSpPr>
          <p:spPr>
            <a:xfrm>
              <a:off x="7376160" y="2720577"/>
              <a:ext cx="1210491" cy="121049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C11CE2-E831-4FDD-AE77-F1262FD34ABF}"/>
                </a:ext>
              </a:extLst>
            </p:cNvPr>
            <p:cNvSpPr/>
            <p:nvPr/>
          </p:nvSpPr>
          <p:spPr>
            <a:xfrm rot="1175490">
              <a:off x="7376160" y="2719539"/>
              <a:ext cx="1210491" cy="12104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rotate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DDD25B8-D967-4499-98C1-9440992B877F}"/>
                </a:ext>
              </a:extLst>
            </p:cNvPr>
            <p:cNvSpPr/>
            <p:nvPr/>
          </p:nvSpPr>
          <p:spPr>
            <a:xfrm>
              <a:off x="9090372" y="2720576"/>
              <a:ext cx="1210491" cy="121049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033658E-C1D9-4865-9CBD-FC8394E3A476}"/>
                </a:ext>
              </a:extLst>
            </p:cNvPr>
            <p:cNvSpPr/>
            <p:nvPr/>
          </p:nvSpPr>
          <p:spPr>
            <a:xfrm>
              <a:off x="9245286" y="2551631"/>
              <a:ext cx="900664" cy="154630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56257B7-B24A-481D-B77B-ADDCE502B9C8}"/>
                </a:ext>
              </a:extLst>
            </p:cNvPr>
            <p:cNvSpPr/>
            <p:nvPr/>
          </p:nvSpPr>
          <p:spPr>
            <a:xfrm>
              <a:off x="7418094" y="4435827"/>
              <a:ext cx="1210491" cy="121049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C2C9C26-2F24-4FDE-A371-326DC1A1D47A}"/>
                </a:ext>
              </a:extLst>
            </p:cNvPr>
            <p:cNvSpPr/>
            <p:nvPr/>
          </p:nvSpPr>
          <p:spPr>
            <a:xfrm>
              <a:off x="7038716" y="4434789"/>
              <a:ext cx="1881699" cy="1210491"/>
            </a:xfrm>
            <a:custGeom>
              <a:avLst/>
              <a:gdLst>
                <a:gd name="connsiteX0" fmla="*/ 0 w 1210491"/>
                <a:gd name="connsiteY0" fmla="*/ 0 h 1210491"/>
                <a:gd name="connsiteX1" fmla="*/ 1210491 w 1210491"/>
                <a:gd name="connsiteY1" fmla="*/ 0 h 1210491"/>
                <a:gd name="connsiteX2" fmla="*/ 1210491 w 1210491"/>
                <a:gd name="connsiteY2" fmla="*/ 1210491 h 1210491"/>
                <a:gd name="connsiteX3" fmla="*/ 0 w 1210491"/>
                <a:gd name="connsiteY3" fmla="*/ 1210491 h 1210491"/>
                <a:gd name="connsiteX4" fmla="*/ 0 w 1210491"/>
                <a:gd name="connsiteY4" fmla="*/ 0 h 1210491"/>
                <a:gd name="connsiteX0" fmla="*/ 0 w 1589869"/>
                <a:gd name="connsiteY0" fmla="*/ 0 h 1210491"/>
                <a:gd name="connsiteX1" fmla="*/ 1589869 w 1589869"/>
                <a:gd name="connsiteY1" fmla="*/ 0 h 1210491"/>
                <a:gd name="connsiteX2" fmla="*/ 1589869 w 1589869"/>
                <a:gd name="connsiteY2" fmla="*/ 1210491 h 1210491"/>
                <a:gd name="connsiteX3" fmla="*/ 379378 w 1589869"/>
                <a:gd name="connsiteY3" fmla="*/ 1210491 h 1210491"/>
                <a:gd name="connsiteX4" fmla="*/ 0 w 1589869"/>
                <a:gd name="connsiteY4" fmla="*/ 0 h 1210491"/>
                <a:gd name="connsiteX0" fmla="*/ 0 w 1589869"/>
                <a:gd name="connsiteY0" fmla="*/ 0 h 1210491"/>
                <a:gd name="connsiteX1" fmla="*/ 1200763 w 1589869"/>
                <a:gd name="connsiteY1" fmla="*/ 0 h 1210491"/>
                <a:gd name="connsiteX2" fmla="*/ 1589869 w 1589869"/>
                <a:gd name="connsiteY2" fmla="*/ 1210491 h 1210491"/>
                <a:gd name="connsiteX3" fmla="*/ 379378 w 1589869"/>
                <a:gd name="connsiteY3" fmla="*/ 1210491 h 1210491"/>
                <a:gd name="connsiteX4" fmla="*/ 0 w 1589869"/>
                <a:gd name="connsiteY4" fmla="*/ 0 h 1210491"/>
                <a:gd name="connsiteX0" fmla="*/ 0 w 1881699"/>
                <a:gd name="connsiteY0" fmla="*/ 0 h 1210491"/>
                <a:gd name="connsiteX1" fmla="*/ 1200763 w 1881699"/>
                <a:gd name="connsiteY1" fmla="*/ 0 h 1210491"/>
                <a:gd name="connsiteX2" fmla="*/ 1881699 w 1881699"/>
                <a:gd name="connsiteY2" fmla="*/ 1210491 h 1210491"/>
                <a:gd name="connsiteX3" fmla="*/ 379378 w 1881699"/>
                <a:gd name="connsiteY3" fmla="*/ 1210491 h 1210491"/>
                <a:gd name="connsiteX4" fmla="*/ 0 w 1881699"/>
                <a:gd name="connsiteY4" fmla="*/ 0 h 1210491"/>
                <a:gd name="connsiteX0" fmla="*/ 0 w 1881699"/>
                <a:gd name="connsiteY0" fmla="*/ 0 h 1210491"/>
                <a:gd name="connsiteX1" fmla="*/ 1200763 w 1881699"/>
                <a:gd name="connsiteY1" fmla="*/ 0 h 1210491"/>
                <a:gd name="connsiteX2" fmla="*/ 1881699 w 1881699"/>
                <a:gd name="connsiteY2" fmla="*/ 1210491 h 1210491"/>
                <a:gd name="connsiteX3" fmla="*/ 661480 w 1881699"/>
                <a:gd name="connsiteY3" fmla="*/ 1210491 h 1210491"/>
                <a:gd name="connsiteX4" fmla="*/ 0 w 1881699"/>
                <a:gd name="connsiteY4" fmla="*/ 0 h 12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1699" h="1210491">
                  <a:moveTo>
                    <a:pt x="0" y="0"/>
                  </a:moveTo>
                  <a:lnTo>
                    <a:pt x="1200763" y="0"/>
                  </a:lnTo>
                  <a:lnTo>
                    <a:pt x="1881699" y="1210491"/>
                  </a:lnTo>
                  <a:lnTo>
                    <a:pt x="661480" y="1210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skew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8144901-6D96-462B-A7EA-F53A3730BE0C}"/>
                </a:ext>
              </a:extLst>
            </p:cNvPr>
            <p:cNvSpPr/>
            <p:nvPr/>
          </p:nvSpPr>
          <p:spPr>
            <a:xfrm>
              <a:off x="9088322" y="4422917"/>
              <a:ext cx="1210491" cy="121049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373906E8-61DF-438D-80D4-3DDF2532CF55}"/>
                </a:ext>
              </a:extLst>
            </p:cNvPr>
            <p:cNvSpPr/>
            <p:nvPr/>
          </p:nvSpPr>
          <p:spPr>
            <a:xfrm>
              <a:off x="9245285" y="4589787"/>
              <a:ext cx="1210491" cy="12104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2102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22229</TotalTime>
  <Words>1385</Words>
  <Application>Microsoft Office PowerPoint</Application>
  <PresentationFormat>Widescreen</PresentationFormat>
  <Paragraphs>232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</vt:lpstr>
      <vt:lpstr>Calibri Light</vt:lpstr>
      <vt:lpstr>Arial</vt:lpstr>
      <vt:lpstr>Courier New</vt:lpstr>
      <vt:lpstr>Calibri</vt:lpstr>
      <vt:lpstr>Consolas</vt:lpstr>
      <vt:lpstr>Тема Office</vt:lpstr>
      <vt:lpstr>PowerPoint Presentation</vt:lpstr>
      <vt:lpstr>На сегодняшнем занятии:</vt:lpstr>
      <vt:lpstr>Syntactically Awesome StyleSheets</vt:lpstr>
      <vt:lpstr>Переменные в Sass</vt:lpstr>
      <vt:lpstr>Вложенность в Sass</vt:lpstr>
      <vt:lpstr>Многоразовый CSS (mixin)</vt:lpstr>
      <vt:lpstr>Модули Sass</vt:lpstr>
      <vt:lpstr>Наследование в Sass</vt:lpstr>
      <vt:lpstr>CSS Transform</vt:lpstr>
      <vt:lpstr>3D преобразования в CSS</vt:lpstr>
      <vt:lpstr>CSS Transitions</vt:lpstr>
      <vt:lpstr>CSS Animation</vt:lpstr>
      <vt:lpstr>Интерактив</vt:lpstr>
      <vt:lpstr>PowerPoint Presentation</vt:lpstr>
      <vt:lpstr>PowerPoint Presentation</vt:lpstr>
      <vt:lpstr>Совет из жизни: LinkedIn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Vlad Sydorchuk</cp:lastModifiedBy>
  <cp:revision>494</cp:revision>
  <dcterms:modified xsi:type="dcterms:W3CDTF">2020-11-24T16:29:23Z</dcterms:modified>
</cp:coreProperties>
</file>