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304" r:id="rId3"/>
    <p:sldId id="258" r:id="rId4"/>
    <p:sldId id="305" r:id="rId5"/>
    <p:sldId id="264" r:id="rId6"/>
    <p:sldId id="306" r:id="rId7"/>
    <p:sldId id="259" r:id="rId8"/>
  </p:sldIdLst>
  <p:sldSz cx="9144000" cy="5143500" type="screen16x9"/>
  <p:notesSz cx="6858000" cy="9144000"/>
  <p:embeddedFontLst>
    <p:embeddedFont>
      <p:font typeface="Mulish" panose="020B0604020202020204" charset="-18"/>
      <p:regular r:id="rId10"/>
      <p:bold r:id="rId11"/>
      <p:italic r:id="rId12"/>
      <p:boldItalic r:id="rId13"/>
    </p:embeddedFont>
    <p:embeddedFont>
      <p:font typeface="Bebas Neue" panose="020B0604020202020204" charset="-18"/>
      <p:regular r:id="rId14"/>
    </p:embeddedFont>
    <p:embeddedFont>
      <p:font typeface="Quicksand" panose="020B0604020202020204" charset="-18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6C788C-7D8E-441F-8826-25D0C75E7B12}">
  <a:tblStyle styleId="{2B6C788C-7D8E-441F-8826-25D0C75E7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1" autoAdjust="0"/>
    <p:restoredTop sz="94660"/>
  </p:normalViewPr>
  <p:slideViewPr>
    <p:cSldViewPr snapToGrid="0">
      <p:cViewPr varScale="1">
        <p:scale>
          <a:sx n="96" d="100"/>
          <a:sy n="96" d="100"/>
        </p:scale>
        <p:origin x="9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056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06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792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8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>
            <a:spLocks noGrp="1"/>
          </p:cNvSpPr>
          <p:nvPr>
            <p:ph type="pic" idx="2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59" r:id="rId6"/>
    <p:sldLayoutId id="2147483661" r:id="rId7"/>
    <p:sldLayoutId id="2147483664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Elegant </a:t>
            </a:r>
            <a:r>
              <a:rPr lang="en" sz="5900">
                <a:solidFill>
                  <a:schemeClr val="dk2"/>
                </a:solidFill>
              </a:rPr>
              <a:t>Bachelor Thesis</a:t>
            </a:r>
            <a:endParaRPr sz="590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54488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2422825" y="186552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6733600" y="186552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Bevezetés</a:t>
            </a: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-HU" dirty="0"/>
              <a:t>Ú</a:t>
            </a:r>
            <a:r>
              <a:rPr lang="hu-HU" dirty="0" smtClean="0"/>
              <a:t>gy </a:t>
            </a:r>
            <a:r>
              <a:rPr lang="hu-HU" dirty="0"/>
              <a:t>véljük, hogy egy ilyen jellegű platform jelentős előnyökkel járna iskolánk számára.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Google Shape;343;p33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dirty="0"/>
              <a:t>L</a:t>
            </a:r>
            <a:r>
              <a:rPr lang="hu-HU" dirty="0" smtClean="0"/>
              <a:t>ehetőséget biztosítson </a:t>
            </a:r>
            <a:r>
              <a:rPr lang="hu-HU" dirty="0"/>
              <a:t>a </a:t>
            </a:r>
            <a:r>
              <a:rPr lang="hu-HU" dirty="0" smtClean="0"/>
              <a:t>diákoknak</a:t>
            </a:r>
          </a:p>
          <a:p>
            <a:pPr marL="0" lvl="0" indent="0"/>
            <a:r>
              <a:rPr lang="hu-HU" dirty="0"/>
              <a:t>A</a:t>
            </a:r>
            <a:r>
              <a:rPr lang="hu-HU" dirty="0" smtClean="0"/>
              <a:t>z </a:t>
            </a:r>
            <a:r>
              <a:rPr lang="hu-HU" dirty="0"/>
              <a:t>iskolai közösségi életet </a:t>
            </a:r>
            <a:r>
              <a:rPr lang="hu-HU" dirty="0" err="1" smtClean="0"/>
              <a:t>támogathatása</a:t>
            </a:r>
            <a:r>
              <a:rPr lang="hu-HU" dirty="0" smtClean="0"/>
              <a:t>, hozzájárulhatunk </a:t>
            </a:r>
            <a:r>
              <a:rPr lang="hu-HU" dirty="0"/>
              <a:t>a </a:t>
            </a:r>
            <a:r>
              <a:rPr lang="hu-HU" dirty="0" smtClean="0"/>
              <a:t>fenntarthatósághoz</a:t>
            </a:r>
            <a:endParaRPr dirty="0"/>
          </a:p>
        </p:txBody>
      </p:sp>
      <p:sp>
        <p:nvSpPr>
          <p:cNvPr id="344" name="Google Shape;344;p33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/>
              <a:t>Minden olyan diáknak ajánljuk, aki a Weiss Manfréd iskolában tanul és szeretne </a:t>
            </a:r>
            <a:r>
              <a:rPr lang="hu-HU" dirty="0" smtClean="0"/>
              <a:t>eladni</a:t>
            </a:r>
          </a:p>
          <a:p>
            <a:r>
              <a:rPr lang="hu-HU" dirty="0" smtClean="0"/>
              <a:t>illetve </a:t>
            </a:r>
            <a:r>
              <a:rPr lang="hu-HU" dirty="0"/>
              <a:t>vásárolni termékeket más diáktársuktól. </a:t>
            </a:r>
          </a:p>
        </p:txBody>
      </p:sp>
      <p:sp>
        <p:nvSpPr>
          <p:cNvPr id="345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hu-HU" dirty="0"/>
              <a:t>Témaválasztás indoklása</a:t>
            </a:r>
          </a:p>
        </p:txBody>
      </p:sp>
      <p:sp>
        <p:nvSpPr>
          <p:cNvPr id="346" name="Google Shape;346;p33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hu-HU" dirty="0"/>
              <a:t>Célkitűzés</a:t>
            </a:r>
            <a:endParaRPr dirty="0"/>
          </a:p>
        </p:txBody>
      </p:sp>
      <p:sp>
        <p:nvSpPr>
          <p:cNvPr id="347" name="Google Shape;347;p33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hu-HU" dirty="0"/>
              <a:t>Kiknek szánjuk a </a:t>
            </a:r>
            <a:r>
              <a:rPr lang="hu-HU" dirty="0" smtClean="0"/>
              <a:t>weboldalt?</a:t>
            </a:r>
            <a:endParaRPr lang="hu-HU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82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713225" y="115657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5604143" y="113878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Termékek tábla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5604143" y="157912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smtClean="0"/>
              <a:t>Kedvencek tábla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4" name="Kép 3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38" y="2103671"/>
            <a:ext cx="2191673" cy="2228485"/>
          </a:xfrm>
          <a:prstGeom prst="rect">
            <a:avLst/>
          </a:prstGeom>
        </p:spPr>
      </p:pic>
      <p:pic>
        <p:nvPicPr>
          <p:cNvPr id="36" name="Kép 3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242" y="2138188"/>
            <a:ext cx="2244060" cy="12541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/>
              <a:t>Programalgoritmusok</a:t>
            </a:r>
          </a:p>
        </p:txBody>
      </p:sp>
      <p:sp>
        <p:nvSpPr>
          <p:cNvPr id="504" name="Google Shape;504;p44"/>
          <p:cNvSpPr txBox="1">
            <a:spLocks noGrp="1"/>
          </p:cNvSpPr>
          <p:nvPr>
            <p:ph type="body" idx="1"/>
          </p:nvPr>
        </p:nvSpPr>
        <p:spPr>
          <a:xfrm>
            <a:off x="719999" y="1215750"/>
            <a:ext cx="7944315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hu-HU" sz="1600" dirty="0" smtClean="0"/>
              <a:t>$_GET[ ]</a:t>
            </a:r>
            <a:endParaRPr sz="1600" dirty="0" smtClean="0"/>
          </a:p>
          <a:p>
            <a:pPr lvl="1" indent="-317500">
              <a:buSzPts val="1400"/>
            </a:pPr>
            <a:r>
              <a:rPr lang="hu-HU" sz="1600" dirty="0" smtClean="0"/>
              <a:t>A </a:t>
            </a:r>
            <a:r>
              <a:rPr lang="hu-HU" sz="1600" dirty="0"/>
              <a:t>felhasználó </a:t>
            </a:r>
            <a:r>
              <a:rPr lang="hu-HU" sz="1600" dirty="0" smtClean="0"/>
              <a:t>azonosítóját</a:t>
            </a:r>
          </a:p>
          <a:p>
            <a:pPr lvl="1" indent="-317500">
              <a:buSzPts val="1400"/>
            </a:pPr>
            <a:r>
              <a:rPr lang="hu-HU" sz="1600" dirty="0"/>
              <a:t>A termék azonosítóját </a:t>
            </a:r>
            <a:r>
              <a:rPr lang="hu-HU" sz="1600" dirty="0" smtClean="0"/>
              <a:t>segíti</a:t>
            </a:r>
            <a:endParaRPr sz="1600" dirty="0"/>
          </a:p>
          <a:p>
            <a:pPr lvl="0" indent="-317500">
              <a:spcBef>
                <a:spcPts val="1000"/>
              </a:spcBef>
              <a:buSzPts val="1400"/>
              <a:buFont typeface="Nunito"/>
              <a:buChar char="●"/>
            </a:pPr>
            <a:r>
              <a:rPr lang="hu-HU" sz="1600" dirty="0"/>
              <a:t>$_SESSION </a:t>
            </a:r>
            <a:endParaRPr sz="1600" dirty="0" smtClean="0"/>
          </a:p>
          <a:p>
            <a:pPr lvl="1" indent="-317500">
              <a:buSzPts val="1400"/>
            </a:pPr>
            <a:r>
              <a:rPr lang="hu-HU" sz="1600" dirty="0"/>
              <a:t>A bejelentkezett felhasználó </a:t>
            </a:r>
            <a:r>
              <a:rPr lang="hu-HU" sz="1600" dirty="0" smtClean="0"/>
              <a:t>azonosítása</a:t>
            </a:r>
          </a:p>
          <a:p>
            <a:pPr lvl="1" indent="-317500">
              <a:buSzPts val="1400"/>
            </a:pPr>
            <a:r>
              <a:rPr lang="hu-HU" sz="1600" dirty="0"/>
              <a:t>K</a:t>
            </a:r>
            <a:r>
              <a:rPr lang="hu-HU" sz="1600" dirty="0" smtClean="0"/>
              <a:t>edvencek </a:t>
            </a:r>
            <a:r>
              <a:rPr lang="hu-HU" sz="1600" dirty="0"/>
              <a:t>közé mentett termékek tárolása és kezelése</a:t>
            </a:r>
            <a:endParaRPr lang="hu-HU" sz="1600" dirty="0" smtClean="0"/>
          </a:p>
          <a:p>
            <a:pPr indent="-317500">
              <a:buSzPts val="1400"/>
            </a:pPr>
            <a:r>
              <a:rPr lang="hu-HU" sz="1600" dirty="0"/>
              <a:t>$</a:t>
            </a:r>
            <a:r>
              <a:rPr lang="hu-HU" sz="1600" dirty="0" err="1"/>
              <a:t>adb</a:t>
            </a:r>
            <a:endParaRPr lang="hu-HU" sz="1600" dirty="0" smtClean="0"/>
          </a:p>
          <a:p>
            <a:pPr lvl="1" indent="-317500">
              <a:buSzPts val="1400"/>
            </a:pPr>
            <a:r>
              <a:rPr lang="hu-HU" sz="1600" dirty="0"/>
              <a:t>A</a:t>
            </a:r>
            <a:r>
              <a:rPr lang="hu-HU" sz="1600" dirty="0" smtClean="0"/>
              <a:t>z </a:t>
            </a:r>
            <a:r>
              <a:rPr lang="hu-HU" sz="1600" dirty="0"/>
              <a:t>adatbázisba való bejelentkezéshez szükséges adatokat </a:t>
            </a:r>
            <a:r>
              <a:rPr lang="hu-HU" sz="1600" dirty="0" smtClean="0"/>
              <a:t>tárolja</a:t>
            </a:r>
          </a:p>
          <a:p>
            <a:pPr indent="-317500">
              <a:buSzPts val="1400"/>
            </a:pPr>
            <a:r>
              <a:rPr lang="hu-HU" sz="1600" dirty="0"/>
              <a:t>$_</a:t>
            </a:r>
            <a:r>
              <a:rPr lang="hu-HU" sz="1600" dirty="0" smtClean="0"/>
              <a:t>POST</a:t>
            </a:r>
          </a:p>
          <a:p>
            <a:pPr lvl="1" indent="-317500">
              <a:buSzPts val="1400"/>
            </a:pPr>
            <a:r>
              <a:rPr lang="hu-HU" sz="1600" dirty="0"/>
              <a:t>A</a:t>
            </a:r>
            <a:r>
              <a:rPr lang="hu-HU" sz="1600" dirty="0" smtClean="0"/>
              <a:t>datokat továbbíthatjuk </a:t>
            </a:r>
            <a:r>
              <a:rPr lang="hu-HU" sz="1600" dirty="0"/>
              <a:t>és feldolgozhatjuk </a:t>
            </a:r>
            <a:r>
              <a:rPr lang="hu-HU" sz="1600" dirty="0" smtClean="0"/>
              <a:t>a funkciók </a:t>
            </a:r>
            <a:r>
              <a:rPr lang="hu-HU" sz="1600" dirty="0"/>
              <a:t>végrehajtásához</a:t>
            </a:r>
            <a:r>
              <a:rPr lang="hu-HU" sz="1600" dirty="0" smtClean="0"/>
              <a:t> </a:t>
            </a:r>
          </a:p>
        </p:txBody>
      </p:sp>
      <p:sp>
        <p:nvSpPr>
          <p:cNvPr id="505" name="Google Shape;505;p4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812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720000" y="1148563"/>
            <a:ext cx="3944700" cy="552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hu-HU" dirty="0"/>
              <a:t>Termék feltöltés</a:t>
            </a:r>
          </a:p>
        </p:txBody>
      </p:sp>
      <p:sp>
        <p:nvSpPr>
          <p:cNvPr id="382" name="Google Shape;382;p37"/>
          <p:cNvSpPr txBox="1">
            <a:spLocks noGrp="1"/>
          </p:cNvSpPr>
          <p:nvPr>
            <p:ph type="subTitle" idx="1"/>
          </p:nvPr>
        </p:nvSpPr>
        <p:spPr>
          <a:xfrm>
            <a:off x="135317" y="1632295"/>
            <a:ext cx="4847807" cy="3039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dirty="0" smtClean="0"/>
              <a:t>A </a:t>
            </a:r>
            <a:r>
              <a:rPr lang="hu-HU" sz="1800" dirty="0"/>
              <a:t>kép feltöltésnél JPG és PNG </a:t>
            </a:r>
            <a:r>
              <a:rPr lang="hu-HU" sz="1800" dirty="0" smtClean="0"/>
              <a:t>formátum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dirty="0" smtClean="0"/>
              <a:t>Hirdetésfeladás </a:t>
            </a:r>
            <a:r>
              <a:rPr lang="hu-HU" sz="1800" dirty="0" smtClean="0"/>
              <a:t>gomb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F</a:t>
            </a:r>
            <a:r>
              <a:rPr lang="hu-HU" sz="1800" dirty="0" smtClean="0"/>
              <a:t>elugró üzenet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dirty="0" smtClean="0"/>
              <a:t>Feltöltött kép mentése</a:t>
            </a:r>
            <a:endParaRPr sz="2000" dirty="0"/>
          </a:p>
        </p:txBody>
      </p:sp>
      <p:sp>
        <p:nvSpPr>
          <p:cNvPr id="383" name="Google Shape;383;p3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" name="Kép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124" y="1102372"/>
            <a:ext cx="3940810" cy="1059845"/>
          </a:xfrm>
          <a:prstGeom prst="rect">
            <a:avLst/>
          </a:prstGeom>
          <a:ln w="19050">
            <a:solidFill>
              <a:srgbClr val="C4DDC5"/>
            </a:solidFill>
          </a:ln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614" y="4442855"/>
            <a:ext cx="7942771" cy="160020"/>
          </a:xfrm>
          <a:prstGeom prst="rect">
            <a:avLst/>
          </a:prstGeom>
          <a:ln w="19050">
            <a:solidFill>
              <a:srgbClr val="C4DDC5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>
            <a:spLocks noGrp="1"/>
          </p:cNvSpPr>
          <p:nvPr>
            <p:ph type="title"/>
          </p:nvPr>
        </p:nvSpPr>
        <p:spPr>
          <a:xfrm>
            <a:off x="352950" y="1102372"/>
            <a:ext cx="3944700" cy="5526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hu-HU" dirty="0"/>
              <a:t>Hibaüzenetek</a:t>
            </a:r>
          </a:p>
        </p:txBody>
      </p:sp>
      <p:sp>
        <p:nvSpPr>
          <p:cNvPr id="382" name="Google Shape;382;p37"/>
          <p:cNvSpPr txBox="1">
            <a:spLocks noGrp="1"/>
          </p:cNvSpPr>
          <p:nvPr>
            <p:ph type="subTitle" idx="1"/>
          </p:nvPr>
        </p:nvSpPr>
        <p:spPr>
          <a:xfrm>
            <a:off x="135317" y="1632295"/>
            <a:ext cx="4847807" cy="3039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dirty="0" smtClean="0"/>
              <a:t>A </a:t>
            </a:r>
            <a:r>
              <a:rPr lang="hu-HU" sz="1800" dirty="0"/>
              <a:t>kép feltöltésnél JPG és PNG </a:t>
            </a:r>
            <a:r>
              <a:rPr lang="hu-HU" sz="1800" dirty="0" smtClean="0"/>
              <a:t>formátum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dirty="0" smtClean="0"/>
              <a:t>Hirdetésfeladás </a:t>
            </a:r>
            <a:r>
              <a:rPr lang="hu-HU" sz="1800" dirty="0" smtClean="0"/>
              <a:t>gomb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dirty="0"/>
              <a:t>F</a:t>
            </a:r>
            <a:r>
              <a:rPr lang="hu-HU" sz="1800" dirty="0" smtClean="0"/>
              <a:t>elugró üzenet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hu-HU" sz="1800" dirty="0" smtClean="0"/>
              <a:t>Feltöltött kép mentése</a:t>
            </a:r>
            <a:endParaRPr sz="2000" dirty="0"/>
          </a:p>
        </p:txBody>
      </p:sp>
      <p:sp>
        <p:nvSpPr>
          <p:cNvPr id="383" name="Google Shape;383;p3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Kép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392" y="2540135"/>
            <a:ext cx="4487805" cy="1604645"/>
          </a:xfrm>
          <a:prstGeom prst="rect">
            <a:avLst/>
          </a:prstGeom>
          <a:ln w="19050">
            <a:solidFill>
              <a:srgbClr val="C4DDC5"/>
            </a:solidFill>
          </a:ln>
        </p:spPr>
      </p:pic>
    </p:spTree>
    <p:extLst>
      <p:ext uri="{BB962C8B-B14F-4D97-AF65-F5344CB8AC3E}">
        <p14:creationId xmlns:p14="http://schemas.microsoft.com/office/powerpoint/2010/main" val="189999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031067" y="1916763"/>
            <a:ext cx="515358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hu-HU" sz="1800" dirty="0"/>
              <a:t>http://weissesvagyok.infy.uk/adokveszek</a:t>
            </a:r>
            <a:endParaRPr sz="1800" dirty="0"/>
          </a:p>
        </p:txBody>
      </p:sp>
      <p:sp>
        <p:nvSpPr>
          <p:cNvPr id="330" name="Google Shape;330;p32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hu-HU" dirty="0" smtClean="0"/>
              <a:t>Felhasználói oldal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16006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3039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4DDC5"/>
      </a:lt1>
      <a:dk2>
        <a:srgbClr val="6E8F81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159</Words>
  <Application>Microsoft Office PowerPoint</Application>
  <PresentationFormat>Diavetítés a képernyőre (16:9 oldalarány)</PresentationFormat>
  <Paragraphs>45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4" baseType="lpstr">
      <vt:lpstr>Mulish</vt:lpstr>
      <vt:lpstr>Arial</vt:lpstr>
      <vt:lpstr>Nunito</vt:lpstr>
      <vt:lpstr>Bebas Neue</vt:lpstr>
      <vt:lpstr>Quicksand</vt:lpstr>
      <vt:lpstr>Nunito Light</vt:lpstr>
      <vt:lpstr>Elegant Bachelor Thesis by Slidesgo</vt:lpstr>
      <vt:lpstr>Elegant Bachelor Thesis</vt:lpstr>
      <vt:lpstr>Bevezetés</vt:lpstr>
      <vt:lpstr>Table of contents</vt:lpstr>
      <vt:lpstr>Programalgoritmusok</vt:lpstr>
      <vt:lpstr>Termék feltöltés</vt:lpstr>
      <vt:lpstr>Hibaüzenetek</vt:lpstr>
      <vt:lpstr>http://weissesvagyok.infy.uk/adokveszek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Bachelor Thesis</dc:title>
  <dc:creator>Vivien</dc:creator>
  <cp:lastModifiedBy>Vivien</cp:lastModifiedBy>
  <cp:revision>17</cp:revision>
  <dcterms:modified xsi:type="dcterms:W3CDTF">2025-05-28T16:47:00Z</dcterms:modified>
</cp:coreProperties>
</file>