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18"/>
  </p:notesMasterIdLst>
  <p:sldIdLst>
    <p:sldId id="564" r:id="rId2"/>
    <p:sldId id="558" r:id="rId3"/>
    <p:sldId id="566" r:id="rId4"/>
    <p:sldId id="568" r:id="rId5"/>
    <p:sldId id="567" r:id="rId6"/>
    <p:sldId id="565" r:id="rId7"/>
    <p:sldId id="560" r:id="rId8"/>
    <p:sldId id="561" r:id="rId9"/>
    <p:sldId id="569" r:id="rId10"/>
    <p:sldId id="570" r:id="rId11"/>
    <p:sldId id="571" r:id="rId12"/>
    <p:sldId id="572" r:id="rId13"/>
    <p:sldId id="573" r:id="rId14"/>
    <p:sldId id="574" r:id="rId15"/>
    <p:sldId id="562" r:id="rId16"/>
    <p:sldId id="563" r:id="rId17"/>
  </p:sldIdLst>
  <p:sldSz cx="9144000" cy="6858000" type="screen4x3"/>
  <p:notesSz cx="6858000" cy="9144000"/>
  <p:custDataLst>
    <p:tags r:id="rId1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7FD5"/>
    <a:srgbClr val="339966"/>
    <a:srgbClr val="FFC000"/>
    <a:srgbClr val="194D33"/>
    <a:srgbClr val="E4E3CF"/>
    <a:srgbClr val="0F6FC6"/>
    <a:srgbClr val="F4EED2"/>
    <a:srgbClr val="122240"/>
    <a:srgbClr val="00193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74" autoAdjust="0"/>
    <p:restoredTop sz="87648" autoAdjust="0"/>
  </p:normalViewPr>
  <p:slideViewPr>
    <p:cSldViewPr snapToGrid="0">
      <p:cViewPr>
        <p:scale>
          <a:sx n="150" d="100"/>
          <a:sy n="150" d="100"/>
        </p:scale>
        <p:origin x="270" y="18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727782-06CE-4414-A22D-1AE53752CC3A}" type="datetimeFigureOut">
              <a:rPr lang="en-US" smtClean="0"/>
              <a:t>6/26/2018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8B027E-B4E0-4523-917C-EAD81C2E0F7B}" type="slidenum">
              <a:rPr lang="en-US" smtClean="0"/>
              <a:t>‹#›</a:t>
            </a:fld>
            <a:endParaRPr lang="en-US"/>
          </a:p>
        </p:txBody>
      </p:sp>
    </p:spTree>
    <p:extLst>
      <p:ext uri="{BB962C8B-B14F-4D97-AF65-F5344CB8AC3E}">
        <p14:creationId xmlns:p14="http://schemas.microsoft.com/office/powerpoint/2010/main" val="3110119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Matthew</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Looking to understand the current landscape of the industry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Examples: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Doesn’t know customer demands/preferences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Types of popular beer would be high in demand.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endParaRPr lang="en-US" dirty="0"/>
          </a:p>
        </p:txBody>
      </p:sp>
      <p:sp>
        <p:nvSpPr>
          <p:cNvPr id="4" name="Slide Number Placeholder 3"/>
          <p:cNvSpPr>
            <a:spLocks noGrp="1"/>
          </p:cNvSpPr>
          <p:nvPr>
            <p:ph type="sldNum" sz="quarter" idx="10"/>
          </p:nvPr>
        </p:nvSpPr>
        <p:spPr/>
        <p:txBody>
          <a:bodyPr/>
          <a:lstStyle/>
          <a:p>
            <a:fld id="{868B027E-B4E0-4523-917C-EAD81C2E0F7B}" type="slidenum">
              <a:rPr lang="en-US" smtClean="0"/>
              <a:t>2</a:t>
            </a:fld>
            <a:endParaRPr lang="en-US"/>
          </a:p>
        </p:txBody>
      </p:sp>
    </p:spTree>
    <p:extLst>
      <p:ext uri="{BB962C8B-B14F-4D97-AF65-F5344CB8AC3E}">
        <p14:creationId xmlns:p14="http://schemas.microsoft.com/office/powerpoint/2010/main" val="3569934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What data are we working with?</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Examples of questions we are asking the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are attempting to answer questions that will help narrow your focus in the evaluation of a new market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Focusing on the listed levels of alcohol by volume (ABV) and the international bitterness unit (IBU).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p:txBody>
      </p:sp>
      <p:sp>
        <p:nvSpPr>
          <p:cNvPr id="4" name="Slide Number Placeholder 3"/>
          <p:cNvSpPr>
            <a:spLocks noGrp="1"/>
          </p:cNvSpPr>
          <p:nvPr>
            <p:ph type="sldNum" sz="quarter" idx="10"/>
          </p:nvPr>
        </p:nvSpPr>
        <p:spPr/>
        <p:txBody>
          <a:bodyPr/>
          <a:lstStyle/>
          <a:p>
            <a:fld id="{868B027E-B4E0-4523-917C-EAD81C2E0F7B}" type="slidenum">
              <a:rPr lang="en-US" smtClean="0"/>
              <a:t>3</a:t>
            </a:fld>
            <a:endParaRPr lang="en-US"/>
          </a:p>
        </p:txBody>
      </p:sp>
    </p:spTree>
    <p:extLst>
      <p:ext uri="{BB962C8B-B14F-4D97-AF65-F5344CB8AC3E}">
        <p14:creationId xmlns:p14="http://schemas.microsoft.com/office/powerpoint/2010/main" val="2255861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Brock</a:t>
            </a:r>
          </a:p>
          <a:p>
            <a:endParaRPr lang="en-US" dirty="0"/>
          </a:p>
          <a:p>
            <a:pPr marL="171450" indent="-171450">
              <a:buFont typeface="Arial" panose="020B0604020202020204" pitchFamily="34" charset="0"/>
              <a:buChar char="•"/>
            </a:pPr>
            <a:r>
              <a:rPr lang="en-US" dirty="0"/>
              <a:t>Understand significance of ABV and IBU relationship</a:t>
            </a:r>
          </a:p>
        </p:txBody>
      </p:sp>
      <p:sp>
        <p:nvSpPr>
          <p:cNvPr id="4" name="Slide Number Placeholder 3"/>
          <p:cNvSpPr>
            <a:spLocks noGrp="1"/>
          </p:cNvSpPr>
          <p:nvPr>
            <p:ph type="sldNum" sz="quarter" idx="10"/>
          </p:nvPr>
        </p:nvSpPr>
        <p:spPr/>
        <p:txBody>
          <a:bodyPr/>
          <a:lstStyle/>
          <a:p>
            <a:fld id="{868B027E-B4E0-4523-917C-EAD81C2E0F7B}" type="slidenum">
              <a:rPr lang="en-US" smtClean="0"/>
              <a:t>4</a:t>
            </a:fld>
            <a:endParaRPr lang="en-US"/>
          </a:p>
        </p:txBody>
      </p:sp>
    </p:spTree>
    <p:extLst>
      <p:ext uri="{BB962C8B-B14F-4D97-AF65-F5344CB8AC3E}">
        <p14:creationId xmlns:p14="http://schemas.microsoft.com/office/powerpoint/2010/main" val="131883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Quinton</a:t>
            </a:r>
          </a:p>
        </p:txBody>
      </p:sp>
      <p:sp>
        <p:nvSpPr>
          <p:cNvPr id="4" name="Slide Number Placeholder 3"/>
          <p:cNvSpPr>
            <a:spLocks noGrp="1"/>
          </p:cNvSpPr>
          <p:nvPr>
            <p:ph type="sldNum" sz="quarter" idx="10"/>
          </p:nvPr>
        </p:nvSpPr>
        <p:spPr/>
        <p:txBody>
          <a:bodyPr/>
          <a:lstStyle/>
          <a:p>
            <a:fld id="{868B027E-B4E0-4523-917C-EAD81C2E0F7B}" type="slidenum">
              <a:rPr lang="en-US" smtClean="0"/>
              <a:t>5</a:t>
            </a:fld>
            <a:endParaRPr lang="en-US"/>
          </a:p>
        </p:txBody>
      </p:sp>
    </p:spTree>
    <p:extLst>
      <p:ext uri="{BB962C8B-B14F-4D97-AF65-F5344CB8AC3E}">
        <p14:creationId xmlns:p14="http://schemas.microsoft.com/office/powerpoint/2010/main" val="1327926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8B027E-B4E0-4523-917C-EAD81C2E0F7B}" type="slidenum">
              <a:rPr lang="en-US" smtClean="0"/>
              <a:t>6</a:t>
            </a:fld>
            <a:endParaRPr lang="en-US"/>
          </a:p>
        </p:txBody>
      </p:sp>
    </p:spTree>
    <p:extLst>
      <p:ext uri="{BB962C8B-B14F-4D97-AF65-F5344CB8AC3E}">
        <p14:creationId xmlns:p14="http://schemas.microsoft.com/office/powerpoint/2010/main" val="39680504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Do not remove" hidden="1">
            <a:extLst>
              <a:ext uri="{FF2B5EF4-FFF2-40B4-BE49-F238E27FC236}">
                <a16:creationId xmlns:a16="http://schemas.microsoft.com/office/drawing/2014/main" id="{9BFC9394-3324-4BAA-89DE-81A715CED265}"/>
              </a:ext>
            </a:extLst>
          </p:cNvPr>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0809A7-A1BE-490F-89EA-01D139FE5B96}" type="datetime1">
              <a:rPr lang="en-US" smtClean="0"/>
              <a:t>6/26/2018</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453954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1C47BC-B3D1-488B-B6EB-96F0747FE70D}" type="datetime1">
              <a:rPr lang="en-US" smtClean="0"/>
              <a:t>6/26/2018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AF2C3B-1203-49CB-859A-1609FC290A3B}" type="slidenum">
              <a:rPr lang="en-US" smtClean="0"/>
              <a:t>‹#›</a:t>
            </a:fld>
            <a:endParaRPr lang="en-US"/>
          </a:p>
        </p:txBody>
      </p:sp>
    </p:spTree>
    <p:extLst>
      <p:ext uri="{BB962C8B-B14F-4D97-AF65-F5344CB8AC3E}">
        <p14:creationId xmlns:p14="http://schemas.microsoft.com/office/powerpoint/2010/main" val="4284339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3AA876-1295-4F54-9C1E-7C7276A6CCF0}" type="datetime1">
              <a:rPr lang="en-US" smtClean="0"/>
              <a:t>6/26/2018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AF2C3B-1203-49CB-859A-1609FC290A3B}" type="slidenum">
              <a:rPr lang="en-US" smtClean="0"/>
              <a:t>‹#›</a:t>
            </a:fld>
            <a:endParaRPr lang="en-US"/>
          </a:p>
        </p:txBody>
      </p:sp>
    </p:spTree>
    <p:extLst>
      <p:ext uri="{BB962C8B-B14F-4D97-AF65-F5344CB8AC3E}">
        <p14:creationId xmlns:p14="http://schemas.microsoft.com/office/powerpoint/2010/main" val="2157147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Do not remove" hidden="1">
            <a:extLst>
              <a:ext uri="{FF2B5EF4-FFF2-40B4-BE49-F238E27FC236}">
                <a16:creationId xmlns:a16="http://schemas.microsoft.com/office/drawing/2014/main" id="{99A09C64-B237-445D-9AA9-A54F76F786D0}"/>
              </a:ext>
            </a:extLst>
          </p:cNvPr>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2BEAEC-847C-4CD9-A07A-FC2E5675D83A}" type="datetime1">
              <a:rPr lang="en-US" smtClean="0"/>
              <a:t>6/26/2018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 </a:t>
            </a:r>
            <a:fld id="{19AF2C3B-1203-49CB-859A-1609FC290A3B}" type="slidenum">
              <a:rPr lang="en-US" smtClean="0"/>
              <a:pPr/>
              <a:t>‹#›</a:t>
            </a:fld>
            <a:endParaRPr lang="en-US" dirty="0"/>
          </a:p>
        </p:txBody>
      </p:sp>
    </p:spTree>
    <p:extLst>
      <p:ext uri="{BB962C8B-B14F-4D97-AF65-F5344CB8AC3E}">
        <p14:creationId xmlns:p14="http://schemas.microsoft.com/office/powerpoint/2010/main" val="2556758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327E9FE-D2C0-4FBA-A150-4DC9F14A22EA}" type="datetime1">
              <a:rPr lang="en-US" smtClean="0"/>
              <a:t>6/26/2018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AF2C3B-1203-49CB-859A-1609FC290A3B}" type="slidenum">
              <a:rPr lang="en-US" smtClean="0"/>
              <a:t>‹#›</a:t>
            </a:fld>
            <a:endParaRPr lang="en-US"/>
          </a:p>
        </p:txBody>
      </p:sp>
    </p:spTree>
    <p:extLst>
      <p:ext uri="{BB962C8B-B14F-4D97-AF65-F5344CB8AC3E}">
        <p14:creationId xmlns:p14="http://schemas.microsoft.com/office/powerpoint/2010/main" val="799901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0AC419-FE3E-458E-938E-605693584E76}" type="datetime1">
              <a:rPr lang="en-US" smtClean="0"/>
              <a:t>6/26/2018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AF2C3B-1203-49CB-859A-1609FC290A3B}" type="slidenum">
              <a:rPr lang="en-US" smtClean="0"/>
              <a:t>‹#›</a:t>
            </a:fld>
            <a:endParaRPr lang="en-US"/>
          </a:p>
        </p:txBody>
      </p:sp>
    </p:spTree>
    <p:extLst>
      <p:ext uri="{BB962C8B-B14F-4D97-AF65-F5344CB8AC3E}">
        <p14:creationId xmlns:p14="http://schemas.microsoft.com/office/powerpoint/2010/main" val="92189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B0C268-47B8-4103-8C53-F2CE0B73FA5E}" type="datetime1">
              <a:rPr lang="en-US" smtClean="0"/>
              <a:t>6/26/2018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AF2C3B-1203-49CB-859A-1609FC290A3B}" type="slidenum">
              <a:rPr lang="en-US" smtClean="0"/>
              <a:t>‹#›</a:t>
            </a:fld>
            <a:endParaRPr lang="en-US"/>
          </a:p>
        </p:txBody>
      </p:sp>
    </p:spTree>
    <p:extLst>
      <p:ext uri="{BB962C8B-B14F-4D97-AF65-F5344CB8AC3E}">
        <p14:creationId xmlns:p14="http://schemas.microsoft.com/office/powerpoint/2010/main" val="3009029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9E710B-EE9D-4791-A529-AB9A87AE1E4E}" type="datetime1">
              <a:rPr lang="en-US" smtClean="0"/>
              <a:t>6/26/2018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AF2C3B-1203-49CB-859A-1609FC290A3B}" type="slidenum">
              <a:rPr lang="en-US" smtClean="0"/>
              <a:t>‹#›</a:t>
            </a:fld>
            <a:endParaRPr lang="en-US"/>
          </a:p>
        </p:txBody>
      </p:sp>
    </p:spTree>
    <p:extLst>
      <p:ext uri="{BB962C8B-B14F-4D97-AF65-F5344CB8AC3E}">
        <p14:creationId xmlns:p14="http://schemas.microsoft.com/office/powerpoint/2010/main" val="2848016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o not remove" hidden="1">
            <a:extLst>
              <a:ext uri="{FF2B5EF4-FFF2-40B4-BE49-F238E27FC236}">
                <a16:creationId xmlns:a16="http://schemas.microsoft.com/office/drawing/2014/main" id="{84EDAF22-DE02-4D37-8CF5-C102A7DD59E3}"/>
              </a:ext>
            </a:extLst>
          </p:cNvPr>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5361C7D7-9DF4-4483-9D22-FD529342FD88}" type="datetime1">
              <a:rPr lang="en-US" smtClean="0"/>
              <a:t>6/26/2018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AF2C3B-1203-49CB-859A-1609FC290A3B}" type="slidenum">
              <a:rPr lang="en-US" smtClean="0"/>
              <a:t>‹#›</a:t>
            </a:fld>
            <a:endParaRPr lang="en-US"/>
          </a:p>
        </p:txBody>
      </p:sp>
    </p:spTree>
    <p:extLst>
      <p:ext uri="{BB962C8B-B14F-4D97-AF65-F5344CB8AC3E}">
        <p14:creationId xmlns:p14="http://schemas.microsoft.com/office/powerpoint/2010/main" val="834925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1B898C-670D-4B94-B944-3D1E35655CB0}" type="datetime1">
              <a:rPr lang="en-US" smtClean="0"/>
              <a:t>6/26/2018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AF2C3B-1203-49CB-859A-1609FC290A3B}" type="slidenum">
              <a:rPr lang="en-US" smtClean="0"/>
              <a:t>‹#›</a:t>
            </a:fld>
            <a:endParaRPr lang="en-US"/>
          </a:p>
        </p:txBody>
      </p:sp>
    </p:spTree>
    <p:extLst>
      <p:ext uri="{BB962C8B-B14F-4D97-AF65-F5344CB8AC3E}">
        <p14:creationId xmlns:p14="http://schemas.microsoft.com/office/powerpoint/2010/main" val="1781226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79928EF-82C4-49F3-8BDC-DC25C370E1D1}" type="datetime1">
              <a:rPr lang="en-US" smtClean="0"/>
              <a:t>6/26/2018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AF2C3B-1203-49CB-859A-1609FC290A3B}" type="slidenum">
              <a:rPr lang="en-US" smtClean="0"/>
              <a:t>‹#›</a:t>
            </a:fld>
            <a:endParaRPr lang="en-US"/>
          </a:p>
        </p:txBody>
      </p:sp>
    </p:spTree>
    <p:extLst>
      <p:ext uri="{BB962C8B-B14F-4D97-AF65-F5344CB8AC3E}">
        <p14:creationId xmlns:p14="http://schemas.microsoft.com/office/powerpoint/2010/main" val="1794242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F53253-F9B5-45ED-ABD2-19B3FA6BACF6}" type="datetime1">
              <a:rPr lang="en-US" smtClean="0"/>
              <a:t>6/26/2018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AF2C3B-1203-49CB-859A-1609FC290A3B}" type="slidenum">
              <a:rPr lang="en-US" smtClean="0"/>
              <a:t>‹#›</a:t>
            </a:fld>
            <a:endParaRPr lang="en-US"/>
          </a:p>
        </p:txBody>
      </p:sp>
    </p:spTree>
    <p:extLst>
      <p:ext uri="{BB962C8B-B14F-4D97-AF65-F5344CB8AC3E}">
        <p14:creationId xmlns:p14="http://schemas.microsoft.com/office/powerpoint/2010/main" val="22191093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la-mar/DDS_Case_Study_1/"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090DD-8EC8-4F09-8167-D738D8E9B366}"/>
              </a:ext>
            </a:extLst>
          </p:cNvPr>
          <p:cNvSpPr>
            <a:spLocks noGrp="1"/>
          </p:cNvSpPr>
          <p:nvPr>
            <p:ph type="ctrTitle"/>
          </p:nvPr>
        </p:nvSpPr>
        <p:spPr>
          <a:xfrm>
            <a:off x="685800" y="785813"/>
            <a:ext cx="7772400" cy="2387600"/>
          </a:xfrm>
        </p:spPr>
        <p:txBody>
          <a:bodyPr/>
          <a:lstStyle/>
          <a:p>
            <a:r>
              <a:rPr lang="da-DK" b="1" dirty="0">
                <a:solidFill>
                  <a:srgbClr val="002060"/>
                </a:solidFill>
                <a:latin typeface="Franklin Gothic Medium" panose="020B0603020102020204" pitchFamily="34" charset="0"/>
                <a:cs typeface="Arial" panose="020B0604020202020204" pitchFamily="34" charset="0"/>
              </a:rPr>
              <a:t>BUZZ vs. BITE</a:t>
            </a:r>
            <a:endParaRPr lang="en-US" dirty="0"/>
          </a:p>
        </p:txBody>
      </p:sp>
      <p:sp>
        <p:nvSpPr>
          <p:cNvPr id="3" name="Subtitle 2">
            <a:extLst>
              <a:ext uri="{FF2B5EF4-FFF2-40B4-BE49-F238E27FC236}">
                <a16:creationId xmlns:a16="http://schemas.microsoft.com/office/drawing/2014/main" id="{5160D682-2B36-4922-9F4D-56ACE9C577F2}"/>
              </a:ext>
            </a:extLst>
          </p:cNvPr>
          <p:cNvSpPr>
            <a:spLocks noGrp="1"/>
          </p:cNvSpPr>
          <p:nvPr>
            <p:ph type="subTitle" idx="1"/>
          </p:nvPr>
        </p:nvSpPr>
        <p:spPr>
          <a:xfrm>
            <a:off x="1143000" y="3265488"/>
            <a:ext cx="6858000" cy="1655762"/>
          </a:xfrm>
        </p:spPr>
        <p:txBody>
          <a:bodyPr/>
          <a:lstStyle/>
          <a:p>
            <a:r>
              <a:rPr lang="en-US" b="1" dirty="0">
                <a:solidFill>
                  <a:srgbClr val="002060"/>
                </a:solidFill>
                <a:latin typeface="Franklin Gothic Medium" panose="020B0603020102020204" pitchFamily="34" charset="0"/>
                <a:cs typeface="Arial" panose="020B0604020202020204" pitchFamily="34" charset="0"/>
              </a:rPr>
              <a:t>An Analysis of Alcohol Content and Bitterness in American Craft Beers</a:t>
            </a:r>
            <a:endParaRPr lang="en-US" dirty="0"/>
          </a:p>
        </p:txBody>
      </p:sp>
      <p:cxnSp>
        <p:nvCxnSpPr>
          <p:cNvPr id="4" name="Straight Connector 3">
            <a:extLst>
              <a:ext uri="{FF2B5EF4-FFF2-40B4-BE49-F238E27FC236}">
                <a16:creationId xmlns:a16="http://schemas.microsoft.com/office/drawing/2014/main" id="{1436B8B5-4C20-483E-AD1F-6AE97E8BAF6F}"/>
              </a:ext>
            </a:extLst>
          </p:cNvPr>
          <p:cNvCxnSpPr/>
          <p:nvPr/>
        </p:nvCxnSpPr>
        <p:spPr>
          <a:xfrm>
            <a:off x="367598" y="3222906"/>
            <a:ext cx="8408804"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E7F34F7-9CB5-466C-A86D-3A39DACEB903}"/>
              </a:ext>
            </a:extLst>
          </p:cNvPr>
          <p:cNvSpPr txBox="1"/>
          <p:nvPr/>
        </p:nvSpPr>
        <p:spPr>
          <a:xfrm>
            <a:off x="1335373" y="6298680"/>
            <a:ext cx="6858000" cy="338554"/>
          </a:xfrm>
          <a:prstGeom prst="rect">
            <a:avLst/>
          </a:prstGeom>
          <a:noFill/>
        </p:spPr>
        <p:txBody>
          <a:bodyPr wrap="square" rtlCol="0">
            <a:spAutoFit/>
          </a:bodyPr>
          <a:lstStyle/>
          <a:p>
            <a:pPr algn="ctr"/>
            <a:r>
              <a:rPr lang="en-US" sz="1600" dirty="0">
                <a:solidFill>
                  <a:srgbClr val="002060"/>
                </a:solidFill>
                <a:latin typeface="Franklin Gothic Medium" panose="020B0603020102020204" pitchFamily="34" charset="0"/>
                <a:cs typeface="Arial" panose="020B0604020202020204" pitchFamily="34" charset="0"/>
              </a:rPr>
              <a:t>Peter Flaming	Matthew Trevathan	Quinton Nixon	Brock Friedrich</a:t>
            </a:r>
          </a:p>
        </p:txBody>
      </p:sp>
    </p:spTree>
    <p:extLst>
      <p:ext uri="{BB962C8B-B14F-4D97-AF65-F5344CB8AC3E}">
        <p14:creationId xmlns:p14="http://schemas.microsoft.com/office/powerpoint/2010/main" val="647160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7BCC91-9EB9-489A-B60A-B48980223D67}"/>
              </a:ext>
            </a:extLst>
          </p:cNvPr>
          <p:cNvSpPr txBox="1"/>
          <p:nvPr/>
        </p:nvSpPr>
        <p:spPr>
          <a:xfrm>
            <a:off x="378798" y="188682"/>
            <a:ext cx="8057971" cy="523220"/>
          </a:xfrm>
          <a:prstGeom prst="rect">
            <a:avLst/>
          </a:prstGeom>
          <a:noFill/>
        </p:spPr>
        <p:txBody>
          <a:bodyPr wrap="square" lIns="182880" rtlCol="0" anchor="b">
            <a:spAutoFit/>
          </a:bodyPr>
          <a:lstStyle/>
          <a:p>
            <a:r>
              <a:rPr lang="da-DK" sz="2800" b="1" dirty="0">
                <a:solidFill>
                  <a:srgbClr val="002060"/>
                </a:solidFill>
                <a:latin typeface="Franklin Gothic Medium" panose="020B0603020102020204" pitchFamily="34" charset="0"/>
                <a:cs typeface="Arial" panose="020B0604020202020204" pitchFamily="34" charset="0"/>
              </a:rPr>
              <a:t>Appendix</a:t>
            </a:r>
            <a:endParaRPr lang="en-US" sz="2800" b="1" dirty="0">
              <a:solidFill>
                <a:srgbClr val="002060"/>
              </a:solidFill>
              <a:latin typeface="Franklin Gothic Medium" panose="020B0603020102020204" pitchFamily="34" charset="0"/>
              <a:cs typeface="Arial" panose="020B0604020202020204" pitchFamily="34" charset="0"/>
            </a:endParaRPr>
          </a:p>
        </p:txBody>
      </p:sp>
      <p:cxnSp>
        <p:nvCxnSpPr>
          <p:cNvPr id="6" name="Straight Connector 5">
            <a:extLst>
              <a:ext uri="{FF2B5EF4-FFF2-40B4-BE49-F238E27FC236}">
                <a16:creationId xmlns:a16="http://schemas.microsoft.com/office/drawing/2014/main" id="{A6D80685-38FF-408B-863E-0DBB7D8D7AD1}"/>
              </a:ext>
            </a:extLst>
          </p:cNvPr>
          <p:cNvCxnSpPr/>
          <p:nvPr/>
        </p:nvCxnSpPr>
        <p:spPr>
          <a:xfrm>
            <a:off x="367598" y="743926"/>
            <a:ext cx="8408804"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Slide Number Placeholder 3">
            <a:extLst>
              <a:ext uri="{FF2B5EF4-FFF2-40B4-BE49-F238E27FC236}">
                <a16:creationId xmlns:a16="http://schemas.microsoft.com/office/drawing/2014/main" id="{A1EDFDE6-BFD3-40E8-81C9-2C5695835480}"/>
              </a:ext>
            </a:extLst>
          </p:cNvPr>
          <p:cNvSpPr txBox="1">
            <a:spLocks/>
          </p:cNvSpPr>
          <p:nvPr/>
        </p:nvSpPr>
        <p:spPr>
          <a:xfrm>
            <a:off x="6730202" y="6423950"/>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Page </a:t>
            </a:r>
            <a:fld id="{CCF0F3AE-6221-4D43-B24E-11456CA80604}" type="slidenum">
              <a:rPr lang="en-US" smtClean="0"/>
              <a:pPr/>
              <a:t>10</a:t>
            </a:fld>
            <a:endParaRPr lang="en-US" dirty="0"/>
          </a:p>
        </p:txBody>
      </p:sp>
      <p:cxnSp>
        <p:nvCxnSpPr>
          <p:cNvPr id="10" name="Straight Connector 9">
            <a:extLst>
              <a:ext uri="{FF2B5EF4-FFF2-40B4-BE49-F238E27FC236}">
                <a16:creationId xmlns:a16="http://schemas.microsoft.com/office/drawing/2014/main" id="{DA920788-44E2-4BEB-8958-B773A6427AF2}"/>
              </a:ext>
            </a:extLst>
          </p:cNvPr>
          <p:cNvCxnSpPr/>
          <p:nvPr/>
        </p:nvCxnSpPr>
        <p:spPr>
          <a:xfrm>
            <a:off x="367598" y="6410755"/>
            <a:ext cx="840880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9A4DA87-2E29-4AAF-9572-FAC00EA2B14F}"/>
              </a:ext>
            </a:extLst>
          </p:cNvPr>
          <p:cNvSpPr txBox="1"/>
          <p:nvPr/>
        </p:nvSpPr>
        <p:spPr>
          <a:xfrm>
            <a:off x="642381" y="1183627"/>
            <a:ext cx="8336387" cy="3480354"/>
          </a:xfrm>
          <a:prstGeom prst="rect">
            <a:avLst/>
          </a:prstGeom>
          <a:noFill/>
        </p:spPr>
        <p:txBody>
          <a:bodyPr wrap="square" rtlCol="0">
            <a:noAutofit/>
          </a:bodyPr>
          <a:lstStyle/>
          <a:p>
            <a:r>
              <a:rPr lang="en-US" dirty="0"/>
              <a:t>Question 3</a:t>
            </a:r>
          </a:p>
          <a:p>
            <a:r>
              <a:rPr lang="en-US" dirty="0"/>
              <a:t>Sometimes data are not available. This analysis is no exception. To better understand how our analysis could be impacted by missing values we first have to identify and county them.</a:t>
            </a:r>
          </a:p>
          <a:p>
            <a:r>
              <a:rPr lang="en-US" dirty="0"/>
              <a:t>These missing values would interfere with our analysis of center for the numeric variables and frequency of our factor and character variables. Once the missing values are removed, we can use the clean data to conduct the descriptive and quantitative analysis.</a:t>
            </a:r>
          </a:p>
          <a:p>
            <a:r>
              <a:rPr lang="en-US" dirty="0"/>
              <a:t>Below is a count missing values by variable.</a:t>
            </a:r>
          </a:p>
          <a:p>
            <a:pPr marL="285750" indent="-285750">
              <a:spcAft>
                <a:spcPts val="600"/>
              </a:spcAft>
              <a:buFont typeface="Arial" panose="020B0604020202020204" pitchFamily="34" charset="0"/>
              <a:buChar char="•"/>
            </a:pPr>
            <a:endParaRPr lang="en-US" sz="1600" dirty="0"/>
          </a:p>
        </p:txBody>
      </p:sp>
    </p:spTree>
    <p:extLst>
      <p:ext uri="{BB962C8B-B14F-4D97-AF65-F5344CB8AC3E}">
        <p14:creationId xmlns:p14="http://schemas.microsoft.com/office/powerpoint/2010/main" val="2774146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7BCC91-9EB9-489A-B60A-B48980223D67}"/>
              </a:ext>
            </a:extLst>
          </p:cNvPr>
          <p:cNvSpPr txBox="1"/>
          <p:nvPr/>
        </p:nvSpPr>
        <p:spPr>
          <a:xfrm>
            <a:off x="378798" y="188682"/>
            <a:ext cx="8057971" cy="523220"/>
          </a:xfrm>
          <a:prstGeom prst="rect">
            <a:avLst/>
          </a:prstGeom>
          <a:noFill/>
        </p:spPr>
        <p:txBody>
          <a:bodyPr wrap="square" lIns="182880" rtlCol="0" anchor="b">
            <a:spAutoFit/>
          </a:bodyPr>
          <a:lstStyle/>
          <a:p>
            <a:r>
              <a:rPr lang="da-DK" sz="2800" b="1" dirty="0">
                <a:solidFill>
                  <a:srgbClr val="002060"/>
                </a:solidFill>
                <a:latin typeface="Franklin Gothic Medium" panose="020B0603020102020204" pitchFamily="34" charset="0"/>
                <a:cs typeface="Arial" panose="020B0604020202020204" pitchFamily="34" charset="0"/>
              </a:rPr>
              <a:t>Appendix</a:t>
            </a:r>
            <a:endParaRPr lang="en-US" sz="2800" b="1" dirty="0">
              <a:solidFill>
                <a:srgbClr val="002060"/>
              </a:solidFill>
              <a:latin typeface="Franklin Gothic Medium" panose="020B0603020102020204" pitchFamily="34" charset="0"/>
              <a:cs typeface="Arial" panose="020B0604020202020204" pitchFamily="34" charset="0"/>
            </a:endParaRPr>
          </a:p>
        </p:txBody>
      </p:sp>
      <p:cxnSp>
        <p:nvCxnSpPr>
          <p:cNvPr id="6" name="Straight Connector 5">
            <a:extLst>
              <a:ext uri="{FF2B5EF4-FFF2-40B4-BE49-F238E27FC236}">
                <a16:creationId xmlns:a16="http://schemas.microsoft.com/office/drawing/2014/main" id="{A6D80685-38FF-408B-863E-0DBB7D8D7AD1}"/>
              </a:ext>
            </a:extLst>
          </p:cNvPr>
          <p:cNvCxnSpPr/>
          <p:nvPr/>
        </p:nvCxnSpPr>
        <p:spPr>
          <a:xfrm>
            <a:off x="367598" y="743926"/>
            <a:ext cx="8408804"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Slide Number Placeholder 3">
            <a:extLst>
              <a:ext uri="{FF2B5EF4-FFF2-40B4-BE49-F238E27FC236}">
                <a16:creationId xmlns:a16="http://schemas.microsoft.com/office/drawing/2014/main" id="{A1EDFDE6-BFD3-40E8-81C9-2C5695835480}"/>
              </a:ext>
            </a:extLst>
          </p:cNvPr>
          <p:cNvSpPr txBox="1">
            <a:spLocks/>
          </p:cNvSpPr>
          <p:nvPr/>
        </p:nvSpPr>
        <p:spPr>
          <a:xfrm>
            <a:off x="6730202" y="6423950"/>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Page </a:t>
            </a:r>
            <a:fld id="{CCF0F3AE-6221-4D43-B24E-11456CA80604}" type="slidenum">
              <a:rPr lang="en-US" smtClean="0"/>
              <a:pPr/>
              <a:t>11</a:t>
            </a:fld>
            <a:endParaRPr lang="en-US" dirty="0"/>
          </a:p>
        </p:txBody>
      </p:sp>
      <p:cxnSp>
        <p:nvCxnSpPr>
          <p:cNvPr id="10" name="Straight Connector 9">
            <a:extLst>
              <a:ext uri="{FF2B5EF4-FFF2-40B4-BE49-F238E27FC236}">
                <a16:creationId xmlns:a16="http://schemas.microsoft.com/office/drawing/2014/main" id="{DA920788-44E2-4BEB-8958-B773A6427AF2}"/>
              </a:ext>
            </a:extLst>
          </p:cNvPr>
          <p:cNvCxnSpPr/>
          <p:nvPr/>
        </p:nvCxnSpPr>
        <p:spPr>
          <a:xfrm>
            <a:off x="367598" y="6410755"/>
            <a:ext cx="840880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9A4DA87-2E29-4AAF-9572-FAC00EA2B14F}"/>
              </a:ext>
            </a:extLst>
          </p:cNvPr>
          <p:cNvSpPr txBox="1"/>
          <p:nvPr/>
        </p:nvSpPr>
        <p:spPr>
          <a:xfrm>
            <a:off x="642381" y="1183627"/>
            <a:ext cx="8336387" cy="3480354"/>
          </a:xfrm>
          <a:prstGeom prst="rect">
            <a:avLst/>
          </a:prstGeom>
          <a:noFill/>
        </p:spPr>
        <p:txBody>
          <a:bodyPr wrap="square" rtlCol="0">
            <a:noAutofit/>
          </a:bodyPr>
          <a:lstStyle/>
          <a:p>
            <a:r>
              <a:rPr lang="en-US" dirty="0"/>
              <a:t>Question 4</a:t>
            </a:r>
          </a:p>
          <a:p>
            <a:r>
              <a:rPr lang="en-US" dirty="0"/>
              <a:t>Computing the median is straightforward. We simply merge all of the cleaned data by state, and calculate the median ABV and IBU for each state, which is summarized into a table and plotted as bar charts recording the median values across each state side by side.</a:t>
            </a:r>
          </a:p>
          <a:p>
            <a:r>
              <a:rPr lang="en-US" dirty="0"/>
              <a:t>This plot is </a:t>
            </a:r>
            <a:r>
              <a:rPr lang="en-US" dirty="0" err="1"/>
              <a:t>benificial</a:t>
            </a:r>
            <a:r>
              <a:rPr lang="en-US" dirty="0"/>
              <a:t> to the analysis, because it gives insight into the beer characteristics of the prominent brewing states and the other states with less than twenty breweries. The prominent brewing states all share high ABV and IBU values, which brings more evidence to investigate for the analysis.</a:t>
            </a:r>
          </a:p>
          <a:p>
            <a:r>
              <a:rPr lang="en-US" dirty="0"/>
              <a:t>Are high ABV and IBU values always a characteristic of highly demanded beers in the respective market? We will have to produce a </a:t>
            </a:r>
            <a:r>
              <a:rPr lang="en-US" dirty="0" err="1"/>
              <a:t>plausable</a:t>
            </a:r>
            <a:r>
              <a:rPr lang="en-US" dirty="0"/>
              <a:t> claim and conduct a hypothesis test of that claim after further investigation.</a:t>
            </a:r>
          </a:p>
          <a:p>
            <a:pPr marL="285750" indent="-285750">
              <a:spcAft>
                <a:spcPts val="600"/>
              </a:spcAft>
              <a:buFont typeface="Arial" panose="020B0604020202020204" pitchFamily="34" charset="0"/>
              <a:buChar char="•"/>
            </a:pPr>
            <a:endParaRPr lang="en-US" sz="1600" dirty="0"/>
          </a:p>
        </p:txBody>
      </p:sp>
    </p:spTree>
    <p:extLst>
      <p:ext uri="{BB962C8B-B14F-4D97-AF65-F5344CB8AC3E}">
        <p14:creationId xmlns:p14="http://schemas.microsoft.com/office/powerpoint/2010/main" val="3633259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7BCC91-9EB9-489A-B60A-B48980223D67}"/>
              </a:ext>
            </a:extLst>
          </p:cNvPr>
          <p:cNvSpPr txBox="1"/>
          <p:nvPr/>
        </p:nvSpPr>
        <p:spPr>
          <a:xfrm>
            <a:off x="378798" y="188682"/>
            <a:ext cx="8057971" cy="523220"/>
          </a:xfrm>
          <a:prstGeom prst="rect">
            <a:avLst/>
          </a:prstGeom>
          <a:noFill/>
        </p:spPr>
        <p:txBody>
          <a:bodyPr wrap="square" lIns="182880" rtlCol="0" anchor="b">
            <a:spAutoFit/>
          </a:bodyPr>
          <a:lstStyle/>
          <a:p>
            <a:r>
              <a:rPr lang="da-DK" sz="2800" b="1" dirty="0">
                <a:solidFill>
                  <a:srgbClr val="002060"/>
                </a:solidFill>
                <a:latin typeface="Franklin Gothic Medium" panose="020B0603020102020204" pitchFamily="34" charset="0"/>
                <a:cs typeface="Arial" panose="020B0604020202020204" pitchFamily="34" charset="0"/>
              </a:rPr>
              <a:t>Appendix</a:t>
            </a:r>
            <a:endParaRPr lang="en-US" sz="2800" b="1" dirty="0">
              <a:solidFill>
                <a:srgbClr val="002060"/>
              </a:solidFill>
              <a:latin typeface="Franklin Gothic Medium" panose="020B0603020102020204" pitchFamily="34" charset="0"/>
              <a:cs typeface="Arial" panose="020B0604020202020204" pitchFamily="34" charset="0"/>
            </a:endParaRPr>
          </a:p>
        </p:txBody>
      </p:sp>
      <p:cxnSp>
        <p:nvCxnSpPr>
          <p:cNvPr id="6" name="Straight Connector 5">
            <a:extLst>
              <a:ext uri="{FF2B5EF4-FFF2-40B4-BE49-F238E27FC236}">
                <a16:creationId xmlns:a16="http://schemas.microsoft.com/office/drawing/2014/main" id="{A6D80685-38FF-408B-863E-0DBB7D8D7AD1}"/>
              </a:ext>
            </a:extLst>
          </p:cNvPr>
          <p:cNvCxnSpPr/>
          <p:nvPr/>
        </p:nvCxnSpPr>
        <p:spPr>
          <a:xfrm>
            <a:off x="367598" y="743926"/>
            <a:ext cx="8408804"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Slide Number Placeholder 3">
            <a:extLst>
              <a:ext uri="{FF2B5EF4-FFF2-40B4-BE49-F238E27FC236}">
                <a16:creationId xmlns:a16="http://schemas.microsoft.com/office/drawing/2014/main" id="{A1EDFDE6-BFD3-40E8-81C9-2C5695835480}"/>
              </a:ext>
            </a:extLst>
          </p:cNvPr>
          <p:cNvSpPr txBox="1">
            <a:spLocks/>
          </p:cNvSpPr>
          <p:nvPr/>
        </p:nvSpPr>
        <p:spPr>
          <a:xfrm>
            <a:off x="6730202" y="6423950"/>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Page </a:t>
            </a:r>
            <a:fld id="{CCF0F3AE-6221-4D43-B24E-11456CA80604}" type="slidenum">
              <a:rPr lang="en-US" smtClean="0"/>
              <a:pPr/>
              <a:t>12</a:t>
            </a:fld>
            <a:endParaRPr lang="en-US" dirty="0"/>
          </a:p>
        </p:txBody>
      </p:sp>
      <p:cxnSp>
        <p:nvCxnSpPr>
          <p:cNvPr id="10" name="Straight Connector 9">
            <a:extLst>
              <a:ext uri="{FF2B5EF4-FFF2-40B4-BE49-F238E27FC236}">
                <a16:creationId xmlns:a16="http://schemas.microsoft.com/office/drawing/2014/main" id="{DA920788-44E2-4BEB-8958-B773A6427AF2}"/>
              </a:ext>
            </a:extLst>
          </p:cNvPr>
          <p:cNvCxnSpPr/>
          <p:nvPr/>
        </p:nvCxnSpPr>
        <p:spPr>
          <a:xfrm>
            <a:off x="367598" y="6410755"/>
            <a:ext cx="840880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9A4DA87-2E29-4AAF-9572-FAC00EA2B14F}"/>
              </a:ext>
            </a:extLst>
          </p:cNvPr>
          <p:cNvSpPr txBox="1"/>
          <p:nvPr/>
        </p:nvSpPr>
        <p:spPr>
          <a:xfrm>
            <a:off x="642381" y="1183627"/>
            <a:ext cx="8336387" cy="3480354"/>
          </a:xfrm>
          <a:prstGeom prst="rect">
            <a:avLst/>
          </a:prstGeom>
          <a:noFill/>
        </p:spPr>
        <p:txBody>
          <a:bodyPr wrap="square" rtlCol="0">
            <a:noAutofit/>
          </a:bodyPr>
          <a:lstStyle/>
          <a:p>
            <a:r>
              <a:rPr lang="en-US" dirty="0"/>
              <a:t>Question 5</a:t>
            </a:r>
          </a:p>
          <a:p>
            <a:r>
              <a:rPr lang="en-US" dirty="0"/>
              <a:t>Before you can “push the limits” you have to know what the limits are. We want to determine which state has the most alcoholic beer and which state has the most bitter beer.</a:t>
            </a:r>
          </a:p>
          <a:p>
            <a:r>
              <a:rPr lang="en-US" dirty="0"/>
              <a:t>This is relatively simple. We can determine this visually using boxplots and confirm programmatically by sorting the tables in descending order based on the values of interest.</a:t>
            </a:r>
          </a:p>
          <a:p>
            <a:r>
              <a:rPr lang="en-US" dirty="0"/>
              <a:t>The state with the highest ABV value is Colorado with a 0.128 ABV value for the Lee Hill Series Vol. 5 - Belgian Style </a:t>
            </a:r>
            <a:r>
              <a:rPr lang="en-US" dirty="0" err="1"/>
              <a:t>Quadrupel</a:t>
            </a:r>
            <a:r>
              <a:rPr lang="en-US" dirty="0"/>
              <a:t> Ale beer that is a </a:t>
            </a:r>
            <a:r>
              <a:rPr lang="en-US" dirty="0" err="1"/>
              <a:t>Quadrupel</a:t>
            </a:r>
            <a:r>
              <a:rPr lang="en-US" dirty="0"/>
              <a:t> (Quad) style of beer brewed by the Upslope Brewing Company in Boulder, CO.</a:t>
            </a:r>
          </a:p>
          <a:p>
            <a:r>
              <a:rPr lang="en-US" dirty="0"/>
              <a:t>The state with the highest IBU value is Oregon with a 138 IBU value for the Bitter Bitch Imperial IPA beer that is a American Double / Imperial IPA style of beer brewed by the Astoria Brewing Company in Astoria, OR.</a:t>
            </a:r>
          </a:p>
          <a:p>
            <a:r>
              <a:rPr lang="en-US" dirty="0"/>
              <a:t>The states with the highest ABV and IBU values are found to be comprised of a majority of the prominent brewing states including the </a:t>
            </a:r>
            <a:r>
              <a:rPr lang="en-US" dirty="0" err="1"/>
              <a:t>folling</a:t>
            </a:r>
            <a:r>
              <a:rPr lang="en-US" dirty="0"/>
              <a:t> values State(</a:t>
            </a:r>
            <a:r>
              <a:rPr lang="en-US" dirty="0" err="1"/>
              <a:t>maxABV</a:t>
            </a:r>
            <a:r>
              <a:rPr lang="en-US" dirty="0"/>
              <a:t>, </a:t>
            </a:r>
            <a:r>
              <a:rPr lang="en-US" dirty="0" err="1"/>
              <a:t>maxIBU</a:t>
            </a:r>
            <a:r>
              <a:rPr lang="en-US" dirty="0"/>
              <a:t>):</a:t>
            </a:r>
          </a:p>
          <a:p>
            <a:r>
              <a:rPr lang="en-US" dirty="0"/>
              <a:t>Colorado(.128, 104), California(.099, 115), Michigan(.099, 115), Oregon(.082, 138), Texas(.099, 118), Pennsylvania(.099, 113), Massachusetts(.099, 130), Washington(.084, 83), Indiana(.120, 115), Wisconsin(.099, 80).</a:t>
            </a:r>
          </a:p>
          <a:p>
            <a:pPr marL="285750" indent="-285750">
              <a:spcAft>
                <a:spcPts val="600"/>
              </a:spcAft>
              <a:buFont typeface="Arial" panose="020B0604020202020204" pitchFamily="34" charset="0"/>
              <a:buChar char="•"/>
            </a:pPr>
            <a:endParaRPr lang="en-US" sz="1600" dirty="0"/>
          </a:p>
        </p:txBody>
      </p:sp>
    </p:spTree>
    <p:extLst>
      <p:ext uri="{BB962C8B-B14F-4D97-AF65-F5344CB8AC3E}">
        <p14:creationId xmlns:p14="http://schemas.microsoft.com/office/powerpoint/2010/main" val="3678386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7BCC91-9EB9-489A-B60A-B48980223D67}"/>
              </a:ext>
            </a:extLst>
          </p:cNvPr>
          <p:cNvSpPr txBox="1"/>
          <p:nvPr/>
        </p:nvSpPr>
        <p:spPr>
          <a:xfrm>
            <a:off x="378798" y="188682"/>
            <a:ext cx="8057971" cy="523220"/>
          </a:xfrm>
          <a:prstGeom prst="rect">
            <a:avLst/>
          </a:prstGeom>
          <a:noFill/>
        </p:spPr>
        <p:txBody>
          <a:bodyPr wrap="square" lIns="182880" rtlCol="0" anchor="b">
            <a:spAutoFit/>
          </a:bodyPr>
          <a:lstStyle/>
          <a:p>
            <a:r>
              <a:rPr lang="da-DK" sz="2800" b="1" dirty="0">
                <a:solidFill>
                  <a:srgbClr val="002060"/>
                </a:solidFill>
                <a:latin typeface="Franklin Gothic Medium" panose="020B0603020102020204" pitchFamily="34" charset="0"/>
                <a:cs typeface="Arial" panose="020B0604020202020204" pitchFamily="34" charset="0"/>
              </a:rPr>
              <a:t>Appendix</a:t>
            </a:r>
            <a:endParaRPr lang="en-US" sz="2800" b="1" dirty="0">
              <a:solidFill>
                <a:srgbClr val="002060"/>
              </a:solidFill>
              <a:latin typeface="Franklin Gothic Medium" panose="020B0603020102020204" pitchFamily="34" charset="0"/>
              <a:cs typeface="Arial" panose="020B0604020202020204" pitchFamily="34" charset="0"/>
            </a:endParaRPr>
          </a:p>
        </p:txBody>
      </p:sp>
      <p:cxnSp>
        <p:nvCxnSpPr>
          <p:cNvPr id="6" name="Straight Connector 5">
            <a:extLst>
              <a:ext uri="{FF2B5EF4-FFF2-40B4-BE49-F238E27FC236}">
                <a16:creationId xmlns:a16="http://schemas.microsoft.com/office/drawing/2014/main" id="{A6D80685-38FF-408B-863E-0DBB7D8D7AD1}"/>
              </a:ext>
            </a:extLst>
          </p:cNvPr>
          <p:cNvCxnSpPr/>
          <p:nvPr/>
        </p:nvCxnSpPr>
        <p:spPr>
          <a:xfrm>
            <a:off x="367598" y="743926"/>
            <a:ext cx="8408804"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Slide Number Placeholder 3">
            <a:extLst>
              <a:ext uri="{FF2B5EF4-FFF2-40B4-BE49-F238E27FC236}">
                <a16:creationId xmlns:a16="http://schemas.microsoft.com/office/drawing/2014/main" id="{A1EDFDE6-BFD3-40E8-81C9-2C5695835480}"/>
              </a:ext>
            </a:extLst>
          </p:cNvPr>
          <p:cNvSpPr txBox="1">
            <a:spLocks/>
          </p:cNvSpPr>
          <p:nvPr/>
        </p:nvSpPr>
        <p:spPr>
          <a:xfrm>
            <a:off x="6730202" y="6423950"/>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Page </a:t>
            </a:r>
            <a:fld id="{CCF0F3AE-6221-4D43-B24E-11456CA80604}" type="slidenum">
              <a:rPr lang="en-US" smtClean="0"/>
              <a:pPr/>
              <a:t>13</a:t>
            </a:fld>
            <a:endParaRPr lang="en-US" dirty="0"/>
          </a:p>
        </p:txBody>
      </p:sp>
      <p:cxnSp>
        <p:nvCxnSpPr>
          <p:cNvPr id="10" name="Straight Connector 9">
            <a:extLst>
              <a:ext uri="{FF2B5EF4-FFF2-40B4-BE49-F238E27FC236}">
                <a16:creationId xmlns:a16="http://schemas.microsoft.com/office/drawing/2014/main" id="{DA920788-44E2-4BEB-8958-B773A6427AF2}"/>
              </a:ext>
            </a:extLst>
          </p:cNvPr>
          <p:cNvCxnSpPr/>
          <p:nvPr/>
        </p:nvCxnSpPr>
        <p:spPr>
          <a:xfrm>
            <a:off x="367598" y="6410755"/>
            <a:ext cx="840880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9A4DA87-2E29-4AAF-9572-FAC00EA2B14F}"/>
              </a:ext>
            </a:extLst>
          </p:cNvPr>
          <p:cNvSpPr txBox="1"/>
          <p:nvPr/>
        </p:nvSpPr>
        <p:spPr>
          <a:xfrm>
            <a:off x="642381" y="1183627"/>
            <a:ext cx="8336387" cy="3480354"/>
          </a:xfrm>
          <a:prstGeom prst="rect">
            <a:avLst/>
          </a:prstGeom>
          <a:noFill/>
        </p:spPr>
        <p:txBody>
          <a:bodyPr wrap="square" rtlCol="0">
            <a:noAutofit/>
          </a:bodyPr>
          <a:lstStyle/>
          <a:p>
            <a:r>
              <a:rPr lang="en-US" sz="1200" dirty="0"/>
              <a:t>Question 6</a:t>
            </a:r>
          </a:p>
          <a:p>
            <a:r>
              <a:rPr lang="en-US" sz="1200" dirty="0"/>
              <a:t>The amount of alcohol by volume ABV is a good representation of the beer market, where consumer demand is </a:t>
            </a:r>
            <a:r>
              <a:rPr lang="en-US" sz="1200" dirty="0" err="1"/>
              <a:t>infered</a:t>
            </a:r>
            <a:r>
              <a:rPr lang="en-US" sz="1200" dirty="0"/>
              <a:t> from the geographical spread and number of breweries produce a certain style of beer. The certain style of a beer is controlled in-part by the ABV content. From the ABV five number summary we can better describe the use of the ABV variable as a controlling factor in the consumer market of beer.</a:t>
            </a:r>
          </a:p>
          <a:p>
            <a:r>
              <a:rPr lang="en-US" sz="1200" dirty="0"/>
              <a:t>The minimum ABV value of 0.001 is represented only one style of beer -Low Alcohol Beer produced by 1 brewery in CA:1. From these data we can infer the lack of consumer demand by the geographical spread of the style and by the lack of 0.001 ABV variability.</a:t>
            </a:r>
          </a:p>
          <a:p>
            <a:r>
              <a:rPr lang="en-US" sz="1200" dirty="0"/>
              <a:t>The first quartile(Q1) is represented by beers with a 0.050 ABV value represented by the -American -IPA and -Ale styles of beer that ranges from 5-100 in IBU. There are 38 different styles of beers with this ABV, that are produced by 141 different breweries in 46 different states AK:3, AL:1, AR:1, AZ:3, CA:10, CO:12, CT:3, DC:1, FL:5, GA:1, HI:1, IA:3, ID:2, IL:4, IN:3, KS:2, KY:1, LA:3, MA:4, MD:2, ME:2, MI:8, MN:3, MO:3, MS:1, MT:3, NC:4, ND:1, NE:1, NH:1, NJ:1, NV:1, NY:1, OH:6, Ok:1, OR:8, PA:5, RI:1, SC:1, TN:1, TX:5, UT:2, VA:2, WA:2, WI:7, WY:2. The use of a 0.050 ABV for a beer will allow for a large amount of variation with respect to the IBU of a beer style. The use of an ABV of 0.050 with any IBU between 5-100 will likely be a </a:t>
            </a:r>
            <a:r>
              <a:rPr lang="en-US" sz="1200" dirty="0" err="1"/>
              <a:t>higly</a:t>
            </a:r>
            <a:r>
              <a:rPr lang="en-US" sz="1200" dirty="0"/>
              <a:t> demanded beer by the consumer market.</a:t>
            </a:r>
          </a:p>
          <a:p>
            <a:r>
              <a:rPr lang="en-US" sz="1200" dirty="0"/>
              <a:t>The median ABV value of 0.056 represents the -American Ale and -Pale Ale styles of beer that ranges from 4-70 in IBU. There are 21 different styles of beers with this ABV, that are produced by 49 different breweries in 25 different states AK:1, AL:1, CA:5, CO:6, FL:1, IA:1, ID:1, IL:2, IN:2, KS:1, MA:3, MI:4, MN:2, MO:1, MT:1, NC:1, NE:1, NH:1, NY:1, OR:1, PA:4, TX:3, VA:2, WA:1, WI:2.</a:t>
            </a:r>
          </a:p>
          <a:p>
            <a:r>
              <a:rPr lang="en-US" sz="1200" dirty="0"/>
              <a:t>The third quartile(Q3) is represented by beers with a 0.067 ABV value represented by the -IPA and -Ale styles of beer that ranges from 33-85 in IBU. There are 10 different styles of beers with this ABV, that are produced by 22 different breweries in 15 different states AZ:1, CA:2, CO:3, MA:1, ME:1, MI:4, MN:2, NC:1, ND:1, NY:1, OH:1, OR:4, PA:1, WA:1, WV:1.</a:t>
            </a:r>
          </a:p>
          <a:p>
            <a:r>
              <a:rPr lang="en-US" sz="1200" dirty="0"/>
              <a:t>The maximum ABV value of 0.128 is represented only one style of beer -</a:t>
            </a:r>
            <a:r>
              <a:rPr lang="en-US" sz="1200" dirty="0" err="1"/>
              <a:t>Quadrupel</a:t>
            </a:r>
            <a:r>
              <a:rPr lang="en-US" sz="1200" dirty="0"/>
              <a:t> (Quad) that is produce by 3 breweries from 3 different states CO:1, IN:1, MI:1, and we can infer the demand of the consumer as a moderate demand by the breweries producing these beer being spread out geographically across the nation even though the style variability is very-low for the 0.128 ABV.</a:t>
            </a:r>
          </a:p>
          <a:p>
            <a:r>
              <a:rPr lang="en-US" sz="1200" dirty="0"/>
              <a:t>Summarizing the statistics for ABV can be accomplished in a </a:t>
            </a:r>
            <a:r>
              <a:rPr lang="en-US" sz="1200" dirty="0" err="1"/>
              <a:t>signle</a:t>
            </a:r>
            <a:r>
              <a:rPr lang="en-US" sz="1200" dirty="0"/>
              <a:t> command.</a:t>
            </a:r>
          </a:p>
          <a:p>
            <a:pPr marL="285750" indent="-285750">
              <a:spcAft>
                <a:spcPts val="600"/>
              </a:spcAft>
              <a:buFont typeface="Arial" panose="020B0604020202020204" pitchFamily="34" charset="0"/>
              <a:buChar char="•"/>
            </a:pPr>
            <a:endParaRPr lang="en-US" sz="1200" dirty="0"/>
          </a:p>
        </p:txBody>
      </p:sp>
    </p:spTree>
    <p:extLst>
      <p:ext uri="{BB962C8B-B14F-4D97-AF65-F5344CB8AC3E}">
        <p14:creationId xmlns:p14="http://schemas.microsoft.com/office/powerpoint/2010/main" val="2239463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7BCC91-9EB9-489A-B60A-B48980223D67}"/>
              </a:ext>
            </a:extLst>
          </p:cNvPr>
          <p:cNvSpPr txBox="1"/>
          <p:nvPr/>
        </p:nvSpPr>
        <p:spPr>
          <a:xfrm>
            <a:off x="378798" y="188682"/>
            <a:ext cx="8057971" cy="523220"/>
          </a:xfrm>
          <a:prstGeom prst="rect">
            <a:avLst/>
          </a:prstGeom>
          <a:noFill/>
        </p:spPr>
        <p:txBody>
          <a:bodyPr wrap="square" lIns="182880" rtlCol="0" anchor="b">
            <a:spAutoFit/>
          </a:bodyPr>
          <a:lstStyle/>
          <a:p>
            <a:r>
              <a:rPr lang="da-DK" sz="2800" b="1" dirty="0">
                <a:solidFill>
                  <a:srgbClr val="002060"/>
                </a:solidFill>
                <a:latin typeface="Franklin Gothic Medium" panose="020B0603020102020204" pitchFamily="34" charset="0"/>
                <a:cs typeface="Arial" panose="020B0604020202020204" pitchFamily="34" charset="0"/>
              </a:rPr>
              <a:t>Appendix</a:t>
            </a:r>
            <a:endParaRPr lang="en-US" sz="2800" b="1" dirty="0">
              <a:solidFill>
                <a:srgbClr val="002060"/>
              </a:solidFill>
              <a:latin typeface="Franklin Gothic Medium" panose="020B0603020102020204" pitchFamily="34" charset="0"/>
              <a:cs typeface="Arial" panose="020B0604020202020204" pitchFamily="34" charset="0"/>
            </a:endParaRPr>
          </a:p>
        </p:txBody>
      </p:sp>
      <p:cxnSp>
        <p:nvCxnSpPr>
          <p:cNvPr id="6" name="Straight Connector 5">
            <a:extLst>
              <a:ext uri="{FF2B5EF4-FFF2-40B4-BE49-F238E27FC236}">
                <a16:creationId xmlns:a16="http://schemas.microsoft.com/office/drawing/2014/main" id="{A6D80685-38FF-408B-863E-0DBB7D8D7AD1}"/>
              </a:ext>
            </a:extLst>
          </p:cNvPr>
          <p:cNvCxnSpPr/>
          <p:nvPr/>
        </p:nvCxnSpPr>
        <p:spPr>
          <a:xfrm>
            <a:off x="367598" y="743926"/>
            <a:ext cx="8408804"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Slide Number Placeholder 3">
            <a:extLst>
              <a:ext uri="{FF2B5EF4-FFF2-40B4-BE49-F238E27FC236}">
                <a16:creationId xmlns:a16="http://schemas.microsoft.com/office/drawing/2014/main" id="{A1EDFDE6-BFD3-40E8-81C9-2C5695835480}"/>
              </a:ext>
            </a:extLst>
          </p:cNvPr>
          <p:cNvSpPr txBox="1">
            <a:spLocks/>
          </p:cNvSpPr>
          <p:nvPr/>
        </p:nvSpPr>
        <p:spPr>
          <a:xfrm>
            <a:off x="6730202" y="6423950"/>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Page </a:t>
            </a:r>
            <a:fld id="{CCF0F3AE-6221-4D43-B24E-11456CA80604}" type="slidenum">
              <a:rPr lang="en-US" smtClean="0"/>
              <a:pPr/>
              <a:t>14</a:t>
            </a:fld>
            <a:endParaRPr lang="en-US" dirty="0"/>
          </a:p>
        </p:txBody>
      </p:sp>
      <p:cxnSp>
        <p:nvCxnSpPr>
          <p:cNvPr id="10" name="Straight Connector 9">
            <a:extLst>
              <a:ext uri="{FF2B5EF4-FFF2-40B4-BE49-F238E27FC236}">
                <a16:creationId xmlns:a16="http://schemas.microsoft.com/office/drawing/2014/main" id="{DA920788-44E2-4BEB-8958-B773A6427AF2}"/>
              </a:ext>
            </a:extLst>
          </p:cNvPr>
          <p:cNvCxnSpPr/>
          <p:nvPr/>
        </p:nvCxnSpPr>
        <p:spPr>
          <a:xfrm>
            <a:off x="367598" y="6410755"/>
            <a:ext cx="840880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9A4DA87-2E29-4AAF-9572-FAC00EA2B14F}"/>
              </a:ext>
            </a:extLst>
          </p:cNvPr>
          <p:cNvSpPr txBox="1"/>
          <p:nvPr/>
        </p:nvSpPr>
        <p:spPr>
          <a:xfrm>
            <a:off x="642381" y="1183627"/>
            <a:ext cx="8336387" cy="3480354"/>
          </a:xfrm>
          <a:prstGeom prst="rect">
            <a:avLst/>
          </a:prstGeom>
          <a:noFill/>
        </p:spPr>
        <p:txBody>
          <a:bodyPr wrap="square" rtlCol="0">
            <a:noAutofit/>
          </a:bodyPr>
          <a:lstStyle/>
          <a:p>
            <a:r>
              <a:rPr lang="en-US" sz="1600" dirty="0"/>
              <a:t>Question 7 - To determine the relationship between ABV and IBU it’s helpful to see all values for both variables at the same time. This is most easily accomplished using a scatterplot.</a:t>
            </a:r>
          </a:p>
          <a:p>
            <a:r>
              <a:rPr lang="en-US" sz="1600" dirty="0"/>
              <a:t>Linear regression was used to model the relationship between ABV and IBU from a sample of cleaned data that was created in the previous questions above.</a:t>
            </a:r>
          </a:p>
          <a:p>
            <a:r>
              <a:rPr lang="en-US" sz="1600" dirty="0"/>
              <a:t>was used to plot </a:t>
            </a:r>
            <a:r>
              <a:rPr lang="en-US" sz="1600" dirty="0" err="1"/>
              <a:t>thw</a:t>
            </a:r>
            <a:r>
              <a:rPr lang="en-US" sz="1600" dirty="0"/>
              <a:t> linear model for the ABV and IBU data in this study.</a:t>
            </a:r>
          </a:p>
          <a:p>
            <a:r>
              <a:rPr lang="en-US" sz="1600" dirty="0"/>
              <a:t>With ABV on the x-axis and IBU on the y-axis, we start to see that there is a positive linear correlation between the ABV and IBU values, with R-squared = 0.44593.</a:t>
            </a:r>
          </a:p>
          <a:p>
            <a:r>
              <a:rPr lang="en-US" sz="1600" dirty="0"/>
              <a:t>R-squared is a statistical measure of how close the data are to the fitted regression line. It is also known as the coefficient of determination, and the definition of R-squared is fairly straight-forward; it is the percentage of the response variable variation that is explained by the linear model.</a:t>
            </a:r>
          </a:p>
          <a:p>
            <a:r>
              <a:rPr lang="en-US" sz="1600" dirty="0"/>
              <a:t>Since the creation, consumption, and distribution of beer by methods of breweries is a human behavior, it is very important to note that it is common for studies to measure R-squared values less than 0.50. The reason is , that human behavior is harder to predict with linear models.</a:t>
            </a:r>
          </a:p>
          <a:p>
            <a:r>
              <a:rPr lang="en-US" sz="1600" dirty="0"/>
              <a:t>The outcome of our study measured an R-squared value of 0.44593 which is an awesome fit, and much better than we expected for this study to produce, since the study is based on the human behavior of beer consumption with respect to the variation of ABV and IBU </a:t>
            </a:r>
            <a:r>
              <a:rPr lang="en-US" sz="1600" dirty="0" err="1"/>
              <a:t>accross</a:t>
            </a:r>
            <a:r>
              <a:rPr lang="en-US" sz="1600" dirty="0"/>
              <a:t> the United States of America.</a:t>
            </a:r>
          </a:p>
          <a:p>
            <a:r>
              <a:rPr lang="en-US" sz="1600" dirty="0"/>
              <a:t>Adding a trendline allows us to determine a formula that specifies this correlation. The regression is plotted and the results of the Spearman’s Rank Correlation Test are in the following figures.</a:t>
            </a:r>
          </a:p>
          <a:p>
            <a:pPr marL="285750" indent="-285750">
              <a:spcAft>
                <a:spcPts val="600"/>
              </a:spcAft>
              <a:buFont typeface="Arial" panose="020B0604020202020204" pitchFamily="34" charset="0"/>
              <a:buChar char="•"/>
            </a:pPr>
            <a:endParaRPr lang="en-US" sz="1600" dirty="0"/>
          </a:p>
        </p:txBody>
      </p:sp>
    </p:spTree>
    <p:extLst>
      <p:ext uri="{BB962C8B-B14F-4D97-AF65-F5344CB8AC3E}">
        <p14:creationId xmlns:p14="http://schemas.microsoft.com/office/powerpoint/2010/main" val="3384623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7BCC91-9EB9-489A-B60A-B48980223D67}"/>
              </a:ext>
            </a:extLst>
          </p:cNvPr>
          <p:cNvSpPr txBox="1"/>
          <p:nvPr/>
        </p:nvSpPr>
        <p:spPr>
          <a:xfrm>
            <a:off x="378798" y="188682"/>
            <a:ext cx="8057971" cy="523220"/>
          </a:xfrm>
          <a:prstGeom prst="rect">
            <a:avLst/>
          </a:prstGeom>
          <a:noFill/>
        </p:spPr>
        <p:txBody>
          <a:bodyPr wrap="square" lIns="182880" rtlCol="0" anchor="b">
            <a:spAutoFit/>
          </a:bodyPr>
          <a:lstStyle/>
          <a:p>
            <a:r>
              <a:rPr lang="da-DK" sz="2800" b="1" dirty="0" err="1">
                <a:solidFill>
                  <a:srgbClr val="002060"/>
                </a:solidFill>
                <a:latin typeface="Franklin Gothic Medium" panose="020B0603020102020204" pitchFamily="34" charset="0"/>
                <a:cs typeface="Arial" panose="020B0604020202020204" pitchFamily="34" charset="0"/>
              </a:rPr>
              <a:t>Why</a:t>
            </a:r>
            <a:r>
              <a:rPr lang="da-DK" sz="2800" b="1" dirty="0">
                <a:solidFill>
                  <a:srgbClr val="002060"/>
                </a:solidFill>
                <a:latin typeface="Franklin Gothic Medium" panose="020B0603020102020204" pitchFamily="34" charset="0"/>
                <a:cs typeface="Arial" panose="020B0604020202020204" pitchFamily="34" charset="0"/>
              </a:rPr>
              <a:t> </a:t>
            </a:r>
            <a:r>
              <a:rPr lang="da-DK" sz="2800" b="1" dirty="0" err="1">
                <a:solidFill>
                  <a:srgbClr val="002060"/>
                </a:solidFill>
                <a:latin typeface="Franklin Gothic Medium" panose="020B0603020102020204" pitchFamily="34" charset="0"/>
                <a:cs typeface="Arial" panose="020B0604020202020204" pitchFamily="34" charset="0"/>
              </a:rPr>
              <a:t>this</a:t>
            </a:r>
            <a:r>
              <a:rPr lang="da-DK" sz="2800" b="1" dirty="0">
                <a:solidFill>
                  <a:srgbClr val="002060"/>
                </a:solidFill>
                <a:latin typeface="Franklin Gothic Medium" panose="020B0603020102020204" pitchFamily="34" charset="0"/>
                <a:cs typeface="Arial" panose="020B0604020202020204" pitchFamily="34" charset="0"/>
              </a:rPr>
              <a:t> </a:t>
            </a:r>
            <a:r>
              <a:rPr lang="da-DK" sz="2800" b="1" dirty="0" err="1">
                <a:solidFill>
                  <a:srgbClr val="002060"/>
                </a:solidFill>
                <a:latin typeface="Franklin Gothic Medium" panose="020B0603020102020204" pitchFamily="34" charset="0"/>
                <a:cs typeface="Arial" panose="020B0604020202020204" pitchFamily="34" charset="0"/>
              </a:rPr>
              <a:t>matters</a:t>
            </a:r>
            <a:endParaRPr lang="en-US" sz="2800" b="1" dirty="0">
              <a:solidFill>
                <a:srgbClr val="002060"/>
              </a:solidFill>
              <a:latin typeface="Franklin Gothic Medium" panose="020B0603020102020204" pitchFamily="34" charset="0"/>
              <a:cs typeface="Arial" panose="020B0604020202020204" pitchFamily="34" charset="0"/>
            </a:endParaRPr>
          </a:p>
        </p:txBody>
      </p:sp>
      <p:cxnSp>
        <p:nvCxnSpPr>
          <p:cNvPr id="6" name="Straight Connector 5">
            <a:extLst>
              <a:ext uri="{FF2B5EF4-FFF2-40B4-BE49-F238E27FC236}">
                <a16:creationId xmlns:a16="http://schemas.microsoft.com/office/drawing/2014/main" id="{A6D80685-38FF-408B-863E-0DBB7D8D7AD1}"/>
              </a:ext>
            </a:extLst>
          </p:cNvPr>
          <p:cNvCxnSpPr/>
          <p:nvPr/>
        </p:nvCxnSpPr>
        <p:spPr>
          <a:xfrm>
            <a:off x="367598" y="743926"/>
            <a:ext cx="8408804"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Slide Number Placeholder 3">
            <a:extLst>
              <a:ext uri="{FF2B5EF4-FFF2-40B4-BE49-F238E27FC236}">
                <a16:creationId xmlns:a16="http://schemas.microsoft.com/office/drawing/2014/main" id="{A1EDFDE6-BFD3-40E8-81C9-2C5695835480}"/>
              </a:ext>
            </a:extLst>
          </p:cNvPr>
          <p:cNvSpPr txBox="1">
            <a:spLocks/>
          </p:cNvSpPr>
          <p:nvPr/>
        </p:nvSpPr>
        <p:spPr>
          <a:xfrm>
            <a:off x="6730202" y="6423950"/>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Page </a:t>
            </a:r>
            <a:fld id="{CCF0F3AE-6221-4D43-B24E-11456CA80604}" type="slidenum">
              <a:rPr lang="en-US" smtClean="0"/>
              <a:pPr/>
              <a:t>15</a:t>
            </a:fld>
            <a:endParaRPr lang="en-US" dirty="0"/>
          </a:p>
        </p:txBody>
      </p:sp>
      <p:cxnSp>
        <p:nvCxnSpPr>
          <p:cNvPr id="10" name="Straight Connector 9">
            <a:extLst>
              <a:ext uri="{FF2B5EF4-FFF2-40B4-BE49-F238E27FC236}">
                <a16:creationId xmlns:a16="http://schemas.microsoft.com/office/drawing/2014/main" id="{DA920788-44E2-4BEB-8958-B773A6427AF2}"/>
              </a:ext>
            </a:extLst>
          </p:cNvPr>
          <p:cNvCxnSpPr/>
          <p:nvPr/>
        </p:nvCxnSpPr>
        <p:spPr>
          <a:xfrm>
            <a:off x="367598" y="6410755"/>
            <a:ext cx="840880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9A4DA87-2E29-4AAF-9572-FAC00EA2B14F}"/>
              </a:ext>
            </a:extLst>
          </p:cNvPr>
          <p:cNvSpPr txBox="1"/>
          <p:nvPr/>
        </p:nvSpPr>
        <p:spPr>
          <a:xfrm>
            <a:off x="440014" y="938624"/>
            <a:ext cx="8336387" cy="3480354"/>
          </a:xfrm>
          <a:prstGeom prst="rect">
            <a:avLst/>
          </a:prstGeom>
          <a:noFill/>
        </p:spPr>
        <p:txBody>
          <a:bodyPr wrap="square" rtlCol="0">
            <a:noAutofit/>
          </a:bodyPr>
          <a:lstStyle/>
          <a:p>
            <a:pPr marL="285750" indent="-285750">
              <a:spcAft>
                <a:spcPts val="600"/>
              </a:spcAft>
              <a:buFont typeface="Arial" panose="020B0604020202020204" pitchFamily="34" charset="0"/>
              <a:buChar char="•"/>
            </a:pPr>
            <a:r>
              <a:rPr lang="en-US" sz="1600" dirty="0"/>
              <a:t>There is no “magic formula”</a:t>
            </a:r>
            <a:r>
              <a:rPr lang="mr-IN" sz="1600" dirty="0"/>
              <a:t>…</a:t>
            </a:r>
            <a:r>
              <a:rPr lang="en-US" sz="1600" dirty="0"/>
              <a:t> </a:t>
            </a:r>
          </a:p>
          <a:p>
            <a:pPr marL="285750" indent="-285750">
              <a:spcAft>
                <a:spcPts val="600"/>
              </a:spcAft>
              <a:buFont typeface="Arial" panose="020B0604020202020204" pitchFamily="34" charset="0"/>
              <a:buChar char="•"/>
            </a:pPr>
            <a:r>
              <a:rPr lang="mr-IN" sz="1600" dirty="0"/>
              <a:t>…</a:t>
            </a:r>
            <a:r>
              <a:rPr lang="en-US" sz="1600" dirty="0"/>
              <a:t>but there is a general guideline</a:t>
            </a:r>
          </a:p>
          <a:p>
            <a:pPr marL="285750" indent="-285750">
              <a:spcAft>
                <a:spcPts val="600"/>
              </a:spcAft>
              <a:buFont typeface="Arial" panose="020B0604020202020204" pitchFamily="34" charset="0"/>
              <a:buChar char="•"/>
            </a:pPr>
            <a:r>
              <a:rPr lang="en-US" sz="1600" dirty="0"/>
              <a:t>There is a market for all but the most extreme beers</a:t>
            </a:r>
          </a:p>
          <a:p>
            <a:pPr marL="285750" indent="-285750">
              <a:spcAft>
                <a:spcPts val="600"/>
              </a:spcAft>
              <a:buFont typeface="Arial" panose="020B0604020202020204" pitchFamily="34" charset="0"/>
              <a:buChar char="•"/>
            </a:pPr>
            <a:r>
              <a:rPr lang="en-US" sz="1600" dirty="0"/>
              <a:t>Balance is key.  For a given ABV, the American market responds best to a balancing level of bitterness</a:t>
            </a:r>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p:txBody>
      </p:sp>
    </p:spTree>
    <p:extLst>
      <p:ext uri="{BB962C8B-B14F-4D97-AF65-F5344CB8AC3E}">
        <p14:creationId xmlns:p14="http://schemas.microsoft.com/office/powerpoint/2010/main" val="8263082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7BCC91-9EB9-489A-B60A-B48980223D67}"/>
              </a:ext>
            </a:extLst>
          </p:cNvPr>
          <p:cNvSpPr txBox="1"/>
          <p:nvPr/>
        </p:nvSpPr>
        <p:spPr>
          <a:xfrm>
            <a:off x="378798" y="188682"/>
            <a:ext cx="8057971" cy="523220"/>
          </a:xfrm>
          <a:prstGeom prst="rect">
            <a:avLst/>
          </a:prstGeom>
          <a:noFill/>
        </p:spPr>
        <p:txBody>
          <a:bodyPr wrap="square" lIns="182880" rtlCol="0" anchor="b">
            <a:spAutoFit/>
          </a:bodyPr>
          <a:lstStyle/>
          <a:p>
            <a:r>
              <a:rPr lang="da-DK" sz="2800" b="1" dirty="0" err="1">
                <a:solidFill>
                  <a:srgbClr val="002060"/>
                </a:solidFill>
                <a:latin typeface="Franklin Gothic Medium" panose="020B0603020102020204" pitchFamily="34" charset="0"/>
                <a:cs typeface="Arial" panose="020B0604020202020204" pitchFamily="34" charset="0"/>
              </a:rPr>
              <a:t>Reproduce</a:t>
            </a:r>
            <a:r>
              <a:rPr lang="da-DK" sz="2800" b="1" dirty="0">
                <a:solidFill>
                  <a:srgbClr val="002060"/>
                </a:solidFill>
                <a:latin typeface="Franklin Gothic Medium" panose="020B0603020102020204" pitchFamily="34" charset="0"/>
                <a:cs typeface="Arial" panose="020B0604020202020204" pitchFamily="34" charset="0"/>
              </a:rPr>
              <a:t> </a:t>
            </a:r>
            <a:r>
              <a:rPr lang="da-DK" sz="2800" b="1" dirty="0" err="1">
                <a:solidFill>
                  <a:srgbClr val="002060"/>
                </a:solidFill>
                <a:latin typeface="Franklin Gothic Medium" panose="020B0603020102020204" pitchFamily="34" charset="0"/>
                <a:cs typeface="Arial" panose="020B0604020202020204" pitchFamily="34" charset="0"/>
              </a:rPr>
              <a:t>this</a:t>
            </a:r>
            <a:r>
              <a:rPr lang="da-DK" sz="2800" b="1" dirty="0">
                <a:solidFill>
                  <a:srgbClr val="002060"/>
                </a:solidFill>
                <a:latin typeface="Franklin Gothic Medium" panose="020B0603020102020204" pitchFamily="34" charset="0"/>
                <a:cs typeface="Arial" panose="020B0604020202020204" pitchFamily="34" charset="0"/>
              </a:rPr>
              <a:t> </a:t>
            </a:r>
            <a:r>
              <a:rPr lang="da-DK" sz="2800" b="1" dirty="0" err="1">
                <a:solidFill>
                  <a:srgbClr val="002060"/>
                </a:solidFill>
                <a:latin typeface="Franklin Gothic Medium" panose="020B0603020102020204" pitchFamily="34" charset="0"/>
                <a:cs typeface="Arial" panose="020B0604020202020204" pitchFamily="34" charset="0"/>
              </a:rPr>
              <a:t>report</a:t>
            </a:r>
            <a:endParaRPr lang="en-US" sz="2800" b="1" dirty="0">
              <a:solidFill>
                <a:srgbClr val="002060"/>
              </a:solidFill>
              <a:latin typeface="Franklin Gothic Medium" panose="020B0603020102020204" pitchFamily="34" charset="0"/>
              <a:cs typeface="Arial" panose="020B0604020202020204" pitchFamily="34" charset="0"/>
            </a:endParaRPr>
          </a:p>
        </p:txBody>
      </p:sp>
      <p:cxnSp>
        <p:nvCxnSpPr>
          <p:cNvPr id="6" name="Straight Connector 5">
            <a:extLst>
              <a:ext uri="{FF2B5EF4-FFF2-40B4-BE49-F238E27FC236}">
                <a16:creationId xmlns:a16="http://schemas.microsoft.com/office/drawing/2014/main" id="{A6D80685-38FF-408B-863E-0DBB7D8D7AD1}"/>
              </a:ext>
            </a:extLst>
          </p:cNvPr>
          <p:cNvCxnSpPr/>
          <p:nvPr/>
        </p:nvCxnSpPr>
        <p:spPr>
          <a:xfrm>
            <a:off x="367598" y="743926"/>
            <a:ext cx="8408804"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Slide Number Placeholder 3">
            <a:extLst>
              <a:ext uri="{FF2B5EF4-FFF2-40B4-BE49-F238E27FC236}">
                <a16:creationId xmlns:a16="http://schemas.microsoft.com/office/drawing/2014/main" id="{A1EDFDE6-BFD3-40E8-81C9-2C5695835480}"/>
              </a:ext>
            </a:extLst>
          </p:cNvPr>
          <p:cNvSpPr txBox="1">
            <a:spLocks/>
          </p:cNvSpPr>
          <p:nvPr/>
        </p:nvSpPr>
        <p:spPr>
          <a:xfrm>
            <a:off x="6730202" y="6423950"/>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Page </a:t>
            </a:r>
            <a:fld id="{CCF0F3AE-6221-4D43-B24E-11456CA80604}" type="slidenum">
              <a:rPr lang="en-US" smtClean="0"/>
              <a:pPr/>
              <a:t>16</a:t>
            </a:fld>
            <a:endParaRPr lang="en-US" dirty="0"/>
          </a:p>
        </p:txBody>
      </p:sp>
      <p:cxnSp>
        <p:nvCxnSpPr>
          <p:cNvPr id="10" name="Straight Connector 9">
            <a:extLst>
              <a:ext uri="{FF2B5EF4-FFF2-40B4-BE49-F238E27FC236}">
                <a16:creationId xmlns:a16="http://schemas.microsoft.com/office/drawing/2014/main" id="{DA920788-44E2-4BEB-8958-B773A6427AF2}"/>
              </a:ext>
            </a:extLst>
          </p:cNvPr>
          <p:cNvCxnSpPr/>
          <p:nvPr/>
        </p:nvCxnSpPr>
        <p:spPr>
          <a:xfrm>
            <a:off x="367598" y="6410755"/>
            <a:ext cx="840880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9A4DA87-2E29-4AAF-9572-FAC00EA2B14F}"/>
              </a:ext>
            </a:extLst>
          </p:cNvPr>
          <p:cNvSpPr txBox="1"/>
          <p:nvPr/>
        </p:nvSpPr>
        <p:spPr>
          <a:xfrm>
            <a:off x="440014" y="938624"/>
            <a:ext cx="8336387" cy="3480354"/>
          </a:xfrm>
          <a:prstGeom prst="rect">
            <a:avLst/>
          </a:prstGeom>
          <a:noFill/>
        </p:spPr>
        <p:txBody>
          <a:bodyPr wrap="square" rtlCol="0">
            <a:noAutofit/>
          </a:bodyPr>
          <a:lstStyle/>
          <a:p>
            <a:pPr marL="285750" indent="-285750">
              <a:spcAft>
                <a:spcPts val="600"/>
              </a:spcAft>
              <a:buFont typeface="Arial" panose="020B0604020202020204" pitchFamily="34" charset="0"/>
              <a:buChar char="•"/>
            </a:pPr>
            <a:r>
              <a:rPr lang="en-US" sz="1600" dirty="0"/>
              <a:t>Code for reproducing this report can be found at the following link:  </a:t>
            </a:r>
            <a:r>
              <a:rPr lang="en-US" sz="1600" dirty="0">
                <a:hlinkClick r:id="rId2"/>
              </a:rPr>
              <a:t>https://github.com/la-mar/DDS_Case_Study_1/</a:t>
            </a: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p:txBody>
      </p:sp>
    </p:spTree>
    <p:extLst>
      <p:ext uri="{BB962C8B-B14F-4D97-AF65-F5344CB8AC3E}">
        <p14:creationId xmlns:p14="http://schemas.microsoft.com/office/powerpoint/2010/main" val="2133563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7BCC91-9EB9-489A-B60A-B48980223D67}"/>
              </a:ext>
            </a:extLst>
          </p:cNvPr>
          <p:cNvSpPr txBox="1"/>
          <p:nvPr/>
        </p:nvSpPr>
        <p:spPr>
          <a:xfrm>
            <a:off x="378798" y="188682"/>
            <a:ext cx="8057971" cy="523220"/>
          </a:xfrm>
          <a:prstGeom prst="rect">
            <a:avLst/>
          </a:prstGeom>
          <a:noFill/>
        </p:spPr>
        <p:txBody>
          <a:bodyPr wrap="square" lIns="182880" rtlCol="0" anchor="b">
            <a:spAutoFit/>
          </a:bodyPr>
          <a:lstStyle/>
          <a:p>
            <a:r>
              <a:rPr lang="da-DK" sz="2800" b="1" dirty="0">
                <a:solidFill>
                  <a:srgbClr val="002060"/>
                </a:solidFill>
                <a:latin typeface="Franklin Gothic Medium" panose="020B0603020102020204" pitchFamily="34" charset="0"/>
                <a:cs typeface="Arial" panose="020B0604020202020204" pitchFamily="34" charset="0"/>
              </a:rPr>
              <a:t>Introduction</a:t>
            </a:r>
            <a:endParaRPr lang="en-US" sz="2800" b="1" dirty="0">
              <a:solidFill>
                <a:srgbClr val="002060"/>
              </a:solidFill>
              <a:latin typeface="Franklin Gothic Medium" panose="020B0603020102020204" pitchFamily="34" charset="0"/>
              <a:cs typeface="Arial" panose="020B0604020202020204" pitchFamily="34" charset="0"/>
            </a:endParaRPr>
          </a:p>
        </p:txBody>
      </p:sp>
      <p:cxnSp>
        <p:nvCxnSpPr>
          <p:cNvPr id="6" name="Straight Connector 5">
            <a:extLst>
              <a:ext uri="{FF2B5EF4-FFF2-40B4-BE49-F238E27FC236}">
                <a16:creationId xmlns:a16="http://schemas.microsoft.com/office/drawing/2014/main" id="{A6D80685-38FF-408B-863E-0DBB7D8D7AD1}"/>
              </a:ext>
            </a:extLst>
          </p:cNvPr>
          <p:cNvCxnSpPr/>
          <p:nvPr/>
        </p:nvCxnSpPr>
        <p:spPr>
          <a:xfrm>
            <a:off x="367598" y="743926"/>
            <a:ext cx="8408804"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Slide Number Placeholder 3">
            <a:extLst>
              <a:ext uri="{FF2B5EF4-FFF2-40B4-BE49-F238E27FC236}">
                <a16:creationId xmlns:a16="http://schemas.microsoft.com/office/drawing/2014/main" id="{A1EDFDE6-BFD3-40E8-81C9-2C5695835480}"/>
              </a:ext>
            </a:extLst>
          </p:cNvPr>
          <p:cNvSpPr txBox="1">
            <a:spLocks/>
          </p:cNvSpPr>
          <p:nvPr/>
        </p:nvSpPr>
        <p:spPr>
          <a:xfrm>
            <a:off x="6730202" y="6423950"/>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Page </a:t>
            </a:r>
            <a:fld id="{CCF0F3AE-6221-4D43-B24E-11456CA80604}" type="slidenum">
              <a:rPr lang="en-US" smtClean="0"/>
              <a:pPr/>
              <a:t>2</a:t>
            </a:fld>
            <a:endParaRPr lang="en-US" dirty="0"/>
          </a:p>
        </p:txBody>
      </p:sp>
      <p:cxnSp>
        <p:nvCxnSpPr>
          <p:cNvPr id="10" name="Straight Connector 9">
            <a:extLst>
              <a:ext uri="{FF2B5EF4-FFF2-40B4-BE49-F238E27FC236}">
                <a16:creationId xmlns:a16="http://schemas.microsoft.com/office/drawing/2014/main" id="{DA920788-44E2-4BEB-8958-B773A6427AF2}"/>
              </a:ext>
            </a:extLst>
          </p:cNvPr>
          <p:cNvCxnSpPr/>
          <p:nvPr/>
        </p:nvCxnSpPr>
        <p:spPr>
          <a:xfrm>
            <a:off x="367598" y="6410755"/>
            <a:ext cx="840880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9A4DA87-2E29-4AAF-9572-FAC00EA2B14F}"/>
              </a:ext>
            </a:extLst>
          </p:cNvPr>
          <p:cNvSpPr txBox="1"/>
          <p:nvPr/>
        </p:nvSpPr>
        <p:spPr>
          <a:xfrm>
            <a:off x="607693" y="909636"/>
            <a:ext cx="4599307" cy="2519364"/>
          </a:xfrm>
          <a:prstGeom prst="rect">
            <a:avLst/>
          </a:prstGeom>
          <a:noFill/>
        </p:spPr>
        <p:txBody>
          <a:bodyPr wrap="square" rtlCol="0">
            <a:noAutofit/>
          </a:bodyPr>
          <a:lstStyle/>
          <a:p>
            <a:pPr marL="285750" indent="-285750">
              <a:spcAft>
                <a:spcPts val="600"/>
              </a:spcAft>
              <a:buFont typeface="Arial" panose="020B0604020202020204" pitchFamily="34" charset="0"/>
              <a:buChar char="•"/>
            </a:pPr>
            <a:r>
              <a:rPr lang="en-US" sz="1300" dirty="0"/>
              <a:t>Private equity firm looking to devote significant capital into the American craft brewing industry</a:t>
            </a:r>
          </a:p>
          <a:p>
            <a:pPr marL="285750" indent="-285750">
              <a:spcAft>
                <a:spcPts val="600"/>
              </a:spcAft>
              <a:buFont typeface="Arial" panose="020B0604020202020204" pitchFamily="34" charset="0"/>
              <a:buChar char="•"/>
            </a:pPr>
            <a:endParaRPr lang="en-US" sz="1300" dirty="0"/>
          </a:p>
          <a:p>
            <a:pPr marL="285750" indent="-285750">
              <a:spcAft>
                <a:spcPts val="600"/>
              </a:spcAft>
              <a:buFont typeface="Arial" panose="020B0604020202020204" pitchFamily="34" charset="0"/>
              <a:buChar char="•"/>
            </a:pPr>
            <a:endParaRPr lang="en-US" sz="1300" dirty="0"/>
          </a:p>
          <a:p>
            <a:pPr marL="285750" indent="-285750">
              <a:spcAft>
                <a:spcPts val="600"/>
              </a:spcAft>
              <a:buFont typeface="Arial" panose="020B0604020202020204" pitchFamily="34" charset="0"/>
              <a:buChar char="•"/>
            </a:pPr>
            <a:endParaRPr lang="en-US" sz="13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a:spcAft>
                <a:spcPts val="600"/>
              </a:spcAft>
            </a:pPr>
            <a:endParaRPr lang="en-US" sz="1600" dirty="0"/>
          </a:p>
          <a:p>
            <a:pPr>
              <a:spcAft>
                <a:spcPts val="600"/>
              </a:spcAft>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p:txBody>
      </p:sp>
      <p:pic>
        <p:nvPicPr>
          <p:cNvPr id="2" name="Picture 1">
            <a:extLst>
              <a:ext uri="{FF2B5EF4-FFF2-40B4-BE49-F238E27FC236}">
                <a16:creationId xmlns:a16="http://schemas.microsoft.com/office/drawing/2014/main" id="{6AD45ED2-9A37-4550-A4D4-8FB660796FA6}"/>
              </a:ext>
            </a:extLst>
          </p:cNvPr>
          <p:cNvPicPr>
            <a:picLocks noChangeAspect="1"/>
          </p:cNvPicPr>
          <p:nvPr/>
        </p:nvPicPr>
        <p:blipFill>
          <a:blip r:embed="rId3"/>
          <a:stretch>
            <a:fillRect/>
          </a:stretch>
        </p:blipFill>
        <p:spPr>
          <a:xfrm>
            <a:off x="5331061" y="895648"/>
            <a:ext cx="3456541" cy="1944893"/>
          </a:xfrm>
          <a:prstGeom prst="rect">
            <a:avLst/>
          </a:prstGeom>
        </p:spPr>
      </p:pic>
      <p:pic>
        <p:nvPicPr>
          <p:cNvPr id="7" name="Picture 6">
            <a:extLst>
              <a:ext uri="{FF2B5EF4-FFF2-40B4-BE49-F238E27FC236}">
                <a16:creationId xmlns:a16="http://schemas.microsoft.com/office/drawing/2014/main" id="{8824EA68-8BB6-44B3-AB00-B5BEDAF79C63}"/>
              </a:ext>
            </a:extLst>
          </p:cNvPr>
          <p:cNvPicPr>
            <a:picLocks noChangeAspect="1"/>
          </p:cNvPicPr>
          <p:nvPr/>
        </p:nvPicPr>
        <p:blipFill>
          <a:blip r:embed="rId4"/>
          <a:stretch>
            <a:fillRect/>
          </a:stretch>
        </p:blipFill>
        <p:spPr>
          <a:xfrm>
            <a:off x="4552942" y="4282117"/>
            <a:ext cx="4266794" cy="2096614"/>
          </a:xfrm>
          <a:prstGeom prst="rect">
            <a:avLst/>
          </a:prstGeom>
        </p:spPr>
      </p:pic>
      <p:sp>
        <p:nvSpPr>
          <p:cNvPr id="8" name="TextBox 7">
            <a:extLst>
              <a:ext uri="{FF2B5EF4-FFF2-40B4-BE49-F238E27FC236}">
                <a16:creationId xmlns:a16="http://schemas.microsoft.com/office/drawing/2014/main" id="{A4410F10-F677-472E-B6E6-E7A011F7DEF8}"/>
              </a:ext>
            </a:extLst>
          </p:cNvPr>
          <p:cNvSpPr txBox="1"/>
          <p:nvPr/>
        </p:nvSpPr>
        <p:spPr>
          <a:xfrm>
            <a:off x="596900" y="4547981"/>
            <a:ext cx="3746500" cy="1477328"/>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300" dirty="0"/>
              <a:t>Provide insights into:</a:t>
            </a:r>
          </a:p>
          <a:p>
            <a:pPr marL="742950" lvl="1" indent="-285750">
              <a:spcAft>
                <a:spcPts val="600"/>
              </a:spcAft>
              <a:buFont typeface="Arial" panose="020B0604020202020204" pitchFamily="34" charset="0"/>
              <a:buChar char="•"/>
            </a:pPr>
            <a:r>
              <a:rPr lang="en-US" sz="1300" dirty="0"/>
              <a:t>Current market landscape</a:t>
            </a:r>
          </a:p>
          <a:p>
            <a:pPr marL="742950" lvl="1" indent="-285750">
              <a:spcAft>
                <a:spcPts val="600"/>
              </a:spcAft>
              <a:buFont typeface="Arial" panose="020B0604020202020204" pitchFamily="34" charset="0"/>
              <a:buChar char="•"/>
            </a:pPr>
            <a:r>
              <a:rPr lang="en-US" sz="1300" dirty="0"/>
              <a:t>Regionality</a:t>
            </a:r>
          </a:p>
          <a:p>
            <a:pPr marL="742950" lvl="1" indent="-285750">
              <a:spcAft>
                <a:spcPts val="600"/>
              </a:spcAft>
              <a:buFont typeface="Arial" panose="020B0604020202020204" pitchFamily="34" charset="0"/>
              <a:buChar char="•"/>
            </a:pPr>
            <a:r>
              <a:rPr lang="en-US" sz="1300" dirty="0"/>
              <a:t>Relationships of key beer features</a:t>
            </a:r>
            <a:endParaRPr lang="en-US" sz="1600" dirty="0"/>
          </a:p>
          <a:p>
            <a:endParaRPr lang="en-US" dirty="0"/>
          </a:p>
        </p:txBody>
      </p:sp>
      <p:sp>
        <p:nvSpPr>
          <p:cNvPr id="13" name="Rectangle 12">
            <a:extLst>
              <a:ext uri="{FF2B5EF4-FFF2-40B4-BE49-F238E27FC236}">
                <a16:creationId xmlns:a16="http://schemas.microsoft.com/office/drawing/2014/main" id="{E67BA3B4-FBFD-47C0-A031-E245B9CE74FE}"/>
              </a:ext>
            </a:extLst>
          </p:cNvPr>
          <p:cNvSpPr/>
          <p:nvPr/>
        </p:nvSpPr>
        <p:spPr>
          <a:xfrm>
            <a:off x="410932" y="3837135"/>
            <a:ext cx="8408804" cy="3997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r>
              <a:rPr lang="en-US" sz="1600" dirty="0">
                <a:solidFill>
                  <a:schemeClr val="bg1">
                    <a:lumMod val="50000"/>
                  </a:schemeClr>
                </a:solidFill>
              </a:rPr>
              <a:t>Goals</a:t>
            </a:r>
          </a:p>
        </p:txBody>
      </p:sp>
      <p:cxnSp>
        <p:nvCxnSpPr>
          <p:cNvPr id="14" name="Straight Connector 13">
            <a:extLst>
              <a:ext uri="{FF2B5EF4-FFF2-40B4-BE49-F238E27FC236}">
                <a16:creationId xmlns:a16="http://schemas.microsoft.com/office/drawing/2014/main" id="{84F315ED-8EAD-4D1D-8F43-85B16904F62A}"/>
              </a:ext>
            </a:extLst>
          </p:cNvPr>
          <p:cNvCxnSpPr>
            <a:cxnSpLocks/>
          </p:cNvCxnSpPr>
          <p:nvPr/>
        </p:nvCxnSpPr>
        <p:spPr>
          <a:xfrm>
            <a:off x="410932" y="4206563"/>
            <a:ext cx="4796068"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7965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7BCC91-9EB9-489A-B60A-B48980223D67}"/>
              </a:ext>
            </a:extLst>
          </p:cNvPr>
          <p:cNvSpPr txBox="1"/>
          <p:nvPr/>
        </p:nvSpPr>
        <p:spPr>
          <a:xfrm>
            <a:off x="378798" y="188682"/>
            <a:ext cx="8057971" cy="523220"/>
          </a:xfrm>
          <a:prstGeom prst="rect">
            <a:avLst/>
          </a:prstGeom>
          <a:noFill/>
        </p:spPr>
        <p:txBody>
          <a:bodyPr wrap="square" lIns="182880" rtlCol="0" anchor="b">
            <a:spAutoFit/>
          </a:bodyPr>
          <a:lstStyle/>
          <a:p>
            <a:r>
              <a:rPr lang="da-DK" sz="2800" b="1" dirty="0">
                <a:solidFill>
                  <a:srgbClr val="002060"/>
                </a:solidFill>
                <a:latin typeface="Franklin Gothic Medium" panose="020B0603020102020204" pitchFamily="34" charset="0"/>
                <a:cs typeface="Arial" panose="020B0604020202020204" pitchFamily="34" charset="0"/>
              </a:rPr>
              <a:t>Scope of Analysis</a:t>
            </a:r>
            <a:endParaRPr lang="en-US" sz="2800" b="1" dirty="0">
              <a:solidFill>
                <a:srgbClr val="002060"/>
              </a:solidFill>
              <a:latin typeface="Franklin Gothic Medium" panose="020B0603020102020204" pitchFamily="34" charset="0"/>
              <a:cs typeface="Arial" panose="020B0604020202020204" pitchFamily="34" charset="0"/>
            </a:endParaRPr>
          </a:p>
        </p:txBody>
      </p:sp>
      <p:cxnSp>
        <p:nvCxnSpPr>
          <p:cNvPr id="6" name="Straight Connector 5">
            <a:extLst>
              <a:ext uri="{FF2B5EF4-FFF2-40B4-BE49-F238E27FC236}">
                <a16:creationId xmlns:a16="http://schemas.microsoft.com/office/drawing/2014/main" id="{A6D80685-38FF-408B-863E-0DBB7D8D7AD1}"/>
              </a:ext>
            </a:extLst>
          </p:cNvPr>
          <p:cNvCxnSpPr/>
          <p:nvPr/>
        </p:nvCxnSpPr>
        <p:spPr>
          <a:xfrm>
            <a:off x="367598" y="743926"/>
            <a:ext cx="8408804"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Slide Number Placeholder 3">
            <a:extLst>
              <a:ext uri="{FF2B5EF4-FFF2-40B4-BE49-F238E27FC236}">
                <a16:creationId xmlns:a16="http://schemas.microsoft.com/office/drawing/2014/main" id="{A1EDFDE6-BFD3-40E8-81C9-2C5695835480}"/>
              </a:ext>
            </a:extLst>
          </p:cNvPr>
          <p:cNvSpPr txBox="1">
            <a:spLocks/>
          </p:cNvSpPr>
          <p:nvPr/>
        </p:nvSpPr>
        <p:spPr>
          <a:xfrm>
            <a:off x="6730202" y="6423950"/>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Page </a:t>
            </a:r>
            <a:fld id="{CCF0F3AE-6221-4D43-B24E-11456CA80604}" type="slidenum">
              <a:rPr lang="en-US" smtClean="0"/>
              <a:pPr/>
              <a:t>3</a:t>
            </a:fld>
            <a:endParaRPr lang="en-US" dirty="0"/>
          </a:p>
        </p:txBody>
      </p:sp>
      <p:cxnSp>
        <p:nvCxnSpPr>
          <p:cNvPr id="10" name="Straight Connector 9">
            <a:extLst>
              <a:ext uri="{FF2B5EF4-FFF2-40B4-BE49-F238E27FC236}">
                <a16:creationId xmlns:a16="http://schemas.microsoft.com/office/drawing/2014/main" id="{DA920788-44E2-4BEB-8958-B773A6427AF2}"/>
              </a:ext>
            </a:extLst>
          </p:cNvPr>
          <p:cNvCxnSpPr/>
          <p:nvPr/>
        </p:nvCxnSpPr>
        <p:spPr>
          <a:xfrm>
            <a:off x="367598" y="6410755"/>
            <a:ext cx="840880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9A4DA87-2E29-4AAF-9572-FAC00EA2B14F}"/>
              </a:ext>
            </a:extLst>
          </p:cNvPr>
          <p:cNvSpPr txBox="1"/>
          <p:nvPr/>
        </p:nvSpPr>
        <p:spPr>
          <a:xfrm>
            <a:off x="465175" y="1556260"/>
            <a:ext cx="4131986" cy="2235193"/>
          </a:xfrm>
          <a:prstGeom prst="rect">
            <a:avLst/>
          </a:prstGeom>
          <a:noFill/>
        </p:spPr>
        <p:txBody>
          <a:bodyPr wrap="square" rtlCol="0">
            <a:noAutofit/>
          </a:bodyPr>
          <a:lstStyle/>
          <a:p>
            <a:pPr marL="285750" indent="-285750">
              <a:spcAft>
                <a:spcPts val="600"/>
              </a:spcAft>
              <a:buFont typeface="Arial" panose="020B0604020202020204" pitchFamily="34" charset="0"/>
              <a:buChar char="•"/>
            </a:pPr>
            <a:r>
              <a:rPr lang="en-US" sz="1600" dirty="0"/>
              <a:t>558 breweries</a:t>
            </a:r>
          </a:p>
          <a:p>
            <a:pPr marL="285750" indent="-285750">
              <a:spcAft>
                <a:spcPts val="600"/>
              </a:spcAft>
              <a:buFont typeface="Arial" panose="020B0604020202020204" pitchFamily="34" charset="0"/>
              <a:buChar char="•"/>
            </a:pPr>
            <a:r>
              <a:rPr lang="en-US" sz="1600" dirty="0"/>
              <a:t>2410 unique craft beers</a:t>
            </a:r>
          </a:p>
          <a:p>
            <a:pPr marL="285750" indent="-285750">
              <a:spcAft>
                <a:spcPts val="600"/>
              </a:spcAft>
              <a:buFont typeface="Arial" panose="020B0604020202020204" pitchFamily="34" charset="0"/>
              <a:buChar char="•"/>
            </a:pPr>
            <a:r>
              <a:rPr lang="en-US" sz="1600" dirty="0"/>
              <a:t>Spans across U.S.</a:t>
            </a:r>
          </a:p>
          <a:p>
            <a:pPr marL="285750" indent="-285750">
              <a:spcAft>
                <a:spcPts val="600"/>
              </a:spcAft>
              <a:buFont typeface="Arial" panose="020B0604020202020204" pitchFamily="34" charset="0"/>
              <a:buChar char="•"/>
            </a:pPr>
            <a:r>
              <a:rPr lang="en-US" sz="1600" dirty="0"/>
              <a:t>Key beer features:</a:t>
            </a:r>
          </a:p>
          <a:p>
            <a:pPr marL="742950" lvl="1" indent="-285750">
              <a:spcAft>
                <a:spcPts val="600"/>
              </a:spcAft>
              <a:buFont typeface="Arial" panose="020B0604020202020204" pitchFamily="34" charset="0"/>
              <a:buChar char="•"/>
            </a:pPr>
            <a:r>
              <a:rPr lang="en-US" sz="1400" dirty="0"/>
              <a:t>ABV = Alcohol by Volume (%)</a:t>
            </a:r>
          </a:p>
          <a:p>
            <a:pPr marL="742950" lvl="1" indent="-285750">
              <a:spcAft>
                <a:spcPts val="600"/>
              </a:spcAft>
              <a:buFont typeface="Arial" panose="020B0604020202020204" pitchFamily="34" charset="0"/>
              <a:buChar char="•"/>
            </a:pPr>
            <a:r>
              <a:rPr lang="en-US" sz="1400" dirty="0"/>
              <a:t>International Bitterness Units (IBU)</a:t>
            </a:r>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p:txBody>
      </p:sp>
      <p:pic>
        <p:nvPicPr>
          <p:cNvPr id="2" name="Picture 1">
            <a:extLst>
              <a:ext uri="{FF2B5EF4-FFF2-40B4-BE49-F238E27FC236}">
                <a16:creationId xmlns:a16="http://schemas.microsoft.com/office/drawing/2014/main" id="{ED5A17BA-B8AF-4680-95BA-0FC99EFECD3D}"/>
              </a:ext>
            </a:extLst>
          </p:cNvPr>
          <p:cNvPicPr>
            <a:picLocks noChangeAspect="1"/>
          </p:cNvPicPr>
          <p:nvPr/>
        </p:nvPicPr>
        <p:blipFill>
          <a:blip r:embed="rId3"/>
          <a:stretch>
            <a:fillRect/>
          </a:stretch>
        </p:blipFill>
        <p:spPr>
          <a:xfrm>
            <a:off x="623098" y="4124320"/>
            <a:ext cx="3658797" cy="2254410"/>
          </a:xfrm>
          <a:prstGeom prst="rect">
            <a:avLst/>
          </a:prstGeom>
        </p:spPr>
      </p:pic>
      <p:pic>
        <p:nvPicPr>
          <p:cNvPr id="3" name="Picture 2">
            <a:extLst>
              <a:ext uri="{FF2B5EF4-FFF2-40B4-BE49-F238E27FC236}">
                <a16:creationId xmlns:a16="http://schemas.microsoft.com/office/drawing/2014/main" id="{41B3116C-1CED-406C-981B-CEF684701AAF}"/>
              </a:ext>
            </a:extLst>
          </p:cNvPr>
          <p:cNvPicPr>
            <a:picLocks noChangeAspect="1"/>
          </p:cNvPicPr>
          <p:nvPr/>
        </p:nvPicPr>
        <p:blipFill>
          <a:blip r:embed="rId4"/>
          <a:stretch>
            <a:fillRect/>
          </a:stretch>
        </p:blipFill>
        <p:spPr>
          <a:xfrm>
            <a:off x="4664209" y="4117019"/>
            <a:ext cx="3688552" cy="2254409"/>
          </a:xfrm>
          <a:prstGeom prst="rect">
            <a:avLst/>
          </a:prstGeom>
        </p:spPr>
      </p:pic>
      <p:sp>
        <p:nvSpPr>
          <p:cNvPr id="14" name="Rectangle 13">
            <a:extLst>
              <a:ext uri="{FF2B5EF4-FFF2-40B4-BE49-F238E27FC236}">
                <a16:creationId xmlns:a16="http://schemas.microsoft.com/office/drawing/2014/main" id="{F15A16B1-E61F-4815-A757-6419B1568447}"/>
              </a:ext>
            </a:extLst>
          </p:cNvPr>
          <p:cNvSpPr/>
          <p:nvPr/>
        </p:nvSpPr>
        <p:spPr>
          <a:xfrm>
            <a:off x="532221" y="1111395"/>
            <a:ext cx="3997894" cy="340360"/>
          </a:xfrm>
          <a:prstGeom prst="rect">
            <a:avLst/>
          </a:prstGeom>
          <a:solidFill>
            <a:schemeClr val="accent3">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Data</a:t>
            </a:r>
          </a:p>
        </p:txBody>
      </p:sp>
      <p:sp>
        <p:nvSpPr>
          <p:cNvPr id="16" name="TextBox 15">
            <a:extLst>
              <a:ext uri="{FF2B5EF4-FFF2-40B4-BE49-F238E27FC236}">
                <a16:creationId xmlns:a16="http://schemas.microsoft.com/office/drawing/2014/main" id="{AFF3A7E7-DB08-4BBB-89C5-4449B0EA45C9}"/>
              </a:ext>
            </a:extLst>
          </p:cNvPr>
          <p:cNvSpPr txBox="1"/>
          <p:nvPr/>
        </p:nvSpPr>
        <p:spPr>
          <a:xfrm>
            <a:off x="4664209" y="1556257"/>
            <a:ext cx="4131986" cy="2235198"/>
          </a:xfrm>
          <a:prstGeom prst="rect">
            <a:avLst/>
          </a:prstGeom>
          <a:noFill/>
        </p:spPr>
        <p:txBody>
          <a:bodyPr wrap="square" rtlCol="0">
            <a:noAutofit/>
          </a:bodyPr>
          <a:lstStyle/>
          <a:p>
            <a:pPr marL="285750" indent="-285750">
              <a:spcAft>
                <a:spcPts val="600"/>
              </a:spcAft>
              <a:buFont typeface="Arial" panose="020B0604020202020204" pitchFamily="34" charset="0"/>
              <a:buChar char="•"/>
            </a:pPr>
            <a:r>
              <a:rPr lang="en-US" sz="1600" dirty="0"/>
              <a:t>What trends are hidden within the data?</a:t>
            </a:r>
          </a:p>
          <a:p>
            <a:pPr marL="285750" indent="-285750">
              <a:spcAft>
                <a:spcPts val="600"/>
              </a:spcAft>
              <a:buFont typeface="Arial" panose="020B0604020202020204" pitchFamily="34" charset="0"/>
              <a:buChar char="•"/>
            </a:pPr>
            <a:r>
              <a:rPr lang="en-US" sz="1600" dirty="0"/>
              <a:t>Geographical trends?</a:t>
            </a:r>
          </a:p>
          <a:p>
            <a:pPr marL="285750" indent="-285750">
              <a:spcAft>
                <a:spcPts val="600"/>
              </a:spcAft>
              <a:buFont typeface="Arial" panose="020B0604020202020204" pitchFamily="34" charset="0"/>
              <a:buChar char="•"/>
            </a:pPr>
            <a:r>
              <a:rPr lang="en-US" sz="1600" dirty="0"/>
              <a:t>Are ABV and IBU related?</a:t>
            </a:r>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p:txBody>
      </p:sp>
      <p:sp>
        <p:nvSpPr>
          <p:cNvPr id="17" name="Rectangle 16">
            <a:extLst>
              <a:ext uri="{FF2B5EF4-FFF2-40B4-BE49-F238E27FC236}">
                <a16:creationId xmlns:a16="http://schemas.microsoft.com/office/drawing/2014/main" id="{A3B19503-5750-4610-A192-F2F483BE9806}"/>
              </a:ext>
            </a:extLst>
          </p:cNvPr>
          <p:cNvSpPr/>
          <p:nvPr/>
        </p:nvSpPr>
        <p:spPr>
          <a:xfrm>
            <a:off x="4664209" y="1111670"/>
            <a:ext cx="3997894" cy="340360"/>
          </a:xfrm>
          <a:prstGeom prst="rect">
            <a:avLst/>
          </a:prstGeom>
          <a:solidFill>
            <a:schemeClr val="accent3">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Questions</a:t>
            </a:r>
          </a:p>
        </p:txBody>
      </p:sp>
      <p:sp>
        <p:nvSpPr>
          <p:cNvPr id="18" name="Rectangle 17">
            <a:extLst>
              <a:ext uri="{FF2B5EF4-FFF2-40B4-BE49-F238E27FC236}">
                <a16:creationId xmlns:a16="http://schemas.microsoft.com/office/drawing/2014/main" id="{7D01E87B-D863-43F3-9AFF-6747EB13AD89}"/>
              </a:ext>
            </a:extLst>
          </p:cNvPr>
          <p:cNvSpPr/>
          <p:nvPr/>
        </p:nvSpPr>
        <p:spPr>
          <a:xfrm>
            <a:off x="378798" y="3664734"/>
            <a:ext cx="8408804" cy="3997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sz="1400" dirty="0">
                <a:solidFill>
                  <a:schemeClr val="bg1">
                    <a:lumMod val="50000"/>
                  </a:schemeClr>
                </a:solidFill>
              </a:rPr>
              <a:t>Median ABV and IBU</a:t>
            </a:r>
          </a:p>
        </p:txBody>
      </p:sp>
      <p:cxnSp>
        <p:nvCxnSpPr>
          <p:cNvPr id="19" name="Straight Connector 18">
            <a:extLst>
              <a:ext uri="{FF2B5EF4-FFF2-40B4-BE49-F238E27FC236}">
                <a16:creationId xmlns:a16="http://schemas.microsoft.com/office/drawing/2014/main" id="{E498E4AF-64A2-4E89-85D6-29239539C033}"/>
              </a:ext>
            </a:extLst>
          </p:cNvPr>
          <p:cNvCxnSpPr/>
          <p:nvPr/>
        </p:nvCxnSpPr>
        <p:spPr>
          <a:xfrm>
            <a:off x="378798" y="4059562"/>
            <a:ext cx="840880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3698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7BCC91-9EB9-489A-B60A-B48980223D67}"/>
              </a:ext>
            </a:extLst>
          </p:cNvPr>
          <p:cNvSpPr txBox="1"/>
          <p:nvPr/>
        </p:nvSpPr>
        <p:spPr>
          <a:xfrm>
            <a:off x="378798" y="188682"/>
            <a:ext cx="8057971" cy="523220"/>
          </a:xfrm>
          <a:prstGeom prst="rect">
            <a:avLst/>
          </a:prstGeom>
          <a:noFill/>
        </p:spPr>
        <p:txBody>
          <a:bodyPr wrap="square" lIns="182880" rtlCol="0" anchor="b">
            <a:spAutoFit/>
          </a:bodyPr>
          <a:lstStyle/>
          <a:p>
            <a:r>
              <a:rPr lang="da-DK" sz="2800" b="1" dirty="0">
                <a:solidFill>
                  <a:srgbClr val="002060"/>
                </a:solidFill>
                <a:latin typeface="Franklin Gothic Medium" panose="020B0603020102020204" pitchFamily="34" charset="0"/>
                <a:cs typeface="Arial" panose="020B0604020202020204" pitchFamily="34" charset="0"/>
              </a:rPr>
              <a:t>Setup and Process</a:t>
            </a:r>
            <a:endParaRPr lang="en-US" sz="2800" b="1" dirty="0">
              <a:solidFill>
                <a:srgbClr val="002060"/>
              </a:solidFill>
              <a:latin typeface="Franklin Gothic Medium" panose="020B0603020102020204" pitchFamily="34" charset="0"/>
              <a:cs typeface="Arial" panose="020B0604020202020204" pitchFamily="34" charset="0"/>
            </a:endParaRPr>
          </a:p>
        </p:txBody>
      </p:sp>
      <p:cxnSp>
        <p:nvCxnSpPr>
          <p:cNvPr id="6" name="Straight Connector 5">
            <a:extLst>
              <a:ext uri="{FF2B5EF4-FFF2-40B4-BE49-F238E27FC236}">
                <a16:creationId xmlns:a16="http://schemas.microsoft.com/office/drawing/2014/main" id="{A6D80685-38FF-408B-863E-0DBB7D8D7AD1}"/>
              </a:ext>
            </a:extLst>
          </p:cNvPr>
          <p:cNvCxnSpPr/>
          <p:nvPr/>
        </p:nvCxnSpPr>
        <p:spPr>
          <a:xfrm>
            <a:off x="367598" y="743926"/>
            <a:ext cx="8408804"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Slide Number Placeholder 3">
            <a:extLst>
              <a:ext uri="{FF2B5EF4-FFF2-40B4-BE49-F238E27FC236}">
                <a16:creationId xmlns:a16="http://schemas.microsoft.com/office/drawing/2014/main" id="{A1EDFDE6-BFD3-40E8-81C9-2C5695835480}"/>
              </a:ext>
            </a:extLst>
          </p:cNvPr>
          <p:cNvSpPr txBox="1">
            <a:spLocks/>
          </p:cNvSpPr>
          <p:nvPr/>
        </p:nvSpPr>
        <p:spPr>
          <a:xfrm>
            <a:off x="6730202" y="6423950"/>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Page </a:t>
            </a:r>
            <a:fld id="{CCF0F3AE-6221-4D43-B24E-11456CA80604}" type="slidenum">
              <a:rPr lang="en-US" smtClean="0"/>
              <a:pPr/>
              <a:t>4</a:t>
            </a:fld>
            <a:endParaRPr lang="en-US" dirty="0"/>
          </a:p>
        </p:txBody>
      </p:sp>
      <p:cxnSp>
        <p:nvCxnSpPr>
          <p:cNvPr id="10" name="Straight Connector 9">
            <a:extLst>
              <a:ext uri="{FF2B5EF4-FFF2-40B4-BE49-F238E27FC236}">
                <a16:creationId xmlns:a16="http://schemas.microsoft.com/office/drawing/2014/main" id="{DA920788-44E2-4BEB-8958-B773A6427AF2}"/>
              </a:ext>
            </a:extLst>
          </p:cNvPr>
          <p:cNvCxnSpPr/>
          <p:nvPr/>
        </p:nvCxnSpPr>
        <p:spPr>
          <a:xfrm>
            <a:off x="367598" y="6410755"/>
            <a:ext cx="840880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9A4DA87-2E29-4AAF-9572-FAC00EA2B14F}"/>
              </a:ext>
            </a:extLst>
          </p:cNvPr>
          <p:cNvSpPr txBox="1"/>
          <p:nvPr/>
        </p:nvSpPr>
        <p:spPr>
          <a:xfrm>
            <a:off x="440015" y="938624"/>
            <a:ext cx="4341678" cy="1258473"/>
          </a:xfrm>
          <a:prstGeom prst="rect">
            <a:avLst/>
          </a:prstGeom>
          <a:noFill/>
        </p:spPr>
        <p:txBody>
          <a:bodyPr wrap="square" rtlCol="0">
            <a:noAutofit/>
          </a:bodyPr>
          <a:lstStyle/>
          <a:p>
            <a:pPr marL="285750" indent="-285750">
              <a:spcAft>
                <a:spcPts val="600"/>
              </a:spcAft>
              <a:buFont typeface="Arial" panose="020B0604020202020204" pitchFamily="34" charset="0"/>
              <a:buChar char="•"/>
            </a:pPr>
            <a:r>
              <a:rPr lang="en-US" sz="1300" dirty="0"/>
              <a:t>Data Wrangling</a:t>
            </a:r>
          </a:p>
          <a:p>
            <a:pPr marL="742950" lvl="1" indent="-285750">
              <a:spcAft>
                <a:spcPts val="600"/>
              </a:spcAft>
              <a:buFont typeface="Arial" panose="020B0604020202020204" pitchFamily="34" charset="0"/>
              <a:buChar char="•"/>
            </a:pPr>
            <a:r>
              <a:rPr lang="en-US" sz="1300" dirty="0"/>
              <a:t>3% of records contained errors </a:t>
            </a:r>
          </a:p>
          <a:p>
            <a:pPr marL="742950" lvl="1" indent="-285750">
              <a:spcAft>
                <a:spcPts val="600"/>
              </a:spcAft>
              <a:buFont typeface="Arial" panose="020B0604020202020204" pitchFamily="34" charset="0"/>
              <a:buChar char="•"/>
            </a:pPr>
            <a:r>
              <a:rPr lang="en-US" sz="1300" dirty="0"/>
              <a:t>Standardized location inconsistencies</a:t>
            </a:r>
          </a:p>
          <a:p>
            <a:pPr marL="742950" lvl="1" indent="-285750">
              <a:spcAft>
                <a:spcPts val="600"/>
              </a:spcAft>
              <a:buFont typeface="Arial" panose="020B0604020202020204" pitchFamily="34" charset="0"/>
              <a:buChar char="•"/>
            </a:pPr>
            <a:r>
              <a:rPr lang="en-US" sz="1300" dirty="0"/>
              <a:t>Normalized beer and brewery names</a:t>
            </a:r>
          </a:p>
          <a:p>
            <a:pPr>
              <a:spcAft>
                <a:spcPts val="600"/>
              </a:spcAft>
            </a:pPr>
            <a:endParaRPr lang="en-US" sz="1300" dirty="0"/>
          </a:p>
          <a:p>
            <a:pPr>
              <a:spcAft>
                <a:spcPts val="600"/>
              </a:spcAft>
            </a:pPr>
            <a:endParaRPr lang="en-US" sz="1300" dirty="0"/>
          </a:p>
          <a:p>
            <a:pPr>
              <a:spcAft>
                <a:spcPts val="600"/>
              </a:spcAft>
            </a:pPr>
            <a:endParaRPr lang="en-US" sz="1300" dirty="0"/>
          </a:p>
          <a:p>
            <a:pPr>
              <a:spcAft>
                <a:spcPts val="600"/>
              </a:spcAft>
            </a:pPr>
            <a:endParaRPr lang="en-US" sz="1300" dirty="0"/>
          </a:p>
          <a:p>
            <a:pPr marL="285750" indent="-285750">
              <a:spcAft>
                <a:spcPts val="600"/>
              </a:spcAft>
              <a:buFont typeface="Arial" panose="020B0604020202020204" pitchFamily="34" charset="0"/>
              <a:buChar char="•"/>
            </a:pPr>
            <a:endParaRPr lang="en-US" sz="1300" dirty="0"/>
          </a:p>
          <a:p>
            <a:pPr marL="742950" lvl="1" indent="-285750">
              <a:spcAft>
                <a:spcPts val="600"/>
              </a:spcAft>
              <a:buFont typeface="Arial" panose="020B0604020202020204" pitchFamily="34" charset="0"/>
              <a:buChar char="•"/>
            </a:pPr>
            <a:endParaRPr lang="en-US" sz="1300" dirty="0"/>
          </a:p>
          <a:p>
            <a:pPr marL="742950" lvl="1" indent="-285750">
              <a:spcAft>
                <a:spcPts val="600"/>
              </a:spcAft>
              <a:buFont typeface="Arial" panose="020B0604020202020204" pitchFamily="34" charset="0"/>
              <a:buChar char="•"/>
            </a:pPr>
            <a:endParaRPr lang="en-US" sz="1300" dirty="0"/>
          </a:p>
          <a:p>
            <a:pPr marL="742950" lvl="1" indent="-285750">
              <a:spcAft>
                <a:spcPts val="600"/>
              </a:spcAft>
              <a:buFont typeface="Arial" panose="020B0604020202020204" pitchFamily="34" charset="0"/>
              <a:buChar char="•"/>
            </a:pPr>
            <a:endParaRPr lang="en-US" sz="1300" dirty="0"/>
          </a:p>
          <a:p>
            <a:pPr>
              <a:spcAft>
                <a:spcPts val="600"/>
              </a:spcAft>
            </a:pPr>
            <a:endParaRPr lang="en-US" sz="1300" dirty="0"/>
          </a:p>
          <a:p>
            <a:pPr marL="285750" indent="-285750">
              <a:spcAft>
                <a:spcPts val="600"/>
              </a:spcAft>
              <a:buFont typeface="Arial" panose="020B0604020202020204" pitchFamily="34" charset="0"/>
              <a:buChar char="•"/>
            </a:pPr>
            <a:endParaRPr lang="en-US" sz="1300" dirty="0"/>
          </a:p>
          <a:p>
            <a:pPr marL="285750" indent="-285750">
              <a:spcAft>
                <a:spcPts val="600"/>
              </a:spcAft>
              <a:buFont typeface="Arial" panose="020B0604020202020204" pitchFamily="34" charset="0"/>
              <a:buChar char="•"/>
            </a:pPr>
            <a:endParaRPr lang="en-US" sz="1300" dirty="0"/>
          </a:p>
          <a:p>
            <a:pPr marL="285750" indent="-285750">
              <a:spcAft>
                <a:spcPts val="600"/>
              </a:spcAft>
              <a:buFont typeface="Arial" panose="020B0604020202020204" pitchFamily="34" charset="0"/>
              <a:buChar char="•"/>
            </a:pPr>
            <a:endParaRPr lang="en-US" sz="1300" dirty="0"/>
          </a:p>
          <a:p>
            <a:pPr marL="285750" indent="-285750">
              <a:spcAft>
                <a:spcPts val="600"/>
              </a:spcAft>
              <a:buFont typeface="Arial" panose="020B0604020202020204" pitchFamily="34" charset="0"/>
              <a:buChar char="•"/>
            </a:pPr>
            <a:endParaRPr lang="en-US" sz="1300" dirty="0"/>
          </a:p>
          <a:p>
            <a:pPr marL="285750" indent="-285750">
              <a:spcAft>
                <a:spcPts val="600"/>
              </a:spcAft>
              <a:buFont typeface="Arial" panose="020B0604020202020204" pitchFamily="34" charset="0"/>
              <a:buChar char="•"/>
            </a:pPr>
            <a:endParaRPr lang="en-US" sz="1300" dirty="0"/>
          </a:p>
        </p:txBody>
      </p:sp>
      <p:graphicFrame>
        <p:nvGraphicFramePr>
          <p:cNvPr id="13" name="Table 12">
            <a:extLst>
              <a:ext uri="{FF2B5EF4-FFF2-40B4-BE49-F238E27FC236}">
                <a16:creationId xmlns:a16="http://schemas.microsoft.com/office/drawing/2014/main" id="{8AE8FB49-2C94-4338-B3BD-E0DE62C40578}"/>
              </a:ext>
            </a:extLst>
          </p:cNvPr>
          <p:cNvGraphicFramePr>
            <a:graphicFrameLocks noGrp="1"/>
          </p:cNvGraphicFramePr>
          <p:nvPr>
            <p:extLst>
              <p:ext uri="{D42A27DB-BD31-4B8C-83A1-F6EECF244321}">
                <p14:modId xmlns:p14="http://schemas.microsoft.com/office/powerpoint/2010/main" val="3489663222"/>
              </p:ext>
            </p:extLst>
          </p:nvPr>
        </p:nvGraphicFramePr>
        <p:xfrm>
          <a:off x="1382435" y="4418978"/>
          <a:ext cx="2768600" cy="1600200"/>
        </p:xfrm>
        <a:graphic>
          <a:graphicData uri="http://schemas.openxmlformats.org/drawingml/2006/table">
            <a:tbl>
              <a:tblPr>
                <a:tableStyleId>{1E171933-4619-4E11-9A3F-F7608DF75F80}</a:tableStyleId>
              </a:tblPr>
              <a:tblGrid>
                <a:gridCol w="609600">
                  <a:extLst>
                    <a:ext uri="{9D8B030D-6E8A-4147-A177-3AD203B41FA5}">
                      <a16:colId xmlns:a16="http://schemas.microsoft.com/office/drawing/2014/main" val="3660976757"/>
                    </a:ext>
                  </a:extLst>
                </a:gridCol>
                <a:gridCol w="1079500">
                  <a:extLst>
                    <a:ext uri="{9D8B030D-6E8A-4147-A177-3AD203B41FA5}">
                      <a16:colId xmlns:a16="http://schemas.microsoft.com/office/drawing/2014/main" val="851329293"/>
                    </a:ext>
                  </a:extLst>
                </a:gridCol>
                <a:gridCol w="1079500">
                  <a:extLst>
                    <a:ext uri="{9D8B030D-6E8A-4147-A177-3AD203B41FA5}">
                      <a16:colId xmlns:a16="http://schemas.microsoft.com/office/drawing/2014/main" val="525462072"/>
                    </a:ext>
                  </a:extLst>
                </a:gridCol>
              </a:tblGrid>
              <a:tr h="200025">
                <a:tc>
                  <a:txBody>
                    <a:bodyPr/>
                    <a:lstStyle/>
                    <a:p>
                      <a:pPr algn="ctr" fontAlgn="b"/>
                      <a:endParaRPr lang="en-US" sz="1200" b="0" i="0" u="none" strike="noStrike" cap="none" spc="0">
                        <a:ln w="0"/>
                        <a:solidFill>
                          <a:schemeClr val="accent1"/>
                        </a:solidFill>
                        <a:effectLst>
                          <a:outerShdw blurRad="38100" dist="25400" dir="5400000" algn="ctr" rotWithShape="0">
                            <a:srgbClr val="6E747A">
                              <a:alpha val="43000"/>
                            </a:srgbClr>
                          </a:outerShdw>
                        </a:effectLst>
                        <a:latin typeface="Franklin Gothic Book (Body)"/>
                      </a:endParaRPr>
                    </a:p>
                  </a:txBody>
                  <a:tcPr marL="9525" marR="9525" marT="9525" marB="0" anchor="b"/>
                </a:tc>
                <a:tc>
                  <a:txBody>
                    <a:bodyPr/>
                    <a:lstStyle/>
                    <a:p>
                      <a:pPr algn="ctr" fontAlgn="b"/>
                      <a:r>
                        <a:rPr lang="en-US" sz="1200" b="0" u="none" strike="noStrike" cap="none" spc="0" dirty="0">
                          <a:ln w="0"/>
                          <a:solidFill>
                            <a:schemeClr val="accent1"/>
                          </a:solidFill>
                          <a:effectLst>
                            <a:outerShdw blurRad="38100" dist="25400" dir="5400000" algn="ctr" rotWithShape="0">
                              <a:srgbClr val="6E747A">
                                <a:alpha val="43000"/>
                              </a:srgbClr>
                            </a:outerShdw>
                          </a:effectLst>
                        </a:rPr>
                        <a:t>IBU</a:t>
                      </a:r>
                      <a:endParaRPr lang="en-US" sz="1200" b="0" i="0" u="none" strike="noStrike" cap="none" spc="0" dirty="0">
                        <a:ln w="0"/>
                        <a:solidFill>
                          <a:schemeClr val="accent1"/>
                        </a:solidFill>
                        <a:effectLst>
                          <a:outerShdw blurRad="38100" dist="25400" dir="5400000" algn="ctr" rotWithShape="0">
                            <a:srgbClr val="6E747A">
                              <a:alpha val="43000"/>
                            </a:srgbClr>
                          </a:outerShdw>
                        </a:effectLst>
                        <a:latin typeface="Franklin Gothic Book (Body)"/>
                      </a:endParaRPr>
                    </a:p>
                  </a:txBody>
                  <a:tcPr marL="9525" marR="9525" marT="9525" marB="0" anchor="b"/>
                </a:tc>
                <a:tc>
                  <a:txBody>
                    <a:bodyPr/>
                    <a:lstStyle/>
                    <a:p>
                      <a:pPr algn="ctr" fontAlgn="b"/>
                      <a:r>
                        <a:rPr lang="en-US" sz="1200" b="0" u="none" strike="noStrike" cap="none" spc="0" dirty="0">
                          <a:ln w="0"/>
                          <a:solidFill>
                            <a:schemeClr val="accent1"/>
                          </a:solidFill>
                          <a:effectLst>
                            <a:outerShdw blurRad="38100" dist="25400" dir="5400000" algn="ctr" rotWithShape="0">
                              <a:srgbClr val="6E747A">
                                <a:alpha val="43000"/>
                              </a:srgbClr>
                            </a:outerShdw>
                          </a:effectLst>
                        </a:rPr>
                        <a:t>ABV</a:t>
                      </a:r>
                      <a:endParaRPr lang="en-US" sz="1200" b="0" i="0" u="none" strike="noStrike" cap="none" spc="0" dirty="0">
                        <a:ln w="0"/>
                        <a:solidFill>
                          <a:schemeClr val="accent1"/>
                        </a:solidFill>
                        <a:effectLst>
                          <a:outerShdw blurRad="38100" dist="25400" dir="5400000" algn="ctr" rotWithShape="0">
                            <a:srgbClr val="6E747A">
                              <a:alpha val="43000"/>
                            </a:srgbClr>
                          </a:outerShdw>
                        </a:effectLst>
                        <a:latin typeface="Franklin Gothic Book (Body)"/>
                      </a:endParaRPr>
                    </a:p>
                  </a:txBody>
                  <a:tcPr marL="9525" marR="9525" marT="9525" marB="0" anchor="b"/>
                </a:tc>
                <a:extLst>
                  <a:ext uri="{0D108BD9-81ED-4DB2-BD59-A6C34878D82A}">
                    <a16:rowId xmlns:a16="http://schemas.microsoft.com/office/drawing/2014/main" val="1336295403"/>
                  </a:ext>
                </a:extLst>
              </a:tr>
              <a:tr h="200025">
                <a:tc>
                  <a:txBody>
                    <a:bodyPr/>
                    <a:lstStyle/>
                    <a:p>
                      <a:pPr algn="ctr" fontAlgn="b"/>
                      <a:r>
                        <a:rPr lang="en-US" sz="1200" b="0" u="none" strike="noStrike" cap="none" spc="0">
                          <a:ln w="0"/>
                          <a:solidFill>
                            <a:schemeClr val="accent1"/>
                          </a:solidFill>
                          <a:effectLst>
                            <a:outerShdw blurRad="38100" dist="25400" dir="5400000" algn="ctr" rotWithShape="0">
                              <a:srgbClr val="6E747A">
                                <a:alpha val="43000"/>
                              </a:srgbClr>
                            </a:outerShdw>
                          </a:effectLst>
                        </a:rPr>
                        <a:t>Count</a:t>
                      </a:r>
                      <a:endParaRPr lang="en-US" sz="1200" b="0" i="0" u="none" strike="noStrike" cap="none" spc="0">
                        <a:ln w="0"/>
                        <a:solidFill>
                          <a:schemeClr val="accent1"/>
                        </a:solidFill>
                        <a:effectLst>
                          <a:outerShdw blurRad="38100" dist="25400" dir="5400000" algn="ctr" rotWithShape="0">
                            <a:srgbClr val="6E747A">
                              <a:alpha val="43000"/>
                            </a:srgbClr>
                          </a:outerShdw>
                        </a:effectLst>
                        <a:latin typeface="Franklin Gothic Book (Body)"/>
                      </a:endParaRPr>
                    </a:p>
                  </a:txBody>
                  <a:tcPr marL="9525" marR="9525" marT="9525" marB="0" anchor="b"/>
                </a:tc>
                <a:tc>
                  <a:txBody>
                    <a:bodyPr/>
                    <a:lstStyle/>
                    <a:p>
                      <a:pPr algn="ctr" fontAlgn="b"/>
                      <a:r>
                        <a:rPr lang="en-US" sz="1200" b="0" u="none" strike="noStrike" cap="none" spc="0">
                          <a:ln w="0"/>
                          <a:solidFill>
                            <a:schemeClr val="accent1"/>
                          </a:solidFill>
                          <a:effectLst>
                            <a:outerShdw blurRad="38100" dist="25400" dir="5400000" algn="ctr" rotWithShape="0">
                              <a:srgbClr val="6E747A">
                                <a:alpha val="43000"/>
                              </a:srgbClr>
                            </a:outerShdw>
                          </a:effectLst>
                        </a:rPr>
                        <a:t>1413</a:t>
                      </a:r>
                      <a:endParaRPr lang="en-US" sz="1200" b="0" i="0" u="none" strike="noStrike" cap="none" spc="0">
                        <a:ln w="0"/>
                        <a:solidFill>
                          <a:schemeClr val="accent1"/>
                        </a:solidFill>
                        <a:effectLst>
                          <a:outerShdw blurRad="38100" dist="25400" dir="5400000" algn="ctr" rotWithShape="0">
                            <a:srgbClr val="6E747A">
                              <a:alpha val="43000"/>
                            </a:srgbClr>
                          </a:outerShdw>
                        </a:effectLst>
                        <a:latin typeface="Franklin Gothic Book (Body)"/>
                      </a:endParaRPr>
                    </a:p>
                  </a:txBody>
                  <a:tcPr marL="9525" marR="9525" marT="9525" marB="0" anchor="b"/>
                </a:tc>
                <a:tc>
                  <a:txBody>
                    <a:bodyPr/>
                    <a:lstStyle/>
                    <a:p>
                      <a:pPr algn="ctr" fontAlgn="b"/>
                      <a:r>
                        <a:rPr lang="en-US" sz="1200" b="0" u="none" strike="noStrike" cap="none" spc="0">
                          <a:ln w="0"/>
                          <a:solidFill>
                            <a:schemeClr val="accent1"/>
                          </a:solidFill>
                          <a:effectLst>
                            <a:outerShdw blurRad="38100" dist="25400" dir="5400000" algn="ctr" rotWithShape="0">
                              <a:srgbClr val="6E747A">
                                <a:alpha val="43000"/>
                              </a:srgbClr>
                            </a:outerShdw>
                          </a:effectLst>
                        </a:rPr>
                        <a:t>2363</a:t>
                      </a:r>
                      <a:endParaRPr lang="en-US" sz="1200" b="0" i="0" u="none" strike="noStrike" cap="none" spc="0">
                        <a:ln w="0"/>
                        <a:solidFill>
                          <a:schemeClr val="accent1"/>
                        </a:solidFill>
                        <a:effectLst>
                          <a:outerShdw blurRad="38100" dist="25400" dir="5400000" algn="ctr" rotWithShape="0">
                            <a:srgbClr val="6E747A">
                              <a:alpha val="43000"/>
                            </a:srgbClr>
                          </a:outerShdw>
                        </a:effectLst>
                        <a:latin typeface="Franklin Gothic Book (Body)"/>
                      </a:endParaRPr>
                    </a:p>
                  </a:txBody>
                  <a:tcPr marL="9525" marR="9525" marT="9525" marB="0" anchor="b"/>
                </a:tc>
                <a:extLst>
                  <a:ext uri="{0D108BD9-81ED-4DB2-BD59-A6C34878D82A}">
                    <a16:rowId xmlns:a16="http://schemas.microsoft.com/office/drawing/2014/main" val="3369181234"/>
                  </a:ext>
                </a:extLst>
              </a:tr>
              <a:tr h="200025">
                <a:tc>
                  <a:txBody>
                    <a:bodyPr/>
                    <a:lstStyle/>
                    <a:p>
                      <a:pPr algn="ctr" fontAlgn="b"/>
                      <a:r>
                        <a:rPr lang="en-US" sz="1200" b="0" u="none" strike="noStrike" cap="none" spc="0">
                          <a:ln w="0"/>
                          <a:solidFill>
                            <a:schemeClr val="accent1"/>
                          </a:solidFill>
                          <a:effectLst>
                            <a:outerShdw blurRad="38100" dist="25400" dir="5400000" algn="ctr" rotWithShape="0">
                              <a:srgbClr val="6E747A">
                                <a:alpha val="43000"/>
                              </a:srgbClr>
                            </a:outerShdw>
                          </a:effectLst>
                        </a:rPr>
                        <a:t>Min</a:t>
                      </a:r>
                      <a:endParaRPr lang="en-US" sz="1200" b="0" i="0" u="none" strike="noStrike" cap="none" spc="0">
                        <a:ln w="0"/>
                        <a:solidFill>
                          <a:schemeClr val="accent1"/>
                        </a:solidFill>
                        <a:effectLst>
                          <a:outerShdw blurRad="38100" dist="25400" dir="5400000" algn="ctr" rotWithShape="0">
                            <a:srgbClr val="6E747A">
                              <a:alpha val="43000"/>
                            </a:srgbClr>
                          </a:outerShdw>
                        </a:effectLst>
                        <a:latin typeface="Franklin Gothic Book (Body)"/>
                      </a:endParaRPr>
                    </a:p>
                  </a:txBody>
                  <a:tcPr marL="9525" marR="9525" marT="9525" marB="0" anchor="b"/>
                </a:tc>
                <a:tc>
                  <a:txBody>
                    <a:bodyPr/>
                    <a:lstStyle/>
                    <a:p>
                      <a:pPr algn="ctr" fontAlgn="b"/>
                      <a:r>
                        <a:rPr lang="en-US" sz="1200" b="0" u="none" strike="noStrike" cap="none" spc="0">
                          <a:ln w="0"/>
                          <a:solidFill>
                            <a:schemeClr val="accent1"/>
                          </a:solidFill>
                          <a:effectLst>
                            <a:outerShdw blurRad="38100" dist="25400" dir="5400000" algn="ctr" rotWithShape="0">
                              <a:srgbClr val="6E747A">
                                <a:alpha val="43000"/>
                              </a:srgbClr>
                            </a:outerShdw>
                          </a:effectLst>
                        </a:rPr>
                        <a:t>4</a:t>
                      </a:r>
                      <a:endParaRPr lang="en-US" sz="1200" b="0" i="0" u="none" strike="noStrike" cap="none" spc="0">
                        <a:ln w="0"/>
                        <a:solidFill>
                          <a:schemeClr val="accent1"/>
                        </a:solidFill>
                        <a:effectLst>
                          <a:outerShdw blurRad="38100" dist="25400" dir="5400000" algn="ctr" rotWithShape="0">
                            <a:srgbClr val="6E747A">
                              <a:alpha val="43000"/>
                            </a:srgbClr>
                          </a:outerShdw>
                        </a:effectLst>
                        <a:latin typeface="Franklin Gothic Book (Body)"/>
                      </a:endParaRPr>
                    </a:p>
                  </a:txBody>
                  <a:tcPr marL="9525" marR="9525" marT="9525" marB="0" anchor="b"/>
                </a:tc>
                <a:tc>
                  <a:txBody>
                    <a:bodyPr/>
                    <a:lstStyle/>
                    <a:p>
                      <a:pPr algn="ctr" fontAlgn="b"/>
                      <a:r>
                        <a:rPr lang="en-US" sz="1200" b="0" u="none" strike="noStrike" cap="none" spc="0" dirty="0">
                          <a:ln w="0"/>
                          <a:solidFill>
                            <a:schemeClr val="accent1"/>
                          </a:solidFill>
                          <a:effectLst>
                            <a:outerShdw blurRad="38100" dist="25400" dir="5400000" algn="ctr" rotWithShape="0">
                              <a:srgbClr val="6E747A">
                                <a:alpha val="43000"/>
                              </a:srgbClr>
                            </a:outerShdw>
                          </a:effectLst>
                        </a:rPr>
                        <a:t>0.001</a:t>
                      </a:r>
                      <a:endParaRPr lang="en-US" sz="1200" b="0" i="0" u="none" strike="noStrike" cap="none" spc="0" dirty="0">
                        <a:ln w="0"/>
                        <a:solidFill>
                          <a:schemeClr val="accent1"/>
                        </a:solidFill>
                        <a:effectLst>
                          <a:outerShdw blurRad="38100" dist="25400" dir="5400000" algn="ctr" rotWithShape="0">
                            <a:srgbClr val="6E747A">
                              <a:alpha val="43000"/>
                            </a:srgbClr>
                          </a:outerShdw>
                        </a:effectLst>
                        <a:latin typeface="Franklin Gothic Book (Body)"/>
                      </a:endParaRPr>
                    </a:p>
                  </a:txBody>
                  <a:tcPr marL="9525" marR="9525" marT="9525" marB="0" anchor="b"/>
                </a:tc>
                <a:extLst>
                  <a:ext uri="{0D108BD9-81ED-4DB2-BD59-A6C34878D82A}">
                    <a16:rowId xmlns:a16="http://schemas.microsoft.com/office/drawing/2014/main" val="3404614944"/>
                  </a:ext>
                </a:extLst>
              </a:tr>
              <a:tr h="200025">
                <a:tc>
                  <a:txBody>
                    <a:bodyPr/>
                    <a:lstStyle/>
                    <a:p>
                      <a:pPr algn="ctr" fontAlgn="b"/>
                      <a:r>
                        <a:rPr lang="en-US" sz="1200" b="0" u="none" strike="noStrike" cap="none" spc="0">
                          <a:ln w="0"/>
                          <a:solidFill>
                            <a:schemeClr val="accent1"/>
                          </a:solidFill>
                          <a:effectLst>
                            <a:outerShdw blurRad="38100" dist="25400" dir="5400000" algn="ctr" rotWithShape="0">
                              <a:srgbClr val="6E747A">
                                <a:alpha val="43000"/>
                              </a:srgbClr>
                            </a:outerShdw>
                          </a:effectLst>
                        </a:rPr>
                        <a:t>Max</a:t>
                      </a:r>
                      <a:endParaRPr lang="en-US" sz="1200" b="0" i="0" u="none" strike="noStrike" cap="none" spc="0">
                        <a:ln w="0"/>
                        <a:solidFill>
                          <a:schemeClr val="accent1"/>
                        </a:solidFill>
                        <a:effectLst>
                          <a:outerShdw blurRad="38100" dist="25400" dir="5400000" algn="ctr" rotWithShape="0">
                            <a:srgbClr val="6E747A">
                              <a:alpha val="43000"/>
                            </a:srgbClr>
                          </a:outerShdw>
                        </a:effectLst>
                        <a:latin typeface="Franklin Gothic Book (Body)"/>
                      </a:endParaRPr>
                    </a:p>
                  </a:txBody>
                  <a:tcPr marL="9525" marR="9525" marT="9525" marB="0" anchor="b"/>
                </a:tc>
                <a:tc>
                  <a:txBody>
                    <a:bodyPr/>
                    <a:lstStyle/>
                    <a:p>
                      <a:pPr algn="ctr" fontAlgn="b"/>
                      <a:r>
                        <a:rPr lang="en-US" sz="1200" b="0" u="none" strike="noStrike" cap="none" spc="0">
                          <a:ln w="0"/>
                          <a:solidFill>
                            <a:schemeClr val="accent1"/>
                          </a:solidFill>
                          <a:effectLst>
                            <a:outerShdw blurRad="38100" dist="25400" dir="5400000" algn="ctr" rotWithShape="0">
                              <a:srgbClr val="6E747A">
                                <a:alpha val="43000"/>
                              </a:srgbClr>
                            </a:outerShdw>
                          </a:effectLst>
                        </a:rPr>
                        <a:t>138</a:t>
                      </a:r>
                      <a:endParaRPr lang="en-US" sz="1200" b="0" i="0" u="none" strike="noStrike" cap="none" spc="0">
                        <a:ln w="0"/>
                        <a:solidFill>
                          <a:schemeClr val="accent1"/>
                        </a:solidFill>
                        <a:effectLst>
                          <a:outerShdw blurRad="38100" dist="25400" dir="5400000" algn="ctr" rotWithShape="0">
                            <a:srgbClr val="6E747A">
                              <a:alpha val="43000"/>
                            </a:srgbClr>
                          </a:outerShdw>
                        </a:effectLst>
                        <a:latin typeface="Franklin Gothic Book (Body)"/>
                      </a:endParaRPr>
                    </a:p>
                  </a:txBody>
                  <a:tcPr marL="9525" marR="9525" marT="9525" marB="0" anchor="b"/>
                </a:tc>
                <a:tc>
                  <a:txBody>
                    <a:bodyPr/>
                    <a:lstStyle/>
                    <a:p>
                      <a:pPr algn="ctr" fontAlgn="b"/>
                      <a:r>
                        <a:rPr lang="en-US" sz="1200" b="0" u="none" strike="noStrike" cap="none" spc="0">
                          <a:ln w="0"/>
                          <a:solidFill>
                            <a:schemeClr val="accent1"/>
                          </a:solidFill>
                          <a:effectLst>
                            <a:outerShdw blurRad="38100" dist="25400" dir="5400000" algn="ctr" rotWithShape="0">
                              <a:srgbClr val="6E747A">
                                <a:alpha val="43000"/>
                              </a:srgbClr>
                            </a:outerShdw>
                          </a:effectLst>
                        </a:rPr>
                        <a:t>0.128</a:t>
                      </a:r>
                      <a:endParaRPr lang="en-US" sz="1200" b="0" i="0" u="none" strike="noStrike" cap="none" spc="0">
                        <a:ln w="0"/>
                        <a:solidFill>
                          <a:schemeClr val="accent1"/>
                        </a:solidFill>
                        <a:effectLst>
                          <a:outerShdw blurRad="38100" dist="25400" dir="5400000" algn="ctr" rotWithShape="0">
                            <a:srgbClr val="6E747A">
                              <a:alpha val="43000"/>
                            </a:srgbClr>
                          </a:outerShdw>
                        </a:effectLst>
                        <a:latin typeface="Franklin Gothic Book (Body)"/>
                      </a:endParaRPr>
                    </a:p>
                  </a:txBody>
                  <a:tcPr marL="9525" marR="9525" marT="9525" marB="0" anchor="b"/>
                </a:tc>
                <a:extLst>
                  <a:ext uri="{0D108BD9-81ED-4DB2-BD59-A6C34878D82A}">
                    <a16:rowId xmlns:a16="http://schemas.microsoft.com/office/drawing/2014/main" val="3925917535"/>
                  </a:ext>
                </a:extLst>
              </a:tr>
              <a:tr h="200025">
                <a:tc>
                  <a:txBody>
                    <a:bodyPr/>
                    <a:lstStyle/>
                    <a:p>
                      <a:pPr algn="ctr" fontAlgn="b"/>
                      <a:r>
                        <a:rPr lang="en-US" sz="1200" b="0" u="none" strike="noStrike" cap="none" spc="0">
                          <a:ln w="0"/>
                          <a:solidFill>
                            <a:schemeClr val="accent1"/>
                          </a:solidFill>
                          <a:effectLst>
                            <a:outerShdw blurRad="38100" dist="25400" dir="5400000" algn="ctr" rotWithShape="0">
                              <a:srgbClr val="6E747A">
                                <a:alpha val="43000"/>
                              </a:srgbClr>
                            </a:outerShdw>
                          </a:effectLst>
                        </a:rPr>
                        <a:t>Mean</a:t>
                      </a:r>
                      <a:endParaRPr lang="en-US" sz="1200" b="0" i="0" u="none" strike="noStrike" cap="none" spc="0">
                        <a:ln w="0"/>
                        <a:solidFill>
                          <a:schemeClr val="accent1"/>
                        </a:solidFill>
                        <a:effectLst>
                          <a:outerShdw blurRad="38100" dist="25400" dir="5400000" algn="ctr" rotWithShape="0">
                            <a:srgbClr val="6E747A">
                              <a:alpha val="43000"/>
                            </a:srgbClr>
                          </a:outerShdw>
                        </a:effectLst>
                        <a:latin typeface="Franklin Gothic Book (Body)"/>
                      </a:endParaRPr>
                    </a:p>
                  </a:txBody>
                  <a:tcPr marL="9525" marR="9525" marT="9525" marB="0" anchor="b"/>
                </a:tc>
                <a:tc>
                  <a:txBody>
                    <a:bodyPr/>
                    <a:lstStyle/>
                    <a:p>
                      <a:pPr algn="ctr" fontAlgn="b"/>
                      <a:r>
                        <a:rPr lang="en-US" sz="1200" b="0" u="none" strike="noStrike" cap="none" spc="0">
                          <a:ln w="0"/>
                          <a:solidFill>
                            <a:schemeClr val="accent1"/>
                          </a:solidFill>
                          <a:effectLst>
                            <a:outerShdw blurRad="38100" dist="25400" dir="5400000" algn="ctr" rotWithShape="0">
                              <a:srgbClr val="6E747A">
                                <a:alpha val="43000"/>
                              </a:srgbClr>
                            </a:outerShdw>
                          </a:effectLst>
                        </a:rPr>
                        <a:t>42.8</a:t>
                      </a:r>
                      <a:endParaRPr lang="en-US" sz="1200" b="0" i="0" u="none" strike="noStrike" cap="none" spc="0">
                        <a:ln w="0"/>
                        <a:solidFill>
                          <a:schemeClr val="accent1"/>
                        </a:solidFill>
                        <a:effectLst>
                          <a:outerShdw blurRad="38100" dist="25400" dir="5400000" algn="ctr" rotWithShape="0">
                            <a:srgbClr val="6E747A">
                              <a:alpha val="43000"/>
                            </a:srgbClr>
                          </a:outerShdw>
                        </a:effectLst>
                        <a:latin typeface="Franklin Gothic Book (Body)"/>
                      </a:endParaRPr>
                    </a:p>
                  </a:txBody>
                  <a:tcPr marL="9525" marR="9525" marT="9525" marB="0" anchor="b"/>
                </a:tc>
                <a:tc>
                  <a:txBody>
                    <a:bodyPr/>
                    <a:lstStyle/>
                    <a:p>
                      <a:pPr algn="ctr" fontAlgn="b"/>
                      <a:r>
                        <a:rPr lang="en-US" sz="1200" b="0" u="none" strike="noStrike" cap="none" spc="0">
                          <a:ln w="0"/>
                          <a:solidFill>
                            <a:schemeClr val="accent1"/>
                          </a:solidFill>
                          <a:effectLst>
                            <a:outerShdw blurRad="38100" dist="25400" dir="5400000" algn="ctr" rotWithShape="0">
                              <a:srgbClr val="6E747A">
                                <a:alpha val="43000"/>
                              </a:srgbClr>
                            </a:outerShdw>
                          </a:effectLst>
                        </a:rPr>
                        <a:t>0.0597</a:t>
                      </a:r>
                      <a:endParaRPr lang="en-US" sz="1200" b="0" i="0" u="none" strike="noStrike" cap="none" spc="0">
                        <a:ln w="0"/>
                        <a:solidFill>
                          <a:schemeClr val="accent1"/>
                        </a:solidFill>
                        <a:effectLst>
                          <a:outerShdw blurRad="38100" dist="25400" dir="5400000" algn="ctr" rotWithShape="0">
                            <a:srgbClr val="6E747A">
                              <a:alpha val="43000"/>
                            </a:srgbClr>
                          </a:outerShdw>
                        </a:effectLst>
                        <a:latin typeface="Franklin Gothic Book (Body)"/>
                      </a:endParaRPr>
                    </a:p>
                  </a:txBody>
                  <a:tcPr marL="9525" marR="9525" marT="9525" marB="0" anchor="b"/>
                </a:tc>
                <a:extLst>
                  <a:ext uri="{0D108BD9-81ED-4DB2-BD59-A6C34878D82A}">
                    <a16:rowId xmlns:a16="http://schemas.microsoft.com/office/drawing/2014/main" val="3455868119"/>
                  </a:ext>
                </a:extLst>
              </a:tr>
              <a:tr h="200025">
                <a:tc>
                  <a:txBody>
                    <a:bodyPr/>
                    <a:lstStyle/>
                    <a:p>
                      <a:pPr algn="ctr" fontAlgn="b"/>
                      <a:r>
                        <a:rPr lang="en-US" sz="1200" b="0" u="none" strike="noStrike" cap="none" spc="0">
                          <a:ln w="0"/>
                          <a:solidFill>
                            <a:schemeClr val="accent1"/>
                          </a:solidFill>
                          <a:effectLst>
                            <a:outerShdw blurRad="38100" dist="25400" dir="5400000" algn="ctr" rotWithShape="0">
                              <a:srgbClr val="6E747A">
                                <a:alpha val="43000"/>
                              </a:srgbClr>
                            </a:outerShdw>
                          </a:effectLst>
                        </a:rPr>
                        <a:t>Median</a:t>
                      </a:r>
                      <a:endParaRPr lang="en-US" sz="1200" b="0" i="0" u="none" strike="noStrike" cap="none" spc="0">
                        <a:ln w="0"/>
                        <a:solidFill>
                          <a:schemeClr val="accent1"/>
                        </a:solidFill>
                        <a:effectLst>
                          <a:outerShdw blurRad="38100" dist="25400" dir="5400000" algn="ctr" rotWithShape="0">
                            <a:srgbClr val="6E747A">
                              <a:alpha val="43000"/>
                            </a:srgbClr>
                          </a:outerShdw>
                        </a:effectLst>
                        <a:latin typeface="Franklin Gothic Book (Body)"/>
                      </a:endParaRPr>
                    </a:p>
                  </a:txBody>
                  <a:tcPr marL="9525" marR="9525" marT="9525" marB="0" anchor="b"/>
                </a:tc>
                <a:tc>
                  <a:txBody>
                    <a:bodyPr/>
                    <a:lstStyle/>
                    <a:p>
                      <a:pPr algn="ctr" fontAlgn="b"/>
                      <a:r>
                        <a:rPr lang="en-US" sz="1200" b="0" u="none" strike="noStrike" cap="none" spc="0">
                          <a:ln w="0"/>
                          <a:solidFill>
                            <a:schemeClr val="accent1"/>
                          </a:solidFill>
                          <a:effectLst>
                            <a:outerShdw blurRad="38100" dist="25400" dir="5400000" algn="ctr" rotWithShape="0">
                              <a:srgbClr val="6E747A">
                                <a:alpha val="43000"/>
                              </a:srgbClr>
                            </a:outerShdw>
                          </a:effectLst>
                        </a:rPr>
                        <a:t>35</a:t>
                      </a:r>
                      <a:endParaRPr lang="en-US" sz="1200" b="0" i="0" u="none" strike="noStrike" cap="none" spc="0">
                        <a:ln w="0"/>
                        <a:solidFill>
                          <a:schemeClr val="accent1"/>
                        </a:solidFill>
                        <a:effectLst>
                          <a:outerShdw blurRad="38100" dist="25400" dir="5400000" algn="ctr" rotWithShape="0">
                            <a:srgbClr val="6E747A">
                              <a:alpha val="43000"/>
                            </a:srgbClr>
                          </a:outerShdw>
                        </a:effectLst>
                        <a:latin typeface="Franklin Gothic Book (Body)"/>
                      </a:endParaRPr>
                    </a:p>
                  </a:txBody>
                  <a:tcPr marL="9525" marR="9525" marT="9525" marB="0" anchor="b"/>
                </a:tc>
                <a:tc>
                  <a:txBody>
                    <a:bodyPr/>
                    <a:lstStyle/>
                    <a:p>
                      <a:pPr algn="ctr" fontAlgn="b"/>
                      <a:r>
                        <a:rPr lang="en-US" sz="1200" b="0" u="none" strike="noStrike" cap="none" spc="0">
                          <a:ln w="0"/>
                          <a:solidFill>
                            <a:schemeClr val="accent1"/>
                          </a:solidFill>
                          <a:effectLst>
                            <a:outerShdw blurRad="38100" dist="25400" dir="5400000" algn="ctr" rotWithShape="0">
                              <a:srgbClr val="6E747A">
                                <a:alpha val="43000"/>
                              </a:srgbClr>
                            </a:outerShdw>
                          </a:effectLst>
                        </a:rPr>
                        <a:t>0.056</a:t>
                      </a:r>
                      <a:endParaRPr lang="en-US" sz="1200" b="0" i="0" u="none" strike="noStrike" cap="none" spc="0">
                        <a:ln w="0"/>
                        <a:solidFill>
                          <a:schemeClr val="accent1"/>
                        </a:solidFill>
                        <a:effectLst>
                          <a:outerShdw blurRad="38100" dist="25400" dir="5400000" algn="ctr" rotWithShape="0">
                            <a:srgbClr val="6E747A">
                              <a:alpha val="43000"/>
                            </a:srgbClr>
                          </a:outerShdw>
                        </a:effectLst>
                        <a:latin typeface="Franklin Gothic Book (Body)"/>
                      </a:endParaRPr>
                    </a:p>
                  </a:txBody>
                  <a:tcPr marL="9525" marR="9525" marT="9525" marB="0" anchor="b"/>
                </a:tc>
                <a:extLst>
                  <a:ext uri="{0D108BD9-81ED-4DB2-BD59-A6C34878D82A}">
                    <a16:rowId xmlns:a16="http://schemas.microsoft.com/office/drawing/2014/main" val="1350258544"/>
                  </a:ext>
                </a:extLst>
              </a:tr>
              <a:tr h="200025">
                <a:tc>
                  <a:txBody>
                    <a:bodyPr/>
                    <a:lstStyle/>
                    <a:p>
                      <a:pPr algn="ctr" fontAlgn="b"/>
                      <a:r>
                        <a:rPr lang="en-US" sz="1200" b="0" u="none" strike="noStrike" cap="none" spc="0">
                          <a:ln w="0"/>
                          <a:solidFill>
                            <a:schemeClr val="accent1"/>
                          </a:solidFill>
                          <a:effectLst>
                            <a:outerShdw blurRad="38100" dist="25400" dir="5400000" algn="ctr" rotWithShape="0">
                              <a:srgbClr val="6E747A">
                                <a:alpha val="43000"/>
                              </a:srgbClr>
                            </a:outerShdw>
                          </a:effectLst>
                        </a:rPr>
                        <a:t>StDev</a:t>
                      </a:r>
                      <a:endParaRPr lang="en-US" sz="1200" b="0" i="0" u="none" strike="noStrike" cap="none" spc="0">
                        <a:ln w="0"/>
                        <a:solidFill>
                          <a:schemeClr val="accent1"/>
                        </a:solidFill>
                        <a:effectLst>
                          <a:outerShdw blurRad="38100" dist="25400" dir="5400000" algn="ctr" rotWithShape="0">
                            <a:srgbClr val="6E747A">
                              <a:alpha val="43000"/>
                            </a:srgbClr>
                          </a:outerShdw>
                        </a:effectLst>
                        <a:latin typeface="Franklin Gothic Book (Body)"/>
                      </a:endParaRPr>
                    </a:p>
                  </a:txBody>
                  <a:tcPr marL="9525" marR="9525" marT="9525" marB="0" anchor="b"/>
                </a:tc>
                <a:tc>
                  <a:txBody>
                    <a:bodyPr/>
                    <a:lstStyle/>
                    <a:p>
                      <a:pPr algn="ctr" fontAlgn="b"/>
                      <a:r>
                        <a:rPr lang="en-US" sz="1200" b="0" u="none" strike="noStrike" cap="none" spc="0">
                          <a:ln w="0"/>
                          <a:solidFill>
                            <a:schemeClr val="accent1"/>
                          </a:solidFill>
                          <a:effectLst>
                            <a:outerShdw blurRad="38100" dist="25400" dir="5400000" algn="ctr" rotWithShape="0">
                              <a:srgbClr val="6E747A">
                                <a:alpha val="43000"/>
                              </a:srgbClr>
                            </a:outerShdw>
                          </a:effectLst>
                        </a:rPr>
                        <a:t>25.9</a:t>
                      </a:r>
                      <a:endParaRPr lang="en-US" sz="1200" b="0" i="0" u="none" strike="noStrike" cap="none" spc="0">
                        <a:ln w="0"/>
                        <a:solidFill>
                          <a:schemeClr val="accent1"/>
                        </a:solidFill>
                        <a:effectLst>
                          <a:outerShdw blurRad="38100" dist="25400" dir="5400000" algn="ctr" rotWithShape="0">
                            <a:srgbClr val="6E747A">
                              <a:alpha val="43000"/>
                            </a:srgbClr>
                          </a:outerShdw>
                        </a:effectLst>
                        <a:latin typeface="Franklin Gothic Book (Body)"/>
                      </a:endParaRPr>
                    </a:p>
                  </a:txBody>
                  <a:tcPr marL="9525" marR="9525" marT="9525" marB="0" anchor="b"/>
                </a:tc>
                <a:tc>
                  <a:txBody>
                    <a:bodyPr/>
                    <a:lstStyle/>
                    <a:p>
                      <a:pPr algn="ctr" fontAlgn="b"/>
                      <a:r>
                        <a:rPr lang="en-US" sz="1200" b="0" u="none" strike="noStrike" cap="none" spc="0">
                          <a:ln w="0"/>
                          <a:solidFill>
                            <a:schemeClr val="accent1"/>
                          </a:solidFill>
                          <a:effectLst>
                            <a:outerShdw blurRad="38100" dist="25400" dir="5400000" algn="ctr" rotWithShape="0">
                              <a:srgbClr val="6E747A">
                                <a:alpha val="43000"/>
                              </a:srgbClr>
                            </a:outerShdw>
                          </a:effectLst>
                        </a:rPr>
                        <a:t>0.0135</a:t>
                      </a:r>
                      <a:endParaRPr lang="en-US" sz="1200" b="0" i="0" u="none" strike="noStrike" cap="none" spc="0">
                        <a:ln w="0"/>
                        <a:solidFill>
                          <a:schemeClr val="accent1"/>
                        </a:solidFill>
                        <a:effectLst>
                          <a:outerShdw blurRad="38100" dist="25400" dir="5400000" algn="ctr" rotWithShape="0">
                            <a:srgbClr val="6E747A">
                              <a:alpha val="43000"/>
                            </a:srgbClr>
                          </a:outerShdw>
                        </a:effectLst>
                        <a:latin typeface="Franklin Gothic Book (Body)"/>
                      </a:endParaRPr>
                    </a:p>
                  </a:txBody>
                  <a:tcPr marL="9525" marR="9525" marT="9525" marB="0" anchor="b"/>
                </a:tc>
                <a:extLst>
                  <a:ext uri="{0D108BD9-81ED-4DB2-BD59-A6C34878D82A}">
                    <a16:rowId xmlns:a16="http://schemas.microsoft.com/office/drawing/2014/main" val="745607535"/>
                  </a:ext>
                </a:extLst>
              </a:tr>
              <a:tr h="200025">
                <a:tc>
                  <a:txBody>
                    <a:bodyPr/>
                    <a:lstStyle/>
                    <a:p>
                      <a:pPr algn="ctr" fontAlgn="b"/>
                      <a:r>
                        <a:rPr lang="en-US" sz="1200" b="0" u="none" strike="noStrike" cap="none" spc="0">
                          <a:ln w="0"/>
                          <a:solidFill>
                            <a:schemeClr val="accent1"/>
                          </a:solidFill>
                          <a:effectLst>
                            <a:outerShdw blurRad="38100" dist="25400" dir="5400000" algn="ctr" rotWithShape="0">
                              <a:srgbClr val="6E747A">
                                <a:alpha val="43000"/>
                              </a:srgbClr>
                            </a:outerShdw>
                          </a:effectLst>
                        </a:rPr>
                        <a:t>NA</a:t>
                      </a:r>
                      <a:endParaRPr lang="en-US" sz="1200" b="0" i="0" u="none" strike="noStrike" cap="none" spc="0">
                        <a:ln w="0"/>
                        <a:solidFill>
                          <a:schemeClr val="accent1"/>
                        </a:solidFill>
                        <a:effectLst>
                          <a:outerShdw blurRad="38100" dist="25400" dir="5400000" algn="ctr" rotWithShape="0">
                            <a:srgbClr val="6E747A">
                              <a:alpha val="43000"/>
                            </a:srgbClr>
                          </a:outerShdw>
                        </a:effectLst>
                        <a:latin typeface="Franklin Gothic Book (Body)"/>
                      </a:endParaRPr>
                    </a:p>
                  </a:txBody>
                  <a:tcPr marL="9525" marR="9525" marT="9525" marB="0" anchor="b"/>
                </a:tc>
                <a:tc>
                  <a:txBody>
                    <a:bodyPr/>
                    <a:lstStyle/>
                    <a:p>
                      <a:pPr algn="ctr" fontAlgn="b"/>
                      <a:r>
                        <a:rPr lang="en-US" sz="1200" b="0" u="none" strike="noStrike" cap="none" spc="0">
                          <a:ln w="0"/>
                          <a:solidFill>
                            <a:schemeClr val="accent1"/>
                          </a:solidFill>
                          <a:effectLst>
                            <a:outerShdw blurRad="38100" dist="25400" dir="5400000" algn="ctr" rotWithShape="0">
                              <a:srgbClr val="6E747A">
                                <a:alpha val="43000"/>
                              </a:srgbClr>
                            </a:outerShdw>
                          </a:effectLst>
                        </a:rPr>
                        <a:t>1012</a:t>
                      </a:r>
                      <a:endParaRPr lang="en-US" sz="1200" b="0" i="0" u="none" strike="noStrike" cap="none" spc="0">
                        <a:ln w="0"/>
                        <a:solidFill>
                          <a:schemeClr val="accent1"/>
                        </a:solidFill>
                        <a:effectLst>
                          <a:outerShdw blurRad="38100" dist="25400" dir="5400000" algn="ctr" rotWithShape="0">
                            <a:srgbClr val="6E747A">
                              <a:alpha val="43000"/>
                            </a:srgbClr>
                          </a:outerShdw>
                        </a:effectLst>
                        <a:latin typeface="Franklin Gothic Book (Body)"/>
                      </a:endParaRPr>
                    </a:p>
                  </a:txBody>
                  <a:tcPr marL="9525" marR="9525" marT="9525" marB="0" anchor="b"/>
                </a:tc>
                <a:tc>
                  <a:txBody>
                    <a:bodyPr/>
                    <a:lstStyle/>
                    <a:p>
                      <a:pPr algn="ctr" fontAlgn="b"/>
                      <a:r>
                        <a:rPr lang="en-US" sz="1200" b="0" u="none" strike="noStrike" cap="none" spc="0" dirty="0">
                          <a:ln w="0"/>
                          <a:solidFill>
                            <a:schemeClr val="accent1"/>
                          </a:solidFill>
                          <a:effectLst>
                            <a:outerShdw blurRad="38100" dist="25400" dir="5400000" algn="ctr" rotWithShape="0">
                              <a:srgbClr val="6E747A">
                                <a:alpha val="43000"/>
                              </a:srgbClr>
                            </a:outerShdw>
                          </a:effectLst>
                        </a:rPr>
                        <a:t>62</a:t>
                      </a:r>
                      <a:endParaRPr lang="en-US" sz="1200" b="0" i="0" u="none" strike="noStrike" cap="none" spc="0" dirty="0">
                        <a:ln w="0"/>
                        <a:solidFill>
                          <a:schemeClr val="accent1"/>
                        </a:solidFill>
                        <a:effectLst>
                          <a:outerShdw blurRad="38100" dist="25400" dir="5400000" algn="ctr" rotWithShape="0">
                            <a:srgbClr val="6E747A">
                              <a:alpha val="43000"/>
                            </a:srgbClr>
                          </a:outerShdw>
                        </a:effectLst>
                        <a:latin typeface="Franklin Gothic Book (Body)"/>
                      </a:endParaRPr>
                    </a:p>
                  </a:txBody>
                  <a:tcPr marL="9525" marR="9525" marT="9525" marB="0" anchor="b"/>
                </a:tc>
                <a:extLst>
                  <a:ext uri="{0D108BD9-81ED-4DB2-BD59-A6C34878D82A}">
                    <a16:rowId xmlns:a16="http://schemas.microsoft.com/office/drawing/2014/main" val="3201281581"/>
                  </a:ext>
                </a:extLst>
              </a:tr>
            </a:tbl>
          </a:graphicData>
        </a:graphic>
      </p:graphicFrame>
      <p:sp>
        <p:nvSpPr>
          <p:cNvPr id="14" name="Rectangle 13">
            <a:extLst>
              <a:ext uri="{FF2B5EF4-FFF2-40B4-BE49-F238E27FC236}">
                <a16:creationId xmlns:a16="http://schemas.microsoft.com/office/drawing/2014/main" id="{C32BCD7C-8FB2-4F79-80E1-C4966094E836}"/>
              </a:ext>
            </a:extLst>
          </p:cNvPr>
          <p:cNvSpPr/>
          <p:nvPr/>
        </p:nvSpPr>
        <p:spPr>
          <a:xfrm>
            <a:off x="367598" y="3355103"/>
            <a:ext cx="8408804" cy="3997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r>
              <a:rPr lang="en-US" sz="1600" dirty="0">
                <a:solidFill>
                  <a:schemeClr val="bg1">
                    <a:lumMod val="50000"/>
                  </a:schemeClr>
                </a:solidFill>
              </a:rPr>
              <a:t>Analysis</a:t>
            </a:r>
          </a:p>
        </p:txBody>
      </p:sp>
      <p:cxnSp>
        <p:nvCxnSpPr>
          <p:cNvPr id="15" name="Straight Connector 14">
            <a:extLst>
              <a:ext uri="{FF2B5EF4-FFF2-40B4-BE49-F238E27FC236}">
                <a16:creationId xmlns:a16="http://schemas.microsoft.com/office/drawing/2014/main" id="{ACDBD3E4-38BA-4961-8BBE-1286CFB4F406}"/>
              </a:ext>
            </a:extLst>
          </p:cNvPr>
          <p:cNvCxnSpPr/>
          <p:nvPr/>
        </p:nvCxnSpPr>
        <p:spPr>
          <a:xfrm>
            <a:off x="367598" y="3724531"/>
            <a:ext cx="840880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B8CC61F-B645-4FD8-BC4D-83B2ED17B26D}"/>
              </a:ext>
            </a:extLst>
          </p:cNvPr>
          <p:cNvSpPr txBox="1"/>
          <p:nvPr/>
        </p:nvSpPr>
        <p:spPr>
          <a:xfrm>
            <a:off x="355743" y="3928029"/>
            <a:ext cx="4425950" cy="292388"/>
          </a:xfrm>
          <a:prstGeom prst="rect">
            <a:avLst/>
          </a:prstGeom>
          <a:noFill/>
        </p:spPr>
        <p:txBody>
          <a:bodyPr wrap="square" rtlCol="0">
            <a:spAutoFit/>
          </a:bodyPr>
          <a:lstStyle/>
          <a:p>
            <a:pPr marL="742950" lvl="1" indent="-285750">
              <a:spcAft>
                <a:spcPts val="600"/>
              </a:spcAft>
              <a:buFont typeface="Arial" panose="020B0604020202020204" pitchFamily="34" charset="0"/>
              <a:buChar char="•"/>
            </a:pPr>
            <a:r>
              <a:rPr lang="en-US" sz="1300" dirty="0"/>
              <a:t>Quantify relationship between IBU and ABV</a:t>
            </a:r>
          </a:p>
        </p:txBody>
      </p:sp>
    </p:spTree>
    <p:extLst>
      <p:ext uri="{BB962C8B-B14F-4D97-AF65-F5344CB8AC3E}">
        <p14:creationId xmlns:p14="http://schemas.microsoft.com/office/powerpoint/2010/main" val="385363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7BCC91-9EB9-489A-B60A-B48980223D67}"/>
              </a:ext>
            </a:extLst>
          </p:cNvPr>
          <p:cNvSpPr txBox="1"/>
          <p:nvPr/>
        </p:nvSpPr>
        <p:spPr>
          <a:xfrm>
            <a:off x="378798" y="188682"/>
            <a:ext cx="8057971" cy="523220"/>
          </a:xfrm>
          <a:prstGeom prst="rect">
            <a:avLst/>
          </a:prstGeom>
          <a:noFill/>
        </p:spPr>
        <p:txBody>
          <a:bodyPr wrap="square" lIns="182880" rtlCol="0" anchor="b">
            <a:spAutoFit/>
          </a:bodyPr>
          <a:lstStyle/>
          <a:p>
            <a:r>
              <a:rPr lang="da-DK" sz="2800" b="1" dirty="0">
                <a:solidFill>
                  <a:srgbClr val="002060"/>
                </a:solidFill>
                <a:latin typeface="Franklin Gothic Medium" panose="020B0603020102020204" pitchFamily="34" charset="0"/>
                <a:cs typeface="Arial" panose="020B0604020202020204" pitchFamily="34" charset="0"/>
              </a:rPr>
              <a:t>Conclusions</a:t>
            </a:r>
            <a:endParaRPr lang="en-US" sz="2800" b="1" dirty="0">
              <a:solidFill>
                <a:srgbClr val="002060"/>
              </a:solidFill>
              <a:latin typeface="Franklin Gothic Medium" panose="020B0603020102020204" pitchFamily="34" charset="0"/>
              <a:cs typeface="Arial" panose="020B0604020202020204" pitchFamily="34" charset="0"/>
            </a:endParaRPr>
          </a:p>
        </p:txBody>
      </p:sp>
      <p:cxnSp>
        <p:nvCxnSpPr>
          <p:cNvPr id="6" name="Straight Connector 5">
            <a:extLst>
              <a:ext uri="{FF2B5EF4-FFF2-40B4-BE49-F238E27FC236}">
                <a16:creationId xmlns:a16="http://schemas.microsoft.com/office/drawing/2014/main" id="{A6D80685-38FF-408B-863E-0DBB7D8D7AD1}"/>
              </a:ext>
            </a:extLst>
          </p:cNvPr>
          <p:cNvCxnSpPr/>
          <p:nvPr/>
        </p:nvCxnSpPr>
        <p:spPr>
          <a:xfrm>
            <a:off x="367598" y="743926"/>
            <a:ext cx="8408804"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Slide Number Placeholder 3">
            <a:extLst>
              <a:ext uri="{FF2B5EF4-FFF2-40B4-BE49-F238E27FC236}">
                <a16:creationId xmlns:a16="http://schemas.microsoft.com/office/drawing/2014/main" id="{A1EDFDE6-BFD3-40E8-81C9-2C5695835480}"/>
              </a:ext>
            </a:extLst>
          </p:cNvPr>
          <p:cNvSpPr txBox="1">
            <a:spLocks/>
          </p:cNvSpPr>
          <p:nvPr/>
        </p:nvSpPr>
        <p:spPr>
          <a:xfrm>
            <a:off x="6730202" y="6423950"/>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Page </a:t>
            </a:r>
            <a:fld id="{CCF0F3AE-6221-4D43-B24E-11456CA80604}" type="slidenum">
              <a:rPr lang="en-US" smtClean="0"/>
              <a:pPr/>
              <a:t>5</a:t>
            </a:fld>
            <a:endParaRPr lang="en-US" dirty="0"/>
          </a:p>
        </p:txBody>
      </p:sp>
      <p:cxnSp>
        <p:nvCxnSpPr>
          <p:cNvPr id="10" name="Straight Connector 9">
            <a:extLst>
              <a:ext uri="{FF2B5EF4-FFF2-40B4-BE49-F238E27FC236}">
                <a16:creationId xmlns:a16="http://schemas.microsoft.com/office/drawing/2014/main" id="{DA920788-44E2-4BEB-8958-B773A6427AF2}"/>
              </a:ext>
            </a:extLst>
          </p:cNvPr>
          <p:cNvCxnSpPr/>
          <p:nvPr/>
        </p:nvCxnSpPr>
        <p:spPr>
          <a:xfrm>
            <a:off x="367598" y="6410755"/>
            <a:ext cx="840880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9A4DA87-2E29-4AAF-9572-FAC00EA2B14F}"/>
              </a:ext>
            </a:extLst>
          </p:cNvPr>
          <p:cNvSpPr txBox="1"/>
          <p:nvPr/>
        </p:nvSpPr>
        <p:spPr>
          <a:xfrm>
            <a:off x="440014" y="938624"/>
            <a:ext cx="4425296" cy="5379626"/>
          </a:xfrm>
          <a:prstGeom prst="rect">
            <a:avLst/>
          </a:prstGeom>
          <a:noFill/>
        </p:spPr>
        <p:txBody>
          <a:bodyPr wrap="square" rtlCol="0">
            <a:noAutofit/>
          </a:bodyPr>
          <a:lstStyle/>
          <a:p>
            <a:pPr marL="285750" indent="-285750">
              <a:spcAft>
                <a:spcPts val="600"/>
              </a:spcAft>
              <a:buFont typeface="Arial" panose="020B0604020202020204" pitchFamily="34" charset="0"/>
              <a:buChar char="•"/>
            </a:pPr>
            <a:r>
              <a:rPr lang="en-US" sz="1300" dirty="0"/>
              <a:t>Strong evidence of positive correlation of ABV and IBU</a:t>
            </a:r>
          </a:p>
          <a:p>
            <a:pPr marL="285750" indent="-285750">
              <a:spcAft>
                <a:spcPts val="600"/>
              </a:spcAft>
              <a:buFont typeface="Arial" panose="020B0604020202020204" pitchFamily="34" charset="0"/>
              <a:buChar char="•"/>
            </a:pPr>
            <a:endParaRPr lang="en-US" sz="1300" dirty="0"/>
          </a:p>
          <a:p>
            <a:pPr marL="285750" indent="-285750">
              <a:spcAft>
                <a:spcPts val="600"/>
              </a:spcAft>
              <a:buFont typeface="Arial" panose="020B0604020202020204" pitchFamily="34" charset="0"/>
              <a:buChar char="•"/>
            </a:pPr>
            <a:endParaRPr lang="en-US" sz="1300" dirty="0"/>
          </a:p>
          <a:p>
            <a:pPr marL="285750" indent="-285750">
              <a:spcAft>
                <a:spcPts val="600"/>
              </a:spcAft>
              <a:buFont typeface="Arial" panose="020B0604020202020204" pitchFamily="34" charset="0"/>
              <a:buChar char="•"/>
            </a:pPr>
            <a:r>
              <a:rPr lang="en-US" sz="1300" dirty="0"/>
              <a:t>IBU rating accounts for 45% of variation in ABV </a:t>
            </a:r>
          </a:p>
          <a:p>
            <a:pPr marL="285750" indent="-285750">
              <a:spcAft>
                <a:spcPts val="600"/>
              </a:spcAft>
              <a:buFont typeface="Arial" panose="020B0604020202020204" pitchFamily="34" charset="0"/>
              <a:buChar char="•"/>
            </a:pPr>
            <a:endParaRPr lang="en-US" sz="1300" dirty="0"/>
          </a:p>
          <a:p>
            <a:pPr marL="285750" indent="-285750">
              <a:spcAft>
                <a:spcPts val="600"/>
              </a:spcAft>
              <a:buFont typeface="Arial" panose="020B0604020202020204" pitchFamily="34" charset="0"/>
              <a:buChar char="•"/>
            </a:pPr>
            <a:endParaRPr lang="en-US" sz="1300" dirty="0"/>
          </a:p>
          <a:p>
            <a:pPr marL="285750" indent="-285750">
              <a:spcAft>
                <a:spcPts val="600"/>
              </a:spcAft>
              <a:buFont typeface="Arial" panose="020B0604020202020204" pitchFamily="34" charset="0"/>
              <a:buChar char="•"/>
            </a:pPr>
            <a:endParaRPr lang="en-US" sz="1300" dirty="0"/>
          </a:p>
          <a:p>
            <a:pPr marL="285750" indent="-285750">
              <a:spcAft>
                <a:spcPts val="600"/>
              </a:spcAft>
              <a:buFont typeface="Arial" panose="020B0604020202020204" pitchFamily="34" charset="0"/>
              <a:buChar char="•"/>
            </a:pPr>
            <a:r>
              <a:rPr lang="en-US" sz="1300" dirty="0"/>
              <a:t>Relationship has low predictive significance</a:t>
            </a:r>
          </a:p>
          <a:p>
            <a:pPr marL="285750" indent="-285750">
              <a:spcAft>
                <a:spcPts val="600"/>
              </a:spcAft>
              <a:buFont typeface="Arial" panose="020B0604020202020204" pitchFamily="34" charset="0"/>
              <a:buChar char="•"/>
            </a:pPr>
            <a:endParaRPr lang="en-US" sz="1300" dirty="0"/>
          </a:p>
          <a:p>
            <a:pPr marL="285750" indent="-285750">
              <a:spcAft>
                <a:spcPts val="600"/>
              </a:spcAft>
              <a:buFont typeface="Arial" panose="020B0604020202020204" pitchFamily="34" charset="0"/>
              <a:buChar char="•"/>
            </a:pPr>
            <a:endParaRPr lang="en-US" sz="1300" dirty="0"/>
          </a:p>
          <a:p>
            <a:pPr marL="285750" indent="-285750">
              <a:spcAft>
                <a:spcPts val="600"/>
              </a:spcAft>
              <a:buFont typeface="Arial" panose="020B0604020202020204" pitchFamily="34" charset="0"/>
              <a:buChar char="•"/>
            </a:pPr>
            <a:endParaRPr lang="en-US" sz="1300" dirty="0"/>
          </a:p>
          <a:p>
            <a:pPr marL="285750" indent="-285750">
              <a:spcAft>
                <a:spcPts val="600"/>
              </a:spcAft>
              <a:buFont typeface="Arial" panose="020B0604020202020204" pitchFamily="34" charset="0"/>
              <a:buChar char="•"/>
            </a:pPr>
            <a:endParaRPr lang="en-US" sz="1300" dirty="0"/>
          </a:p>
          <a:p>
            <a:pPr marL="285750" indent="-285750">
              <a:spcAft>
                <a:spcPts val="600"/>
              </a:spcAft>
              <a:buFont typeface="Arial" panose="020B0604020202020204" pitchFamily="34" charset="0"/>
              <a:buChar char="•"/>
            </a:pPr>
            <a:endParaRPr lang="en-US" sz="1300" dirty="0"/>
          </a:p>
          <a:p>
            <a:pPr marL="285750" indent="-285750">
              <a:spcAft>
                <a:spcPts val="600"/>
              </a:spcAft>
              <a:buFont typeface="Arial" panose="020B0604020202020204" pitchFamily="34" charset="0"/>
              <a:buChar char="•"/>
            </a:pPr>
            <a:endParaRPr lang="en-US" sz="1300" dirty="0"/>
          </a:p>
          <a:p>
            <a:pPr marL="285750" indent="-285750">
              <a:spcAft>
                <a:spcPts val="600"/>
              </a:spcAft>
              <a:buFont typeface="Arial" panose="020B0604020202020204" pitchFamily="34" charset="0"/>
              <a:buChar char="•"/>
            </a:pPr>
            <a:endParaRPr lang="en-US" sz="1300" dirty="0"/>
          </a:p>
          <a:p>
            <a:pPr marL="285750" indent="-285750">
              <a:spcAft>
                <a:spcPts val="600"/>
              </a:spcAft>
              <a:buFont typeface="Arial" panose="020B0604020202020204" pitchFamily="34" charset="0"/>
              <a:buChar char="•"/>
            </a:pPr>
            <a:endParaRPr lang="en-US" sz="1300" dirty="0"/>
          </a:p>
          <a:p>
            <a:pPr marL="285750" indent="-285750">
              <a:spcAft>
                <a:spcPts val="600"/>
              </a:spcAft>
              <a:buFont typeface="Arial" panose="020B0604020202020204" pitchFamily="34" charset="0"/>
              <a:buChar char="•"/>
            </a:pPr>
            <a:endParaRPr lang="en-US" sz="1300" dirty="0"/>
          </a:p>
          <a:p>
            <a:pPr marL="285750" indent="-285750">
              <a:spcAft>
                <a:spcPts val="600"/>
              </a:spcAft>
              <a:buFont typeface="Arial" panose="020B0604020202020204" pitchFamily="34" charset="0"/>
              <a:buChar char="•"/>
            </a:pPr>
            <a:endParaRPr lang="en-US" sz="1300" dirty="0"/>
          </a:p>
          <a:p>
            <a:pPr marL="285750" indent="-285750">
              <a:spcAft>
                <a:spcPts val="600"/>
              </a:spcAft>
              <a:buFont typeface="Arial" panose="020B0604020202020204" pitchFamily="34" charset="0"/>
              <a:buChar char="•"/>
            </a:pPr>
            <a:endParaRPr lang="en-US" sz="1300" dirty="0"/>
          </a:p>
          <a:p>
            <a:pPr>
              <a:spcAft>
                <a:spcPts val="600"/>
              </a:spcAft>
            </a:pPr>
            <a:endParaRPr lang="en-US" sz="1300" dirty="0"/>
          </a:p>
          <a:p>
            <a:pPr marL="285750" indent="-285750">
              <a:spcAft>
                <a:spcPts val="600"/>
              </a:spcAft>
              <a:buFont typeface="Arial" panose="020B0604020202020204" pitchFamily="34" charset="0"/>
              <a:buChar char="•"/>
            </a:pPr>
            <a:endParaRPr lang="en-US" sz="1300" dirty="0"/>
          </a:p>
          <a:p>
            <a:pPr marL="285750" indent="-285750">
              <a:spcAft>
                <a:spcPts val="600"/>
              </a:spcAft>
              <a:buFont typeface="Arial" panose="020B0604020202020204" pitchFamily="34" charset="0"/>
              <a:buChar char="•"/>
            </a:pPr>
            <a:endParaRPr lang="en-US" sz="1300" dirty="0"/>
          </a:p>
          <a:p>
            <a:pPr marL="285750" indent="-285750">
              <a:spcAft>
                <a:spcPts val="600"/>
              </a:spcAft>
              <a:buFont typeface="Arial" panose="020B0604020202020204" pitchFamily="34" charset="0"/>
              <a:buChar char="•"/>
            </a:pPr>
            <a:endParaRPr lang="en-US" sz="1300" dirty="0"/>
          </a:p>
          <a:p>
            <a:pPr marL="285750" indent="-285750">
              <a:spcAft>
                <a:spcPts val="600"/>
              </a:spcAft>
              <a:buFont typeface="Arial" panose="020B0604020202020204" pitchFamily="34" charset="0"/>
              <a:buChar char="•"/>
            </a:pPr>
            <a:endParaRPr lang="en-US" sz="1300" dirty="0"/>
          </a:p>
        </p:txBody>
      </p:sp>
      <p:pic>
        <p:nvPicPr>
          <p:cNvPr id="7" name="Picture 6">
            <a:extLst>
              <a:ext uri="{FF2B5EF4-FFF2-40B4-BE49-F238E27FC236}">
                <a16:creationId xmlns:a16="http://schemas.microsoft.com/office/drawing/2014/main" id="{9C6CB275-DF82-4EE5-8592-41B0122ACF81}"/>
              </a:ext>
            </a:extLst>
          </p:cNvPr>
          <p:cNvPicPr>
            <a:picLocks noChangeAspect="1"/>
          </p:cNvPicPr>
          <p:nvPr/>
        </p:nvPicPr>
        <p:blipFill>
          <a:blip r:embed="rId3"/>
          <a:stretch>
            <a:fillRect/>
          </a:stretch>
        </p:blipFill>
        <p:spPr>
          <a:xfrm>
            <a:off x="4865310" y="2317750"/>
            <a:ext cx="3922292" cy="1259591"/>
          </a:xfrm>
          <a:prstGeom prst="rect">
            <a:avLst/>
          </a:prstGeom>
        </p:spPr>
      </p:pic>
      <p:pic>
        <p:nvPicPr>
          <p:cNvPr id="8" name="Picture 7">
            <a:extLst>
              <a:ext uri="{FF2B5EF4-FFF2-40B4-BE49-F238E27FC236}">
                <a16:creationId xmlns:a16="http://schemas.microsoft.com/office/drawing/2014/main" id="{AD046F45-6EA4-468F-9327-6EF6E734C699}"/>
              </a:ext>
            </a:extLst>
          </p:cNvPr>
          <p:cNvPicPr>
            <a:picLocks noChangeAspect="1"/>
          </p:cNvPicPr>
          <p:nvPr/>
        </p:nvPicPr>
        <p:blipFill>
          <a:blip r:embed="rId4"/>
          <a:stretch>
            <a:fillRect/>
          </a:stretch>
        </p:blipFill>
        <p:spPr>
          <a:xfrm>
            <a:off x="4450393" y="3702053"/>
            <a:ext cx="4337209" cy="2676678"/>
          </a:xfrm>
          <a:prstGeom prst="rect">
            <a:avLst/>
          </a:prstGeom>
        </p:spPr>
      </p:pic>
      <p:sp>
        <p:nvSpPr>
          <p:cNvPr id="13" name="TextBox 12">
            <a:extLst>
              <a:ext uri="{FF2B5EF4-FFF2-40B4-BE49-F238E27FC236}">
                <a16:creationId xmlns:a16="http://schemas.microsoft.com/office/drawing/2014/main" id="{1722B16E-A4A1-44E8-949F-BD06F412CB1D}"/>
              </a:ext>
            </a:extLst>
          </p:cNvPr>
          <p:cNvSpPr txBox="1"/>
          <p:nvPr/>
        </p:nvSpPr>
        <p:spPr>
          <a:xfrm>
            <a:off x="440014" y="6423950"/>
            <a:ext cx="5903636" cy="400110"/>
          </a:xfrm>
          <a:prstGeom prst="rect">
            <a:avLst/>
          </a:prstGeom>
          <a:noFill/>
        </p:spPr>
        <p:txBody>
          <a:bodyPr wrap="square" rtlCol="0">
            <a:spAutoFit/>
          </a:bodyPr>
          <a:lstStyle/>
          <a:p>
            <a:r>
              <a:rPr lang="en-US" sz="1000" b="1" dirty="0">
                <a:solidFill>
                  <a:schemeClr val="bg1">
                    <a:lumMod val="75000"/>
                  </a:schemeClr>
                </a:solidFill>
              </a:rPr>
              <a:t>ABV</a:t>
            </a:r>
            <a:r>
              <a:rPr lang="en-US" sz="1000" dirty="0">
                <a:solidFill>
                  <a:schemeClr val="bg1">
                    <a:lumMod val="75000"/>
                  </a:schemeClr>
                </a:solidFill>
              </a:rPr>
              <a:t> = Alcohol by Volume (%)     |     </a:t>
            </a:r>
            <a:r>
              <a:rPr lang="en-US" sz="1000" b="1" dirty="0">
                <a:solidFill>
                  <a:schemeClr val="bg1">
                    <a:lumMod val="75000"/>
                  </a:schemeClr>
                </a:solidFill>
              </a:rPr>
              <a:t>IBU </a:t>
            </a:r>
            <a:r>
              <a:rPr lang="en-US" sz="1000" dirty="0">
                <a:solidFill>
                  <a:schemeClr val="bg1">
                    <a:lumMod val="75000"/>
                  </a:schemeClr>
                </a:solidFill>
              </a:rPr>
              <a:t>= International Bitterness Units (IBU)</a:t>
            </a:r>
          </a:p>
          <a:p>
            <a:endParaRPr lang="en-US" sz="1000" dirty="0">
              <a:solidFill>
                <a:schemeClr val="bg1">
                  <a:lumMod val="75000"/>
                </a:schemeClr>
              </a:solidFill>
            </a:endParaRPr>
          </a:p>
        </p:txBody>
      </p:sp>
    </p:spTree>
    <p:extLst>
      <p:ext uri="{BB962C8B-B14F-4D97-AF65-F5344CB8AC3E}">
        <p14:creationId xmlns:p14="http://schemas.microsoft.com/office/powerpoint/2010/main" val="2298379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7BCC91-9EB9-489A-B60A-B48980223D67}"/>
              </a:ext>
            </a:extLst>
          </p:cNvPr>
          <p:cNvSpPr txBox="1"/>
          <p:nvPr/>
        </p:nvSpPr>
        <p:spPr>
          <a:xfrm>
            <a:off x="378798" y="188682"/>
            <a:ext cx="8057971" cy="523220"/>
          </a:xfrm>
          <a:prstGeom prst="rect">
            <a:avLst/>
          </a:prstGeom>
          <a:noFill/>
        </p:spPr>
        <p:txBody>
          <a:bodyPr wrap="square" lIns="182880" rtlCol="0" anchor="b">
            <a:spAutoFit/>
          </a:bodyPr>
          <a:lstStyle/>
          <a:p>
            <a:r>
              <a:rPr lang="da-DK" sz="2800" b="1" dirty="0" err="1">
                <a:solidFill>
                  <a:srgbClr val="002060"/>
                </a:solidFill>
                <a:latin typeface="Franklin Gothic Medium" panose="020B0603020102020204" pitchFamily="34" charset="0"/>
                <a:cs typeface="Arial" panose="020B0604020202020204" pitchFamily="34" charset="0"/>
              </a:rPr>
              <a:t>Why</a:t>
            </a:r>
            <a:r>
              <a:rPr lang="da-DK" sz="2800" b="1" dirty="0">
                <a:solidFill>
                  <a:srgbClr val="002060"/>
                </a:solidFill>
                <a:latin typeface="Franklin Gothic Medium" panose="020B0603020102020204" pitchFamily="34" charset="0"/>
                <a:cs typeface="Arial" panose="020B0604020202020204" pitchFamily="34" charset="0"/>
              </a:rPr>
              <a:t> </a:t>
            </a:r>
            <a:r>
              <a:rPr lang="da-DK" sz="2800" b="1" dirty="0" err="1">
                <a:solidFill>
                  <a:srgbClr val="002060"/>
                </a:solidFill>
                <a:latin typeface="Franklin Gothic Medium" panose="020B0603020102020204" pitchFamily="34" charset="0"/>
                <a:cs typeface="Arial" panose="020B0604020202020204" pitchFamily="34" charset="0"/>
              </a:rPr>
              <a:t>Study</a:t>
            </a:r>
            <a:r>
              <a:rPr lang="da-DK" sz="2800" b="1" dirty="0">
                <a:solidFill>
                  <a:srgbClr val="002060"/>
                </a:solidFill>
                <a:latin typeface="Franklin Gothic Medium" panose="020B0603020102020204" pitchFamily="34" charset="0"/>
                <a:cs typeface="Arial" panose="020B0604020202020204" pitchFamily="34" charset="0"/>
              </a:rPr>
              <a:t> American </a:t>
            </a:r>
            <a:r>
              <a:rPr lang="da-DK" sz="2800" b="1" dirty="0" err="1">
                <a:solidFill>
                  <a:srgbClr val="002060"/>
                </a:solidFill>
                <a:latin typeface="Franklin Gothic Medium" panose="020B0603020102020204" pitchFamily="34" charset="0"/>
                <a:cs typeface="Arial" panose="020B0604020202020204" pitchFamily="34" charset="0"/>
              </a:rPr>
              <a:t>Craft</a:t>
            </a:r>
            <a:r>
              <a:rPr lang="da-DK" sz="2800" b="1" dirty="0">
                <a:solidFill>
                  <a:srgbClr val="002060"/>
                </a:solidFill>
                <a:latin typeface="Franklin Gothic Medium" panose="020B0603020102020204" pitchFamily="34" charset="0"/>
                <a:cs typeface="Arial" panose="020B0604020202020204" pitchFamily="34" charset="0"/>
              </a:rPr>
              <a:t> Beer</a:t>
            </a:r>
            <a:endParaRPr lang="en-US" sz="2800" b="1" dirty="0">
              <a:solidFill>
                <a:srgbClr val="002060"/>
              </a:solidFill>
              <a:latin typeface="Franklin Gothic Medium" panose="020B0603020102020204" pitchFamily="34" charset="0"/>
              <a:cs typeface="Arial" panose="020B0604020202020204" pitchFamily="34" charset="0"/>
            </a:endParaRPr>
          </a:p>
        </p:txBody>
      </p:sp>
      <p:cxnSp>
        <p:nvCxnSpPr>
          <p:cNvPr id="6" name="Straight Connector 5">
            <a:extLst>
              <a:ext uri="{FF2B5EF4-FFF2-40B4-BE49-F238E27FC236}">
                <a16:creationId xmlns:a16="http://schemas.microsoft.com/office/drawing/2014/main" id="{A6D80685-38FF-408B-863E-0DBB7D8D7AD1}"/>
              </a:ext>
            </a:extLst>
          </p:cNvPr>
          <p:cNvCxnSpPr/>
          <p:nvPr/>
        </p:nvCxnSpPr>
        <p:spPr>
          <a:xfrm>
            <a:off x="367598" y="743926"/>
            <a:ext cx="8408804"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Slide Number Placeholder 3">
            <a:extLst>
              <a:ext uri="{FF2B5EF4-FFF2-40B4-BE49-F238E27FC236}">
                <a16:creationId xmlns:a16="http://schemas.microsoft.com/office/drawing/2014/main" id="{A1EDFDE6-BFD3-40E8-81C9-2C5695835480}"/>
              </a:ext>
            </a:extLst>
          </p:cNvPr>
          <p:cNvSpPr txBox="1">
            <a:spLocks/>
          </p:cNvSpPr>
          <p:nvPr/>
        </p:nvSpPr>
        <p:spPr>
          <a:xfrm>
            <a:off x="6730202" y="6423950"/>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Page </a:t>
            </a:r>
            <a:fld id="{CCF0F3AE-6221-4D43-B24E-11456CA80604}" type="slidenum">
              <a:rPr lang="en-US" smtClean="0"/>
              <a:pPr/>
              <a:t>6</a:t>
            </a:fld>
            <a:endParaRPr lang="en-US" dirty="0"/>
          </a:p>
        </p:txBody>
      </p:sp>
      <p:cxnSp>
        <p:nvCxnSpPr>
          <p:cNvPr id="10" name="Straight Connector 9">
            <a:extLst>
              <a:ext uri="{FF2B5EF4-FFF2-40B4-BE49-F238E27FC236}">
                <a16:creationId xmlns:a16="http://schemas.microsoft.com/office/drawing/2014/main" id="{DA920788-44E2-4BEB-8958-B773A6427AF2}"/>
              </a:ext>
            </a:extLst>
          </p:cNvPr>
          <p:cNvCxnSpPr/>
          <p:nvPr/>
        </p:nvCxnSpPr>
        <p:spPr>
          <a:xfrm>
            <a:off x="367598" y="6410755"/>
            <a:ext cx="840880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9A4DA87-2E29-4AAF-9572-FAC00EA2B14F}"/>
              </a:ext>
            </a:extLst>
          </p:cNvPr>
          <p:cNvSpPr txBox="1"/>
          <p:nvPr/>
        </p:nvSpPr>
        <p:spPr>
          <a:xfrm>
            <a:off x="440014" y="938624"/>
            <a:ext cx="8336387" cy="3480354"/>
          </a:xfrm>
          <a:prstGeom prst="rect">
            <a:avLst/>
          </a:prstGeom>
          <a:noFill/>
        </p:spPr>
        <p:txBody>
          <a:bodyPr wrap="square" rtlCol="0">
            <a:noAutofit/>
          </a:bodyPr>
          <a:lstStyle/>
          <a:p>
            <a:pPr marL="285750" indent="-285750">
              <a:spcAft>
                <a:spcPts val="600"/>
              </a:spcAft>
              <a:buFont typeface="Arial" panose="020B0604020202020204" pitchFamily="34" charset="0"/>
              <a:buChar char="•"/>
            </a:pPr>
            <a:r>
              <a:rPr lang="en-US" sz="1600" dirty="0"/>
              <a:t>To understand the “lay of the land”</a:t>
            </a:r>
          </a:p>
          <a:p>
            <a:pPr marL="285750" indent="-285750">
              <a:spcAft>
                <a:spcPts val="600"/>
              </a:spcAft>
              <a:buFont typeface="Arial" panose="020B0604020202020204" pitchFamily="34" charset="0"/>
              <a:buChar char="•"/>
            </a:pPr>
            <a:r>
              <a:rPr lang="en-US" sz="1600" dirty="0"/>
              <a:t>To identify popular beer markets</a:t>
            </a:r>
          </a:p>
          <a:p>
            <a:pPr marL="285750" indent="-285750">
              <a:spcAft>
                <a:spcPts val="600"/>
              </a:spcAft>
              <a:buFont typeface="Arial" panose="020B0604020202020204" pitchFamily="34" charset="0"/>
              <a:buChar char="•"/>
            </a:pPr>
            <a:r>
              <a:rPr lang="en-US" sz="1600" dirty="0"/>
              <a:t>To find the ”magic formula”</a:t>
            </a:r>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p:txBody>
      </p:sp>
    </p:spTree>
    <p:extLst>
      <p:ext uri="{BB962C8B-B14F-4D97-AF65-F5344CB8AC3E}">
        <p14:creationId xmlns:p14="http://schemas.microsoft.com/office/powerpoint/2010/main" val="702037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7BCC91-9EB9-489A-B60A-B48980223D67}"/>
              </a:ext>
            </a:extLst>
          </p:cNvPr>
          <p:cNvSpPr txBox="1"/>
          <p:nvPr/>
        </p:nvSpPr>
        <p:spPr>
          <a:xfrm>
            <a:off x="378798" y="188682"/>
            <a:ext cx="8057971" cy="523220"/>
          </a:xfrm>
          <a:prstGeom prst="rect">
            <a:avLst/>
          </a:prstGeom>
          <a:noFill/>
        </p:spPr>
        <p:txBody>
          <a:bodyPr wrap="square" lIns="182880" rtlCol="0" anchor="b">
            <a:spAutoFit/>
          </a:bodyPr>
          <a:lstStyle/>
          <a:p>
            <a:r>
              <a:rPr lang="da-DK" sz="2800" b="1" dirty="0">
                <a:solidFill>
                  <a:srgbClr val="002060"/>
                </a:solidFill>
                <a:latin typeface="Franklin Gothic Medium" panose="020B0603020102020204" pitchFamily="34" charset="0"/>
                <a:cs typeface="Arial" panose="020B0604020202020204" pitchFamily="34" charset="0"/>
              </a:rPr>
              <a:t>How did </a:t>
            </a:r>
            <a:r>
              <a:rPr lang="da-DK" sz="2800" b="1" dirty="0" err="1">
                <a:solidFill>
                  <a:srgbClr val="002060"/>
                </a:solidFill>
                <a:latin typeface="Franklin Gothic Medium" panose="020B0603020102020204" pitchFamily="34" charset="0"/>
                <a:cs typeface="Arial" panose="020B0604020202020204" pitchFamily="34" charset="0"/>
              </a:rPr>
              <a:t>we</a:t>
            </a:r>
            <a:r>
              <a:rPr lang="da-DK" sz="2800" b="1" dirty="0">
                <a:solidFill>
                  <a:srgbClr val="002060"/>
                </a:solidFill>
                <a:latin typeface="Franklin Gothic Medium" panose="020B0603020102020204" pitchFamily="34" charset="0"/>
                <a:cs typeface="Arial" panose="020B0604020202020204" pitchFamily="34" charset="0"/>
              </a:rPr>
              <a:t> do </a:t>
            </a:r>
            <a:r>
              <a:rPr lang="da-DK" sz="2800" b="1" dirty="0" err="1">
                <a:solidFill>
                  <a:srgbClr val="002060"/>
                </a:solidFill>
                <a:latin typeface="Franklin Gothic Medium" panose="020B0603020102020204" pitchFamily="34" charset="0"/>
                <a:cs typeface="Arial" panose="020B0604020202020204" pitchFamily="34" charset="0"/>
              </a:rPr>
              <a:t>this</a:t>
            </a:r>
            <a:r>
              <a:rPr lang="da-DK" sz="2800" b="1" dirty="0">
                <a:solidFill>
                  <a:srgbClr val="002060"/>
                </a:solidFill>
                <a:latin typeface="Franklin Gothic Medium" panose="020B0603020102020204" pitchFamily="34" charset="0"/>
                <a:cs typeface="Arial" panose="020B0604020202020204" pitchFamily="34" charset="0"/>
              </a:rPr>
              <a:t>?</a:t>
            </a:r>
            <a:endParaRPr lang="en-US" sz="2800" b="1" dirty="0">
              <a:solidFill>
                <a:srgbClr val="002060"/>
              </a:solidFill>
              <a:latin typeface="Franklin Gothic Medium" panose="020B0603020102020204" pitchFamily="34" charset="0"/>
              <a:cs typeface="Arial" panose="020B0604020202020204" pitchFamily="34" charset="0"/>
            </a:endParaRPr>
          </a:p>
        </p:txBody>
      </p:sp>
      <p:cxnSp>
        <p:nvCxnSpPr>
          <p:cNvPr id="6" name="Straight Connector 5">
            <a:extLst>
              <a:ext uri="{FF2B5EF4-FFF2-40B4-BE49-F238E27FC236}">
                <a16:creationId xmlns:a16="http://schemas.microsoft.com/office/drawing/2014/main" id="{A6D80685-38FF-408B-863E-0DBB7D8D7AD1}"/>
              </a:ext>
            </a:extLst>
          </p:cNvPr>
          <p:cNvCxnSpPr/>
          <p:nvPr/>
        </p:nvCxnSpPr>
        <p:spPr>
          <a:xfrm>
            <a:off x="367598" y="743926"/>
            <a:ext cx="8408804"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Slide Number Placeholder 3">
            <a:extLst>
              <a:ext uri="{FF2B5EF4-FFF2-40B4-BE49-F238E27FC236}">
                <a16:creationId xmlns:a16="http://schemas.microsoft.com/office/drawing/2014/main" id="{A1EDFDE6-BFD3-40E8-81C9-2C5695835480}"/>
              </a:ext>
            </a:extLst>
          </p:cNvPr>
          <p:cNvSpPr txBox="1">
            <a:spLocks/>
          </p:cNvSpPr>
          <p:nvPr/>
        </p:nvSpPr>
        <p:spPr>
          <a:xfrm>
            <a:off x="6730202" y="6423950"/>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Page </a:t>
            </a:r>
            <a:fld id="{CCF0F3AE-6221-4D43-B24E-11456CA80604}" type="slidenum">
              <a:rPr lang="en-US" smtClean="0"/>
              <a:pPr/>
              <a:t>7</a:t>
            </a:fld>
            <a:endParaRPr lang="en-US" dirty="0"/>
          </a:p>
        </p:txBody>
      </p:sp>
      <p:cxnSp>
        <p:nvCxnSpPr>
          <p:cNvPr id="10" name="Straight Connector 9">
            <a:extLst>
              <a:ext uri="{FF2B5EF4-FFF2-40B4-BE49-F238E27FC236}">
                <a16:creationId xmlns:a16="http://schemas.microsoft.com/office/drawing/2014/main" id="{DA920788-44E2-4BEB-8958-B773A6427AF2}"/>
              </a:ext>
            </a:extLst>
          </p:cNvPr>
          <p:cNvCxnSpPr/>
          <p:nvPr/>
        </p:nvCxnSpPr>
        <p:spPr>
          <a:xfrm>
            <a:off x="367598" y="6410755"/>
            <a:ext cx="840880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9A4DA87-2E29-4AAF-9572-FAC00EA2B14F}"/>
              </a:ext>
            </a:extLst>
          </p:cNvPr>
          <p:cNvSpPr txBox="1"/>
          <p:nvPr/>
        </p:nvSpPr>
        <p:spPr>
          <a:xfrm>
            <a:off x="451215" y="983595"/>
            <a:ext cx="8336387" cy="3480354"/>
          </a:xfrm>
          <a:prstGeom prst="rect">
            <a:avLst/>
          </a:prstGeom>
          <a:noFill/>
        </p:spPr>
        <p:txBody>
          <a:bodyPr wrap="square" rtlCol="0">
            <a:noAutofit/>
          </a:bodyPr>
          <a:lstStyle/>
          <a:p>
            <a:pPr marL="285750" indent="-285750">
              <a:spcAft>
                <a:spcPts val="600"/>
              </a:spcAft>
              <a:buFont typeface="Arial" panose="020B0604020202020204" pitchFamily="34" charset="0"/>
              <a:buChar char="•"/>
            </a:pPr>
            <a:r>
              <a:rPr lang="en-US" sz="1600" dirty="0"/>
              <a:t>Gather the data</a:t>
            </a:r>
          </a:p>
          <a:p>
            <a:pPr marL="285750" indent="-285750">
              <a:spcAft>
                <a:spcPts val="600"/>
              </a:spcAft>
              <a:buFont typeface="Arial" panose="020B0604020202020204" pitchFamily="34" charset="0"/>
              <a:buChar char="•"/>
            </a:pPr>
            <a:r>
              <a:rPr lang="en-US" sz="1600" dirty="0"/>
              <a:t>Clean the data</a:t>
            </a:r>
          </a:p>
          <a:p>
            <a:pPr marL="285750" indent="-285750">
              <a:spcAft>
                <a:spcPts val="600"/>
              </a:spcAft>
              <a:buFont typeface="Arial" panose="020B0604020202020204" pitchFamily="34" charset="0"/>
              <a:buChar char="•"/>
            </a:pPr>
            <a:r>
              <a:rPr lang="en-US" sz="1600" dirty="0"/>
              <a:t>Explore the data</a:t>
            </a:r>
          </a:p>
          <a:p>
            <a:pPr marL="285750" indent="-285750">
              <a:spcAft>
                <a:spcPts val="600"/>
              </a:spcAft>
              <a:buFont typeface="Arial" panose="020B0604020202020204" pitchFamily="34" charset="0"/>
              <a:buChar char="•"/>
            </a:pPr>
            <a:r>
              <a:rPr lang="en-US" sz="1600" dirty="0"/>
              <a:t>Analyze the data</a:t>
            </a:r>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p:txBody>
      </p:sp>
    </p:spTree>
    <p:extLst>
      <p:ext uri="{BB962C8B-B14F-4D97-AF65-F5344CB8AC3E}">
        <p14:creationId xmlns:p14="http://schemas.microsoft.com/office/powerpoint/2010/main" val="1391691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7BCC91-9EB9-489A-B60A-B48980223D67}"/>
              </a:ext>
            </a:extLst>
          </p:cNvPr>
          <p:cNvSpPr txBox="1"/>
          <p:nvPr/>
        </p:nvSpPr>
        <p:spPr>
          <a:xfrm>
            <a:off x="378798" y="188682"/>
            <a:ext cx="8057971" cy="523220"/>
          </a:xfrm>
          <a:prstGeom prst="rect">
            <a:avLst/>
          </a:prstGeom>
          <a:noFill/>
        </p:spPr>
        <p:txBody>
          <a:bodyPr wrap="square" lIns="182880" rtlCol="0" anchor="b">
            <a:spAutoFit/>
          </a:bodyPr>
          <a:lstStyle/>
          <a:p>
            <a:r>
              <a:rPr lang="da-DK" sz="2800" b="1" dirty="0">
                <a:solidFill>
                  <a:srgbClr val="002060"/>
                </a:solidFill>
                <a:latin typeface="Franklin Gothic Medium" panose="020B0603020102020204" pitchFamily="34" charset="0"/>
                <a:cs typeface="Arial" panose="020B0604020202020204" pitchFamily="34" charset="0"/>
              </a:rPr>
              <a:t>Appendix</a:t>
            </a:r>
            <a:endParaRPr lang="en-US" sz="2800" b="1" dirty="0">
              <a:solidFill>
                <a:srgbClr val="002060"/>
              </a:solidFill>
              <a:latin typeface="Franklin Gothic Medium" panose="020B0603020102020204" pitchFamily="34" charset="0"/>
              <a:cs typeface="Arial" panose="020B0604020202020204" pitchFamily="34" charset="0"/>
            </a:endParaRPr>
          </a:p>
        </p:txBody>
      </p:sp>
      <p:cxnSp>
        <p:nvCxnSpPr>
          <p:cNvPr id="6" name="Straight Connector 5">
            <a:extLst>
              <a:ext uri="{FF2B5EF4-FFF2-40B4-BE49-F238E27FC236}">
                <a16:creationId xmlns:a16="http://schemas.microsoft.com/office/drawing/2014/main" id="{A6D80685-38FF-408B-863E-0DBB7D8D7AD1}"/>
              </a:ext>
            </a:extLst>
          </p:cNvPr>
          <p:cNvCxnSpPr/>
          <p:nvPr/>
        </p:nvCxnSpPr>
        <p:spPr>
          <a:xfrm>
            <a:off x="367598" y="743926"/>
            <a:ext cx="8408804"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Slide Number Placeholder 3">
            <a:extLst>
              <a:ext uri="{FF2B5EF4-FFF2-40B4-BE49-F238E27FC236}">
                <a16:creationId xmlns:a16="http://schemas.microsoft.com/office/drawing/2014/main" id="{A1EDFDE6-BFD3-40E8-81C9-2C5695835480}"/>
              </a:ext>
            </a:extLst>
          </p:cNvPr>
          <p:cNvSpPr txBox="1">
            <a:spLocks/>
          </p:cNvSpPr>
          <p:nvPr/>
        </p:nvSpPr>
        <p:spPr>
          <a:xfrm>
            <a:off x="6730202" y="6423950"/>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Page </a:t>
            </a:r>
            <a:fld id="{CCF0F3AE-6221-4D43-B24E-11456CA80604}" type="slidenum">
              <a:rPr lang="en-US" smtClean="0"/>
              <a:pPr/>
              <a:t>8</a:t>
            </a:fld>
            <a:endParaRPr lang="en-US" dirty="0"/>
          </a:p>
        </p:txBody>
      </p:sp>
      <p:cxnSp>
        <p:nvCxnSpPr>
          <p:cNvPr id="10" name="Straight Connector 9">
            <a:extLst>
              <a:ext uri="{FF2B5EF4-FFF2-40B4-BE49-F238E27FC236}">
                <a16:creationId xmlns:a16="http://schemas.microsoft.com/office/drawing/2014/main" id="{DA920788-44E2-4BEB-8958-B773A6427AF2}"/>
              </a:ext>
            </a:extLst>
          </p:cNvPr>
          <p:cNvCxnSpPr/>
          <p:nvPr/>
        </p:nvCxnSpPr>
        <p:spPr>
          <a:xfrm>
            <a:off x="367598" y="6410755"/>
            <a:ext cx="840880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9A4DA87-2E29-4AAF-9572-FAC00EA2B14F}"/>
              </a:ext>
            </a:extLst>
          </p:cNvPr>
          <p:cNvSpPr txBox="1"/>
          <p:nvPr/>
        </p:nvSpPr>
        <p:spPr>
          <a:xfrm>
            <a:off x="642381" y="1183627"/>
            <a:ext cx="8336387" cy="3480354"/>
          </a:xfrm>
          <a:prstGeom prst="rect">
            <a:avLst/>
          </a:prstGeom>
          <a:noFill/>
        </p:spPr>
        <p:txBody>
          <a:bodyPr wrap="square" rtlCol="0">
            <a:noAutofit/>
          </a:bodyPr>
          <a:lstStyle/>
          <a:p>
            <a:r>
              <a:rPr lang="en-US" dirty="0"/>
              <a:t>Question 1</a:t>
            </a:r>
          </a:p>
          <a:p>
            <a:r>
              <a:rPr lang="en-US" dirty="0"/>
              <a:t>To determine the number breweries in each state we simply count the number of times each state appears in the table.</a:t>
            </a:r>
          </a:p>
          <a:p>
            <a:r>
              <a:rPr lang="en-US" dirty="0"/>
              <a:t>The prominent brewing states with twenty or more breweries include: Colorado 47, California 39, Michigan 32, Oregon 29, Texas 28, Pennsylvania 25, Massachusetts 23, Washington 23, Indiana 22, Wisconsin 20.</a:t>
            </a:r>
          </a:p>
          <a:p>
            <a:r>
              <a:rPr lang="en-US" dirty="0"/>
              <a:t>These prominent brewing states are important to the beer market, because of their distinct beer types and styles that are produced in state and consumed nationally.</a:t>
            </a:r>
          </a:p>
          <a:p>
            <a:r>
              <a:rPr lang="en-US" dirty="0"/>
              <a:t>What kinds of beers and their characteristics will be of great interest for the analysis.</a:t>
            </a:r>
          </a:p>
          <a:p>
            <a:pPr marL="285750" indent="-285750">
              <a:spcAft>
                <a:spcPts val="600"/>
              </a:spcAft>
              <a:buFont typeface="Arial" panose="020B0604020202020204" pitchFamily="34" charset="0"/>
              <a:buChar char="•"/>
            </a:pPr>
            <a:endParaRPr lang="en-US" sz="1600" dirty="0"/>
          </a:p>
        </p:txBody>
      </p:sp>
    </p:spTree>
    <p:extLst>
      <p:ext uri="{BB962C8B-B14F-4D97-AF65-F5344CB8AC3E}">
        <p14:creationId xmlns:p14="http://schemas.microsoft.com/office/powerpoint/2010/main" val="1909363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7BCC91-9EB9-489A-B60A-B48980223D67}"/>
              </a:ext>
            </a:extLst>
          </p:cNvPr>
          <p:cNvSpPr txBox="1"/>
          <p:nvPr/>
        </p:nvSpPr>
        <p:spPr>
          <a:xfrm>
            <a:off x="378798" y="188682"/>
            <a:ext cx="8057971" cy="523220"/>
          </a:xfrm>
          <a:prstGeom prst="rect">
            <a:avLst/>
          </a:prstGeom>
          <a:noFill/>
        </p:spPr>
        <p:txBody>
          <a:bodyPr wrap="square" lIns="182880" rtlCol="0" anchor="b">
            <a:spAutoFit/>
          </a:bodyPr>
          <a:lstStyle/>
          <a:p>
            <a:r>
              <a:rPr lang="da-DK" sz="2800" b="1" dirty="0">
                <a:solidFill>
                  <a:srgbClr val="002060"/>
                </a:solidFill>
                <a:latin typeface="Franklin Gothic Medium" panose="020B0603020102020204" pitchFamily="34" charset="0"/>
                <a:cs typeface="Arial" panose="020B0604020202020204" pitchFamily="34" charset="0"/>
              </a:rPr>
              <a:t>Appendix</a:t>
            </a:r>
            <a:endParaRPr lang="en-US" sz="2800" b="1" dirty="0">
              <a:solidFill>
                <a:srgbClr val="002060"/>
              </a:solidFill>
              <a:latin typeface="Franklin Gothic Medium" panose="020B0603020102020204" pitchFamily="34" charset="0"/>
              <a:cs typeface="Arial" panose="020B0604020202020204" pitchFamily="34" charset="0"/>
            </a:endParaRPr>
          </a:p>
        </p:txBody>
      </p:sp>
      <p:cxnSp>
        <p:nvCxnSpPr>
          <p:cNvPr id="6" name="Straight Connector 5">
            <a:extLst>
              <a:ext uri="{FF2B5EF4-FFF2-40B4-BE49-F238E27FC236}">
                <a16:creationId xmlns:a16="http://schemas.microsoft.com/office/drawing/2014/main" id="{A6D80685-38FF-408B-863E-0DBB7D8D7AD1}"/>
              </a:ext>
            </a:extLst>
          </p:cNvPr>
          <p:cNvCxnSpPr/>
          <p:nvPr/>
        </p:nvCxnSpPr>
        <p:spPr>
          <a:xfrm>
            <a:off x="367598" y="743926"/>
            <a:ext cx="8408804"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Slide Number Placeholder 3">
            <a:extLst>
              <a:ext uri="{FF2B5EF4-FFF2-40B4-BE49-F238E27FC236}">
                <a16:creationId xmlns:a16="http://schemas.microsoft.com/office/drawing/2014/main" id="{A1EDFDE6-BFD3-40E8-81C9-2C5695835480}"/>
              </a:ext>
            </a:extLst>
          </p:cNvPr>
          <p:cNvSpPr txBox="1">
            <a:spLocks/>
          </p:cNvSpPr>
          <p:nvPr/>
        </p:nvSpPr>
        <p:spPr>
          <a:xfrm>
            <a:off x="6730202" y="6423950"/>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Page </a:t>
            </a:r>
            <a:fld id="{CCF0F3AE-6221-4D43-B24E-11456CA80604}" type="slidenum">
              <a:rPr lang="en-US" smtClean="0"/>
              <a:pPr/>
              <a:t>9</a:t>
            </a:fld>
            <a:endParaRPr lang="en-US" dirty="0"/>
          </a:p>
        </p:txBody>
      </p:sp>
      <p:cxnSp>
        <p:nvCxnSpPr>
          <p:cNvPr id="10" name="Straight Connector 9">
            <a:extLst>
              <a:ext uri="{FF2B5EF4-FFF2-40B4-BE49-F238E27FC236}">
                <a16:creationId xmlns:a16="http://schemas.microsoft.com/office/drawing/2014/main" id="{DA920788-44E2-4BEB-8958-B773A6427AF2}"/>
              </a:ext>
            </a:extLst>
          </p:cNvPr>
          <p:cNvCxnSpPr/>
          <p:nvPr/>
        </p:nvCxnSpPr>
        <p:spPr>
          <a:xfrm>
            <a:off x="367598" y="6410755"/>
            <a:ext cx="840880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9A4DA87-2E29-4AAF-9572-FAC00EA2B14F}"/>
              </a:ext>
            </a:extLst>
          </p:cNvPr>
          <p:cNvSpPr txBox="1"/>
          <p:nvPr/>
        </p:nvSpPr>
        <p:spPr>
          <a:xfrm>
            <a:off x="642381" y="1183627"/>
            <a:ext cx="8336387" cy="3480354"/>
          </a:xfrm>
          <a:prstGeom prst="rect">
            <a:avLst/>
          </a:prstGeom>
          <a:noFill/>
        </p:spPr>
        <p:txBody>
          <a:bodyPr wrap="square" rtlCol="0">
            <a:noAutofit/>
          </a:bodyPr>
          <a:lstStyle/>
          <a:p>
            <a:r>
              <a:rPr lang="en-US" dirty="0"/>
              <a:t>Question 2</a:t>
            </a:r>
          </a:p>
          <a:p>
            <a:r>
              <a:rPr lang="en-US" dirty="0"/>
              <a:t>In data science, like in life, sometimes less is more. Instead of maintaining separate tables for breweries and beers, it’s helpful to merge the two datasets into a single combined dataset.</a:t>
            </a:r>
          </a:p>
          <a:p>
            <a:r>
              <a:rPr lang="en-US" dirty="0"/>
              <a:t>We do this by joining the two tables by the </a:t>
            </a:r>
            <a:r>
              <a:rPr lang="en-US" dirty="0" err="1"/>
              <a:t>Brew_ID</a:t>
            </a:r>
            <a:r>
              <a:rPr lang="en-US" dirty="0"/>
              <a:t> variable to create a new object variable named </a:t>
            </a:r>
            <a:r>
              <a:rPr lang="en-US" dirty="0" err="1"/>
              <a:t>merged_data</a:t>
            </a:r>
            <a:r>
              <a:rPr lang="en-US" dirty="0"/>
              <a:t>, which allows us to view the desired characteristics of beers produced by the prominent breweries.</a:t>
            </a:r>
          </a:p>
          <a:p>
            <a:r>
              <a:rPr lang="en-US" dirty="0"/>
              <a:t>Those characteristics will be of high importance for the analysis of most </a:t>
            </a:r>
            <a:r>
              <a:rPr lang="en-US" dirty="0" err="1"/>
              <a:t>deisired</a:t>
            </a:r>
            <a:r>
              <a:rPr lang="en-US" dirty="0"/>
              <a:t> beers, and we can begin to get clues of the prominent beers when we programmatically arrange these data by the most frequent style name variable sorted by every brewery.</a:t>
            </a:r>
          </a:p>
          <a:p>
            <a:pPr marL="285750" indent="-285750">
              <a:spcAft>
                <a:spcPts val="600"/>
              </a:spcAft>
              <a:buFont typeface="Arial" panose="020B0604020202020204" pitchFamily="34" charset="0"/>
              <a:buChar char="•"/>
            </a:pPr>
            <a:endParaRPr lang="en-US" sz="1600" dirty="0"/>
          </a:p>
        </p:txBody>
      </p:sp>
    </p:spTree>
    <p:extLst>
      <p:ext uri="{BB962C8B-B14F-4D97-AF65-F5344CB8AC3E}">
        <p14:creationId xmlns:p14="http://schemas.microsoft.com/office/powerpoint/2010/main" val="7557620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H_FLYSHEET_STYLE" val="1"/>
</p:tagLst>
</file>

<file path=ppt/tags/tag2.xml><?xml version="1.0" encoding="utf-8"?>
<p:tagLst xmlns:a="http://schemas.openxmlformats.org/drawingml/2006/main" xmlns:r="http://schemas.openxmlformats.org/officeDocument/2006/relationships" xmlns:p="http://schemas.openxmlformats.org/presentationml/2006/main">
  <p:tag name="MM_SLIDE_TYPE" val="6"/>
</p:tagLst>
</file>

<file path=ppt/tags/tag3.xml><?xml version="1.0" encoding="utf-8"?>
<p:tagLst xmlns:a="http://schemas.openxmlformats.org/drawingml/2006/main" xmlns:r="http://schemas.openxmlformats.org/officeDocument/2006/relationships" xmlns:p="http://schemas.openxmlformats.org/presentationml/2006/main">
  <p:tag name="MM_SLIDE_TYPE" val="6"/>
</p:tagLst>
</file>

<file path=ppt/tags/tag4.xml><?xml version="1.0" encoding="utf-8"?>
<p:tagLst xmlns:a="http://schemas.openxmlformats.org/drawingml/2006/main" xmlns:r="http://schemas.openxmlformats.org/officeDocument/2006/relationships" xmlns:p="http://schemas.openxmlformats.org/presentationml/2006/main">
  <p:tag name="MM_SLIDE_TYPE" val="6"/>
</p:tagLst>
</file>

<file path=ppt/theme/theme1.xml><?xml version="1.0" encoding="utf-8"?>
<a:theme xmlns:a="http://schemas.openxmlformats.org/drawingml/2006/main" name="Office Theme">
  <a:themeElements>
    <a:clrScheme name="Custom 5">
      <a:dk1>
        <a:sysClr val="windowText" lastClr="000000"/>
      </a:dk1>
      <a:lt1>
        <a:sysClr val="window" lastClr="FFFFFF"/>
      </a:lt1>
      <a:dk2>
        <a:srgbClr val="242852"/>
      </a:dk2>
      <a:lt2>
        <a:srgbClr val="ACCBF9"/>
      </a:lt2>
      <a:accent1>
        <a:srgbClr val="003366"/>
      </a:accent1>
      <a:accent2>
        <a:srgbClr val="629DD1"/>
      </a:accent2>
      <a:accent3>
        <a:srgbClr val="297FD5"/>
      </a:accent3>
      <a:accent4>
        <a:srgbClr val="808080"/>
      </a:accent4>
      <a:accent5>
        <a:srgbClr val="339966"/>
      </a:accent5>
      <a:accent6>
        <a:srgbClr val="9D90A0"/>
      </a:accent6>
      <a:hlink>
        <a:srgbClr val="9454C3"/>
      </a:hlink>
      <a:folHlink>
        <a:srgbClr val="3EBBF0"/>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2249</Words>
  <Application>Microsoft Office PowerPoint</Application>
  <PresentationFormat>On-screen Show (4:3)</PresentationFormat>
  <Paragraphs>224</Paragraphs>
  <Slides>16</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Franklin Gothic Book</vt:lpstr>
      <vt:lpstr>Franklin Gothic Book (Body)</vt:lpstr>
      <vt:lpstr>Franklin Gothic Medium</vt:lpstr>
      <vt:lpstr>Mangal</vt:lpstr>
      <vt:lpstr>Office Theme</vt:lpstr>
      <vt:lpstr>BUZZ vs. BITE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2018-06-25T20:36:03Z</dcterms:created>
  <dcterms:modified xsi:type="dcterms:W3CDTF">2018-06-26T16:09:25Z</dcterms:modified>
</cp:coreProperties>
</file>