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Fira Sans Extra Condensed Medium"/>
      <p:regular r:id="rId38"/>
      <p:bold r:id="rId39"/>
      <p:italic r:id="rId40"/>
      <p:boldItalic r:id="rId41"/>
    </p:embeddedFont>
    <p:embeddedFont>
      <p:font typeface="Fira Sans Extra Condensed"/>
      <p:regular r:id="rId42"/>
      <p:bold r:id="rId43"/>
      <p:italic r:id="rId44"/>
      <p:boldItalic r:id="rId45"/>
    </p:embeddedFont>
    <p:embeddedFont>
      <p:font typeface="Questrial"/>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20" Type="http://schemas.openxmlformats.org/officeDocument/2006/relationships/slide" Target="slides/slide14.xml"/><Relationship Id="rId42" Type="http://schemas.openxmlformats.org/officeDocument/2006/relationships/font" Target="fonts/FiraSansExtraCondensed-regular.fntdata"/><Relationship Id="rId41" Type="http://schemas.openxmlformats.org/officeDocument/2006/relationships/font" Target="fonts/FiraSansExtraCondensedMedium-boldItalic.fntdata"/><Relationship Id="rId22" Type="http://schemas.openxmlformats.org/officeDocument/2006/relationships/slide" Target="slides/slide16.xml"/><Relationship Id="rId44" Type="http://schemas.openxmlformats.org/officeDocument/2006/relationships/font" Target="fonts/FiraSansExtraCondensed-italic.fntdata"/><Relationship Id="rId21" Type="http://schemas.openxmlformats.org/officeDocument/2006/relationships/slide" Target="slides/slide15.xml"/><Relationship Id="rId43" Type="http://schemas.openxmlformats.org/officeDocument/2006/relationships/font" Target="fonts/FiraSansExtraCondensed-bold.fntdata"/><Relationship Id="rId24" Type="http://schemas.openxmlformats.org/officeDocument/2006/relationships/slide" Target="slides/slide18.xml"/><Relationship Id="rId46" Type="http://schemas.openxmlformats.org/officeDocument/2006/relationships/font" Target="fonts/Questrial-regular.fntdata"/><Relationship Id="rId23" Type="http://schemas.openxmlformats.org/officeDocument/2006/relationships/slide" Target="slides/slide17.xml"/><Relationship Id="rId45" Type="http://schemas.openxmlformats.org/officeDocument/2006/relationships/font" Target="fonts/FiraSansExtraCondensed-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FiraSansExtraCondensedMedium-bold.fntdata"/><Relationship Id="rId16" Type="http://schemas.openxmlformats.org/officeDocument/2006/relationships/slide" Target="slides/slide10.xml"/><Relationship Id="rId38" Type="http://schemas.openxmlformats.org/officeDocument/2006/relationships/font" Target="fonts/FiraSansExtraCondensedMedium-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14e0f362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14e0f36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96900155a_0_5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796900155a_0_5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226" name="Google Shape;226;g1796900155a_0_5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96900155a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1796900155a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238" name="Google Shape;238;g1796900155a_0_2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796900155a_0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1796900155a_0_4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298" name="Google Shape;298;g1796900155a_0_4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796900155a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796900155a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335" name="Google Shape;335;g1796900155a_0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796900155a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1796900155a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369" name="Google Shape;369;g1796900155a_0_2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a14e0f362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a14e0f362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777bf4d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777bf4d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777bf4da8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777bf4da8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777bf4da8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777bf4da8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777bf4da8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777bf4da8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14e0f362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14e0f362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777bf4da8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777bf4da8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777bf4da8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777bf4da8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777bf4da8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777bf4da8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777bf4da8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777bf4da8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777bf4da8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777bf4da8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777bf4da8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777bf4da8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53ac6f39b7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53ac6f39b7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a14e0f36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a14e0f36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3ac6f39b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3ac6f39b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9674cce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9674cce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9674cce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9674cce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14e0f362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14e0f362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3ac6f39b7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3ac6f39b7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3ac6f39b7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3ac6f39b7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96900155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9690015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hyperlink" Target="http://www.youtube.com/watch?v=Y7zNlEMDmI4" TargetMode="External"/><Relationship Id="rId4" Type="http://schemas.openxmlformats.org/officeDocument/2006/relationships/image" Target="../media/image13.jpg"/><Relationship Id="rId5" Type="http://schemas.openxmlformats.org/officeDocument/2006/relationships/hyperlink" Target="http://www.youtube.com/watch?v=XBkzBrXlle0" TargetMode="External"/><Relationship Id="rId6" Type="http://schemas.openxmlformats.org/officeDocument/2006/relationships/image" Target="../media/image16.jpg"/><Relationship Id="rId7" Type="http://schemas.openxmlformats.org/officeDocument/2006/relationships/hyperlink" Target="http://www.youtube.com/watch?v=9TRR6lHviQc" TargetMode="External"/><Relationship Id="rId8"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0.png"/><Relationship Id="rId9" Type="http://schemas.openxmlformats.org/officeDocument/2006/relationships/image" Target="../media/image27.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29.png"/><Relationship Id="rId8"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rotWithShape="1">
          <a:blip r:embed="rId3">
            <a:alphaModFix/>
          </a:blip>
          <a:srcRect b="5392" l="0" r="0" t="0"/>
          <a:stretch/>
        </p:blipFill>
        <p:spPr>
          <a:xfrm>
            <a:off x="0" y="0"/>
            <a:ext cx="9144000" cy="5143500"/>
          </a:xfrm>
          <a:prstGeom prst="rect">
            <a:avLst/>
          </a:prstGeom>
          <a:noFill/>
          <a:ln>
            <a:noFill/>
          </a:ln>
        </p:spPr>
      </p:pic>
      <p:sp>
        <p:nvSpPr>
          <p:cNvPr id="100" name="Google Shape;100;p25"/>
          <p:cNvSpPr/>
          <p:nvPr/>
        </p:nvSpPr>
        <p:spPr>
          <a:xfrm>
            <a:off x="7475" y="0"/>
            <a:ext cx="9144000" cy="5143500"/>
          </a:xfrm>
          <a:prstGeom prst="rect">
            <a:avLst/>
          </a:prstGeom>
          <a:solidFill>
            <a:srgbClr val="212121">
              <a:alpha val="654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a:off x="869750" y="920900"/>
            <a:ext cx="7313400" cy="3631200"/>
          </a:xfrm>
          <a:prstGeom prst="roundRect">
            <a:avLst>
              <a:gd fmla="val 3784" name="adj"/>
            </a:avLst>
          </a:prstGeom>
          <a:solidFill>
            <a:schemeClr val="accent1"/>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300">
              <a:solidFill>
                <a:schemeClr val="accent2"/>
              </a:solidFill>
            </a:endParaRPr>
          </a:p>
        </p:txBody>
      </p:sp>
      <p:sp>
        <p:nvSpPr>
          <p:cNvPr id="102" name="Google Shape;102;p25"/>
          <p:cNvSpPr/>
          <p:nvPr/>
        </p:nvSpPr>
        <p:spPr>
          <a:xfrm>
            <a:off x="869750" y="756200"/>
            <a:ext cx="7313400" cy="411900"/>
          </a:xfrm>
          <a:prstGeom prst="round2SameRect">
            <a:avLst>
              <a:gd fmla="val 16667" name="adj1"/>
              <a:gd fmla="val 0" name="adj2"/>
            </a:avLst>
          </a:prstGeom>
          <a:solidFill>
            <a:schemeClr val="accent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5"/>
          <p:cNvCxnSpPr/>
          <p:nvPr/>
        </p:nvCxnSpPr>
        <p:spPr>
          <a:xfrm>
            <a:off x="7741450" y="756200"/>
            <a:ext cx="0" cy="411900"/>
          </a:xfrm>
          <a:prstGeom prst="straightConnector1">
            <a:avLst/>
          </a:prstGeom>
          <a:noFill/>
          <a:ln cap="flat" cmpd="sng" w="28575">
            <a:solidFill>
              <a:schemeClr val="accent3"/>
            </a:solidFill>
            <a:prstDash val="solid"/>
            <a:round/>
            <a:headEnd len="med" w="med" type="none"/>
            <a:tailEnd len="med" w="med" type="none"/>
          </a:ln>
        </p:spPr>
      </p:cxnSp>
      <p:sp>
        <p:nvSpPr>
          <p:cNvPr id="104" name="Google Shape;104;p25"/>
          <p:cNvSpPr/>
          <p:nvPr/>
        </p:nvSpPr>
        <p:spPr>
          <a:xfrm>
            <a:off x="7695050" y="723800"/>
            <a:ext cx="488100" cy="476700"/>
          </a:xfrm>
          <a:prstGeom prst="mathMultiply">
            <a:avLst>
              <a:gd fmla="val 9194" name="adj1"/>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txBox="1"/>
          <p:nvPr>
            <p:ph type="ctrTitle"/>
          </p:nvPr>
        </p:nvSpPr>
        <p:spPr>
          <a:xfrm>
            <a:off x="1063150" y="1360900"/>
            <a:ext cx="68055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Phishing Attack Lesson Plan</a:t>
            </a:r>
            <a:endParaRPr b="1"/>
          </a:p>
        </p:txBody>
      </p:sp>
      <p:sp>
        <p:nvSpPr>
          <p:cNvPr id="106" name="Google Shape;106;p25"/>
          <p:cNvSpPr/>
          <p:nvPr/>
        </p:nvSpPr>
        <p:spPr>
          <a:xfrm>
            <a:off x="1221600" y="3683550"/>
            <a:ext cx="6700800" cy="411900"/>
          </a:xfrm>
          <a:prstGeom prst="roundRect">
            <a:avLst>
              <a:gd fmla="val 16667" name="adj"/>
            </a:avLst>
          </a:prstGeom>
          <a:solidFill>
            <a:schemeClr val="accent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txBox="1"/>
          <p:nvPr>
            <p:ph idx="4294967295" type="title"/>
          </p:nvPr>
        </p:nvSpPr>
        <p:spPr>
          <a:xfrm>
            <a:off x="1280250" y="3683550"/>
            <a:ext cx="6588300" cy="35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54395"/>
              <a:buNone/>
            </a:pPr>
            <a:r>
              <a:rPr b="1" lang="en" sz="1820">
                <a:solidFill>
                  <a:schemeClr val="accent3"/>
                </a:solidFill>
              </a:rPr>
              <a:t>Ambrey De La Roca, Latrunda Smith, Nicole Bellio Centa</a:t>
            </a:r>
            <a:endParaRPr b="1" sz="182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p:nvPr/>
        </p:nvSpPr>
        <p:spPr>
          <a:xfrm>
            <a:off x="5843863" y="2164525"/>
            <a:ext cx="5143500" cy="3569508"/>
          </a:xfrm>
          <a:custGeom>
            <a:rect b="b" l="l" r="r" t="t"/>
            <a:pathLst>
              <a:path extrusionOk="0" h="21600" w="21600">
                <a:moveTo>
                  <a:pt x="12231" y="13574"/>
                </a:moveTo>
                <a:lnTo>
                  <a:pt x="11852" y="1323"/>
                </a:lnTo>
                <a:cubicBezTo>
                  <a:pt x="11827" y="583"/>
                  <a:pt x="11216" y="0"/>
                  <a:pt x="10470" y="0"/>
                </a:cubicBezTo>
                <a:lnTo>
                  <a:pt x="0" y="0"/>
                </a:lnTo>
                <a:lnTo>
                  <a:pt x="24" y="21600"/>
                </a:lnTo>
                <a:lnTo>
                  <a:pt x="21600" y="21600"/>
                </a:lnTo>
                <a:lnTo>
                  <a:pt x="15399" y="18516"/>
                </a:lnTo>
                <a:cubicBezTo>
                  <a:pt x="13515" y="17569"/>
                  <a:pt x="12292" y="15675"/>
                  <a:pt x="12231" y="13574"/>
                </a:cubicBezTo>
                <a:close/>
              </a:path>
            </a:pathLst>
          </a:custGeom>
          <a:gradFill>
            <a:gsLst>
              <a:gs pos="0">
                <a:srgbClr val="D0C8F8"/>
              </a:gs>
              <a:gs pos="100000">
                <a:srgbClr val="7059E4"/>
              </a:gs>
            </a:gsLst>
            <a:lin ang="5400012" scaled="0"/>
          </a:gra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34"/>
          <p:cNvSpPr/>
          <p:nvPr/>
        </p:nvSpPr>
        <p:spPr>
          <a:xfrm>
            <a:off x="-1843363" y="2164525"/>
            <a:ext cx="5461938" cy="3569508"/>
          </a:xfrm>
          <a:custGeom>
            <a:rect b="b" l="l" r="r" t="t"/>
            <a:pathLst>
              <a:path extrusionOk="0" h="21600" w="21600">
                <a:moveTo>
                  <a:pt x="9369" y="13574"/>
                </a:moveTo>
                <a:lnTo>
                  <a:pt x="9748" y="1323"/>
                </a:lnTo>
                <a:cubicBezTo>
                  <a:pt x="9773" y="583"/>
                  <a:pt x="10384" y="0"/>
                  <a:pt x="11130" y="0"/>
                </a:cubicBezTo>
                <a:lnTo>
                  <a:pt x="21600" y="0"/>
                </a:lnTo>
                <a:lnTo>
                  <a:pt x="21576" y="21600"/>
                </a:lnTo>
                <a:lnTo>
                  <a:pt x="0" y="21600"/>
                </a:lnTo>
                <a:lnTo>
                  <a:pt x="6201" y="18516"/>
                </a:lnTo>
                <a:cubicBezTo>
                  <a:pt x="8085" y="17569"/>
                  <a:pt x="9308" y="15675"/>
                  <a:pt x="9369" y="13574"/>
                </a:cubicBezTo>
                <a:close/>
              </a:path>
            </a:pathLst>
          </a:custGeom>
          <a:gradFill>
            <a:gsLst>
              <a:gs pos="0">
                <a:srgbClr val="90ECEE"/>
              </a:gs>
              <a:gs pos="100000">
                <a:srgbClr val="2BCED1"/>
              </a:gs>
            </a:gsLst>
            <a:lin ang="5400012" scaled="0"/>
          </a:gra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34"/>
          <p:cNvSpPr/>
          <p:nvPr/>
        </p:nvSpPr>
        <p:spPr>
          <a:xfrm>
            <a:off x="2233338" y="1353925"/>
            <a:ext cx="4935168" cy="4380102"/>
          </a:xfrm>
          <a:custGeom>
            <a:rect b="b" l="l" r="r" t="t"/>
            <a:pathLst>
              <a:path extrusionOk="0" h="21600" w="21600">
                <a:moveTo>
                  <a:pt x="16643" y="15841"/>
                </a:moveTo>
                <a:lnTo>
                  <a:pt x="16643" y="1118"/>
                </a:lnTo>
                <a:cubicBezTo>
                  <a:pt x="16643" y="505"/>
                  <a:pt x="16048" y="0"/>
                  <a:pt x="15325" y="0"/>
                </a:cubicBezTo>
                <a:lnTo>
                  <a:pt x="5703" y="0"/>
                </a:lnTo>
                <a:cubicBezTo>
                  <a:pt x="4980" y="0"/>
                  <a:pt x="4385" y="505"/>
                  <a:pt x="4385" y="1118"/>
                </a:cubicBezTo>
                <a:lnTo>
                  <a:pt x="4385" y="16010"/>
                </a:lnTo>
                <a:cubicBezTo>
                  <a:pt x="4385" y="17266"/>
                  <a:pt x="3790" y="18463"/>
                  <a:pt x="2729" y="19344"/>
                </a:cubicBezTo>
                <a:lnTo>
                  <a:pt x="0" y="21600"/>
                </a:lnTo>
                <a:lnTo>
                  <a:pt x="21600" y="21600"/>
                </a:lnTo>
                <a:lnTo>
                  <a:pt x="18544" y="19364"/>
                </a:lnTo>
                <a:cubicBezTo>
                  <a:pt x="17343" y="18483"/>
                  <a:pt x="16643" y="17197"/>
                  <a:pt x="16643" y="15841"/>
                </a:cubicBezTo>
                <a:close/>
              </a:path>
            </a:pathLst>
          </a:custGeom>
          <a:gradFill>
            <a:gsLst>
              <a:gs pos="0">
                <a:srgbClr val="FE8AB7"/>
              </a:gs>
              <a:gs pos="30000">
                <a:srgbClr val="C74B7B"/>
              </a:gs>
              <a:gs pos="100000">
                <a:schemeClr val="accent1"/>
              </a:gs>
            </a:gsLst>
            <a:lin ang="5400012" scaled="0"/>
          </a:gra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Phishing is a method of trying to gather personal information using deceptive e-mails and websites. Here's what you need to know about this increasingly sophisticated form of cyberattack.&#10;&#10;For more on phshing, check out this article at CSO Online: https://www.csoonline.com/article/2117843/what-is-phishing-how-this-cyber-attack-works-and-how-to-prevent-it.html&#10;&#10;Follow TECH(talk) for the latest tech news and discussion!&#10;------------------------------­----&#10;SUBSCRIBE: http://www.youtube.com/subscription_center?add_user=idgtechtalk&#10;&#10;FACEBOOK: https://www.facebook.com/idgtechtalk/&#10;&#10;TWITTER: https://twitter.com/IDGTechTalk&#10;&#10;IDG ENTERPRISE WEBSITES &#10;&#10;Computerworld: https://www.computerworld.com/video/series/8529/tech-talk&#10;&#10;CIO: https://www.cio.com/video/series/8534/cio-leadership-live&#10;&#10;CSO: https://www.csoonline.com/video/series/8607/windows-security-tips&#10;&#10;InfoWorld: https://www.infoworld.com/video/series/8563/do-more-with-r&#10;&#10;Network World: https://www.networkworld.com/video/series/8559/2-minute-linux-tips" id="231" name="Google Shape;231;p34" title="What is phishing? Learn how this attack works">
            <a:hlinkClick r:id="rId3"/>
          </p:cNvPr>
          <p:cNvPicPr preferRelativeResize="0"/>
          <p:nvPr/>
        </p:nvPicPr>
        <p:blipFill>
          <a:blip r:embed="rId4">
            <a:alphaModFix/>
          </a:blip>
          <a:stretch>
            <a:fillRect/>
          </a:stretch>
        </p:blipFill>
        <p:spPr>
          <a:xfrm>
            <a:off x="754763" y="2571750"/>
            <a:ext cx="2320400" cy="1740300"/>
          </a:xfrm>
          <a:prstGeom prst="rect">
            <a:avLst/>
          </a:prstGeom>
          <a:noFill/>
          <a:ln>
            <a:noFill/>
          </a:ln>
        </p:spPr>
      </p:pic>
      <p:pic>
        <p:nvPicPr>
          <p:cNvPr descr="This video on Phishing Explained In 6 Minutes explains what is a phishing attack, we cover the infamous cyber attack vector which has been affecting users since the early days of the internet. We learn the working and intricacies of a phishing attack, the numerous remedial measures, while making sure we have phishing explained in 6 minutes. Do not forget to answer our quiz for a chance to win an amazon gift voucher, by leaving your guesses in the comments. &#10;Don't forget to take the quiz at 05:31! &#10;&#10;The topics to be covered in this video are:&#10;00:00 Introduction&#10;00:46 What Is a Phishing Attack? &#10;01:26 How Do Phishing Attacks Work? &#10;02:52 Types of Phishing &#10;04:42 How to Prevent Phishing Attacks? &#10;&#10;🔥Enroll for Free Cyber Security Course &amp; Get Your Completion Certificate: https://www.simplilearn.com/learn-cyber-security-basics-skillup?utm_campaign=PhishingScribe&amp;utm_medium=Description&amp;utm_source=youtube&#10;&#10;✅Subscribe to our Channel to learn more about the top Technologies: https://bit.ly/2VT4WtH&#10;&#10;⏩ Check out the Cyber Security training videos: https://bit.ly/3cMmCxj&#10;&#10;#Phishing #PhishingAttack #PhishingExplained #PhishingExplainedSimply #PhishingTutorial #PhishingAttack #CyberAttack #CyberSecurity #Simplilearn&#10;&#10;Phishing attacks are a type of social engineering, where a fraudulent message is sent to a target on the premise of arriving from a trusted source. Its basic purpose is to trick the victim into revealing sensitive information like passwords and payment information. It’s based on the word fishing, which works on the concept of baits. If a supposed victim catches the bait, the attack can go ahead, which in our case makes Jane the fish and phishing emails the bait.&#10;&#10;A phishing attack starts with a fraudulent message, which can be transmitted via email or chat applications. Even using SMS conversations to impersonate legitimate sources is known as smishing, which is a specific category of phishing attacks. Irrespective of the manner of transmission, the message targets the victim in a way that coaxes them to open a malicious link and provide critical information on the requisite website. More often than not, the websites are designed to look as authentic as possible. Once the victims submit information using the link, be it a password or credit card details, the data is sent to the hacker who designed the email and the fake website, giving him complete control over the account whose password was just provided. Often carried out in campaigns where an identical phishing mail is sent to thousands of users, the rate of success is relatively low but never zero. &#10;&#10;Start learning today's most in-demand skills for FREE. Visit us at https://www.simplilearn.com/skillup-free-online-courses?utm_campaign=CyberSecurity&amp;utm_medium=Card&amp;utm_source=youtube  &#10;Choose over 300 in-demand skills and get access to 1000+ hours of video content for FREE in various technologies like Data Science, Cybersecurity, Project Management &amp; Leadership, Digital Marketing, and much more. &#10;&#10;Post Graduate Program in Cyber Security:&#10;This Post Graduate Program in Cyber Security is designed to equip you with the skills required to become an expert in the rapidly growing field of Cyber Security. This cyber security course aims to help you stay abreast all the latest trends in cyber security as well. This Post Graduate Program in Cyber Security will help you learn comprehensive approaches to protecting your infrastructure and securing your data, including risk analysis and mitigation, cloud-based security, and compliance. &#10;&#10;Key Features:&#10;✅ Simplilearn Post Graduate Certificate&#10;✅ Masterclasses from MIT Faculty&#10;✅ Featuring Modules from MIT SCC and EC-Council&#10;✅ 150+ hours of Applied Learning&#10;✅ Get noticed by the top hiring companies&#10;✅ EC-Council learning kit&#10;✅ Industry case studies in cyber security&#10;✅ MIT SCC Professional Learning Community&#10;✅ Capstone project in 3 domains&#10;✅ 25+ hands-on projects&#10;&#10;Learn more at: https://www.simplilearn.com/pgp-cyber-security-certification-training-course?utm_campaign=PhishingScribe&amp;utm_medium=Description&amp;utm_source=youtube&#10;&#10;For more information about Simplilearn courses, visit: &#10;- Facebook: https://www.facebook.com/Simplilearn &#10;- Twitter: https://twitter.com/simplilearn &#10;- LinkedIn: https://www.linkedin.com/company/simplilearn/&#10;- Website: https://www.simplilearn.com &#10;- Instagram: https://www.instagram.com/simplilearn_elearning&#10;- Telegram Mobile: https://t.me/simplilearnupdates&#10;- Telegram Desktop: https://web.telegram.org/#/im?p=@simplilearnupdates&#10;&#10;Get the Simplilearn app: https://simpli.app.link/OlbFAhqMqgb" id="232" name="Google Shape;232;p34" title="Phishing Explained In 6 Minutes | What Is A Phishing Attack? | Phishing Attack | Simplilearn">
            <a:hlinkClick r:id="rId5"/>
          </p:cNvPr>
          <p:cNvPicPr preferRelativeResize="0"/>
          <p:nvPr/>
        </p:nvPicPr>
        <p:blipFill>
          <a:blip r:embed="rId6">
            <a:alphaModFix/>
          </a:blip>
          <a:stretch>
            <a:fillRect/>
          </a:stretch>
        </p:blipFill>
        <p:spPr>
          <a:xfrm>
            <a:off x="3356388" y="1732625"/>
            <a:ext cx="2562300" cy="1921725"/>
          </a:xfrm>
          <a:prstGeom prst="rect">
            <a:avLst/>
          </a:prstGeom>
          <a:noFill/>
          <a:ln>
            <a:noFill/>
          </a:ln>
        </p:spPr>
      </p:pic>
      <p:pic>
        <p:nvPicPr>
          <p:cNvPr descr="Phishing scams are a growing threat on the Internet. By being aware of the scam, — you can feel confident in working with companies online.&#10;&#10;http://www.getcybersafe.gc.ca/index-eng.aspx" id="233" name="Google Shape;233;p34" title="What is Phishing?">
            <a:hlinkClick r:id="rId7"/>
          </p:cNvPr>
          <p:cNvPicPr preferRelativeResize="0"/>
          <p:nvPr/>
        </p:nvPicPr>
        <p:blipFill>
          <a:blip r:embed="rId8">
            <a:alphaModFix/>
          </a:blip>
          <a:stretch>
            <a:fillRect/>
          </a:stretch>
        </p:blipFill>
        <p:spPr>
          <a:xfrm>
            <a:off x="6154013" y="2513599"/>
            <a:ext cx="2320400" cy="1740300"/>
          </a:xfrm>
          <a:prstGeom prst="rect">
            <a:avLst/>
          </a:prstGeom>
          <a:noFill/>
          <a:ln>
            <a:noFill/>
          </a:ln>
        </p:spPr>
      </p:pic>
      <p:sp>
        <p:nvSpPr>
          <p:cNvPr id="234" name="Google Shape;23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How Email Phishing Attacks Work</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p:nvPr/>
        </p:nvSpPr>
        <p:spPr>
          <a:xfrm>
            <a:off x="501650" y="1128775"/>
            <a:ext cx="3755400" cy="768900"/>
          </a:xfrm>
          <a:prstGeom prst="roundRect">
            <a:avLst>
              <a:gd fmla="val 166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35"/>
          <p:cNvSpPr/>
          <p:nvPr/>
        </p:nvSpPr>
        <p:spPr>
          <a:xfrm rot="10800000">
            <a:off x="2192896" y="1128651"/>
            <a:ext cx="371700" cy="768900"/>
          </a:xfrm>
          <a:prstGeom prst="rect">
            <a:avLst/>
          </a:prstGeom>
          <a:gradFill>
            <a:gsLst>
              <a:gs pos="0">
                <a:srgbClr val="000000">
                  <a:alpha val="0"/>
                </a:srgbClr>
              </a:gs>
              <a:gs pos="74000">
                <a:srgbClr val="000000">
                  <a:alpha val="29803"/>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2" name="Google Shape;242;p35"/>
          <p:cNvSpPr/>
          <p:nvPr/>
        </p:nvSpPr>
        <p:spPr>
          <a:xfrm>
            <a:off x="1161229" y="1128824"/>
            <a:ext cx="371700" cy="768900"/>
          </a:xfrm>
          <a:prstGeom prst="rect">
            <a:avLst/>
          </a:prstGeom>
          <a:gradFill>
            <a:gsLst>
              <a:gs pos="0">
                <a:srgbClr val="000000">
                  <a:alpha val="0"/>
                </a:srgbClr>
              </a:gs>
              <a:gs pos="74000">
                <a:srgbClr val="000000">
                  <a:alpha val="20000"/>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35"/>
          <p:cNvSpPr/>
          <p:nvPr/>
        </p:nvSpPr>
        <p:spPr>
          <a:xfrm>
            <a:off x="1436932" y="1123825"/>
            <a:ext cx="867300" cy="778800"/>
          </a:xfrm>
          <a:prstGeom prst="rect">
            <a:avLst/>
          </a:prstGeom>
          <a:solidFill>
            <a:srgbClr val="F1EF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600">
                <a:solidFill>
                  <a:srgbClr val="151515"/>
                </a:solidFill>
                <a:latin typeface="Calibri"/>
                <a:ea typeface="Calibri"/>
                <a:cs typeface="Calibri"/>
                <a:sym typeface="Calibri"/>
              </a:rPr>
              <a:t>01</a:t>
            </a:r>
            <a:endParaRPr sz="1100"/>
          </a:p>
        </p:txBody>
      </p:sp>
      <p:sp>
        <p:nvSpPr>
          <p:cNvPr id="244" name="Google Shape;244;p35"/>
          <p:cNvSpPr/>
          <p:nvPr/>
        </p:nvSpPr>
        <p:spPr>
          <a:xfrm>
            <a:off x="2513500" y="1340075"/>
            <a:ext cx="15966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800">
                <a:solidFill>
                  <a:srgbClr val="151515"/>
                </a:solidFill>
                <a:latin typeface="Calibri"/>
                <a:ea typeface="Calibri"/>
                <a:cs typeface="Calibri"/>
                <a:sym typeface="Calibri"/>
              </a:rPr>
              <a:t>CONTACT INFORMATION</a:t>
            </a:r>
            <a:endParaRPr sz="1100"/>
          </a:p>
        </p:txBody>
      </p:sp>
      <p:sp>
        <p:nvSpPr>
          <p:cNvPr id="245" name="Google Shape;245;p35"/>
          <p:cNvSpPr/>
          <p:nvPr/>
        </p:nvSpPr>
        <p:spPr>
          <a:xfrm>
            <a:off x="501650" y="2038160"/>
            <a:ext cx="3755400" cy="768900"/>
          </a:xfrm>
          <a:prstGeom prst="roundRect">
            <a:avLst>
              <a:gd fmla="val 166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5"/>
          <p:cNvSpPr/>
          <p:nvPr/>
        </p:nvSpPr>
        <p:spPr>
          <a:xfrm rot="10800000">
            <a:off x="2192896" y="2038019"/>
            <a:ext cx="371700" cy="768900"/>
          </a:xfrm>
          <a:prstGeom prst="rect">
            <a:avLst/>
          </a:prstGeom>
          <a:gradFill>
            <a:gsLst>
              <a:gs pos="0">
                <a:srgbClr val="000000">
                  <a:alpha val="0"/>
                </a:srgbClr>
              </a:gs>
              <a:gs pos="74000">
                <a:srgbClr val="000000">
                  <a:alpha val="29803"/>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35"/>
          <p:cNvSpPr/>
          <p:nvPr/>
        </p:nvSpPr>
        <p:spPr>
          <a:xfrm>
            <a:off x="1161229" y="2038163"/>
            <a:ext cx="371700" cy="768900"/>
          </a:xfrm>
          <a:prstGeom prst="rect">
            <a:avLst/>
          </a:prstGeom>
          <a:gradFill>
            <a:gsLst>
              <a:gs pos="0">
                <a:srgbClr val="000000">
                  <a:alpha val="0"/>
                </a:srgbClr>
              </a:gs>
              <a:gs pos="74000">
                <a:srgbClr val="000000">
                  <a:alpha val="20000"/>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8" name="Google Shape;248;p35"/>
          <p:cNvSpPr/>
          <p:nvPr/>
        </p:nvSpPr>
        <p:spPr>
          <a:xfrm>
            <a:off x="1436932" y="2030629"/>
            <a:ext cx="867300" cy="778800"/>
          </a:xfrm>
          <a:prstGeom prst="rect">
            <a:avLst/>
          </a:prstGeom>
          <a:solidFill>
            <a:srgbClr val="F1EF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600">
                <a:solidFill>
                  <a:srgbClr val="151515"/>
                </a:solidFill>
                <a:latin typeface="Calibri"/>
                <a:ea typeface="Calibri"/>
                <a:cs typeface="Calibri"/>
                <a:sym typeface="Calibri"/>
              </a:rPr>
              <a:t>02</a:t>
            </a:r>
            <a:endParaRPr sz="1100"/>
          </a:p>
        </p:txBody>
      </p:sp>
      <p:sp>
        <p:nvSpPr>
          <p:cNvPr id="249" name="Google Shape;249;p35"/>
          <p:cNvSpPr/>
          <p:nvPr/>
        </p:nvSpPr>
        <p:spPr>
          <a:xfrm>
            <a:off x="2513492" y="2249416"/>
            <a:ext cx="15303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800">
                <a:solidFill>
                  <a:srgbClr val="151515"/>
                </a:solidFill>
                <a:latin typeface="Calibri"/>
                <a:ea typeface="Calibri"/>
                <a:cs typeface="Calibri"/>
                <a:sym typeface="Calibri"/>
              </a:rPr>
              <a:t>FINANCIAL DATA</a:t>
            </a:r>
            <a:endParaRPr sz="1100"/>
          </a:p>
        </p:txBody>
      </p:sp>
      <p:sp>
        <p:nvSpPr>
          <p:cNvPr id="250" name="Google Shape;250;p35"/>
          <p:cNvSpPr/>
          <p:nvPr/>
        </p:nvSpPr>
        <p:spPr>
          <a:xfrm>
            <a:off x="501650" y="2947457"/>
            <a:ext cx="3755400" cy="7689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1" name="Google Shape;251;p35"/>
          <p:cNvSpPr/>
          <p:nvPr/>
        </p:nvSpPr>
        <p:spPr>
          <a:xfrm rot="10800000">
            <a:off x="2192896" y="2947318"/>
            <a:ext cx="371700" cy="768900"/>
          </a:xfrm>
          <a:prstGeom prst="rect">
            <a:avLst/>
          </a:prstGeom>
          <a:gradFill>
            <a:gsLst>
              <a:gs pos="0">
                <a:srgbClr val="000000">
                  <a:alpha val="0"/>
                </a:srgbClr>
              </a:gs>
              <a:gs pos="74000">
                <a:srgbClr val="000000">
                  <a:alpha val="29803"/>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2" name="Google Shape;252;p35"/>
          <p:cNvSpPr/>
          <p:nvPr/>
        </p:nvSpPr>
        <p:spPr>
          <a:xfrm>
            <a:off x="1161229" y="2947462"/>
            <a:ext cx="371700" cy="768900"/>
          </a:xfrm>
          <a:prstGeom prst="rect">
            <a:avLst/>
          </a:prstGeom>
          <a:gradFill>
            <a:gsLst>
              <a:gs pos="0">
                <a:srgbClr val="000000">
                  <a:alpha val="0"/>
                </a:srgbClr>
              </a:gs>
              <a:gs pos="74000">
                <a:srgbClr val="000000">
                  <a:alpha val="20000"/>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3" name="Google Shape;253;p35"/>
          <p:cNvSpPr/>
          <p:nvPr/>
        </p:nvSpPr>
        <p:spPr>
          <a:xfrm>
            <a:off x="1436932" y="2942421"/>
            <a:ext cx="867300" cy="778800"/>
          </a:xfrm>
          <a:prstGeom prst="rect">
            <a:avLst/>
          </a:prstGeom>
          <a:solidFill>
            <a:srgbClr val="F1EF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600">
                <a:solidFill>
                  <a:srgbClr val="151515"/>
                </a:solidFill>
                <a:latin typeface="Calibri"/>
                <a:ea typeface="Calibri"/>
                <a:cs typeface="Calibri"/>
                <a:sym typeface="Calibri"/>
              </a:rPr>
              <a:t>03</a:t>
            </a:r>
            <a:endParaRPr sz="1100"/>
          </a:p>
        </p:txBody>
      </p:sp>
      <p:sp>
        <p:nvSpPr>
          <p:cNvPr id="254" name="Google Shape;254;p35"/>
          <p:cNvSpPr/>
          <p:nvPr/>
        </p:nvSpPr>
        <p:spPr>
          <a:xfrm>
            <a:off x="2513492" y="3158714"/>
            <a:ext cx="15303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800">
                <a:solidFill>
                  <a:srgbClr val="151515"/>
                </a:solidFill>
                <a:latin typeface="Calibri"/>
                <a:ea typeface="Calibri"/>
                <a:cs typeface="Calibri"/>
                <a:sym typeface="Calibri"/>
              </a:rPr>
              <a:t>MALWARE INFECTIONS</a:t>
            </a:r>
            <a:endParaRPr sz="1100"/>
          </a:p>
        </p:txBody>
      </p:sp>
      <p:sp>
        <p:nvSpPr>
          <p:cNvPr id="255" name="Google Shape;255;p35"/>
          <p:cNvSpPr/>
          <p:nvPr/>
        </p:nvSpPr>
        <p:spPr>
          <a:xfrm>
            <a:off x="501650" y="3856753"/>
            <a:ext cx="3755400" cy="768900"/>
          </a:xfrm>
          <a:prstGeom prst="roundRect">
            <a:avLst>
              <a:gd fmla="val 16667" name="adj"/>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6" name="Google Shape;256;p35"/>
          <p:cNvSpPr/>
          <p:nvPr/>
        </p:nvSpPr>
        <p:spPr>
          <a:xfrm rot="10800000">
            <a:off x="2192896" y="3856617"/>
            <a:ext cx="371700" cy="768900"/>
          </a:xfrm>
          <a:prstGeom prst="rect">
            <a:avLst/>
          </a:prstGeom>
          <a:gradFill>
            <a:gsLst>
              <a:gs pos="0">
                <a:srgbClr val="000000">
                  <a:alpha val="0"/>
                </a:srgbClr>
              </a:gs>
              <a:gs pos="74000">
                <a:srgbClr val="000000">
                  <a:alpha val="29803"/>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7" name="Google Shape;257;p35"/>
          <p:cNvSpPr/>
          <p:nvPr/>
        </p:nvSpPr>
        <p:spPr>
          <a:xfrm>
            <a:off x="1161229" y="3856761"/>
            <a:ext cx="371700" cy="768900"/>
          </a:xfrm>
          <a:prstGeom prst="rect">
            <a:avLst/>
          </a:prstGeom>
          <a:gradFill>
            <a:gsLst>
              <a:gs pos="0">
                <a:srgbClr val="000000">
                  <a:alpha val="0"/>
                </a:srgbClr>
              </a:gs>
              <a:gs pos="74000">
                <a:srgbClr val="000000">
                  <a:alpha val="20000"/>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8" name="Google Shape;258;p35"/>
          <p:cNvSpPr/>
          <p:nvPr/>
        </p:nvSpPr>
        <p:spPr>
          <a:xfrm>
            <a:off x="1436932" y="3856725"/>
            <a:ext cx="867300" cy="778800"/>
          </a:xfrm>
          <a:prstGeom prst="rect">
            <a:avLst/>
          </a:prstGeom>
          <a:solidFill>
            <a:srgbClr val="F1EF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600">
                <a:solidFill>
                  <a:srgbClr val="151515"/>
                </a:solidFill>
                <a:latin typeface="Calibri"/>
                <a:ea typeface="Calibri"/>
                <a:cs typeface="Calibri"/>
                <a:sym typeface="Calibri"/>
              </a:rPr>
              <a:t>04</a:t>
            </a:r>
            <a:endParaRPr sz="1100"/>
          </a:p>
        </p:txBody>
      </p:sp>
      <p:sp>
        <p:nvSpPr>
          <p:cNvPr id="259" name="Google Shape;259;p35"/>
          <p:cNvSpPr/>
          <p:nvPr/>
        </p:nvSpPr>
        <p:spPr>
          <a:xfrm>
            <a:off x="2513492" y="4094841"/>
            <a:ext cx="1530300" cy="292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MEDICAL RECORDS</a:t>
            </a:r>
            <a:endParaRPr sz="1100"/>
          </a:p>
        </p:txBody>
      </p:sp>
      <p:sp>
        <p:nvSpPr>
          <p:cNvPr id="260" name="Google Shape;260;p35"/>
          <p:cNvSpPr/>
          <p:nvPr/>
        </p:nvSpPr>
        <p:spPr>
          <a:xfrm>
            <a:off x="4871656" y="1133775"/>
            <a:ext cx="3755400" cy="768900"/>
          </a:xfrm>
          <a:prstGeom prst="roundRect">
            <a:avLst>
              <a:gd fmla="val 16667" name="adj"/>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1" name="Google Shape;261;p35"/>
          <p:cNvSpPr/>
          <p:nvPr/>
        </p:nvSpPr>
        <p:spPr>
          <a:xfrm rot="10800000">
            <a:off x="6562902" y="1133651"/>
            <a:ext cx="371700" cy="768900"/>
          </a:xfrm>
          <a:prstGeom prst="rect">
            <a:avLst/>
          </a:prstGeom>
          <a:gradFill>
            <a:gsLst>
              <a:gs pos="0">
                <a:srgbClr val="000000">
                  <a:alpha val="0"/>
                </a:srgbClr>
              </a:gs>
              <a:gs pos="74000">
                <a:srgbClr val="000000">
                  <a:alpha val="29803"/>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2" name="Google Shape;262;p35"/>
          <p:cNvSpPr/>
          <p:nvPr/>
        </p:nvSpPr>
        <p:spPr>
          <a:xfrm>
            <a:off x="5531235" y="1133824"/>
            <a:ext cx="371700" cy="768900"/>
          </a:xfrm>
          <a:prstGeom prst="rect">
            <a:avLst/>
          </a:prstGeom>
          <a:gradFill>
            <a:gsLst>
              <a:gs pos="0">
                <a:srgbClr val="000000">
                  <a:alpha val="0"/>
                </a:srgbClr>
              </a:gs>
              <a:gs pos="74000">
                <a:srgbClr val="000000">
                  <a:alpha val="20000"/>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3" name="Google Shape;263;p35"/>
          <p:cNvSpPr/>
          <p:nvPr/>
        </p:nvSpPr>
        <p:spPr>
          <a:xfrm>
            <a:off x="5806937" y="1128825"/>
            <a:ext cx="867300" cy="778800"/>
          </a:xfrm>
          <a:prstGeom prst="rect">
            <a:avLst/>
          </a:prstGeom>
          <a:solidFill>
            <a:srgbClr val="F1EF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600">
                <a:solidFill>
                  <a:srgbClr val="151515"/>
                </a:solidFill>
                <a:latin typeface="Calibri"/>
                <a:ea typeface="Calibri"/>
                <a:cs typeface="Calibri"/>
                <a:sym typeface="Calibri"/>
              </a:rPr>
              <a:t>05</a:t>
            </a:r>
            <a:endParaRPr sz="1100"/>
          </a:p>
        </p:txBody>
      </p:sp>
      <p:sp>
        <p:nvSpPr>
          <p:cNvPr id="264" name="Google Shape;264;p35"/>
          <p:cNvSpPr/>
          <p:nvPr/>
        </p:nvSpPr>
        <p:spPr>
          <a:xfrm>
            <a:off x="6685650" y="1345075"/>
            <a:ext cx="19413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800">
                <a:solidFill>
                  <a:srgbClr val="151515"/>
                </a:solidFill>
                <a:latin typeface="Calibri"/>
                <a:ea typeface="Calibri"/>
                <a:cs typeface="Calibri"/>
                <a:sym typeface="Calibri"/>
              </a:rPr>
              <a:t>CONFIDENTIAL COMMUNICATION</a:t>
            </a:r>
            <a:endParaRPr sz="1100"/>
          </a:p>
        </p:txBody>
      </p:sp>
      <p:sp>
        <p:nvSpPr>
          <p:cNvPr id="265" name="Google Shape;265;p35"/>
          <p:cNvSpPr/>
          <p:nvPr/>
        </p:nvSpPr>
        <p:spPr>
          <a:xfrm>
            <a:off x="4871656" y="2043160"/>
            <a:ext cx="3755400" cy="7689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6" name="Google Shape;266;p35"/>
          <p:cNvSpPr/>
          <p:nvPr/>
        </p:nvSpPr>
        <p:spPr>
          <a:xfrm rot="10800000">
            <a:off x="6562902" y="2043019"/>
            <a:ext cx="371700" cy="768900"/>
          </a:xfrm>
          <a:prstGeom prst="rect">
            <a:avLst/>
          </a:prstGeom>
          <a:gradFill>
            <a:gsLst>
              <a:gs pos="0">
                <a:srgbClr val="000000">
                  <a:alpha val="0"/>
                </a:srgbClr>
              </a:gs>
              <a:gs pos="74000">
                <a:srgbClr val="000000">
                  <a:alpha val="29803"/>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35"/>
          <p:cNvSpPr/>
          <p:nvPr/>
        </p:nvSpPr>
        <p:spPr>
          <a:xfrm>
            <a:off x="5531235" y="2043163"/>
            <a:ext cx="371700" cy="768900"/>
          </a:xfrm>
          <a:prstGeom prst="rect">
            <a:avLst/>
          </a:prstGeom>
          <a:gradFill>
            <a:gsLst>
              <a:gs pos="0">
                <a:srgbClr val="000000">
                  <a:alpha val="0"/>
                </a:srgbClr>
              </a:gs>
              <a:gs pos="74000">
                <a:srgbClr val="000000">
                  <a:alpha val="20000"/>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8" name="Google Shape;268;p35"/>
          <p:cNvSpPr/>
          <p:nvPr/>
        </p:nvSpPr>
        <p:spPr>
          <a:xfrm>
            <a:off x="5806937" y="2035629"/>
            <a:ext cx="867300" cy="778800"/>
          </a:xfrm>
          <a:prstGeom prst="rect">
            <a:avLst/>
          </a:prstGeom>
          <a:solidFill>
            <a:srgbClr val="F1EF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600">
                <a:solidFill>
                  <a:srgbClr val="151515"/>
                </a:solidFill>
                <a:latin typeface="Calibri"/>
                <a:ea typeface="Calibri"/>
                <a:cs typeface="Calibri"/>
                <a:sym typeface="Calibri"/>
              </a:rPr>
              <a:t>06</a:t>
            </a:r>
            <a:endParaRPr sz="1100"/>
          </a:p>
        </p:txBody>
      </p:sp>
      <p:sp>
        <p:nvSpPr>
          <p:cNvPr id="269" name="Google Shape;269;p35"/>
          <p:cNvSpPr/>
          <p:nvPr/>
        </p:nvSpPr>
        <p:spPr>
          <a:xfrm>
            <a:off x="6775242" y="2254416"/>
            <a:ext cx="15303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800">
                <a:solidFill>
                  <a:srgbClr val="151515"/>
                </a:solidFill>
                <a:latin typeface="Calibri"/>
                <a:ea typeface="Calibri"/>
                <a:cs typeface="Calibri"/>
                <a:sym typeface="Calibri"/>
              </a:rPr>
              <a:t>PRODUCT SECRETS</a:t>
            </a:r>
            <a:endParaRPr sz="1100"/>
          </a:p>
        </p:txBody>
      </p:sp>
      <p:sp>
        <p:nvSpPr>
          <p:cNvPr id="270" name="Google Shape;270;p35"/>
          <p:cNvSpPr/>
          <p:nvPr/>
        </p:nvSpPr>
        <p:spPr>
          <a:xfrm>
            <a:off x="4871656" y="2952457"/>
            <a:ext cx="3755400" cy="768900"/>
          </a:xfrm>
          <a:prstGeom prst="roundRect">
            <a:avLst>
              <a:gd fmla="val 166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1" name="Google Shape;271;p35"/>
          <p:cNvSpPr/>
          <p:nvPr/>
        </p:nvSpPr>
        <p:spPr>
          <a:xfrm rot="10800000">
            <a:off x="6562902" y="2952318"/>
            <a:ext cx="371700" cy="768900"/>
          </a:xfrm>
          <a:prstGeom prst="rect">
            <a:avLst/>
          </a:prstGeom>
          <a:gradFill>
            <a:gsLst>
              <a:gs pos="0">
                <a:srgbClr val="000000">
                  <a:alpha val="0"/>
                </a:srgbClr>
              </a:gs>
              <a:gs pos="74000">
                <a:srgbClr val="000000">
                  <a:alpha val="29803"/>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2" name="Google Shape;272;p35"/>
          <p:cNvSpPr/>
          <p:nvPr/>
        </p:nvSpPr>
        <p:spPr>
          <a:xfrm>
            <a:off x="5531235" y="2952462"/>
            <a:ext cx="371700" cy="768900"/>
          </a:xfrm>
          <a:prstGeom prst="rect">
            <a:avLst/>
          </a:prstGeom>
          <a:gradFill>
            <a:gsLst>
              <a:gs pos="0">
                <a:srgbClr val="000000">
                  <a:alpha val="0"/>
                </a:srgbClr>
              </a:gs>
              <a:gs pos="74000">
                <a:srgbClr val="000000">
                  <a:alpha val="20000"/>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3" name="Google Shape;273;p35"/>
          <p:cNvSpPr/>
          <p:nvPr/>
        </p:nvSpPr>
        <p:spPr>
          <a:xfrm>
            <a:off x="5806937" y="2947421"/>
            <a:ext cx="867300" cy="778800"/>
          </a:xfrm>
          <a:prstGeom prst="rect">
            <a:avLst/>
          </a:prstGeom>
          <a:solidFill>
            <a:srgbClr val="F1EF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600">
                <a:solidFill>
                  <a:srgbClr val="151515"/>
                </a:solidFill>
                <a:latin typeface="Calibri"/>
                <a:ea typeface="Calibri"/>
                <a:cs typeface="Calibri"/>
                <a:sym typeface="Calibri"/>
              </a:rPr>
              <a:t>07</a:t>
            </a:r>
            <a:endParaRPr sz="1100"/>
          </a:p>
        </p:txBody>
      </p:sp>
      <p:sp>
        <p:nvSpPr>
          <p:cNvPr id="274" name="Google Shape;274;p35"/>
          <p:cNvSpPr/>
          <p:nvPr/>
        </p:nvSpPr>
        <p:spPr>
          <a:xfrm>
            <a:off x="6775251" y="3163725"/>
            <a:ext cx="17610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800">
                <a:solidFill>
                  <a:srgbClr val="151515"/>
                </a:solidFill>
                <a:latin typeface="Calibri"/>
                <a:ea typeface="Calibri"/>
                <a:cs typeface="Calibri"/>
                <a:sym typeface="Calibri"/>
              </a:rPr>
              <a:t>ACCOUNT LOGIN INFORMATION</a:t>
            </a:r>
            <a:endParaRPr sz="1100"/>
          </a:p>
        </p:txBody>
      </p:sp>
      <p:sp>
        <p:nvSpPr>
          <p:cNvPr id="275" name="Google Shape;275;p35"/>
          <p:cNvSpPr/>
          <p:nvPr/>
        </p:nvSpPr>
        <p:spPr>
          <a:xfrm>
            <a:off x="4871656" y="3861753"/>
            <a:ext cx="3755400" cy="768900"/>
          </a:xfrm>
          <a:prstGeom prst="roundRect">
            <a:avLst>
              <a:gd fmla="val 166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6" name="Google Shape;276;p35"/>
          <p:cNvSpPr/>
          <p:nvPr/>
        </p:nvSpPr>
        <p:spPr>
          <a:xfrm rot="10800000">
            <a:off x="6562902" y="3861617"/>
            <a:ext cx="371700" cy="768900"/>
          </a:xfrm>
          <a:prstGeom prst="rect">
            <a:avLst/>
          </a:prstGeom>
          <a:gradFill>
            <a:gsLst>
              <a:gs pos="0">
                <a:srgbClr val="000000">
                  <a:alpha val="0"/>
                </a:srgbClr>
              </a:gs>
              <a:gs pos="74000">
                <a:srgbClr val="000000">
                  <a:alpha val="29803"/>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35"/>
          <p:cNvSpPr/>
          <p:nvPr/>
        </p:nvSpPr>
        <p:spPr>
          <a:xfrm>
            <a:off x="5531235" y="3861761"/>
            <a:ext cx="371700" cy="768900"/>
          </a:xfrm>
          <a:prstGeom prst="rect">
            <a:avLst/>
          </a:prstGeom>
          <a:gradFill>
            <a:gsLst>
              <a:gs pos="0">
                <a:srgbClr val="000000">
                  <a:alpha val="0"/>
                </a:srgbClr>
              </a:gs>
              <a:gs pos="74000">
                <a:srgbClr val="000000">
                  <a:alpha val="20000"/>
                </a:srgbClr>
              </a:gs>
              <a:gs pos="100000">
                <a:srgbClr val="000000">
                  <a:alpha val="49803"/>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8" name="Google Shape;278;p35"/>
          <p:cNvSpPr/>
          <p:nvPr/>
        </p:nvSpPr>
        <p:spPr>
          <a:xfrm>
            <a:off x="5806937" y="3861725"/>
            <a:ext cx="867300" cy="778800"/>
          </a:xfrm>
          <a:prstGeom prst="rect">
            <a:avLst/>
          </a:prstGeom>
          <a:solidFill>
            <a:srgbClr val="F1EF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600">
                <a:solidFill>
                  <a:srgbClr val="151515"/>
                </a:solidFill>
                <a:latin typeface="Calibri"/>
                <a:ea typeface="Calibri"/>
                <a:cs typeface="Calibri"/>
                <a:sym typeface="Calibri"/>
              </a:rPr>
              <a:t>08</a:t>
            </a:r>
            <a:endParaRPr sz="1100"/>
          </a:p>
        </p:txBody>
      </p:sp>
      <p:sp>
        <p:nvSpPr>
          <p:cNvPr id="279" name="Google Shape;279;p35"/>
          <p:cNvSpPr/>
          <p:nvPr/>
        </p:nvSpPr>
        <p:spPr>
          <a:xfrm>
            <a:off x="6775251" y="4099850"/>
            <a:ext cx="1679400" cy="292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CUSTOMER INFORMATION</a:t>
            </a:r>
            <a:endParaRPr sz="1100"/>
          </a:p>
        </p:txBody>
      </p:sp>
      <p:sp>
        <p:nvSpPr>
          <p:cNvPr id="280" name="Google Shape;28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What Is At Risk?</a:t>
            </a:r>
            <a:endParaRPr b="1"/>
          </a:p>
        </p:txBody>
      </p:sp>
      <p:grpSp>
        <p:nvGrpSpPr>
          <p:cNvPr descr="Users" id="281" name="Google Shape;281;p35"/>
          <p:cNvGrpSpPr/>
          <p:nvPr/>
        </p:nvGrpSpPr>
        <p:grpSpPr>
          <a:xfrm>
            <a:off x="5081726" y="4091196"/>
            <a:ext cx="525726" cy="319850"/>
            <a:chOff x="1111430" y="4137637"/>
            <a:chExt cx="683649" cy="426467"/>
          </a:xfrm>
        </p:grpSpPr>
        <p:sp>
          <p:nvSpPr>
            <p:cNvPr id="282" name="Google Shape;282;p35"/>
            <p:cNvSpPr/>
            <p:nvPr/>
          </p:nvSpPr>
          <p:spPr>
            <a:xfrm>
              <a:off x="1184678" y="4137637"/>
              <a:ext cx="146496" cy="146496"/>
            </a:xfrm>
            <a:custGeom>
              <a:rect b="b" l="l" r="r" t="t"/>
              <a:pathLst>
                <a:path extrusionOk="0" h="146496" w="146496">
                  <a:moveTo>
                    <a:pt x="146496" y="73248"/>
                  </a:moveTo>
                  <a:cubicBezTo>
                    <a:pt x="146496" y="113702"/>
                    <a:pt x="113702" y="146496"/>
                    <a:pt x="73248" y="146496"/>
                  </a:cubicBezTo>
                  <a:cubicBezTo>
                    <a:pt x="32794" y="146496"/>
                    <a:pt x="0" y="113702"/>
                    <a:pt x="0" y="73248"/>
                  </a:cubicBezTo>
                  <a:cubicBezTo>
                    <a:pt x="0" y="32794"/>
                    <a:pt x="32794" y="0"/>
                    <a:pt x="73248" y="0"/>
                  </a:cubicBezTo>
                  <a:cubicBezTo>
                    <a:pt x="113702" y="0"/>
                    <a:pt x="146496" y="32794"/>
                    <a:pt x="146496" y="73248"/>
                  </a:cubicBez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 name="Google Shape;283;p35"/>
            <p:cNvSpPr/>
            <p:nvPr/>
          </p:nvSpPr>
          <p:spPr>
            <a:xfrm>
              <a:off x="1575335" y="4137637"/>
              <a:ext cx="146496" cy="146496"/>
            </a:xfrm>
            <a:custGeom>
              <a:rect b="b" l="l" r="r" t="t"/>
              <a:pathLst>
                <a:path extrusionOk="0" h="146496" w="146496">
                  <a:moveTo>
                    <a:pt x="146496" y="73248"/>
                  </a:moveTo>
                  <a:cubicBezTo>
                    <a:pt x="146496" y="113702"/>
                    <a:pt x="113702" y="146496"/>
                    <a:pt x="73248" y="146496"/>
                  </a:cubicBezTo>
                  <a:cubicBezTo>
                    <a:pt x="32794" y="146496"/>
                    <a:pt x="0" y="113702"/>
                    <a:pt x="0" y="73248"/>
                  </a:cubicBezTo>
                  <a:cubicBezTo>
                    <a:pt x="0" y="32794"/>
                    <a:pt x="32794" y="0"/>
                    <a:pt x="73248" y="0"/>
                  </a:cubicBezTo>
                  <a:cubicBezTo>
                    <a:pt x="113702" y="0"/>
                    <a:pt x="146496" y="32794"/>
                    <a:pt x="146496" y="73248"/>
                  </a:cubicBez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 name="Google Shape;284;p35"/>
            <p:cNvSpPr/>
            <p:nvPr/>
          </p:nvSpPr>
          <p:spPr>
            <a:xfrm>
              <a:off x="1306758" y="4417608"/>
              <a:ext cx="292992" cy="146496"/>
            </a:xfrm>
            <a:custGeom>
              <a:rect b="b" l="l" r="r" t="t"/>
              <a:pathLst>
                <a:path extrusionOk="0" h="146496" w="292992">
                  <a:moveTo>
                    <a:pt x="292993" y="146496"/>
                  </a:moveTo>
                  <a:lnTo>
                    <a:pt x="292993" y="73248"/>
                  </a:lnTo>
                  <a:cubicBezTo>
                    <a:pt x="292993" y="61854"/>
                    <a:pt x="288110" y="50460"/>
                    <a:pt x="278343" y="43949"/>
                  </a:cubicBezTo>
                  <a:cubicBezTo>
                    <a:pt x="258810" y="27672"/>
                    <a:pt x="232766" y="16277"/>
                    <a:pt x="206723" y="9766"/>
                  </a:cubicBezTo>
                  <a:cubicBezTo>
                    <a:pt x="188818" y="4883"/>
                    <a:pt x="167657" y="0"/>
                    <a:pt x="146496" y="0"/>
                  </a:cubicBezTo>
                  <a:cubicBezTo>
                    <a:pt x="126964" y="0"/>
                    <a:pt x="105803" y="3255"/>
                    <a:pt x="86270" y="9766"/>
                  </a:cubicBezTo>
                  <a:cubicBezTo>
                    <a:pt x="60226" y="16277"/>
                    <a:pt x="35810" y="29299"/>
                    <a:pt x="14650" y="43949"/>
                  </a:cubicBezTo>
                  <a:cubicBezTo>
                    <a:pt x="4883" y="52088"/>
                    <a:pt x="0" y="61854"/>
                    <a:pt x="0" y="73248"/>
                  </a:cubicBezTo>
                  <a:lnTo>
                    <a:pt x="0" y="146496"/>
                  </a:lnTo>
                  <a:lnTo>
                    <a:pt x="292993" y="146496"/>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35"/>
            <p:cNvSpPr/>
            <p:nvPr/>
          </p:nvSpPr>
          <p:spPr>
            <a:xfrm>
              <a:off x="1380006" y="4251579"/>
              <a:ext cx="146496" cy="146496"/>
            </a:xfrm>
            <a:custGeom>
              <a:rect b="b" l="l" r="r" t="t"/>
              <a:pathLst>
                <a:path extrusionOk="0" h="146496" w="146496">
                  <a:moveTo>
                    <a:pt x="146496" y="73248"/>
                  </a:moveTo>
                  <a:cubicBezTo>
                    <a:pt x="146496" y="113702"/>
                    <a:pt x="113702" y="146496"/>
                    <a:pt x="73248" y="146496"/>
                  </a:cubicBezTo>
                  <a:cubicBezTo>
                    <a:pt x="32794" y="146496"/>
                    <a:pt x="0" y="113702"/>
                    <a:pt x="0" y="73248"/>
                  </a:cubicBezTo>
                  <a:cubicBezTo>
                    <a:pt x="0" y="32794"/>
                    <a:pt x="32794" y="0"/>
                    <a:pt x="73248" y="0"/>
                  </a:cubicBezTo>
                  <a:cubicBezTo>
                    <a:pt x="113702" y="0"/>
                    <a:pt x="146496" y="32794"/>
                    <a:pt x="146496" y="73248"/>
                  </a:cubicBez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35"/>
            <p:cNvSpPr/>
            <p:nvPr/>
          </p:nvSpPr>
          <p:spPr>
            <a:xfrm>
              <a:off x="1529758" y="4303666"/>
              <a:ext cx="265321" cy="146496"/>
            </a:xfrm>
            <a:custGeom>
              <a:rect b="b" l="l" r="r" t="t"/>
              <a:pathLst>
                <a:path extrusionOk="0" h="146496" w="265321">
                  <a:moveTo>
                    <a:pt x="250672" y="43949"/>
                  </a:moveTo>
                  <a:cubicBezTo>
                    <a:pt x="231139" y="27672"/>
                    <a:pt x="205095" y="16277"/>
                    <a:pt x="179051" y="9766"/>
                  </a:cubicBezTo>
                  <a:cubicBezTo>
                    <a:pt x="161146" y="4883"/>
                    <a:pt x="139985" y="0"/>
                    <a:pt x="118825" y="0"/>
                  </a:cubicBezTo>
                  <a:cubicBezTo>
                    <a:pt x="99292" y="0"/>
                    <a:pt x="78131" y="3255"/>
                    <a:pt x="58599" y="9766"/>
                  </a:cubicBezTo>
                  <a:cubicBezTo>
                    <a:pt x="48832" y="13022"/>
                    <a:pt x="39066" y="16277"/>
                    <a:pt x="29299" y="21161"/>
                  </a:cubicBezTo>
                  <a:lnTo>
                    <a:pt x="29299" y="22788"/>
                  </a:lnTo>
                  <a:cubicBezTo>
                    <a:pt x="29299" y="50460"/>
                    <a:pt x="17905" y="76504"/>
                    <a:pt x="0" y="94409"/>
                  </a:cubicBezTo>
                  <a:cubicBezTo>
                    <a:pt x="30927" y="104175"/>
                    <a:pt x="55343" y="117197"/>
                    <a:pt x="74876" y="131847"/>
                  </a:cubicBezTo>
                  <a:cubicBezTo>
                    <a:pt x="79759" y="136730"/>
                    <a:pt x="84642" y="139985"/>
                    <a:pt x="87898" y="146496"/>
                  </a:cubicBezTo>
                  <a:lnTo>
                    <a:pt x="265321" y="146496"/>
                  </a:lnTo>
                  <a:lnTo>
                    <a:pt x="265321" y="73248"/>
                  </a:lnTo>
                  <a:cubicBezTo>
                    <a:pt x="265321" y="61854"/>
                    <a:pt x="260438" y="50460"/>
                    <a:pt x="250672" y="43949"/>
                  </a:cubicBez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 name="Google Shape;287;p35"/>
            <p:cNvSpPr/>
            <p:nvPr/>
          </p:nvSpPr>
          <p:spPr>
            <a:xfrm>
              <a:off x="1111430" y="4303666"/>
              <a:ext cx="265321" cy="146496"/>
            </a:xfrm>
            <a:custGeom>
              <a:rect b="b" l="l" r="r" t="t"/>
              <a:pathLst>
                <a:path extrusionOk="0" h="146496" w="265321">
                  <a:moveTo>
                    <a:pt x="190445" y="131847"/>
                  </a:moveTo>
                  <a:lnTo>
                    <a:pt x="190445" y="131847"/>
                  </a:lnTo>
                  <a:cubicBezTo>
                    <a:pt x="213234" y="115569"/>
                    <a:pt x="239277" y="102547"/>
                    <a:pt x="265321" y="94409"/>
                  </a:cubicBezTo>
                  <a:cubicBezTo>
                    <a:pt x="247416" y="74876"/>
                    <a:pt x="236022" y="50460"/>
                    <a:pt x="236022" y="22788"/>
                  </a:cubicBezTo>
                  <a:cubicBezTo>
                    <a:pt x="236022" y="21161"/>
                    <a:pt x="236022" y="21161"/>
                    <a:pt x="236022" y="19533"/>
                  </a:cubicBezTo>
                  <a:cubicBezTo>
                    <a:pt x="226256" y="16277"/>
                    <a:pt x="216489" y="11394"/>
                    <a:pt x="206723" y="9766"/>
                  </a:cubicBezTo>
                  <a:cubicBezTo>
                    <a:pt x="188818" y="4883"/>
                    <a:pt x="167657" y="0"/>
                    <a:pt x="146496" y="0"/>
                  </a:cubicBezTo>
                  <a:cubicBezTo>
                    <a:pt x="126964" y="0"/>
                    <a:pt x="105803" y="3255"/>
                    <a:pt x="86270" y="9766"/>
                  </a:cubicBezTo>
                  <a:cubicBezTo>
                    <a:pt x="60226" y="17905"/>
                    <a:pt x="35810" y="29299"/>
                    <a:pt x="14650" y="43949"/>
                  </a:cubicBezTo>
                  <a:cubicBezTo>
                    <a:pt x="4883" y="50460"/>
                    <a:pt x="0" y="61854"/>
                    <a:pt x="0" y="73248"/>
                  </a:cubicBezTo>
                  <a:lnTo>
                    <a:pt x="0" y="146496"/>
                  </a:lnTo>
                  <a:lnTo>
                    <a:pt x="175796" y="146496"/>
                  </a:lnTo>
                  <a:cubicBezTo>
                    <a:pt x="180679" y="139985"/>
                    <a:pt x="183934" y="136730"/>
                    <a:pt x="190445" y="131847"/>
                  </a:cubicBez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288" name="Google Shape;288;p35"/>
          <p:cNvPicPr preferRelativeResize="0"/>
          <p:nvPr/>
        </p:nvPicPr>
        <p:blipFill>
          <a:blip r:embed="rId3">
            <a:alphaModFix/>
          </a:blip>
          <a:stretch>
            <a:fillRect/>
          </a:stretch>
        </p:blipFill>
        <p:spPr>
          <a:xfrm>
            <a:off x="701925" y="1265075"/>
            <a:ext cx="525725" cy="525725"/>
          </a:xfrm>
          <a:prstGeom prst="rect">
            <a:avLst/>
          </a:prstGeom>
          <a:noFill/>
          <a:ln>
            <a:noFill/>
          </a:ln>
        </p:spPr>
      </p:pic>
      <p:pic>
        <p:nvPicPr>
          <p:cNvPr id="289" name="Google Shape;289;p35"/>
          <p:cNvPicPr preferRelativeResize="0"/>
          <p:nvPr/>
        </p:nvPicPr>
        <p:blipFill>
          <a:blip r:embed="rId4">
            <a:alphaModFix/>
          </a:blip>
          <a:stretch>
            <a:fillRect/>
          </a:stretch>
        </p:blipFill>
        <p:spPr>
          <a:xfrm>
            <a:off x="701925" y="2159700"/>
            <a:ext cx="525725" cy="525725"/>
          </a:xfrm>
          <a:prstGeom prst="rect">
            <a:avLst/>
          </a:prstGeom>
          <a:noFill/>
          <a:ln>
            <a:noFill/>
          </a:ln>
        </p:spPr>
      </p:pic>
      <p:pic>
        <p:nvPicPr>
          <p:cNvPr id="290" name="Google Shape;290;p35"/>
          <p:cNvPicPr preferRelativeResize="0"/>
          <p:nvPr/>
        </p:nvPicPr>
        <p:blipFill>
          <a:blip r:embed="rId5">
            <a:alphaModFix/>
          </a:blip>
          <a:stretch>
            <a:fillRect/>
          </a:stretch>
        </p:blipFill>
        <p:spPr>
          <a:xfrm>
            <a:off x="701925" y="3069043"/>
            <a:ext cx="525725" cy="525714"/>
          </a:xfrm>
          <a:prstGeom prst="rect">
            <a:avLst/>
          </a:prstGeom>
          <a:noFill/>
          <a:ln>
            <a:noFill/>
          </a:ln>
        </p:spPr>
      </p:pic>
      <p:pic>
        <p:nvPicPr>
          <p:cNvPr id="291" name="Google Shape;291;p35"/>
          <p:cNvPicPr preferRelativeResize="0"/>
          <p:nvPr/>
        </p:nvPicPr>
        <p:blipFill>
          <a:blip r:embed="rId6">
            <a:alphaModFix/>
          </a:blip>
          <a:stretch>
            <a:fillRect/>
          </a:stretch>
        </p:blipFill>
        <p:spPr>
          <a:xfrm>
            <a:off x="656438" y="3932725"/>
            <a:ext cx="616700" cy="616700"/>
          </a:xfrm>
          <a:prstGeom prst="rect">
            <a:avLst/>
          </a:prstGeom>
          <a:noFill/>
          <a:ln>
            <a:noFill/>
          </a:ln>
        </p:spPr>
      </p:pic>
      <p:pic>
        <p:nvPicPr>
          <p:cNvPr id="292" name="Google Shape;292;p35"/>
          <p:cNvPicPr preferRelativeResize="0"/>
          <p:nvPr/>
        </p:nvPicPr>
        <p:blipFill>
          <a:blip r:embed="rId7">
            <a:alphaModFix/>
          </a:blip>
          <a:stretch>
            <a:fillRect/>
          </a:stretch>
        </p:blipFill>
        <p:spPr>
          <a:xfrm>
            <a:off x="5039688" y="1297218"/>
            <a:ext cx="593625" cy="466443"/>
          </a:xfrm>
          <a:prstGeom prst="rect">
            <a:avLst/>
          </a:prstGeom>
          <a:noFill/>
          <a:ln>
            <a:noFill/>
          </a:ln>
        </p:spPr>
      </p:pic>
      <p:pic>
        <p:nvPicPr>
          <p:cNvPr id="293" name="Google Shape;293;p35"/>
          <p:cNvPicPr preferRelativeResize="0"/>
          <p:nvPr/>
        </p:nvPicPr>
        <p:blipFill>
          <a:blip r:embed="rId8">
            <a:alphaModFix/>
          </a:blip>
          <a:stretch>
            <a:fillRect/>
          </a:stretch>
        </p:blipFill>
        <p:spPr>
          <a:xfrm>
            <a:off x="5081725" y="2162662"/>
            <a:ext cx="525725" cy="529843"/>
          </a:xfrm>
          <a:prstGeom prst="rect">
            <a:avLst/>
          </a:prstGeom>
          <a:noFill/>
          <a:ln>
            <a:noFill/>
          </a:ln>
        </p:spPr>
      </p:pic>
      <p:pic>
        <p:nvPicPr>
          <p:cNvPr id="294" name="Google Shape;294;p35"/>
          <p:cNvPicPr preferRelativeResize="0"/>
          <p:nvPr/>
        </p:nvPicPr>
        <p:blipFill>
          <a:blip r:embed="rId9">
            <a:alphaModFix/>
          </a:blip>
          <a:stretch>
            <a:fillRect/>
          </a:stretch>
        </p:blipFill>
        <p:spPr>
          <a:xfrm>
            <a:off x="5040488" y="3074062"/>
            <a:ext cx="525725" cy="525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p:nvPr/>
        </p:nvSpPr>
        <p:spPr>
          <a:xfrm>
            <a:off x="3010264" y="1159097"/>
            <a:ext cx="560654" cy="560466"/>
          </a:xfrm>
          <a:custGeom>
            <a:rect b="b" l="l" r="r" t="t"/>
            <a:pathLst>
              <a:path extrusionOk="0" h="21600" w="21481">
                <a:moveTo>
                  <a:pt x="17581" y="0"/>
                </a:moveTo>
                <a:lnTo>
                  <a:pt x="3893" y="0"/>
                </a:lnTo>
                <a:cubicBezTo>
                  <a:pt x="1758" y="0"/>
                  <a:pt x="0" y="1768"/>
                  <a:pt x="0" y="3916"/>
                </a:cubicBezTo>
                <a:lnTo>
                  <a:pt x="0" y="17684"/>
                </a:lnTo>
                <a:cubicBezTo>
                  <a:pt x="0" y="19832"/>
                  <a:pt x="1758" y="21600"/>
                  <a:pt x="3893" y="21600"/>
                </a:cubicBezTo>
                <a:lnTo>
                  <a:pt x="17581" y="21600"/>
                </a:lnTo>
                <a:cubicBezTo>
                  <a:pt x="19716" y="21600"/>
                  <a:pt x="21474" y="19832"/>
                  <a:pt x="21474" y="17684"/>
                </a:cubicBezTo>
                <a:lnTo>
                  <a:pt x="21474" y="3916"/>
                </a:lnTo>
                <a:cubicBezTo>
                  <a:pt x="21600" y="1768"/>
                  <a:pt x="19842" y="0"/>
                  <a:pt x="17581" y="0"/>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01" name="Google Shape;301;p36"/>
          <p:cNvGrpSpPr/>
          <p:nvPr/>
        </p:nvGrpSpPr>
        <p:grpSpPr>
          <a:xfrm>
            <a:off x="3821075" y="1191075"/>
            <a:ext cx="2037222" cy="1106223"/>
            <a:chOff x="8921992" y="1466717"/>
            <a:chExt cx="3139500" cy="1474964"/>
          </a:xfrm>
        </p:grpSpPr>
        <p:sp>
          <p:nvSpPr>
            <p:cNvPr id="302" name="Google Shape;302;p36"/>
            <p:cNvSpPr txBox="1"/>
            <p:nvPr/>
          </p:nvSpPr>
          <p:spPr>
            <a:xfrm>
              <a:off x="8921992" y="1466717"/>
              <a:ext cx="31395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accent1"/>
                  </a:solidFill>
                  <a:latin typeface="Calibri"/>
                  <a:ea typeface="Calibri"/>
                  <a:cs typeface="Calibri"/>
                  <a:sym typeface="Calibri"/>
                </a:rPr>
                <a:t>SENT FROM PUBLIC EMAIL</a:t>
              </a:r>
              <a:endParaRPr sz="1100">
                <a:solidFill>
                  <a:schemeClr val="accent1"/>
                </a:solidFill>
              </a:endParaRPr>
            </a:p>
          </p:txBody>
        </p:sp>
        <p:sp>
          <p:nvSpPr>
            <p:cNvPr id="303" name="Google Shape;303;p36"/>
            <p:cNvSpPr txBox="1"/>
            <p:nvPr/>
          </p:nvSpPr>
          <p:spPr>
            <a:xfrm>
              <a:off x="8929772" y="1925881"/>
              <a:ext cx="2929200" cy="1015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900">
                  <a:solidFill>
                    <a:schemeClr val="accent2"/>
                  </a:solidFill>
                  <a:latin typeface="Calibri"/>
                  <a:ea typeface="Calibri"/>
                  <a:cs typeface="Calibri"/>
                  <a:sym typeface="Calibri"/>
                </a:rPr>
                <a:t>Make sure that the sender’s email address is not a public domain such as “@gmail.com” or “@yahoo.com”. Organization often have their own internal domains.</a:t>
              </a:r>
              <a:endParaRPr sz="1100">
                <a:solidFill>
                  <a:schemeClr val="accent2"/>
                </a:solidFill>
              </a:endParaRPr>
            </a:p>
          </p:txBody>
        </p:sp>
      </p:grpSp>
      <p:sp>
        <p:nvSpPr>
          <p:cNvPr id="304" name="Google Shape;304;p3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Ways to Detect a Phishing Email Attack</a:t>
            </a:r>
            <a:endParaRPr b="1"/>
          </a:p>
        </p:txBody>
      </p:sp>
      <p:pic>
        <p:nvPicPr>
          <p:cNvPr id="305" name="Google Shape;305;p36"/>
          <p:cNvPicPr preferRelativeResize="0"/>
          <p:nvPr/>
        </p:nvPicPr>
        <p:blipFill>
          <a:blip r:embed="rId3">
            <a:alphaModFix/>
          </a:blip>
          <a:stretch>
            <a:fillRect/>
          </a:stretch>
        </p:blipFill>
        <p:spPr>
          <a:xfrm>
            <a:off x="3016100" y="1158900"/>
            <a:ext cx="560675" cy="560675"/>
          </a:xfrm>
          <a:prstGeom prst="rect">
            <a:avLst/>
          </a:prstGeom>
          <a:noFill/>
          <a:ln>
            <a:noFill/>
          </a:ln>
        </p:spPr>
      </p:pic>
      <p:sp>
        <p:nvSpPr>
          <p:cNvPr id="306" name="Google Shape;306;p36"/>
          <p:cNvSpPr/>
          <p:nvPr/>
        </p:nvSpPr>
        <p:spPr>
          <a:xfrm>
            <a:off x="3010264" y="2586947"/>
            <a:ext cx="560654" cy="560466"/>
          </a:xfrm>
          <a:custGeom>
            <a:rect b="b" l="l" r="r" t="t"/>
            <a:pathLst>
              <a:path extrusionOk="0" h="21600" w="21481">
                <a:moveTo>
                  <a:pt x="17581" y="0"/>
                </a:moveTo>
                <a:lnTo>
                  <a:pt x="3893" y="0"/>
                </a:lnTo>
                <a:cubicBezTo>
                  <a:pt x="1758" y="0"/>
                  <a:pt x="0" y="1768"/>
                  <a:pt x="0" y="3916"/>
                </a:cubicBezTo>
                <a:lnTo>
                  <a:pt x="0" y="17684"/>
                </a:lnTo>
                <a:cubicBezTo>
                  <a:pt x="0" y="19832"/>
                  <a:pt x="1758" y="21600"/>
                  <a:pt x="3893" y="21600"/>
                </a:cubicBezTo>
                <a:lnTo>
                  <a:pt x="17581" y="21600"/>
                </a:lnTo>
                <a:cubicBezTo>
                  <a:pt x="19716" y="21600"/>
                  <a:pt x="21474" y="19832"/>
                  <a:pt x="21474" y="17684"/>
                </a:cubicBezTo>
                <a:lnTo>
                  <a:pt x="21474" y="3916"/>
                </a:lnTo>
                <a:cubicBezTo>
                  <a:pt x="21600" y="1768"/>
                  <a:pt x="19842" y="0"/>
                  <a:pt x="17581" y="0"/>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07" name="Google Shape;307;p36"/>
          <p:cNvGrpSpPr/>
          <p:nvPr/>
        </p:nvGrpSpPr>
        <p:grpSpPr>
          <a:xfrm>
            <a:off x="3821065" y="2314131"/>
            <a:ext cx="1905819" cy="1106217"/>
            <a:chOff x="8921977" y="1466725"/>
            <a:chExt cx="2937000" cy="1474956"/>
          </a:xfrm>
        </p:grpSpPr>
        <p:sp>
          <p:nvSpPr>
            <p:cNvPr id="308" name="Google Shape;308;p36"/>
            <p:cNvSpPr txBox="1"/>
            <p:nvPr/>
          </p:nvSpPr>
          <p:spPr>
            <a:xfrm>
              <a:off x="8921977" y="1466725"/>
              <a:ext cx="29370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accent1"/>
                  </a:solidFill>
                  <a:latin typeface="Calibri"/>
                  <a:ea typeface="Calibri"/>
                  <a:cs typeface="Calibri"/>
                  <a:sym typeface="Calibri"/>
                </a:rPr>
                <a:t>SUSPICIOUS LINKS</a:t>
              </a:r>
              <a:endParaRPr sz="1100">
                <a:solidFill>
                  <a:schemeClr val="accent1"/>
                </a:solidFill>
              </a:endParaRPr>
            </a:p>
          </p:txBody>
        </p:sp>
        <p:sp>
          <p:nvSpPr>
            <p:cNvPr id="309" name="Google Shape;309;p36"/>
            <p:cNvSpPr txBox="1"/>
            <p:nvPr/>
          </p:nvSpPr>
          <p:spPr>
            <a:xfrm>
              <a:off x="8929772" y="1925881"/>
              <a:ext cx="2929200" cy="1015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900">
                  <a:solidFill>
                    <a:schemeClr val="accent2"/>
                  </a:solidFill>
                  <a:latin typeface="Calibri"/>
                  <a:ea typeface="Calibri"/>
                  <a:cs typeface="Calibri"/>
                  <a:sym typeface="Calibri"/>
                </a:rPr>
                <a:t>Plain-looking emails with odd hyperlinks should raise red flags. Important procedures such as confirming account information are typically done over the phone or in person.</a:t>
              </a:r>
              <a:endParaRPr sz="1100">
                <a:solidFill>
                  <a:schemeClr val="accent2"/>
                </a:solidFill>
              </a:endParaRPr>
            </a:p>
          </p:txBody>
        </p:sp>
      </p:grpSp>
      <p:pic>
        <p:nvPicPr>
          <p:cNvPr id="310" name="Google Shape;310;p36"/>
          <p:cNvPicPr preferRelativeResize="0"/>
          <p:nvPr/>
        </p:nvPicPr>
        <p:blipFill>
          <a:blip r:embed="rId3">
            <a:alphaModFix/>
          </a:blip>
          <a:stretch>
            <a:fillRect/>
          </a:stretch>
        </p:blipFill>
        <p:spPr>
          <a:xfrm>
            <a:off x="3016100" y="2586750"/>
            <a:ext cx="560675" cy="560675"/>
          </a:xfrm>
          <a:prstGeom prst="rect">
            <a:avLst/>
          </a:prstGeom>
          <a:noFill/>
          <a:ln>
            <a:noFill/>
          </a:ln>
        </p:spPr>
      </p:pic>
      <p:sp>
        <p:nvSpPr>
          <p:cNvPr id="311" name="Google Shape;311;p36"/>
          <p:cNvSpPr/>
          <p:nvPr/>
        </p:nvSpPr>
        <p:spPr>
          <a:xfrm>
            <a:off x="3010264" y="4014797"/>
            <a:ext cx="560654" cy="560466"/>
          </a:xfrm>
          <a:custGeom>
            <a:rect b="b" l="l" r="r" t="t"/>
            <a:pathLst>
              <a:path extrusionOk="0" h="21600" w="21481">
                <a:moveTo>
                  <a:pt x="17581" y="0"/>
                </a:moveTo>
                <a:lnTo>
                  <a:pt x="3893" y="0"/>
                </a:lnTo>
                <a:cubicBezTo>
                  <a:pt x="1758" y="0"/>
                  <a:pt x="0" y="1768"/>
                  <a:pt x="0" y="3916"/>
                </a:cubicBezTo>
                <a:lnTo>
                  <a:pt x="0" y="17684"/>
                </a:lnTo>
                <a:cubicBezTo>
                  <a:pt x="0" y="19832"/>
                  <a:pt x="1758" y="21600"/>
                  <a:pt x="3893" y="21600"/>
                </a:cubicBezTo>
                <a:lnTo>
                  <a:pt x="17581" y="21600"/>
                </a:lnTo>
                <a:cubicBezTo>
                  <a:pt x="19716" y="21600"/>
                  <a:pt x="21474" y="19832"/>
                  <a:pt x="21474" y="17684"/>
                </a:cubicBezTo>
                <a:lnTo>
                  <a:pt x="21474" y="3916"/>
                </a:lnTo>
                <a:cubicBezTo>
                  <a:pt x="21600" y="1768"/>
                  <a:pt x="19842" y="0"/>
                  <a:pt x="17581" y="0"/>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12" name="Google Shape;312;p36"/>
          <p:cNvGrpSpPr/>
          <p:nvPr/>
        </p:nvGrpSpPr>
        <p:grpSpPr>
          <a:xfrm>
            <a:off x="3821065" y="3741981"/>
            <a:ext cx="1905819" cy="1106217"/>
            <a:chOff x="8921977" y="1466725"/>
            <a:chExt cx="2937000" cy="1474956"/>
          </a:xfrm>
        </p:grpSpPr>
        <p:sp>
          <p:nvSpPr>
            <p:cNvPr id="313" name="Google Shape;313;p36"/>
            <p:cNvSpPr txBox="1"/>
            <p:nvPr/>
          </p:nvSpPr>
          <p:spPr>
            <a:xfrm>
              <a:off x="8921977" y="1466725"/>
              <a:ext cx="29370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accent1"/>
                  </a:solidFill>
                  <a:latin typeface="Calibri"/>
                  <a:ea typeface="Calibri"/>
                  <a:cs typeface="Calibri"/>
                  <a:sym typeface="Calibri"/>
                </a:rPr>
                <a:t>SPELLING ERRORS</a:t>
              </a:r>
              <a:endParaRPr sz="1100">
                <a:solidFill>
                  <a:schemeClr val="accent1"/>
                </a:solidFill>
              </a:endParaRPr>
            </a:p>
          </p:txBody>
        </p:sp>
        <p:sp>
          <p:nvSpPr>
            <p:cNvPr id="314" name="Google Shape;314;p36"/>
            <p:cNvSpPr txBox="1"/>
            <p:nvPr/>
          </p:nvSpPr>
          <p:spPr>
            <a:xfrm>
              <a:off x="8929772" y="1925881"/>
              <a:ext cx="2929200" cy="1015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900">
                  <a:solidFill>
                    <a:schemeClr val="accent2"/>
                  </a:solidFill>
                  <a:latin typeface="Calibri"/>
                  <a:ea typeface="Calibri"/>
                  <a:cs typeface="Calibri"/>
                  <a:sym typeface="Calibri"/>
                </a:rPr>
                <a:t>Billion-dollar organization like Facebook and Google can afford to have a spell checker. E</a:t>
              </a:r>
              <a:r>
                <a:rPr lang="en" sz="900">
                  <a:solidFill>
                    <a:schemeClr val="accent2"/>
                  </a:solidFill>
                  <a:latin typeface="Calibri"/>
                  <a:ea typeface="Calibri"/>
                  <a:cs typeface="Calibri"/>
                  <a:sym typeface="Calibri"/>
                </a:rPr>
                <a:t>rrors and inconsistencies in emails point to spam message.</a:t>
              </a:r>
              <a:endParaRPr sz="1100">
                <a:solidFill>
                  <a:schemeClr val="accent2"/>
                </a:solidFill>
              </a:endParaRPr>
            </a:p>
          </p:txBody>
        </p:sp>
      </p:grpSp>
      <p:pic>
        <p:nvPicPr>
          <p:cNvPr id="315" name="Google Shape;315;p36"/>
          <p:cNvPicPr preferRelativeResize="0"/>
          <p:nvPr/>
        </p:nvPicPr>
        <p:blipFill>
          <a:blip r:embed="rId3">
            <a:alphaModFix/>
          </a:blip>
          <a:stretch>
            <a:fillRect/>
          </a:stretch>
        </p:blipFill>
        <p:spPr>
          <a:xfrm>
            <a:off x="3016100" y="4014600"/>
            <a:ext cx="560675" cy="560675"/>
          </a:xfrm>
          <a:prstGeom prst="rect">
            <a:avLst/>
          </a:prstGeom>
          <a:noFill/>
          <a:ln>
            <a:noFill/>
          </a:ln>
        </p:spPr>
      </p:pic>
      <p:sp>
        <p:nvSpPr>
          <p:cNvPr id="316" name="Google Shape;316;p36"/>
          <p:cNvSpPr/>
          <p:nvPr/>
        </p:nvSpPr>
        <p:spPr>
          <a:xfrm>
            <a:off x="6115689" y="1159097"/>
            <a:ext cx="560654" cy="560466"/>
          </a:xfrm>
          <a:custGeom>
            <a:rect b="b" l="l" r="r" t="t"/>
            <a:pathLst>
              <a:path extrusionOk="0" h="21600" w="21481">
                <a:moveTo>
                  <a:pt x="17581" y="0"/>
                </a:moveTo>
                <a:lnTo>
                  <a:pt x="3893" y="0"/>
                </a:lnTo>
                <a:cubicBezTo>
                  <a:pt x="1758" y="0"/>
                  <a:pt x="0" y="1768"/>
                  <a:pt x="0" y="3916"/>
                </a:cubicBezTo>
                <a:lnTo>
                  <a:pt x="0" y="17684"/>
                </a:lnTo>
                <a:cubicBezTo>
                  <a:pt x="0" y="19832"/>
                  <a:pt x="1758" y="21600"/>
                  <a:pt x="3893" y="21600"/>
                </a:cubicBezTo>
                <a:lnTo>
                  <a:pt x="17581" y="21600"/>
                </a:lnTo>
                <a:cubicBezTo>
                  <a:pt x="19716" y="21600"/>
                  <a:pt x="21474" y="19832"/>
                  <a:pt x="21474" y="17684"/>
                </a:cubicBezTo>
                <a:lnTo>
                  <a:pt x="21474" y="3916"/>
                </a:lnTo>
                <a:cubicBezTo>
                  <a:pt x="21600" y="1768"/>
                  <a:pt x="19842" y="0"/>
                  <a:pt x="17581" y="0"/>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17" name="Google Shape;317;p36"/>
          <p:cNvGrpSpPr/>
          <p:nvPr/>
        </p:nvGrpSpPr>
        <p:grpSpPr>
          <a:xfrm>
            <a:off x="6945415" y="1158906"/>
            <a:ext cx="1905819" cy="1106217"/>
            <a:chOff x="8921977" y="1466725"/>
            <a:chExt cx="2937000" cy="1474956"/>
          </a:xfrm>
        </p:grpSpPr>
        <p:sp>
          <p:nvSpPr>
            <p:cNvPr id="318" name="Google Shape;318;p36"/>
            <p:cNvSpPr txBox="1"/>
            <p:nvPr/>
          </p:nvSpPr>
          <p:spPr>
            <a:xfrm>
              <a:off x="8921977" y="1466725"/>
              <a:ext cx="29370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accent1"/>
                  </a:solidFill>
                  <a:latin typeface="Calibri"/>
                  <a:ea typeface="Calibri"/>
                  <a:cs typeface="Calibri"/>
                  <a:sym typeface="Calibri"/>
                </a:rPr>
                <a:t>REQUESTING INFORMATION</a:t>
              </a:r>
              <a:endParaRPr sz="1100">
                <a:solidFill>
                  <a:schemeClr val="accent1"/>
                </a:solidFill>
              </a:endParaRPr>
            </a:p>
          </p:txBody>
        </p:sp>
        <p:sp>
          <p:nvSpPr>
            <p:cNvPr id="319" name="Google Shape;319;p36"/>
            <p:cNvSpPr txBox="1"/>
            <p:nvPr/>
          </p:nvSpPr>
          <p:spPr>
            <a:xfrm>
              <a:off x="8929772" y="1925881"/>
              <a:ext cx="2929200" cy="1015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900">
                  <a:solidFill>
                    <a:schemeClr val="accent2"/>
                  </a:solidFill>
                  <a:latin typeface="Calibri"/>
                  <a:ea typeface="Calibri"/>
                  <a:cs typeface="Calibri"/>
                  <a:sym typeface="Calibri"/>
                </a:rPr>
                <a:t>Beware of emails from unknown senders that are requesting login </a:t>
              </a:r>
              <a:r>
                <a:rPr lang="en" sz="900">
                  <a:solidFill>
                    <a:schemeClr val="accent2"/>
                  </a:solidFill>
                  <a:latin typeface="Calibri"/>
                  <a:ea typeface="Calibri"/>
                  <a:cs typeface="Calibri"/>
                  <a:sym typeface="Calibri"/>
                </a:rPr>
                <a:t>credentials</a:t>
              </a:r>
              <a:r>
                <a:rPr lang="en" sz="900">
                  <a:solidFill>
                    <a:schemeClr val="accent2"/>
                  </a:solidFill>
                  <a:latin typeface="Calibri"/>
                  <a:ea typeface="Calibri"/>
                  <a:cs typeface="Calibri"/>
                  <a:sym typeface="Calibri"/>
                </a:rPr>
                <a:t> or account information. Senders simply introducing themselves as corporate executives are not always </a:t>
              </a:r>
              <a:r>
                <a:rPr lang="en" sz="900">
                  <a:solidFill>
                    <a:schemeClr val="accent2"/>
                  </a:solidFill>
                  <a:latin typeface="Calibri"/>
                  <a:ea typeface="Calibri"/>
                  <a:cs typeface="Calibri"/>
                  <a:sym typeface="Calibri"/>
                </a:rPr>
                <a:t>legitimate.</a:t>
              </a:r>
              <a:endParaRPr sz="1100">
                <a:solidFill>
                  <a:schemeClr val="accent2"/>
                </a:solidFill>
              </a:endParaRPr>
            </a:p>
          </p:txBody>
        </p:sp>
      </p:grpSp>
      <p:pic>
        <p:nvPicPr>
          <p:cNvPr id="320" name="Google Shape;320;p36"/>
          <p:cNvPicPr preferRelativeResize="0"/>
          <p:nvPr/>
        </p:nvPicPr>
        <p:blipFill>
          <a:blip r:embed="rId3">
            <a:alphaModFix/>
          </a:blip>
          <a:stretch>
            <a:fillRect/>
          </a:stretch>
        </p:blipFill>
        <p:spPr>
          <a:xfrm>
            <a:off x="6121525" y="1158900"/>
            <a:ext cx="560675" cy="560675"/>
          </a:xfrm>
          <a:prstGeom prst="rect">
            <a:avLst/>
          </a:prstGeom>
          <a:noFill/>
          <a:ln>
            <a:noFill/>
          </a:ln>
        </p:spPr>
      </p:pic>
      <p:sp>
        <p:nvSpPr>
          <p:cNvPr id="321" name="Google Shape;321;p36"/>
          <p:cNvSpPr/>
          <p:nvPr/>
        </p:nvSpPr>
        <p:spPr>
          <a:xfrm>
            <a:off x="6115689" y="2586947"/>
            <a:ext cx="560654" cy="560466"/>
          </a:xfrm>
          <a:custGeom>
            <a:rect b="b" l="l" r="r" t="t"/>
            <a:pathLst>
              <a:path extrusionOk="0" h="21600" w="21481">
                <a:moveTo>
                  <a:pt x="17581" y="0"/>
                </a:moveTo>
                <a:lnTo>
                  <a:pt x="3893" y="0"/>
                </a:lnTo>
                <a:cubicBezTo>
                  <a:pt x="1758" y="0"/>
                  <a:pt x="0" y="1768"/>
                  <a:pt x="0" y="3916"/>
                </a:cubicBezTo>
                <a:lnTo>
                  <a:pt x="0" y="17684"/>
                </a:lnTo>
                <a:cubicBezTo>
                  <a:pt x="0" y="19832"/>
                  <a:pt x="1758" y="21600"/>
                  <a:pt x="3893" y="21600"/>
                </a:cubicBezTo>
                <a:lnTo>
                  <a:pt x="17581" y="21600"/>
                </a:lnTo>
                <a:cubicBezTo>
                  <a:pt x="19716" y="21600"/>
                  <a:pt x="21474" y="19832"/>
                  <a:pt x="21474" y="17684"/>
                </a:cubicBezTo>
                <a:lnTo>
                  <a:pt x="21474" y="3916"/>
                </a:lnTo>
                <a:cubicBezTo>
                  <a:pt x="21600" y="1768"/>
                  <a:pt x="19842" y="0"/>
                  <a:pt x="17581" y="0"/>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22" name="Google Shape;322;p36"/>
          <p:cNvGrpSpPr/>
          <p:nvPr/>
        </p:nvGrpSpPr>
        <p:grpSpPr>
          <a:xfrm>
            <a:off x="6926490" y="2314131"/>
            <a:ext cx="1905819" cy="1106217"/>
            <a:chOff x="8921977" y="1466725"/>
            <a:chExt cx="2937000" cy="1474956"/>
          </a:xfrm>
        </p:grpSpPr>
        <p:sp>
          <p:nvSpPr>
            <p:cNvPr id="323" name="Google Shape;323;p36"/>
            <p:cNvSpPr txBox="1"/>
            <p:nvPr/>
          </p:nvSpPr>
          <p:spPr>
            <a:xfrm>
              <a:off x="8921977" y="1466725"/>
              <a:ext cx="29370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accent1"/>
                  </a:solidFill>
                  <a:latin typeface="Calibri"/>
                  <a:ea typeface="Calibri"/>
                  <a:cs typeface="Calibri"/>
                  <a:sym typeface="Calibri"/>
                </a:rPr>
                <a:t>SEND TIME</a:t>
              </a:r>
              <a:endParaRPr sz="1100">
                <a:solidFill>
                  <a:schemeClr val="accent1"/>
                </a:solidFill>
              </a:endParaRPr>
            </a:p>
          </p:txBody>
        </p:sp>
        <p:sp>
          <p:nvSpPr>
            <p:cNvPr id="324" name="Google Shape;324;p36"/>
            <p:cNvSpPr txBox="1"/>
            <p:nvPr/>
          </p:nvSpPr>
          <p:spPr>
            <a:xfrm>
              <a:off x="8929772" y="1925881"/>
              <a:ext cx="2929200" cy="1015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900">
                  <a:solidFill>
                    <a:schemeClr val="accent2"/>
                  </a:solidFill>
                  <a:latin typeface="Calibri"/>
                  <a:ea typeface="Calibri"/>
                  <a:cs typeface="Calibri"/>
                  <a:sym typeface="Calibri"/>
                </a:rPr>
                <a:t>Phishing</a:t>
              </a:r>
              <a:r>
                <a:rPr lang="en" sz="900">
                  <a:solidFill>
                    <a:schemeClr val="accent2"/>
                  </a:solidFill>
                  <a:latin typeface="Calibri"/>
                  <a:ea typeface="Calibri"/>
                  <a:cs typeface="Calibri"/>
                  <a:sym typeface="Calibri"/>
                </a:rPr>
                <a:t> emails can be automated, so keep an eye on the send time and date. Any emails sent in the </a:t>
              </a:r>
              <a:r>
                <a:rPr lang="en" sz="900">
                  <a:solidFill>
                    <a:schemeClr val="accent2"/>
                  </a:solidFill>
                  <a:latin typeface="Calibri"/>
                  <a:ea typeface="Calibri"/>
                  <a:cs typeface="Calibri"/>
                  <a:sym typeface="Calibri"/>
                </a:rPr>
                <a:t>middle</a:t>
              </a:r>
              <a:r>
                <a:rPr lang="en" sz="900">
                  <a:solidFill>
                    <a:schemeClr val="accent2"/>
                  </a:solidFill>
                  <a:latin typeface="Calibri"/>
                  <a:ea typeface="Calibri"/>
                  <a:cs typeface="Calibri"/>
                  <a:sym typeface="Calibri"/>
                </a:rPr>
                <a:t> of the night should appear as suspicious.</a:t>
              </a:r>
              <a:endParaRPr sz="1100">
                <a:solidFill>
                  <a:schemeClr val="accent2"/>
                </a:solidFill>
              </a:endParaRPr>
            </a:p>
          </p:txBody>
        </p:sp>
      </p:grpSp>
      <p:pic>
        <p:nvPicPr>
          <p:cNvPr id="325" name="Google Shape;325;p36"/>
          <p:cNvPicPr preferRelativeResize="0"/>
          <p:nvPr/>
        </p:nvPicPr>
        <p:blipFill>
          <a:blip r:embed="rId3">
            <a:alphaModFix/>
          </a:blip>
          <a:stretch>
            <a:fillRect/>
          </a:stretch>
        </p:blipFill>
        <p:spPr>
          <a:xfrm>
            <a:off x="6121525" y="2586750"/>
            <a:ext cx="560675" cy="560675"/>
          </a:xfrm>
          <a:prstGeom prst="rect">
            <a:avLst/>
          </a:prstGeom>
          <a:noFill/>
          <a:ln>
            <a:noFill/>
          </a:ln>
        </p:spPr>
      </p:pic>
      <p:sp>
        <p:nvSpPr>
          <p:cNvPr id="326" name="Google Shape;326;p36"/>
          <p:cNvSpPr/>
          <p:nvPr/>
        </p:nvSpPr>
        <p:spPr>
          <a:xfrm>
            <a:off x="6115689" y="4014797"/>
            <a:ext cx="560654" cy="560466"/>
          </a:xfrm>
          <a:custGeom>
            <a:rect b="b" l="l" r="r" t="t"/>
            <a:pathLst>
              <a:path extrusionOk="0" h="21600" w="21481">
                <a:moveTo>
                  <a:pt x="17581" y="0"/>
                </a:moveTo>
                <a:lnTo>
                  <a:pt x="3893" y="0"/>
                </a:lnTo>
                <a:cubicBezTo>
                  <a:pt x="1758" y="0"/>
                  <a:pt x="0" y="1768"/>
                  <a:pt x="0" y="3916"/>
                </a:cubicBezTo>
                <a:lnTo>
                  <a:pt x="0" y="17684"/>
                </a:lnTo>
                <a:cubicBezTo>
                  <a:pt x="0" y="19832"/>
                  <a:pt x="1758" y="21600"/>
                  <a:pt x="3893" y="21600"/>
                </a:cubicBezTo>
                <a:lnTo>
                  <a:pt x="17581" y="21600"/>
                </a:lnTo>
                <a:cubicBezTo>
                  <a:pt x="19716" y="21600"/>
                  <a:pt x="21474" y="19832"/>
                  <a:pt x="21474" y="17684"/>
                </a:cubicBezTo>
                <a:lnTo>
                  <a:pt x="21474" y="3916"/>
                </a:lnTo>
                <a:cubicBezTo>
                  <a:pt x="21600" y="1768"/>
                  <a:pt x="19842" y="0"/>
                  <a:pt x="17581" y="0"/>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27" name="Google Shape;327;p36"/>
          <p:cNvGrpSpPr/>
          <p:nvPr/>
        </p:nvGrpSpPr>
        <p:grpSpPr>
          <a:xfrm>
            <a:off x="6926490" y="3741981"/>
            <a:ext cx="1905819" cy="1106217"/>
            <a:chOff x="8921977" y="1466725"/>
            <a:chExt cx="2937000" cy="1474956"/>
          </a:xfrm>
        </p:grpSpPr>
        <p:sp>
          <p:nvSpPr>
            <p:cNvPr id="328" name="Google Shape;328;p36"/>
            <p:cNvSpPr txBox="1"/>
            <p:nvPr/>
          </p:nvSpPr>
          <p:spPr>
            <a:xfrm>
              <a:off x="8921977" y="1466725"/>
              <a:ext cx="2937000" cy="461700"/>
            </a:xfrm>
            <a:prstGeom prst="rect">
              <a:avLst/>
            </a:prstGeom>
            <a:noFill/>
            <a:ln>
              <a:noFill/>
            </a:ln>
          </p:spPr>
          <p:txBody>
            <a:bodyPr anchorCtr="0" anchor="b" bIns="34275" lIns="0" spcFirstLastPara="1" rIns="0" wrap="square" tIns="34275">
              <a:noAutofit/>
            </a:bodyPr>
            <a:lstStyle/>
            <a:p>
              <a:pPr indent="0" lvl="0" marL="0" marR="0" rtl="0" algn="l">
                <a:spcBef>
                  <a:spcPts val="0"/>
                </a:spcBef>
                <a:spcAft>
                  <a:spcPts val="0"/>
                </a:spcAft>
                <a:buNone/>
              </a:pPr>
              <a:r>
                <a:rPr b="1" lang="en" sz="1800">
                  <a:solidFill>
                    <a:schemeClr val="accent1"/>
                  </a:solidFill>
                  <a:latin typeface="Calibri"/>
                  <a:ea typeface="Calibri"/>
                  <a:cs typeface="Calibri"/>
                  <a:sym typeface="Calibri"/>
                </a:rPr>
                <a:t>SENSE OF URGENCY</a:t>
              </a:r>
              <a:endParaRPr sz="1100">
                <a:solidFill>
                  <a:schemeClr val="accent1"/>
                </a:solidFill>
              </a:endParaRPr>
            </a:p>
          </p:txBody>
        </p:sp>
        <p:sp>
          <p:nvSpPr>
            <p:cNvPr id="329" name="Google Shape;329;p36"/>
            <p:cNvSpPr txBox="1"/>
            <p:nvPr/>
          </p:nvSpPr>
          <p:spPr>
            <a:xfrm>
              <a:off x="8929772" y="1925881"/>
              <a:ext cx="2929200" cy="1015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en" sz="900">
                  <a:solidFill>
                    <a:schemeClr val="accent2"/>
                  </a:solidFill>
                  <a:latin typeface="Calibri"/>
                  <a:ea typeface="Calibri"/>
                  <a:cs typeface="Calibri"/>
                  <a:sym typeface="Calibri"/>
                </a:rPr>
                <a:t>Phishing emails always push for a sense of urgency when trying to obtain important information. An example would be “Click to reset password before account is deleted”. </a:t>
              </a:r>
              <a:endParaRPr sz="1100">
                <a:solidFill>
                  <a:schemeClr val="accent2"/>
                </a:solidFill>
              </a:endParaRPr>
            </a:p>
          </p:txBody>
        </p:sp>
      </p:grpSp>
      <p:pic>
        <p:nvPicPr>
          <p:cNvPr id="330" name="Google Shape;330;p36"/>
          <p:cNvPicPr preferRelativeResize="0"/>
          <p:nvPr/>
        </p:nvPicPr>
        <p:blipFill>
          <a:blip r:embed="rId3">
            <a:alphaModFix/>
          </a:blip>
          <a:stretch>
            <a:fillRect/>
          </a:stretch>
        </p:blipFill>
        <p:spPr>
          <a:xfrm>
            <a:off x="6121525" y="4014600"/>
            <a:ext cx="560675" cy="560675"/>
          </a:xfrm>
          <a:prstGeom prst="rect">
            <a:avLst/>
          </a:prstGeom>
          <a:noFill/>
          <a:ln>
            <a:noFill/>
          </a:ln>
        </p:spPr>
      </p:pic>
      <p:pic>
        <p:nvPicPr>
          <p:cNvPr id="331" name="Google Shape;331;p36"/>
          <p:cNvPicPr preferRelativeResize="0"/>
          <p:nvPr/>
        </p:nvPicPr>
        <p:blipFill>
          <a:blip r:embed="rId4">
            <a:alphaModFix/>
          </a:blip>
          <a:stretch>
            <a:fillRect/>
          </a:stretch>
        </p:blipFill>
        <p:spPr>
          <a:xfrm>
            <a:off x="-494150" y="1084800"/>
            <a:ext cx="3000226" cy="329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37"/>
          <p:cNvSpPr/>
          <p:nvPr/>
        </p:nvSpPr>
        <p:spPr>
          <a:xfrm>
            <a:off x="1208488" y="1294339"/>
            <a:ext cx="2995560" cy="1653650"/>
          </a:xfrm>
          <a:custGeom>
            <a:rect b="b" l="l" r="r" t="t"/>
            <a:pathLst>
              <a:path extrusionOk="0" h="21600" w="21600">
                <a:moveTo>
                  <a:pt x="20368" y="21600"/>
                </a:moveTo>
                <a:lnTo>
                  <a:pt x="1232" y="21600"/>
                </a:lnTo>
                <a:cubicBezTo>
                  <a:pt x="552" y="21600"/>
                  <a:pt x="0" y="20600"/>
                  <a:pt x="0" y="19369"/>
                </a:cubicBezTo>
                <a:lnTo>
                  <a:pt x="0" y="2231"/>
                </a:lnTo>
                <a:cubicBezTo>
                  <a:pt x="0" y="1000"/>
                  <a:pt x="552" y="0"/>
                  <a:pt x="1232" y="0"/>
                </a:cubicBezTo>
                <a:lnTo>
                  <a:pt x="20368" y="0"/>
                </a:lnTo>
                <a:cubicBezTo>
                  <a:pt x="21048" y="0"/>
                  <a:pt x="21600" y="1000"/>
                  <a:pt x="21600" y="2231"/>
                </a:cubicBezTo>
                <a:lnTo>
                  <a:pt x="21600" y="19369"/>
                </a:lnTo>
                <a:cubicBezTo>
                  <a:pt x="21600" y="20600"/>
                  <a:pt x="21048" y="21600"/>
                  <a:pt x="20368" y="21600"/>
                </a:cubicBezTo>
                <a:close/>
              </a:path>
            </a:pathLst>
          </a:custGeom>
          <a:solidFill>
            <a:schemeClr val="accent2"/>
          </a:solidFill>
          <a:ln>
            <a:noFill/>
          </a:ln>
          <a:effectLst>
            <a:outerShdw blurRad="50800" rotWithShape="0" algn="tl" dir="2700000" dist="38100">
              <a:srgbClr val="000000">
                <a:alpha val="24710"/>
              </a:srgbClr>
            </a:outerShdw>
          </a:effectLst>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38" name="Google Shape;338;p37"/>
          <p:cNvGrpSpPr/>
          <p:nvPr/>
        </p:nvGrpSpPr>
        <p:grpSpPr>
          <a:xfrm>
            <a:off x="1208463" y="1294300"/>
            <a:ext cx="1238807" cy="610863"/>
            <a:chOff x="793158" y="1552895"/>
            <a:chExt cx="1398223" cy="689472"/>
          </a:xfrm>
        </p:grpSpPr>
        <p:sp>
          <p:nvSpPr>
            <p:cNvPr id="339" name="Google Shape;339;p37"/>
            <p:cNvSpPr/>
            <p:nvPr/>
          </p:nvSpPr>
          <p:spPr>
            <a:xfrm>
              <a:off x="982105" y="1552895"/>
              <a:ext cx="1209276" cy="689472"/>
            </a:xfrm>
            <a:custGeom>
              <a:rect b="b" l="l" r="r" t="t"/>
              <a:pathLst>
                <a:path extrusionOk="0" h="21600" w="21600">
                  <a:moveTo>
                    <a:pt x="9285" y="21600"/>
                  </a:moveTo>
                  <a:lnTo>
                    <a:pt x="0" y="21600"/>
                  </a:lnTo>
                  <a:lnTo>
                    <a:pt x="0" y="0"/>
                  </a:lnTo>
                  <a:lnTo>
                    <a:pt x="21600" y="0"/>
                  </a:lnTo>
                  <a:lnTo>
                    <a:pt x="21600" y="0"/>
                  </a:lnTo>
                  <a:cubicBezTo>
                    <a:pt x="21600" y="11887"/>
                    <a:pt x="16090" y="21600"/>
                    <a:pt x="9285" y="21600"/>
                  </a:cubicBezTo>
                  <a:close/>
                </a:path>
              </a:pathLst>
            </a:custGeom>
            <a:solidFill>
              <a:schemeClr val="accent1"/>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 name="Google Shape;340;p37"/>
            <p:cNvSpPr/>
            <p:nvPr/>
          </p:nvSpPr>
          <p:spPr>
            <a:xfrm>
              <a:off x="793158" y="1552895"/>
              <a:ext cx="192780" cy="689472"/>
            </a:xfrm>
            <a:custGeom>
              <a:rect b="b" l="l" r="r" t="t"/>
              <a:pathLst>
                <a:path extrusionOk="0" h="21600" w="21600">
                  <a:moveTo>
                    <a:pt x="21600" y="21600"/>
                  </a:moveTo>
                  <a:lnTo>
                    <a:pt x="0" y="21600"/>
                  </a:lnTo>
                  <a:lnTo>
                    <a:pt x="0" y="6040"/>
                  </a:lnTo>
                  <a:cubicBezTo>
                    <a:pt x="0" y="2706"/>
                    <a:pt x="9677" y="0"/>
                    <a:pt x="21600" y="0"/>
                  </a:cubicBezTo>
                  <a:lnTo>
                    <a:pt x="21600" y="0"/>
                  </a:lnTo>
                  <a:lnTo>
                    <a:pt x="21600" y="21600"/>
                  </a:lnTo>
                  <a:close/>
                </a:path>
              </a:pathLst>
            </a:custGeom>
            <a:solidFill>
              <a:schemeClr val="accent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1" name="Google Shape;341;p37"/>
          <p:cNvSpPr/>
          <p:nvPr/>
        </p:nvSpPr>
        <p:spPr>
          <a:xfrm>
            <a:off x="4939864" y="1294339"/>
            <a:ext cx="2995560" cy="1653650"/>
          </a:xfrm>
          <a:custGeom>
            <a:rect b="b" l="l" r="r" t="t"/>
            <a:pathLst>
              <a:path extrusionOk="0" h="21600" w="21600">
                <a:moveTo>
                  <a:pt x="20368" y="21600"/>
                </a:moveTo>
                <a:lnTo>
                  <a:pt x="1232" y="21600"/>
                </a:lnTo>
                <a:cubicBezTo>
                  <a:pt x="552" y="21600"/>
                  <a:pt x="0" y="20600"/>
                  <a:pt x="0" y="19369"/>
                </a:cubicBezTo>
                <a:lnTo>
                  <a:pt x="0" y="2231"/>
                </a:lnTo>
                <a:cubicBezTo>
                  <a:pt x="0" y="1000"/>
                  <a:pt x="552" y="0"/>
                  <a:pt x="1232" y="0"/>
                </a:cubicBezTo>
                <a:lnTo>
                  <a:pt x="20368" y="0"/>
                </a:lnTo>
                <a:cubicBezTo>
                  <a:pt x="21048" y="0"/>
                  <a:pt x="21600" y="1000"/>
                  <a:pt x="21600" y="2231"/>
                </a:cubicBezTo>
                <a:lnTo>
                  <a:pt x="21600" y="19369"/>
                </a:lnTo>
                <a:cubicBezTo>
                  <a:pt x="21600" y="20600"/>
                  <a:pt x="21048" y="21600"/>
                  <a:pt x="20368" y="21600"/>
                </a:cubicBezTo>
                <a:close/>
              </a:path>
            </a:pathLst>
          </a:custGeom>
          <a:solidFill>
            <a:schemeClr val="accent2"/>
          </a:solidFill>
          <a:ln>
            <a:noFill/>
          </a:ln>
          <a:effectLst>
            <a:outerShdw blurRad="50800" rotWithShape="0" algn="tl" dir="2700000" dist="38100">
              <a:srgbClr val="000000">
                <a:alpha val="24710"/>
              </a:srgbClr>
            </a:outerShdw>
          </a:effectLst>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42" name="Google Shape;342;p37"/>
          <p:cNvGrpSpPr/>
          <p:nvPr/>
        </p:nvGrpSpPr>
        <p:grpSpPr>
          <a:xfrm>
            <a:off x="4939727" y="1294300"/>
            <a:ext cx="1238807" cy="610863"/>
            <a:chOff x="4405501" y="1552895"/>
            <a:chExt cx="1398223" cy="689472"/>
          </a:xfrm>
        </p:grpSpPr>
        <p:sp>
          <p:nvSpPr>
            <p:cNvPr id="343" name="Google Shape;343;p37"/>
            <p:cNvSpPr/>
            <p:nvPr/>
          </p:nvSpPr>
          <p:spPr>
            <a:xfrm>
              <a:off x="4594448" y="1552895"/>
              <a:ext cx="1209276" cy="689472"/>
            </a:xfrm>
            <a:custGeom>
              <a:rect b="b" l="l" r="r" t="t"/>
              <a:pathLst>
                <a:path extrusionOk="0" h="21600" w="21600">
                  <a:moveTo>
                    <a:pt x="9285" y="21600"/>
                  </a:moveTo>
                  <a:lnTo>
                    <a:pt x="0" y="21600"/>
                  </a:lnTo>
                  <a:lnTo>
                    <a:pt x="0" y="0"/>
                  </a:lnTo>
                  <a:lnTo>
                    <a:pt x="21600" y="0"/>
                  </a:lnTo>
                  <a:lnTo>
                    <a:pt x="21600" y="0"/>
                  </a:lnTo>
                  <a:cubicBezTo>
                    <a:pt x="21600" y="11887"/>
                    <a:pt x="16090" y="21600"/>
                    <a:pt x="9285" y="21600"/>
                  </a:cubicBezTo>
                  <a:close/>
                </a:path>
              </a:pathLst>
            </a:custGeom>
            <a:solidFill>
              <a:schemeClr val="accent5"/>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 name="Google Shape;344;p37"/>
            <p:cNvSpPr/>
            <p:nvPr/>
          </p:nvSpPr>
          <p:spPr>
            <a:xfrm>
              <a:off x="4405501" y="1552895"/>
              <a:ext cx="192780" cy="689472"/>
            </a:xfrm>
            <a:custGeom>
              <a:rect b="b" l="l" r="r" t="t"/>
              <a:pathLst>
                <a:path extrusionOk="0" h="21600" w="21600">
                  <a:moveTo>
                    <a:pt x="21600" y="21600"/>
                  </a:moveTo>
                  <a:lnTo>
                    <a:pt x="0" y="21600"/>
                  </a:lnTo>
                  <a:lnTo>
                    <a:pt x="0" y="6040"/>
                  </a:lnTo>
                  <a:cubicBezTo>
                    <a:pt x="0" y="2706"/>
                    <a:pt x="9677" y="0"/>
                    <a:pt x="21600" y="0"/>
                  </a:cubicBezTo>
                  <a:lnTo>
                    <a:pt x="21600" y="0"/>
                  </a:lnTo>
                  <a:lnTo>
                    <a:pt x="21600" y="21600"/>
                  </a:lnTo>
                  <a:close/>
                </a:path>
              </a:pathLst>
            </a:custGeom>
            <a:solidFill>
              <a:schemeClr val="accent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5" name="Google Shape;345;p37"/>
          <p:cNvSpPr/>
          <p:nvPr/>
        </p:nvSpPr>
        <p:spPr>
          <a:xfrm>
            <a:off x="1208488" y="3145306"/>
            <a:ext cx="2995560" cy="1653650"/>
          </a:xfrm>
          <a:custGeom>
            <a:rect b="b" l="l" r="r" t="t"/>
            <a:pathLst>
              <a:path extrusionOk="0" h="21600" w="21600">
                <a:moveTo>
                  <a:pt x="20368" y="21600"/>
                </a:moveTo>
                <a:lnTo>
                  <a:pt x="1232" y="21600"/>
                </a:lnTo>
                <a:cubicBezTo>
                  <a:pt x="552" y="21600"/>
                  <a:pt x="0" y="20600"/>
                  <a:pt x="0" y="19369"/>
                </a:cubicBezTo>
                <a:lnTo>
                  <a:pt x="0" y="2231"/>
                </a:lnTo>
                <a:cubicBezTo>
                  <a:pt x="0" y="1000"/>
                  <a:pt x="552" y="0"/>
                  <a:pt x="1232" y="0"/>
                </a:cubicBezTo>
                <a:lnTo>
                  <a:pt x="20368" y="0"/>
                </a:lnTo>
                <a:cubicBezTo>
                  <a:pt x="21048" y="0"/>
                  <a:pt x="21600" y="1000"/>
                  <a:pt x="21600" y="2231"/>
                </a:cubicBezTo>
                <a:lnTo>
                  <a:pt x="21600" y="19369"/>
                </a:lnTo>
                <a:cubicBezTo>
                  <a:pt x="21600" y="20618"/>
                  <a:pt x="21048" y="21600"/>
                  <a:pt x="20368" y="21600"/>
                </a:cubicBezTo>
                <a:close/>
              </a:path>
            </a:pathLst>
          </a:custGeom>
          <a:solidFill>
            <a:schemeClr val="accent2"/>
          </a:solidFill>
          <a:ln>
            <a:noFill/>
          </a:ln>
          <a:effectLst>
            <a:outerShdw blurRad="50800" rotWithShape="0" algn="tl" dir="2700000" dist="38100">
              <a:srgbClr val="000000">
                <a:alpha val="24710"/>
              </a:srgbClr>
            </a:outerShdw>
          </a:effectLst>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46" name="Google Shape;346;p37"/>
          <p:cNvGrpSpPr/>
          <p:nvPr/>
        </p:nvGrpSpPr>
        <p:grpSpPr>
          <a:xfrm>
            <a:off x="1208463" y="3145212"/>
            <a:ext cx="1238807" cy="610863"/>
            <a:chOff x="793158" y="3641992"/>
            <a:chExt cx="1398223" cy="689472"/>
          </a:xfrm>
        </p:grpSpPr>
        <p:sp>
          <p:nvSpPr>
            <p:cNvPr id="347" name="Google Shape;347;p37"/>
            <p:cNvSpPr/>
            <p:nvPr/>
          </p:nvSpPr>
          <p:spPr>
            <a:xfrm>
              <a:off x="982105" y="3641992"/>
              <a:ext cx="1209276" cy="689472"/>
            </a:xfrm>
            <a:custGeom>
              <a:rect b="b" l="l" r="r" t="t"/>
              <a:pathLst>
                <a:path extrusionOk="0" h="21600" w="21600">
                  <a:moveTo>
                    <a:pt x="9285" y="21600"/>
                  </a:moveTo>
                  <a:lnTo>
                    <a:pt x="0" y="21600"/>
                  </a:lnTo>
                  <a:lnTo>
                    <a:pt x="0" y="0"/>
                  </a:lnTo>
                  <a:lnTo>
                    <a:pt x="21600" y="0"/>
                  </a:lnTo>
                  <a:lnTo>
                    <a:pt x="21600" y="0"/>
                  </a:lnTo>
                  <a:cubicBezTo>
                    <a:pt x="21600" y="11936"/>
                    <a:pt x="16090" y="21600"/>
                    <a:pt x="9285" y="21600"/>
                  </a:cubicBezTo>
                  <a:close/>
                </a:path>
              </a:pathLst>
            </a:custGeom>
            <a:solidFill>
              <a:schemeClr val="accent5"/>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 name="Google Shape;348;p37"/>
            <p:cNvSpPr/>
            <p:nvPr/>
          </p:nvSpPr>
          <p:spPr>
            <a:xfrm>
              <a:off x="793158" y="3641992"/>
              <a:ext cx="192780" cy="689472"/>
            </a:xfrm>
            <a:custGeom>
              <a:rect b="b" l="l" r="r" t="t"/>
              <a:pathLst>
                <a:path extrusionOk="0" h="21600" w="21600">
                  <a:moveTo>
                    <a:pt x="21600" y="21600"/>
                  </a:moveTo>
                  <a:lnTo>
                    <a:pt x="0" y="21600"/>
                  </a:lnTo>
                  <a:lnTo>
                    <a:pt x="0" y="6040"/>
                  </a:lnTo>
                  <a:cubicBezTo>
                    <a:pt x="0" y="2706"/>
                    <a:pt x="9677" y="0"/>
                    <a:pt x="21600" y="0"/>
                  </a:cubicBezTo>
                  <a:lnTo>
                    <a:pt x="21600" y="0"/>
                  </a:lnTo>
                  <a:lnTo>
                    <a:pt x="21600" y="21600"/>
                  </a:lnTo>
                  <a:close/>
                </a:path>
              </a:pathLst>
            </a:custGeom>
            <a:solidFill>
              <a:schemeClr val="accent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9" name="Google Shape;349;p37"/>
          <p:cNvSpPr/>
          <p:nvPr/>
        </p:nvSpPr>
        <p:spPr>
          <a:xfrm>
            <a:off x="4939864" y="3145306"/>
            <a:ext cx="2995560" cy="1653650"/>
          </a:xfrm>
          <a:custGeom>
            <a:rect b="b" l="l" r="r" t="t"/>
            <a:pathLst>
              <a:path extrusionOk="0" h="21600" w="21600">
                <a:moveTo>
                  <a:pt x="20368" y="21600"/>
                </a:moveTo>
                <a:lnTo>
                  <a:pt x="1232" y="21600"/>
                </a:lnTo>
                <a:cubicBezTo>
                  <a:pt x="552" y="21600"/>
                  <a:pt x="0" y="20600"/>
                  <a:pt x="0" y="19369"/>
                </a:cubicBezTo>
                <a:lnTo>
                  <a:pt x="0" y="2231"/>
                </a:lnTo>
                <a:cubicBezTo>
                  <a:pt x="0" y="1000"/>
                  <a:pt x="552" y="0"/>
                  <a:pt x="1232" y="0"/>
                </a:cubicBezTo>
                <a:lnTo>
                  <a:pt x="20368" y="0"/>
                </a:lnTo>
                <a:cubicBezTo>
                  <a:pt x="21048" y="0"/>
                  <a:pt x="21600" y="1000"/>
                  <a:pt x="21600" y="2231"/>
                </a:cubicBezTo>
                <a:lnTo>
                  <a:pt x="21600" y="19369"/>
                </a:lnTo>
                <a:cubicBezTo>
                  <a:pt x="21600" y="20618"/>
                  <a:pt x="21048" y="21600"/>
                  <a:pt x="20368" y="21600"/>
                </a:cubicBezTo>
                <a:close/>
              </a:path>
            </a:pathLst>
          </a:custGeom>
          <a:solidFill>
            <a:schemeClr val="accent2"/>
          </a:solidFill>
          <a:ln>
            <a:noFill/>
          </a:ln>
          <a:effectLst>
            <a:outerShdw blurRad="50800" rotWithShape="0" algn="tl" dir="2700000" dist="38100">
              <a:srgbClr val="000000">
                <a:alpha val="24710"/>
              </a:srgbClr>
            </a:outerShdw>
          </a:effectLst>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50" name="Google Shape;350;p37"/>
          <p:cNvGrpSpPr/>
          <p:nvPr/>
        </p:nvGrpSpPr>
        <p:grpSpPr>
          <a:xfrm>
            <a:off x="4939727" y="3145212"/>
            <a:ext cx="1238807" cy="610863"/>
            <a:chOff x="4405501" y="3641992"/>
            <a:chExt cx="1398223" cy="689472"/>
          </a:xfrm>
        </p:grpSpPr>
        <p:sp>
          <p:nvSpPr>
            <p:cNvPr id="351" name="Google Shape;351;p37"/>
            <p:cNvSpPr/>
            <p:nvPr/>
          </p:nvSpPr>
          <p:spPr>
            <a:xfrm>
              <a:off x="4594448" y="3641992"/>
              <a:ext cx="1209276" cy="689472"/>
            </a:xfrm>
            <a:custGeom>
              <a:rect b="b" l="l" r="r" t="t"/>
              <a:pathLst>
                <a:path extrusionOk="0" h="21600" w="21600">
                  <a:moveTo>
                    <a:pt x="9285" y="21600"/>
                  </a:moveTo>
                  <a:lnTo>
                    <a:pt x="0" y="21600"/>
                  </a:lnTo>
                  <a:lnTo>
                    <a:pt x="0" y="0"/>
                  </a:lnTo>
                  <a:lnTo>
                    <a:pt x="21600" y="0"/>
                  </a:lnTo>
                  <a:lnTo>
                    <a:pt x="21600" y="0"/>
                  </a:lnTo>
                  <a:cubicBezTo>
                    <a:pt x="21600" y="11936"/>
                    <a:pt x="16090" y="21600"/>
                    <a:pt x="9285" y="21600"/>
                  </a:cubicBezTo>
                  <a:close/>
                </a:path>
              </a:pathLst>
            </a:custGeom>
            <a:solidFill>
              <a:schemeClr val="accent1"/>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 name="Google Shape;352;p37"/>
            <p:cNvSpPr/>
            <p:nvPr/>
          </p:nvSpPr>
          <p:spPr>
            <a:xfrm>
              <a:off x="4405501" y="3641992"/>
              <a:ext cx="192780" cy="689472"/>
            </a:xfrm>
            <a:custGeom>
              <a:rect b="b" l="l" r="r" t="t"/>
              <a:pathLst>
                <a:path extrusionOk="0" h="21600" w="21600">
                  <a:moveTo>
                    <a:pt x="21600" y="21600"/>
                  </a:moveTo>
                  <a:lnTo>
                    <a:pt x="0" y="21600"/>
                  </a:lnTo>
                  <a:lnTo>
                    <a:pt x="0" y="6040"/>
                  </a:lnTo>
                  <a:cubicBezTo>
                    <a:pt x="0" y="2706"/>
                    <a:pt x="9677" y="0"/>
                    <a:pt x="21600" y="0"/>
                  </a:cubicBezTo>
                  <a:lnTo>
                    <a:pt x="21600" y="0"/>
                  </a:lnTo>
                  <a:lnTo>
                    <a:pt x="21600" y="21600"/>
                  </a:lnTo>
                  <a:close/>
                </a:path>
              </a:pathLst>
            </a:custGeom>
            <a:solidFill>
              <a:schemeClr val="accent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53" name="Google Shape;353;p37"/>
          <p:cNvSpPr txBox="1"/>
          <p:nvPr/>
        </p:nvSpPr>
        <p:spPr>
          <a:xfrm>
            <a:off x="2529859" y="1414739"/>
            <a:ext cx="1595520" cy="500227"/>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a:solidFill>
                  <a:schemeClr val="lt1"/>
                </a:solidFill>
                <a:latin typeface="Calibri"/>
                <a:ea typeface="Calibri"/>
                <a:cs typeface="Calibri"/>
                <a:sym typeface="Calibri"/>
              </a:rPr>
              <a:t>Reply to email requests quickly</a:t>
            </a:r>
            <a:endParaRPr sz="1000">
              <a:solidFill>
                <a:schemeClr val="lt1"/>
              </a:solidFill>
            </a:endParaRPr>
          </a:p>
        </p:txBody>
      </p:sp>
      <p:sp>
        <p:nvSpPr>
          <p:cNvPr id="354" name="Google Shape;354;p37"/>
          <p:cNvSpPr txBox="1"/>
          <p:nvPr/>
        </p:nvSpPr>
        <p:spPr>
          <a:xfrm>
            <a:off x="1478650" y="2069600"/>
            <a:ext cx="2476800" cy="762000"/>
          </a:xfrm>
          <a:prstGeom prst="rect">
            <a:avLst/>
          </a:prstGeom>
          <a:noFill/>
          <a:ln>
            <a:noFill/>
          </a:ln>
        </p:spPr>
        <p:txBody>
          <a:bodyPr anchorCtr="0" anchor="t" bIns="34275" lIns="0" spcFirstLastPara="1" rIns="0" wrap="square" tIns="34275">
            <a:spAutoFit/>
          </a:bodyPr>
          <a:lstStyle/>
          <a:p>
            <a:pPr indent="0" lvl="0" marL="0" marR="0" rtl="0" algn="just">
              <a:spcBef>
                <a:spcPts val="0"/>
              </a:spcBef>
              <a:spcAft>
                <a:spcPts val="0"/>
              </a:spcAft>
              <a:buNone/>
            </a:pPr>
            <a:r>
              <a:rPr b="1" lang="en" sz="900">
                <a:solidFill>
                  <a:schemeClr val="lt1"/>
                </a:solidFill>
              </a:rPr>
              <a:t>Do not respond to any critical email requests without verifying the sender first. If an executive emails you requesting sensitive information, verify the request with them directly before sending the information.</a:t>
            </a:r>
            <a:endParaRPr b="1" sz="1100">
              <a:solidFill>
                <a:schemeClr val="lt1"/>
              </a:solidFill>
            </a:endParaRPr>
          </a:p>
        </p:txBody>
      </p:sp>
      <p:pic>
        <p:nvPicPr>
          <p:cNvPr descr="Thumbs up sign with solid fill" id="355" name="Google Shape;355;p37"/>
          <p:cNvPicPr preferRelativeResize="0"/>
          <p:nvPr/>
        </p:nvPicPr>
        <p:blipFill rotWithShape="1">
          <a:blip r:embed="rId3">
            <a:alphaModFix/>
          </a:blip>
          <a:srcRect b="0" l="0" r="0" t="0"/>
          <a:stretch/>
        </p:blipFill>
        <p:spPr>
          <a:xfrm>
            <a:off x="1540571" y="3192349"/>
            <a:ext cx="520132" cy="520128"/>
          </a:xfrm>
          <a:prstGeom prst="rect">
            <a:avLst/>
          </a:prstGeom>
          <a:noFill/>
          <a:ln>
            <a:noFill/>
          </a:ln>
          <a:effectLst>
            <a:outerShdw blurRad="50800" rotWithShape="0" algn="tl" dir="2700000" dist="38100">
              <a:srgbClr val="000000">
                <a:alpha val="40000"/>
              </a:srgbClr>
            </a:outerShdw>
          </a:effectLst>
        </p:spPr>
      </p:pic>
      <p:pic>
        <p:nvPicPr>
          <p:cNvPr descr="Thumbs Down with solid fill" id="356" name="Google Shape;356;p37"/>
          <p:cNvPicPr preferRelativeResize="0"/>
          <p:nvPr/>
        </p:nvPicPr>
        <p:blipFill rotWithShape="1">
          <a:blip r:embed="rId4">
            <a:alphaModFix/>
          </a:blip>
          <a:srcRect b="0" l="0" r="0" t="0"/>
          <a:stretch/>
        </p:blipFill>
        <p:spPr>
          <a:xfrm>
            <a:off x="1540571" y="1341383"/>
            <a:ext cx="520132" cy="520128"/>
          </a:xfrm>
          <a:prstGeom prst="rect">
            <a:avLst/>
          </a:prstGeom>
          <a:noFill/>
          <a:ln>
            <a:noFill/>
          </a:ln>
          <a:effectLst>
            <a:outerShdw blurRad="50800" rotWithShape="0" algn="tl" dir="2700000" dist="38100">
              <a:srgbClr val="000000">
                <a:alpha val="40000"/>
              </a:srgbClr>
            </a:outerShdw>
          </a:effectLst>
        </p:spPr>
      </p:pic>
      <p:pic>
        <p:nvPicPr>
          <p:cNvPr descr="Thumbs up sign with solid fill" id="357" name="Google Shape;357;p37"/>
          <p:cNvPicPr preferRelativeResize="0"/>
          <p:nvPr/>
        </p:nvPicPr>
        <p:blipFill rotWithShape="1">
          <a:blip r:embed="rId3">
            <a:alphaModFix/>
          </a:blip>
          <a:srcRect b="0" l="0" r="0" t="0"/>
          <a:stretch/>
        </p:blipFill>
        <p:spPr>
          <a:xfrm>
            <a:off x="5271947" y="1341383"/>
            <a:ext cx="520132" cy="520128"/>
          </a:xfrm>
          <a:prstGeom prst="rect">
            <a:avLst/>
          </a:prstGeom>
          <a:noFill/>
          <a:ln>
            <a:noFill/>
          </a:ln>
          <a:effectLst>
            <a:outerShdw blurRad="50800" rotWithShape="0" algn="tl" dir="2700000" dist="38100">
              <a:srgbClr val="000000">
                <a:alpha val="40000"/>
              </a:srgbClr>
            </a:outerShdw>
          </a:effectLst>
        </p:spPr>
      </p:pic>
      <p:pic>
        <p:nvPicPr>
          <p:cNvPr descr="Thumbs Down with solid fill" id="358" name="Google Shape;358;p37"/>
          <p:cNvPicPr preferRelativeResize="0"/>
          <p:nvPr/>
        </p:nvPicPr>
        <p:blipFill rotWithShape="1">
          <a:blip r:embed="rId4">
            <a:alphaModFix/>
          </a:blip>
          <a:srcRect b="0" l="0" r="0" t="0"/>
          <a:stretch/>
        </p:blipFill>
        <p:spPr>
          <a:xfrm>
            <a:off x="5271947" y="3192349"/>
            <a:ext cx="520132" cy="520128"/>
          </a:xfrm>
          <a:prstGeom prst="rect">
            <a:avLst/>
          </a:prstGeom>
          <a:noFill/>
          <a:ln>
            <a:noFill/>
          </a:ln>
          <a:effectLst>
            <a:outerShdw blurRad="50800" rotWithShape="0" algn="tl" dir="2700000" dist="38100">
              <a:srgbClr val="000000">
                <a:alpha val="40000"/>
              </a:srgbClr>
            </a:outerShdw>
          </a:effectLst>
        </p:spPr>
      </p:pic>
      <p:sp>
        <p:nvSpPr>
          <p:cNvPr id="359" name="Google Shape;359;p37"/>
          <p:cNvSpPr txBox="1"/>
          <p:nvPr/>
        </p:nvSpPr>
        <p:spPr>
          <a:xfrm>
            <a:off x="6178544" y="1414747"/>
            <a:ext cx="1756993" cy="500227"/>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a:solidFill>
                  <a:schemeClr val="lt1"/>
                </a:solidFill>
                <a:latin typeface="Calibri"/>
                <a:ea typeface="Calibri"/>
                <a:cs typeface="Calibri"/>
                <a:sym typeface="Calibri"/>
              </a:rPr>
              <a:t>Install antivirus programs &amp; firewalls</a:t>
            </a:r>
            <a:endParaRPr sz="1000">
              <a:solidFill>
                <a:schemeClr val="lt1"/>
              </a:solidFill>
            </a:endParaRPr>
          </a:p>
        </p:txBody>
      </p:sp>
      <p:sp>
        <p:nvSpPr>
          <p:cNvPr id="360" name="Google Shape;360;p37"/>
          <p:cNvSpPr txBox="1"/>
          <p:nvPr/>
        </p:nvSpPr>
        <p:spPr>
          <a:xfrm>
            <a:off x="5247076" y="2069598"/>
            <a:ext cx="2381100" cy="762000"/>
          </a:xfrm>
          <a:prstGeom prst="rect">
            <a:avLst/>
          </a:prstGeom>
          <a:noFill/>
          <a:ln>
            <a:noFill/>
          </a:ln>
        </p:spPr>
        <p:txBody>
          <a:bodyPr anchorCtr="0" anchor="t" bIns="34275" lIns="0" spcFirstLastPara="1" rIns="0" wrap="square" tIns="34275">
            <a:spAutoFit/>
          </a:bodyPr>
          <a:lstStyle/>
          <a:p>
            <a:pPr indent="0" lvl="0" marL="0" marR="0" rtl="0" algn="just">
              <a:spcBef>
                <a:spcPts val="0"/>
              </a:spcBef>
              <a:spcAft>
                <a:spcPts val="0"/>
              </a:spcAft>
              <a:buNone/>
            </a:pPr>
            <a:r>
              <a:rPr b="1" lang="en" sz="900">
                <a:solidFill>
                  <a:schemeClr val="lt1"/>
                </a:solidFill>
              </a:rPr>
              <a:t>Firewalls will act as a primary filter </a:t>
            </a:r>
            <a:r>
              <a:rPr b="1" lang="en" sz="900">
                <a:solidFill>
                  <a:schemeClr val="lt1"/>
                </a:solidFill>
              </a:rPr>
              <a:t>against</a:t>
            </a:r>
            <a:r>
              <a:rPr b="1" lang="en" sz="900">
                <a:solidFill>
                  <a:schemeClr val="lt1"/>
                </a:solidFill>
              </a:rPr>
              <a:t> malicious material that is sent to your device. If a user becomes a victim to a phishing attack, antivirus programs provide an extra boost of protection.</a:t>
            </a:r>
            <a:endParaRPr b="1" sz="1100">
              <a:solidFill>
                <a:schemeClr val="lt1"/>
              </a:solidFill>
            </a:endParaRPr>
          </a:p>
        </p:txBody>
      </p:sp>
      <p:sp>
        <p:nvSpPr>
          <p:cNvPr id="361" name="Google Shape;361;p37"/>
          <p:cNvSpPr txBox="1"/>
          <p:nvPr/>
        </p:nvSpPr>
        <p:spPr>
          <a:xfrm>
            <a:off x="2447271" y="3312396"/>
            <a:ext cx="1756993" cy="500227"/>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a:solidFill>
                  <a:schemeClr val="lt1"/>
                </a:solidFill>
                <a:latin typeface="Calibri"/>
                <a:ea typeface="Calibri"/>
                <a:cs typeface="Calibri"/>
                <a:sym typeface="Calibri"/>
              </a:rPr>
              <a:t>Perform</a:t>
            </a:r>
            <a:r>
              <a:rPr b="1" lang="en">
                <a:solidFill>
                  <a:schemeClr val="lt1"/>
                </a:solidFill>
                <a:latin typeface="Calibri"/>
                <a:ea typeface="Calibri"/>
                <a:cs typeface="Calibri"/>
                <a:sym typeface="Calibri"/>
              </a:rPr>
              <a:t> </a:t>
            </a:r>
            <a:r>
              <a:rPr b="1" lang="en">
                <a:solidFill>
                  <a:schemeClr val="lt1"/>
                </a:solidFill>
                <a:latin typeface="Calibri"/>
                <a:ea typeface="Calibri"/>
                <a:cs typeface="Calibri"/>
                <a:sym typeface="Calibri"/>
              </a:rPr>
              <a:t>cross checks</a:t>
            </a:r>
            <a:r>
              <a:rPr b="1" lang="en">
                <a:solidFill>
                  <a:schemeClr val="lt1"/>
                </a:solidFill>
                <a:latin typeface="Calibri"/>
                <a:ea typeface="Calibri"/>
                <a:cs typeface="Calibri"/>
                <a:sym typeface="Calibri"/>
              </a:rPr>
              <a:t> with </a:t>
            </a:r>
            <a:r>
              <a:rPr b="1" lang="en">
                <a:solidFill>
                  <a:schemeClr val="lt1"/>
                </a:solidFill>
                <a:latin typeface="Calibri"/>
                <a:ea typeface="Calibri"/>
                <a:cs typeface="Calibri"/>
                <a:sym typeface="Calibri"/>
              </a:rPr>
              <a:t>accounts</a:t>
            </a:r>
            <a:r>
              <a:rPr b="1" lang="en">
                <a:solidFill>
                  <a:schemeClr val="lt1"/>
                </a:solidFill>
                <a:latin typeface="Calibri"/>
                <a:ea typeface="Calibri"/>
                <a:cs typeface="Calibri"/>
                <a:sym typeface="Calibri"/>
              </a:rPr>
              <a:t> </a:t>
            </a:r>
            <a:endParaRPr sz="1000">
              <a:solidFill>
                <a:schemeClr val="lt1"/>
              </a:solidFill>
            </a:endParaRPr>
          </a:p>
        </p:txBody>
      </p:sp>
      <p:sp>
        <p:nvSpPr>
          <p:cNvPr id="362" name="Google Shape;362;p37"/>
          <p:cNvSpPr txBox="1"/>
          <p:nvPr/>
        </p:nvSpPr>
        <p:spPr>
          <a:xfrm>
            <a:off x="1515699" y="3967265"/>
            <a:ext cx="2381100" cy="762000"/>
          </a:xfrm>
          <a:prstGeom prst="rect">
            <a:avLst/>
          </a:prstGeom>
          <a:noFill/>
          <a:ln>
            <a:noFill/>
          </a:ln>
        </p:spPr>
        <p:txBody>
          <a:bodyPr anchorCtr="0" anchor="t" bIns="34275" lIns="0" spcFirstLastPara="1" rIns="0" wrap="square" tIns="34275">
            <a:spAutoFit/>
          </a:bodyPr>
          <a:lstStyle/>
          <a:p>
            <a:pPr indent="0" lvl="0" marL="0" marR="0" rtl="0" algn="just">
              <a:spcBef>
                <a:spcPts val="0"/>
              </a:spcBef>
              <a:spcAft>
                <a:spcPts val="0"/>
              </a:spcAft>
              <a:buNone/>
            </a:pPr>
            <a:r>
              <a:rPr b="1" lang="en" sz="900">
                <a:solidFill>
                  <a:schemeClr val="lt1"/>
                </a:solidFill>
              </a:rPr>
              <a:t>If you </a:t>
            </a:r>
            <a:r>
              <a:rPr b="1" lang="en" sz="900">
                <a:solidFill>
                  <a:schemeClr val="lt1"/>
                </a:solidFill>
              </a:rPr>
              <a:t>receive</a:t>
            </a:r>
            <a:r>
              <a:rPr b="1" lang="en" sz="900">
                <a:solidFill>
                  <a:schemeClr val="lt1"/>
                </a:solidFill>
              </a:rPr>
              <a:t> a suspicious email </a:t>
            </a:r>
            <a:r>
              <a:rPr b="1" lang="en" sz="900">
                <a:solidFill>
                  <a:schemeClr val="lt1"/>
                </a:solidFill>
              </a:rPr>
              <a:t>regarding financial information, double-check your bank accounts in order to catch any indiscrepancies quickly and report incidents to your bank.</a:t>
            </a:r>
            <a:endParaRPr b="1" sz="1100">
              <a:solidFill>
                <a:schemeClr val="lt1"/>
              </a:solidFill>
            </a:endParaRPr>
          </a:p>
        </p:txBody>
      </p:sp>
      <p:sp>
        <p:nvSpPr>
          <p:cNvPr id="363" name="Google Shape;363;p37"/>
          <p:cNvSpPr txBox="1"/>
          <p:nvPr/>
        </p:nvSpPr>
        <p:spPr>
          <a:xfrm>
            <a:off x="6178544" y="3312396"/>
            <a:ext cx="1756993" cy="500227"/>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a:solidFill>
                  <a:schemeClr val="lt1"/>
                </a:solidFill>
                <a:latin typeface="Calibri"/>
                <a:ea typeface="Calibri"/>
                <a:cs typeface="Calibri"/>
                <a:sym typeface="Calibri"/>
              </a:rPr>
              <a:t>Send personal information via email</a:t>
            </a:r>
            <a:endParaRPr sz="1000">
              <a:solidFill>
                <a:schemeClr val="lt1"/>
              </a:solidFill>
            </a:endParaRPr>
          </a:p>
        </p:txBody>
      </p:sp>
      <p:sp>
        <p:nvSpPr>
          <p:cNvPr id="364" name="Google Shape;364;p37"/>
          <p:cNvSpPr txBox="1"/>
          <p:nvPr/>
        </p:nvSpPr>
        <p:spPr>
          <a:xfrm>
            <a:off x="5247075" y="3967265"/>
            <a:ext cx="2381100" cy="762000"/>
          </a:xfrm>
          <a:prstGeom prst="rect">
            <a:avLst/>
          </a:prstGeom>
          <a:noFill/>
          <a:ln>
            <a:noFill/>
          </a:ln>
        </p:spPr>
        <p:txBody>
          <a:bodyPr anchorCtr="0" anchor="t" bIns="34275" lIns="0" spcFirstLastPara="1" rIns="0" wrap="square" tIns="34275">
            <a:spAutoFit/>
          </a:bodyPr>
          <a:lstStyle/>
          <a:p>
            <a:pPr indent="0" lvl="0" marL="0" marR="0" rtl="0" algn="just">
              <a:spcBef>
                <a:spcPts val="0"/>
              </a:spcBef>
              <a:spcAft>
                <a:spcPts val="0"/>
              </a:spcAft>
              <a:buNone/>
            </a:pPr>
            <a:r>
              <a:rPr b="1" lang="en" sz="900">
                <a:solidFill>
                  <a:schemeClr val="lt1"/>
                </a:solidFill>
              </a:rPr>
              <a:t>NEVER send personal information via email. If a coworker or </a:t>
            </a:r>
            <a:r>
              <a:rPr b="1" lang="en" sz="900">
                <a:solidFill>
                  <a:schemeClr val="lt1"/>
                </a:solidFill>
              </a:rPr>
              <a:t>executive</a:t>
            </a:r>
            <a:r>
              <a:rPr b="1" lang="en" sz="900">
                <a:solidFill>
                  <a:schemeClr val="lt1"/>
                </a:solidFill>
              </a:rPr>
              <a:t> requests information via email, provide any sensitive information directly or </a:t>
            </a:r>
            <a:r>
              <a:rPr b="1" lang="en" sz="900">
                <a:solidFill>
                  <a:schemeClr val="lt1"/>
                </a:solidFill>
              </a:rPr>
              <a:t>through a secure method.</a:t>
            </a:r>
            <a:endParaRPr b="1" sz="1100">
              <a:solidFill>
                <a:schemeClr val="lt1"/>
              </a:solidFill>
            </a:endParaRPr>
          </a:p>
        </p:txBody>
      </p:sp>
      <p:sp>
        <p:nvSpPr>
          <p:cNvPr id="365" name="Google Shape;36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How to Stay Safe From Phishing Scams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grpSp>
        <p:nvGrpSpPr>
          <p:cNvPr id="371" name="Google Shape;371;p38"/>
          <p:cNvGrpSpPr/>
          <p:nvPr/>
        </p:nvGrpSpPr>
        <p:grpSpPr>
          <a:xfrm>
            <a:off x="1208463" y="1294300"/>
            <a:ext cx="6727074" cy="3504656"/>
            <a:chOff x="843626" y="1294262"/>
            <a:chExt cx="6511542" cy="3392369"/>
          </a:xfrm>
        </p:grpSpPr>
        <p:sp>
          <p:nvSpPr>
            <p:cNvPr id="372" name="Google Shape;372;p38"/>
            <p:cNvSpPr/>
            <p:nvPr/>
          </p:nvSpPr>
          <p:spPr>
            <a:xfrm>
              <a:off x="843650" y="1294300"/>
              <a:ext cx="2899584" cy="1600668"/>
            </a:xfrm>
            <a:custGeom>
              <a:rect b="b" l="l" r="r" t="t"/>
              <a:pathLst>
                <a:path extrusionOk="0" h="21600" w="21600">
                  <a:moveTo>
                    <a:pt x="20368" y="21600"/>
                  </a:moveTo>
                  <a:lnTo>
                    <a:pt x="1232" y="21600"/>
                  </a:lnTo>
                  <a:cubicBezTo>
                    <a:pt x="552" y="21600"/>
                    <a:pt x="0" y="20600"/>
                    <a:pt x="0" y="19369"/>
                  </a:cubicBezTo>
                  <a:lnTo>
                    <a:pt x="0" y="2231"/>
                  </a:lnTo>
                  <a:cubicBezTo>
                    <a:pt x="0" y="1000"/>
                    <a:pt x="552" y="0"/>
                    <a:pt x="1232" y="0"/>
                  </a:cubicBezTo>
                  <a:lnTo>
                    <a:pt x="20368" y="0"/>
                  </a:lnTo>
                  <a:cubicBezTo>
                    <a:pt x="21048" y="0"/>
                    <a:pt x="21600" y="1000"/>
                    <a:pt x="21600" y="2231"/>
                  </a:cubicBezTo>
                  <a:lnTo>
                    <a:pt x="21600" y="19369"/>
                  </a:lnTo>
                  <a:cubicBezTo>
                    <a:pt x="21600" y="20600"/>
                    <a:pt x="21048" y="21600"/>
                    <a:pt x="20368" y="21600"/>
                  </a:cubicBezTo>
                  <a:close/>
                </a:path>
              </a:pathLst>
            </a:custGeom>
            <a:solidFill>
              <a:schemeClr val="accent2"/>
            </a:solidFill>
            <a:ln>
              <a:noFill/>
            </a:ln>
            <a:effectLst>
              <a:outerShdw blurRad="50800" rotWithShape="0" algn="tl" dir="2700000" dist="38100">
                <a:srgbClr val="000000">
                  <a:alpha val="24710"/>
                </a:srgbClr>
              </a:outerShdw>
            </a:effectLst>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73" name="Google Shape;373;p38"/>
            <p:cNvGrpSpPr/>
            <p:nvPr/>
          </p:nvGrpSpPr>
          <p:grpSpPr>
            <a:xfrm>
              <a:off x="843626" y="1294262"/>
              <a:ext cx="1199116" cy="591291"/>
              <a:chOff x="793158" y="1552895"/>
              <a:chExt cx="1398223" cy="689472"/>
            </a:xfrm>
          </p:grpSpPr>
          <p:sp>
            <p:nvSpPr>
              <p:cNvPr id="374" name="Google Shape;374;p38"/>
              <p:cNvSpPr/>
              <p:nvPr/>
            </p:nvSpPr>
            <p:spPr>
              <a:xfrm>
                <a:off x="982105" y="1552895"/>
                <a:ext cx="1209276" cy="689472"/>
              </a:xfrm>
              <a:custGeom>
                <a:rect b="b" l="l" r="r" t="t"/>
                <a:pathLst>
                  <a:path extrusionOk="0" h="21600" w="21600">
                    <a:moveTo>
                      <a:pt x="9285" y="21600"/>
                    </a:moveTo>
                    <a:lnTo>
                      <a:pt x="0" y="21600"/>
                    </a:lnTo>
                    <a:lnTo>
                      <a:pt x="0" y="0"/>
                    </a:lnTo>
                    <a:lnTo>
                      <a:pt x="21600" y="0"/>
                    </a:lnTo>
                    <a:lnTo>
                      <a:pt x="21600" y="0"/>
                    </a:lnTo>
                    <a:cubicBezTo>
                      <a:pt x="21600" y="11887"/>
                      <a:pt x="16090" y="21600"/>
                      <a:pt x="9285" y="21600"/>
                    </a:cubicBezTo>
                    <a:close/>
                  </a:path>
                </a:pathLst>
              </a:custGeom>
              <a:solidFill>
                <a:schemeClr val="accent1"/>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 name="Google Shape;375;p38"/>
              <p:cNvSpPr/>
              <p:nvPr/>
            </p:nvSpPr>
            <p:spPr>
              <a:xfrm>
                <a:off x="793158" y="1552895"/>
                <a:ext cx="192780" cy="689472"/>
              </a:xfrm>
              <a:custGeom>
                <a:rect b="b" l="l" r="r" t="t"/>
                <a:pathLst>
                  <a:path extrusionOk="0" h="21600" w="21600">
                    <a:moveTo>
                      <a:pt x="21600" y="21600"/>
                    </a:moveTo>
                    <a:lnTo>
                      <a:pt x="0" y="21600"/>
                    </a:lnTo>
                    <a:lnTo>
                      <a:pt x="0" y="6040"/>
                    </a:lnTo>
                    <a:cubicBezTo>
                      <a:pt x="0" y="2706"/>
                      <a:pt x="9677" y="0"/>
                      <a:pt x="21600" y="0"/>
                    </a:cubicBezTo>
                    <a:lnTo>
                      <a:pt x="21600" y="0"/>
                    </a:lnTo>
                    <a:lnTo>
                      <a:pt x="21600" y="21600"/>
                    </a:lnTo>
                    <a:close/>
                  </a:path>
                </a:pathLst>
              </a:custGeom>
              <a:solidFill>
                <a:schemeClr val="accent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76" name="Google Shape;376;p38"/>
            <p:cNvSpPr/>
            <p:nvPr/>
          </p:nvSpPr>
          <p:spPr>
            <a:xfrm>
              <a:off x="4455475" y="1294300"/>
              <a:ext cx="2899584" cy="1600668"/>
            </a:xfrm>
            <a:custGeom>
              <a:rect b="b" l="l" r="r" t="t"/>
              <a:pathLst>
                <a:path extrusionOk="0" h="21600" w="21600">
                  <a:moveTo>
                    <a:pt x="20368" y="21600"/>
                  </a:moveTo>
                  <a:lnTo>
                    <a:pt x="1232" y="21600"/>
                  </a:lnTo>
                  <a:cubicBezTo>
                    <a:pt x="552" y="21600"/>
                    <a:pt x="0" y="20600"/>
                    <a:pt x="0" y="19369"/>
                  </a:cubicBezTo>
                  <a:lnTo>
                    <a:pt x="0" y="2231"/>
                  </a:lnTo>
                  <a:cubicBezTo>
                    <a:pt x="0" y="1000"/>
                    <a:pt x="552" y="0"/>
                    <a:pt x="1232" y="0"/>
                  </a:cubicBezTo>
                  <a:lnTo>
                    <a:pt x="20368" y="0"/>
                  </a:lnTo>
                  <a:cubicBezTo>
                    <a:pt x="21048" y="0"/>
                    <a:pt x="21600" y="1000"/>
                    <a:pt x="21600" y="2231"/>
                  </a:cubicBezTo>
                  <a:lnTo>
                    <a:pt x="21600" y="19369"/>
                  </a:lnTo>
                  <a:cubicBezTo>
                    <a:pt x="21600" y="20600"/>
                    <a:pt x="21048" y="21600"/>
                    <a:pt x="20368" y="21600"/>
                  </a:cubicBezTo>
                  <a:close/>
                </a:path>
              </a:pathLst>
            </a:custGeom>
            <a:solidFill>
              <a:schemeClr val="accent2"/>
            </a:solidFill>
            <a:ln>
              <a:noFill/>
            </a:ln>
            <a:effectLst>
              <a:outerShdw blurRad="50800" rotWithShape="0" algn="tl" dir="2700000" dist="38100">
                <a:srgbClr val="000000">
                  <a:alpha val="24710"/>
                </a:srgbClr>
              </a:outerShdw>
            </a:effectLst>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77" name="Google Shape;377;p38"/>
            <p:cNvGrpSpPr/>
            <p:nvPr/>
          </p:nvGrpSpPr>
          <p:grpSpPr>
            <a:xfrm>
              <a:off x="4455342" y="1294262"/>
              <a:ext cx="1199116" cy="591291"/>
              <a:chOff x="4405501" y="1552895"/>
              <a:chExt cx="1398223" cy="689472"/>
            </a:xfrm>
          </p:grpSpPr>
          <p:sp>
            <p:nvSpPr>
              <p:cNvPr id="378" name="Google Shape;378;p38"/>
              <p:cNvSpPr/>
              <p:nvPr/>
            </p:nvSpPr>
            <p:spPr>
              <a:xfrm>
                <a:off x="4594448" y="1552895"/>
                <a:ext cx="1209276" cy="689472"/>
              </a:xfrm>
              <a:custGeom>
                <a:rect b="b" l="l" r="r" t="t"/>
                <a:pathLst>
                  <a:path extrusionOk="0" h="21600" w="21600">
                    <a:moveTo>
                      <a:pt x="9285" y="21600"/>
                    </a:moveTo>
                    <a:lnTo>
                      <a:pt x="0" y="21600"/>
                    </a:lnTo>
                    <a:lnTo>
                      <a:pt x="0" y="0"/>
                    </a:lnTo>
                    <a:lnTo>
                      <a:pt x="21600" y="0"/>
                    </a:lnTo>
                    <a:lnTo>
                      <a:pt x="21600" y="0"/>
                    </a:lnTo>
                    <a:cubicBezTo>
                      <a:pt x="21600" y="11887"/>
                      <a:pt x="16090" y="21600"/>
                      <a:pt x="9285" y="21600"/>
                    </a:cubicBezTo>
                    <a:close/>
                  </a:path>
                </a:pathLst>
              </a:custGeom>
              <a:solidFill>
                <a:schemeClr val="accent5"/>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 name="Google Shape;379;p38"/>
              <p:cNvSpPr/>
              <p:nvPr/>
            </p:nvSpPr>
            <p:spPr>
              <a:xfrm>
                <a:off x="4405501" y="1552895"/>
                <a:ext cx="192780" cy="689472"/>
              </a:xfrm>
              <a:custGeom>
                <a:rect b="b" l="l" r="r" t="t"/>
                <a:pathLst>
                  <a:path extrusionOk="0" h="21600" w="21600">
                    <a:moveTo>
                      <a:pt x="21600" y="21600"/>
                    </a:moveTo>
                    <a:lnTo>
                      <a:pt x="0" y="21600"/>
                    </a:lnTo>
                    <a:lnTo>
                      <a:pt x="0" y="6040"/>
                    </a:lnTo>
                    <a:cubicBezTo>
                      <a:pt x="0" y="2706"/>
                      <a:pt x="9677" y="0"/>
                      <a:pt x="21600" y="0"/>
                    </a:cubicBezTo>
                    <a:lnTo>
                      <a:pt x="21600" y="0"/>
                    </a:lnTo>
                    <a:lnTo>
                      <a:pt x="21600" y="21600"/>
                    </a:lnTo>
                    <a:close/>
                  </a:path>
                </a:pathLst>
              </a:custGeom>
              <a:solidFill>
                <a:schemeClr val="accent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80" name="Google Shape;380;p38"/>
            <p:cNvSpPr/>
            <p:nvPr/>
          </p:nvSpPr>
          <p:spPr>
            <a:xfrm>
              <a:off x="843650" y="3085963"/>
              <a:ext cx="2899584" cy="1600668"/>
            </a:xfrm>
            <a:custGeom>
              <a:rect b="b" l="l" r="r" t="t"/>
              <a:pathLst>
                <a:path extrusionOk="0" h="21600" w="21600">
                  <a:moveTo>
                    <a:pt x="20368" y="21600"/>
                  </a:moveTo>
                  <a:lnTo>
                    <a:pt x="1232" y="21600"/>
                  </a:lnTo>
                  <a:cubicBezTo>
                    <a:pt x="552" y="21600"/>
                    <a:pt x="0" y="20600"/>
                    <a:pt x="0" y="19369"/>
                  </a:cubicBezTo>
                  <a:lnTo>
                    <a:pt x="0" y="2231"/>
                  </a:lnTo>
                  <a:cubicBezTo>
                    <a:pt x="0" y="1000"/>
                    <a:pt x="552" y="0"/>
                    <a:pt x="1232" y="0"/>
                  </a:cubicBezTo>
                  <a:lnTo>
                    <a:pt x="20368" y="0"/>
                  </a:lnTo>
                  <a:cubicBezTo>
                    <a:pt x="21048" y="0"/>
                    <a:pt x="21600" y="1000"/>
                    <a:pt x="21600" y="2231"/>
                  </a:cubicBezTo>
                  <a:lnTo>
                    <a:pt x="21600" y="19369"/>
                  </a:lnTo>
                  <a:cubicBezTo>
                    <a:pt x="21600" y="20618"/>
                    <a:pt x="21048" y="21600"/>
                    <a:pt x="20368" y="21600"/>
                  </a:cubicBezTo>
                  <a:close/>
                </a:path>
              </a:pathLst>
            </a:custGeom>
            <a:solidFill>
              <a:schemeClr val="accent2"/>
            </a:solidFill>
            <a:ln>
              <a:noFill/>
            </a:ln>
            <a:effectLst>
              <a:outerShdw blurRad="50800" rotWithShape="0" algn="tl" dir="2700000" dist="38100">
                <a:srgbClr val="000000">
                  <a:alpha val="24710"/>
                </a:srgbClr>
              </a:outerShdw>
            </a:effectLst>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81" name="Google Shape;381;p38"/>
            <p:cNvGrpSpPr/>
            <p:nvPr/>
          </p:nvGrpSpPr>
          <p:grpSpPr>
            <a:xfrm>
              <a:off x="843626" y="3085872"/>
              <a:ext cx="1199116" cy="591291"/>
              <a:chOff x="793158" y="3641992"/>
              <a:chExt cx="1398223" cy="689472"/>
            </a:xfrm>
          </p:grpSpPr>
          <p:sp>
            <p:nvSpPr>
              <p:cNvPr id="382" name="Google Shape;382;p38"/>
              <p:cNvSpPr/>
              <p:nvPr/>
            </p:nvSpPr>
            <p:spPr>
              <a:xfrm>
                <a:off x="982105" y="3641992"/>
                <a:ext cx="1209276" cy="689472"/>
              </a:xfrm>
              <a:custGeom>
                <a:rect b="b" l="l" r="r" t="t"/>
                <a:pathLst>
                  <a:path extrusionOk="0" h="21600" w="21600">
                    <a:moveTo>
                      <a:pt x="9285" y="21600"/>
                    </a:moveTo>
                    <a:lnTo>
                      <a:pt x="0" y="21600"/>
                    </a:lnTo>
                    <a:lnTo>
                      <a:pt x="0" y="0"/>
                    </a:lnTo>
                    <a:lnTo>
                      <a:pt x="21600" y="0"/>
                    </a:lnTo>
                    <a:lnTo>
                      <a:pt x="21600" y="0"/>
                    </a:lnTo>
                    <a:cubicBezTo>
                      <a:pt x="21600" y="11936"/>
                      <a:pt x="16090" y="21600"/>
                      <a:pt x="9285" y="21600"/>
                    </a:cubicBezTo>
                    <a:close/>
                  </a:path>
                </a:pathLst>
              </a:custGeom>
              <a:solidFill>
                <a:schemeClr val="accent5"/>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 name="Google Shape;383;p38"/>
              <p:cNvSpPr/>
              <p:nvPr/>
            </p:nvSpPr>
            <p:spPr>
              <a:xfrm>
                <a:off x="793158" y="3641992"/>
                <a:ext cx="192780" cy="689472"/>
              </a:xfrm>
              <a:custGeom>
                <a:rect b="b" l="l" r="r" t="t"/>
                <a:pathLst>
                  <a:path extrusionOk="0" h="21600" w="21600">
                    <a:moveTo>
                      <a:pt x="21600" y="21600"/>
                    </a:moveTo>
                    <a:lnTo>
                      <a:pt x="0" y="21600"/>
                    </a:lnTo>
                    <a:lnTo>
                      <a:pt x="0" y="6040"/>
                    </a:lnTo>
                    <a:cubicBezTo>
                      <a:pt x="0" y="2706"/>
                      <a:pt x="9677" y="0"/>
                      <a:pt x="21600" y="0"/>
                    </a:cubicBezTo>
                    <a:lnTo>
                      <a:pt x="21600" y="0"/>
                    </a:lnTo>
                    <a:lnTo>
                      <a:pt x="21600" y="21600"/>
                    </a:lnTo>
                    <a:close/>
                  </a:path>
                </a:pathLst>
              </a:custGeom>
              <a:solidFill>
                <a:schemeClr val="accent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84" name="Google Shape;384;p38"/>
            <p:cNvSpPr/>
            <p:nvPr/>
          </p:nvSpPr>
          <p:spPr>
            <a:xfrm>
              <a:off x="4455475" y="3085963"/>
              <a:ext cx="2899584" cy="1600668"/>
            </a:xfrm>
            <a:custGeom>
              <a:rect b="b" l="l" r="r" t="t"/>
              <a:pathLst>
                <a:path extrusionOk="0" h="21600" w="21600">
                  <a:moveTo>
                    <a:pt x="20368" y="21600"/>
                  </a:moveTo>
                  <a:lnTo>
                    <a:pt x="1232" y="21600"/>
                  </a:lnTo>
                  <a:cubicBezTo>
                    <a:pt x="552" y="21600"/>
                    <a:pt x="0" y="20600"/>
                    <a:pt x="0" y="19369"/>
                  </a:cubicBezTo>
                  <a:lnTo>
                    <a:pt x="0" y="2231"/>
                  </a:lnTo>
                  <a:cubicBezTo>
                    <a:pt x="0" y="1000"/>
                    <a:pt x="552" y="0"/>
                    <a:pt x="1232" y="0"/>
                  </a:cubicBezTo>
                  <a:lnTo>
                    <a:pt x="20368" y="0"/>
                  </a:lnTo>
                  <a:cubicBezTo>
                    <a:pt x="21048" y="0"/>
                    <a:pt x="21600" y="1000"/>
                    <a:pt x="21600" y="2231"/>
                  </a:cubicBezTo>
                  <a:lnTo>
                    <a:pt x="21600" y="19369"/>
                  </a:lnTo>
                  <a:cubicBezTo>
                    <a:pt x="21600" y="20618"/>
                    <a:pt x="21048" y="21600"/>
                    <a:pt x="20368" y="21600"/>
                  </a:cubicBezTo>
                  <a:close/>
                </a:path>
              </a:pathLst>
            </a:custGeom>
            <a:solidFill>
              <a:schemeClr val="accent2"/>
            </a:solidFill>
            <a:ln>
              <a:noFill/>
            </a:ln>
            <a:effectLst>
              <a:outerShdw blurRad="50800" rotWithShape="0" algn="tl" dir="2700000" dist="38100">
                <a:srgbClr val="000000">
                  <a:alpha val="24710"/>
                </a:srgbClr>
              </a:outerShdw>
            </a:effectLst>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85" name="Google Shape;385;p38"/>
            <p:cNvGrpSpPr/>
            <p:nvPr/>
          </p:nvGrpSpPr>
          <p:grpSpPr>
            <a:xfrm>
              <a:off x="4455342" y="3085872"/>
              <a:ext cx="1199116" cy="591291"/>
              <a:chOff x="4405501" y="3641992"/>
              <a:chExt cx="1398223" cy="689472"/>
            </a:xfrm>
          </p:grpSpPr>
          <p:sp>
            <p:nvSpPr>
              <p:cNvPr id="386" name="Google Shape;386;p38"/>
              <p:cNvSpPr/>
              <p:nvPr/>
            </p:nvSpPr>
            <p:spPr>
              <a:xfrm>
                <a:off x="4594448" y="3641992"/>
                <a:ext cx="1209276" cy="689472"/>
              </a:xfrm>
              <a:custGeom>
                <a:rect b="b" l="l" r="r" t="t"/>
                <a:pathLst>
                  <a:path extrusionOk="0" h="21600" w="21600">
                    <a:moveTo>
                      <a:pt x="9285" y="21600"/>
                    </a:moveTo>
                    <a:lnTo>
                      <a:pt x="0" y="21600"/>
                    </a:lnTo>
                    <a:lnTo>
                      <a:pt x="0" y="0"/>
                    </a:lnTo>
                    <a:lnTo>
                      <a:pt x="21600" y="0"/>
                    </a:lnTo>
                    <a:lnTo>
                      <a:pt x="21600" y="0"/>
                    </a:lnTo>
                    <a:cubicBezTo>
                      <a:pt x="21600" y="11936"/>
                      <a:pt x="16090" y="21600"/>
                      <a:pt x="9285" y="21600"/>
                    </a:cubicBezTo>
                    <a:close/>
                  </a:path>
                </a:pathLst>
              </a:custGeom>
              <a:solidFill>
                <a:schemeClr val="accent1"/>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7" name="Google Shape;387;p38"/>
              <p:cNvSpPr/>
              <p:nvPr/>
            </p:nvSpPr>
            <p:spPr>
              <a:xfrm>
                <a:off x="4405501" y="3641992"/>
                <a:ext cx="192780" cy="689472"/>
              </a:xfrm>
              <a:custGeom>
                <a:rect b="b" l="l" r="r" t="t"/>
                <a:pathLst>
                  <a:path extrusionOk="0" h="21600" w="21600">
                    <a:moveTo>
                      <a:pt x="21600" y="21600"/>
                    </a:moveTo>
                    <a:lnTo>
                      <a:pt x="0" y="21600"/>
                    </a:lnTo>
                    <a:lnTo>
                      <a:pt x="0" y="6040"/>
                    </a:lnTo>
                    <a:cubicBezTo>
                      <a:pt x="0" y="2706"/>
                      <a:pt x="9677" y="0"/>
                      <a:pt x="21600" y="0"/>
                    </a:cubicBezTo>
                    <a:lnTo>
                      <a:pt x="21600" y="0"/>
                    </a:lnTo>
                    <a:lnTo>
                      <a:pt x="21600" y="21600"/>
                    </a:lnTo>
                    <a:close/>
                  </a:path>
                </a:pathLst>
              </a:custGeom>
              <a:solidFill>
                <a:schemeClr val="accent3"/>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88" name="Google Shape;388;p38"/>
            <p:cNvSpPr txBox="1"/>
            <p:nvPr/>
          </p:nvSpPr>
          <p:spPr>
            <a:xfrm>
              <a:off x="2122686" y="1410842"/>
              <a:ext cx="1544400" cy="6927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a:solidFill>
                    <a:schemeClr val="lt1"/>
                  </a:solidFill>
                  <a:latin typeface="Calibri"/>
                  <a:ea typeface="Calibri"/>
                  <a:cs typeface="Calibri"/>
                  <a:sym typeface="Calibri"/>
                </a:rPr>
                <a:t>Open unknown email attachments</a:t>
              </a:r>
              <a:endParaRPr b="1">
                <a:solidFill>
                  <a:schemeClr val="lt1"/>
                </a:solidFill>
                <a:latin typeface="Calibri"/>
                <a:ea typeface="Calibri"/>
                <a:cs typeface="Calibri"/>
                <a:sym typeface="Calibri"/>
              </a:endParaRPr>
            </a:p>
            <a:p>
              <a:pPr indent="0" lvl="0" marL="0" marR="0" rtl="0" algn="l">
                <a:spcBef>
                  <a:spcPts val="0"/>
                </a:spcBef>
                <a:spcAft>
                  <a:spcPts val="0"/>
                </a:spcAft>
                <a:buNone/>
              </a:pPr>
              <a:r>
                <a:t/>
              </a:r>
              <a:endParaRPr b="1">
                <a:solidFill>
                  <a:schemeClr val="lt1"/>
                </a:solidFill>
                <a:latin typeface="Calibri"/>
                <a:ea typeface="Calibri"/>
                <a:cs typeface="Calibri"/>
                <a:sym typeface="Calibri"/>
              </a:endParaRPr>
            </a:p>
          </p:txBody>
        </p:sp>
        <p:sp>
          <p:nvSpPr>
            <p:cNvPr id="389" name="Google Shape;389;p38"/>
            <p:cNvSpPr txBox="1"/>
            <p:nvPr/>
          </p:nvSpPr>
          <p:spPr>
            <a:xfrm>
              <a:off x="1078804" y="2044722"/>
              <a:ext cx="2467200" cy="737400"/>
            </a:xfrm>
            <a:prstGeom prst="rect">
              <a:avLst/>
            </a:prstGeom>
            <a:noFill/>
            <a:ln>
              <a:noFill/>
            </a:ln>
          </p:spPr>
          <p:txBody>
            <a:bodyPr anchorCtr="0" anchor="t" bIns="34275" lIns="0" spcFirstLastPara="1" rIns="0" wrap="square" tIns="34275">
              <a:spAutoFit/>
            </a:bodyPr>
            <a:lstStyle/>
            <a:p>
              <a:pPr indent="0" lvl="0" marL="0" marR="0" rtl="0" algn="just">
                <a:spcBef>
                  <a:spcPts val="0"/>
                </a:spcBef>
                <a:spcAft>
                  <a:spcPts val="0"/>
                </a:spcAft>
                <a:buNone/>
              </a:pPr>
              <a:r>
                <a:rPr b="1" lang="en" sz="900">
                  <a:solidFill>
                    <a:schemeClr val="lt1"/>
                  </a:solidFill>
                </a:rPr>
                <a:t>If you </a:t>
              </a:r>
              <a:r>
                <a:rPr b="1" lang="en" sz="900">
                  <a:solidFill>
                    <a:schemeClr val="lt1"/>
                  </a:solidFill>
                </a:rPr>
                <a:t>receive</a:t>
              </a:r>
              <a:r>
                <a:rPr b="1" lang="en" sz="900">
                  <a:solidFill>
                    <a:schemeClr val="lt1"/>
                  </a:solidFill>
                </a:rPr>
                <a:t> an unexpected email attachment, do not open it. Make sure that an attachment scanner is installed on your device to do a pre-screening for malicious content before opening or downloading the file.</a:t>
              </a:r>
              <a:endParaRPr b="1" sz="1100">
                <a:solidFill>
                  <a:schemeClr val="lt1"/>
                </a:solidFill>
              </a:endParaRPr>
            </a:p>
          </p:txBody>
        </p:sp>
        <p:pic>
          <p:nvPicPr>
            <p:cNvPr descr="Thumbs up sign with solid fill" id="390" name="Google Shape;390;p38"/>
            <p:cNvPicPr preferRelativeResize="0"/>
            <p:nvPr/>
          </p:nvPicPr>
          <p:blipFill rotWithShape="1">
            <a:blip r:embed="rId3">
              <a:alphaModFix/>
            </a:blip>
            <a:srcRect b="0" l="0" r="0" t="0"/>
            <a:stretch/>
          </p:blipFill>
          <p:spPr>
            <a:xfrm>
              <a:off x="1165094" y="3131499"/>
              <a:ext cx="503467" cy="503463"/>
            </a:xfrm>
            <a:prstGeom prst="rect">
              <a:avLst/>
            </a:prstGeom>
            <a:noFill/>
            <a:ln>
              <a:noFill/>
            </a:ln>
            <a:effectLst>
              <a:outerShdw blurRad="50800" rotWithShape="0" algn="tl" dir="2700000" dist="38100">
                <a:srgbClr val="000000">
                  <a:alpha val="40000"/>
                </a:srgbClr>
              </a:outerShdw>
            </a:effectLst>
          </p:spPr>
        </p:pic>
        <p:pic>
          <p:nvPicPr>
            <p:cNvPr descr="Thumbs Down with solid fill" id="391" name="Google Shape;391;p38"/>
            <p:cNvPicPr preferRelativeResize="0"/>
            <p:nvPr/>
          </p:nvPicPr>
          <p:blipFill rotWithShape="1">
            <a:blip r:embed="rId4">
              <a:alphaModFix/>
            </a:blip>
            <a:srcRect b="0" l="0" r="0" t="0"/>
            <a:stretch/>
          </p:blipFill>
          <p:spPr>
            <a:xfrm>
              <a:off x="1165094" y="1339837"/>
              <a:ext cx="503467" cy="503463"/>
            </a:xfrm>
            <a:prstGeom prst="rect">
              <a:avLst/>
            </a:prstGeom>
            <a:noFill/>
            <a:ln>
              <a:noFill/>
            </a:ln>
            <a:effectLst>
              <a:outerShdw blurRad="50800" rotWithShape="0" algn="tl" dir="2700000" dist="38100">
                <a:srgbClr val="000000">
                  <a:alpha val="40000"/>
                </a:srgbClr>
              </a:outerShdw>
            </a:effectLst>
          </p:spPr>
        </p:pic>
        <p:pic>
          <p:nvPicPr>
            <p:cNvPr descr="Thumbs up sign with solid fill" id="392" name="Google Shape;392;p38"/>
            <p:cNvPicPr preferRelativeResize="0"/>
            <p:nvPr/>
          </p:nvPicPr>
          <p:blipFill rotWithShape="1">
            <a:blip r:embed="rId3">
              <a:alphaModFix/>
            </a:blip>
            <a:srcRect b="0" l="0" r="0" t="0"/>
            <a:stretch/>
          </p:blipFill>
          <p:spPr>
            <a:xfrm>
              <a:off x="4776919" y="1339837"/>
              <a:ext cx="503467" cy="503463"/>
            </a:xfrm>
            <a:prstGeom prst="rect">
              <a:avLst/>
            </a:prstGeom>
            <a:noFill/>
            <a:ln>
              <a:noFill/>
            </a:ln>
            <a:effectLst>
              <a:outerShdw blurRad="50800" rotWithShape="0" algn="tl" dir="2700000" dist="38100">
                <a:srgbClr val="000000">
                  <a:alpha val="40000"/>
                </a:srgbClr>
              </a:outerShdw>
            </a:effectLst>
          </p:spPr>
        </p:pic>
        <p:pic>
          <p:nvPicPr>
            <p:cNvPr descr="Thumbs Down with solid fill" id="393" name="Google Shape;393;p38"/>
            <p:cNvPicPr preferRelativeResize="0"/>
            <p:nvPr/>
          </p:nvPicPr>
          <p:blipFill rotWithShape="1">
            <a:blip r:embed="rId4">
              <a:alphaModFix/>
            </a:blip>
            <a:srcRect b="0" l="0" r="0" t="0"/>
            <a:stretch/>
          </p:blipFill>
          <p:spPr>
            <a:xfrm>
              <a:off x="4776919" y="3131499"/>
              <a:ext cx="503467" cy="503463"/>
            </a:xfrm>
            <a:prstGeom prst="rect">
              <a:avLst/>
            </a:prstGeom>
            <a:noFill/>
            <a:ln>
              <a:noFill/>
            </a:ln>
            <a:effectLst>
              <a:outerShdw blurRad="50800" rotWithShape="0" algn="tl" dir="2700000" dist="38100">
                <a:srgbClr val="000000">
                  <a:alpha val="40000"/>
                </a:srgbClr>
              </a:outerShdw>
            </a:effectLst>
          </p:spPr>
        </p:pic>
        <p:sp>
          <p:nvSpPr>
            <p:cNvPr id="394" name="Google Shape;394;p38"/>
            <p:cNvSpPr txBox="1"/>
            <p:nvPr/>
          </p:nvSpPr>
          <p:spPr>
            <a:xfrm>
              <a:off x="5654468" y="1410850"/>
              <a:ext cx="1700700" cy="484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a:solidFill>
                    <a:schemeClr val="lt1"/>
                  </a:solidFill>
                  <a:latin typeface="Calibri"/>
                  <a:ea typeface="Calibri"/>
                  <a:cs typeface="Calibri"/>
                  <a:sym typeface="Calibri"/>
                </a:rPr>
                <a:t>Look at the details</a:t>
              </a:r>
              <a:endParaRPr b="1">
                <a:solidFill>
                  <a:schemeClr val="lt1"/>
                </a:solidFill>
                <a:latin typeface="Calibri"/>
                <a:ea typeface="Calibri"/>
                <a:cs typeface="Calibri"/>
                <a:sym typeface="Calibri"/>
              </a:endParaRPr>
            </a:p>
            <a:p>
              <a:pPr indent="0" lvl="0" marL="0" marR="0" rtl="0" algn="l">
                <a:spcBef>
                  <a:spcPts val="0"/>
                </a:spcBef>
                <a:spcAft>
                  <a:spcPts val="0"/>
                </a:spcAft>
                <a:buNone/>
              </a:pPr>
              <a:r>
                <a:t/>
              </a:r>
              <a:endParaRPr b="1">
                <a:solidFill>
                  <a:schemeClr val="lt1"/>
                </a:solidFill>
                <a:latin typeface="Calibri"/>
                <a:ea typeface="Calibri"/>
                <a:cs typeface="Calibri"/>
                <a:sym typeface="Calibri"/>
              </a:endParaRPr>
            </a:p>
          </p:txBody>
        </p:sp>
        <p:sp>
          <p:nvSpPr>
            <p:cNvPr id="395" name="Google Shape;395;p38"/>
            <p:cNvSpPr txBox="1"/>
            <p:nvPr/>
          </p:nvSpPr>
          <p:spPr>
            <a:xfrm>
              <a:off x="4752845" y="2044721"/>
              <a:ext cx="2304900" cy="737400"/>
            </a:xfrm>
            <a:prstGeom prst="rect">
              <a:avLst/>
            </a:prstGeom>
            <a:noFill/>
            <a:ln>
              <a:noFill/>
            </a:ln>
          </p:spPr>
          <p:txBody>
            <a:bodyPr anchorCtr="0" anchor="t" bIns="34275" lIns="0" spcFirstLastPara="1" rIns="0" wrap="square" tIns="34275">
              <a:spAutoFit/>
            </a:bodyPr>
            <a:lstStyle/>
            <a:p>
              <a:pPr indent="0" lvl="0" marL="0" marR="0" rtl="0" algn="just">
                <a:spcBef>
                  <a:spcPts val="0"/>
                </a:spcBef>
                <a:spcAft>
                  <a:spcPts val="0"/>
                </a:spcAft>
                <a:buNone/>
              </a:pPr>
              <a:r>
                <a:rPr b="1" lang="en" sz="900">
                  <a:solidFill>
                    <a:schemeClr val="lt1"/>
                  </a:solidFill>
                </a:rPr>
                <a:t>Did you receive an email from Facebook or Facebo0k? Make sure you always check for incorrect spelling or other details within an email in order to catch URL phishing attacks.</a:t>
              </a:r>
              <a:endParaRPr b="1" sz="1100">
                <a:solidFill>
                  <a:schemeClr val="lt1"/>
                </a:solidFill>
              </a:endParaRPr>
            </a:p>
          </p:txBody>
        </p:sp>
        <p:sp>
          <p:nvSpPr>
            <p:cNvPr id="396" name="Google Shape;396;p38"/>
            <p:cNvSpPr txBox="1"/>
            <p:nvPr/>
          </p:nvSpPr>
          <p:spPr>
            <a:xfrm>
              <a:off x="2042743" y="3247700"/>
              <a:ext cx="1700700" cy="484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a:solidFill>
                    <a:schemeClr val="lt1"/>
                  </a:solidFill>
                  <a:latin typeface="Calibri"/>
                  <a:ea typeface="Calibri"/>
                  <a:cs typeface="Calibri"/>
                  <a:sym typeface="Calibri"/>
                </a:rPr>
                <a:t>Use official sites in a separate tab</a:t>
              </a:r>
              <a:endParaRPr b="1">
                <a:solidFill>
                  <a:schemeClr val="lt1"/>
                </a:solidFill>
                <a:latin typeface="Calibri"/>
                <a:ea typeface="Calibri"/>
                <a:cs typeface="Calibri"/>
                <a:sym typeface="Calibri"/>
              </a:endParaRPr>
            </a:p>
          </p:txBody>
        </p:sp>
        <p:sp>
          <p:nvSpPr>
            <p:cNvPr id="397" name="Google Shape;397;p38"/>
            <p:cNvSpPr txBox="1"/>
            <p:nvPr/>
          </p:nvSpPr>
          <p:spPr>
            <a:xfrm>
              <a:off x="1141019" y="3881587"/>
              <a:ext cx="2304900" cy="603300"/>
            </a:xfrm>
            <a:prstGeom prst="rect">
              <a:avLst/>
            </a:prstGeom>
            <a:noFill/>
            <a:ln>
              <a:noFill/>
            </a:ln>
          </p:spPr>
          <p:txBody>
            <a:bodyPr anchorCtr="0" anchor="t" bIns="34275" lIns="0" spcFirstLastPara="1" rIns="0" wrap="square" tIns="34275">
              <a:spAutoFit/>
            </a:bodyPr>
            <a:lstStyle/>
            <a:p>
              <a:pPr indent="0" lvl="0" marL="0" marR="0" rtl="0" algn="just">
                <a:spcBef>
                  <a:spcPts val="0"/>
                </a:spcBef>
                <a:spcAft>
                  <a:spcPts val="0"/>
                </a:spcAft>
                <a:buNone/>
              </a:pPr>
              <a:r>
                <a:rPr b="1" lang="en" sz="900">
                  <a:solidFill>
                    <a:schemeClr val="lt1"/>
                  </a:solidFill>
                </a:rPr>
                <a:t>If you </a:t>
              </a:r>
              <a:r>
                <a:rPr b="1" lang="en" sz="900">
                  <a:solidFill>
                    <a:schemeClr val="lt1"/>
                  </a:solidFill>
                </a:rPr>
                <a:t>receive</a:t>
              </a:r>
              <a:r>
                <a:rPr b="1" lang="en" sz="900">
                  <a:solidFill>
                    <a:schemeClr val="lt1"/>
                  </a:solidFill>
                </a:rPr>
                <a:t> an </a:t>
              </a:r>
              <a:r>
                <a:rPr b="1" lang="en" sz="900">
                  <a:solidFill>
                    <a:schemeClr val="lt1"/>
                  </a:solidFill>
                </a:rPr>
                <a:t>email</a:t>
              </a:r>
              <a:r>
                <a:rPr b="1" lang="en" sz="900">
                  <a:solidFill>
                    <a:schemeClr val="lt1"/>
                  </a:solidFill>
                </a:rPr>
                <a:t> with a link to change an account </a:t>
              </a:r>
              <a:r>
                <a:rPr b="1" lang="en" sz="900">
                  <a:solidFill>
                    <a:schemeClr val="lt1"/>
                  </a:solidFill>
                </a:rPr>
                <a:t>password</a:t>
              </a:r>
              <a:r>
                <a:rPr b="1" lang="en" sz="900">
                  <a:solidFill>
                    <a:schemeClr val="lt1"/>
                  </a:solidFill>
                </a:rPr>
                <a:t>, </a:t>
              </a:r>
              <a:r>
                <a:rPr b="1" lang="en" sz="900">
                  <a:solidFill>
                    <a:schemeClr val="lt1"/>
                  </a:solidFill>
                </a:rPr>
                <a:t>always</a:t>
              </a:r>
              <a:r>
                <a:rPr b="1" lang="en" sz="900">
                  <a:solidFill>
                    <a:schemeClr val="lt1"/>
                  </a:solidFill>
                </a:rPr>
                <a:t> open a new tab and make any changes directly through the official website.</a:t>
              </a:r>
              <a:endParaRPr b="1" sz="1100">
                <a:solidFill>
                  <a:schemeClr val="lt1"/>
                </a:solidFill>
              </a:endParaRPr>
            </a:p>
          </p:txBody>
        </p:sp>
        <p:sp>
          <p:nvSpPr>
            <p:cNvPr id="398" name="Google Shape;398;p38"/>
            <p:cNvSpPr txBox="1"/>
            <p:nvPr/>
          </p:nvSpPr>
          <p:spPr>
            <a:xfrm>
              <a:off x="5654468" y="3247700"/>
              <a:ext cx="1700700" cy="484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a:solidFill>
                    <a:schemeClr val="lt1"/>
                  </a:solidFill>
                  <a:latin typeface="Calibri"/>
                  <a:ea typeface="Calibri"/>
                  <a:cs typeface="Calibri"/>
                  <a:sym typeface="Calibri"/>
                </a:rPr>
                <a:t>Respond or reply to spam emails</a:t>
              </a:r>
              <a:endParaRPr b="1">
                <a:solidFill>
                  <a:schemeClr val="lt1"/>
                </a:solidFill>
                <a:latin typeface="Calibri"/>
                <a:ea typeface="Calibri"/>
                <a:cs typeface="Calibri"/>
                <a:sym typeface="Calibri"/>
              </a:endParaRPr>
            </a:p>
          </p:txBody>
        </p:sp>
        <p:sp>
          <p:nvSpPr>
            <p:cNvPr id="399" name="Google Shape;399;p38"/>
            <p:cNvSpPr txBox="1"/>
            <p:nvPr/>
          </p:nvSpPr>
          <p:spPr>
            <a:xfrm>
              <a:off x="4752844" y="3747488"/>
              <a:ext cx="2304900" cy="871500"/>
            </a:xfrm>
            <a:prstGeom prst="rect">
              <a:avLst/>
            </a:prstGeom>
            <a:noFill/>
            <a:ln>
              <a:noFill/>
            </a:ln>
          </p:spPr>
          <p:txBody>
            <a:bodyPr anchorCtr="0" anchor="t" bIns="34275" lIns="0" spcFirstLastPara="1" rIns="0" wrap="square" tIns="34275">
              <a:spAutoFit/>
            </a:bodyPr>
            <a:lstStyle/>
            <a:p>
              <a:pPr indent="0" lvl="0" marL="0" marR="0" rtl="0" algn="just">
                <a:spcBef>
                  <a:spcPts val="0"/>
                </a:spcBef>
                <a:spcAft>
                  <a:spcPts val="0"/>
                </a:spcAft>
                <a:buNone/>
              </a:pPr>
              <a:r>
                <a:rPr b="1" lang="en" sz="900">
                  <a:solidFill>
                    <a:schemeClr val="lt1"/>
                  </a:solidFill>
                </a:rPr>
                <a:t>Receiving</a:t>
              </a:r>
              <a:r>
                <a:rPr b="1" lang="en" sz="900">
                  <a:solidFill>
                    <a:schemeClr val="lt1"/>
                  </a:solidFill>
                </a:rPr>
                <a:t> spam emails is frustrating, however you must never respond to suspicious emails – even if it’s to say that you know its a scam. </a:t>
              </a:r>
              <a:r>
                <a:rPr b="1" lang="en" sz="900">
                  <a:solidFill>
                    <a:schemeClr val="lt1"/>
                  </a:solidFill>
                </a:rPr>
                <a:t>Phishing</a:t>
              </a:r>
              <a:r>
                <a:rPr b="1" lang="en" sz="900">
                  <a:solidFill>
                    <a:schemeClr val="lt1"/>
                  </a:solidFill>
                </a:rPr>
                <a:t> attacks will steal all types of information just from a simple response.</a:t>
              </a:r>
              <a:endParaRPr b="1" sz="1100">
                <a:solidFill>
                  <a:schemeClr val="lt1"/>
                </a:solidFill>
              </a:endParaRPr>
            </a:p>
          </p:txBody>
        </p:sp>
      </p:grpSp>
      <p:sp>
        <p:nvSpPr>
          <p:cNvPr id="400" name="Google Shape;40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How to Stay Safe From Phishing Scams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pic>
        <p:nvPicPr>
          <p:cNvPr id="405" name="Google Shape;405;p39"/>
          <p:cNvPicPr preferRelativeResize="0"/>
          <p:nvPr/>
        </p:nvPicPr>
        <p:blipFill rotWithShape="1">
          <a:blip r:embed="rId3">
            <a:alphaModFix/>
          </a:blip>
          <a:srcRect b="5392" l="0" r="0" t="0"/>
          <a:stretch/>
        </p:blipFill>
        <p:spPr>
          <a:xfrm>
            <a:off x="0" y="0"/>
            <a:ext cx="9144000" cy="5143500"/>
          </a:xfrm>
          <a:prstGeom prst="rect">
            <a:avLst/>
          </a:prstGeom>
          <a:noFill/>
          <a:ln>
            <a:noFill/>
          </a:ln>
        </p:spPr>
      </p:pic>
      <p:sp>
        <p:nvSpPr>
          <p:cNvPr id="406" name="Google Shape;406;p39"/>
          <p:cNvSpPr/>
          <p:nvPr/>
        </p:nvSpPr>
        <p:spPr>
          <a:xfrm>
            <a:off x="7475" y="0"/>
            <a:ext cx="9144000" cy="5143500"/>
          </a:xfrm>
          <a:prstGeom prst="rect">
            <a:avLst/>
          </a:prstGeom>
          <a:solidFill>
            <a:srgbClr val="212121">
              <a:alpha val="654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869750" y="920900"/>
            <a:ext cx="7313400" cy="3631200"/>
          </a:xfrm>
          <a:prstGeom prst="roundRect">
            <a:avLst>
              <a:gd fmla="val 3784" name="adj"/>
            </a:avLst>
          </a:prstGeom>
          <a:solidFill>
            <a:schemeClr val="accent1"/>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300">
              <a:solidFill>
                <a:schemeClr val="accent2"/>
              </a:solidFill>
            </a:endParaRPr>
          </a:p>
        </p:txBody>
      </p:sp>
      <p:sp>
        <p:nvSpPr>
          <p:cNvPr id="408" name="Google Shape;408;p39"/>
          <p:cNvSpPr/>
          <p:nvPr/>
        </p:nvSpPr>
        <p:spPr>
          <a:xfrm>
            <a:off x="869750" y="756200"/>
            <a:ext cx="7313400" cy="411900"/>
          </a:xfrm>
          <a:prstGeom prst="round2SameRect">
            <a:avLst>
              <a:gd fmla="val 16667" name="adj1"/>
              <a:gd fmla="val 0" name="adj2"/>
            </a:avLst>
          </a:prstGeom>
          <a:solidFill>
            <a:schemeClr val="accent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9" name="Google Shape;409;p39"/>
          <p:cNvCxnSpPr/>
          <p:nvPr/>
        </p:nvCxnSpPr>
        <p:spPr>
          <a:xfrm>
            <a:off x="7741450" y="756200"/>
            <a:ext cx="0" cy="411900"/>
          </a:xfrm>
          <a:prstGeom prst="straightConnector1">
            <a:avLst/>
          </a:prstGeom>
          <a:noFill/>
          <a:ln cap="flat" cmpd="sng" w="28575">
            <a:solidFill>
              <a:schemeClr val="accent3"/>
            </a:solidFill>
            <a:prstDash val="solid"/>
            <a:round/>
            <a:headEnd len="med" w="med" type="none"/>
            <a:tailEnd len="med" w="med" type="none"/>
          </a:ln>
        </p:spPr>
      </p:cxnSp>
      <p:sp>
        <p:nvSpPr>
          <p:cNvPr id="410" name="Google Shape;410;p39"/>
          <p:cNvSpPr/>
          <p:nvPr/>
        </p:nvSpPr>
        <p:spPr>
          <a:xfrm>
            <a:off x="7695050" y="723800"/>
            <a:ext cx="488100" cy="476700"/>
          </a:xfrm>
          <a:prstGeom prst="mathMultiply">
            <a:avLst>
              <a:gd fmla="val 9194" name="adj1"/>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txBox="1"/>
          <p:nvPr>
            <p:ph type="ctrTitle"/>
          </p:nvPr>
        </p:nvSpPr>
        <p:spPr>
          <a:xfrm>
            <a:off x="1063150" y="1360900"/>
            <a:ext cx="68055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Practice </a:t>
            </a:r>
            <a:endParaRPr b="1"/>
          </a:p>
          <a:p>
            <a:pPr indent="0" lvl="0" marL="0" rtl="0" algn="ctr">
              <a:spcBef>
                <a:spcPts val="0"/>
              </a:spcBef>
              <a:spcAft>
                <a:spcPts val="0"/>
              </a:spcAft>
              <a:buNone/>
            </a:pPr>
            <a:r>
              <a:rPr b="1" lang="en"/>
              <a:t>Questions</a:t>
            </a:r>
            <a:endParaRPr b="1"/>
          </a:p>
        </p:txBody>
      </p:sp>
      <p:sp>
        <p:nvSpPr>
          <p:cNvPr id="412" name="Google Shape;412;p39"/>
          <p:cNvSpPr/>
          <p:nvPr/>
        </p:nvSpPr>
        <p:spPr>
          <a:xfrm>
            <a:off x="3653250" y="3683550"/>
            <a:ext cx="1837500" cy="411900"/>
          </a:xfrm>
          <a:prstGeom prst="roundRect">
            <a:avLst>
              <a:gd fmla="val 16667" name="adj"/>
            </a:avLst>
          </a:prstGeom>
          <a:solidFill>
            <a:schemeClr val="accent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txBox="1"/>
          <p:nvPr>
            <p:ph idx="4294967295" type="title"/>
          </p:nvPr>
        </p:nvSpPr>
        <p:spPr>
          <a:xfrm>
            <a:off x="3875700" y="3683550"/>
            <a:ext cx="1392600" cy="35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54395"/>
              <a:buNone/>
            </a:pPr>
            <a:r>
              <a:rPr b="1" lang="en" sz="1820">
                <a:solidFill>
                  <a:schemeClr val="accent3"/>
                </a:solidFill>
              </a:rPr>
              <a:t>ENTER</a:t>
            </a:r>
            <a:endParaRPr b="1" sz="182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p:nvPr/>
        </p:nvSpPr>
        <p:spPr>
          <a:xfrm>
            <a:off x="372000" y="3824675"/>
            <a:ext cx="3741000" cy="572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Questrial"/>
                <a:ea typeface="Questrial"/>
                <a:cs typeface="Questrial"/>
                <a:sym typeface="Questrial"/>
              </a:rPr>
              <a:t>Choose the correct answer from the options provided</a:t>
            </a:r>
            <a:endParaRPr i="1">
              <a:latin typeface="Questrial"/>
              <a:ea typeface="Questrial"/>
              <a:cs typeface="Questrial"/>
              <a:sym typeface="Questrial"/>
            </a:endParaRPr>
          </a:p>
        </p:txBody>
      </p:sp>
      <p:sp>
        <p:nvSpPr>
          <p:cNvPr id="419" name="Google Shape;419;p40"/>
          <p:cNvSpPr/>
          <p:nvPr/>
        </p:nvSpPr>
        <p:spPr>
          <a:xfrm>
            <a:off x="372025" y="861750"/>
            <a:ext cx="3741000" cy="2710500"/>
          </a:xfrm>
          <a:prstGeom prst="roundRect">
            <a:avLst>
              <a:gd fmla="val 5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rot="10800000">
            <a:off x="462750" y="1632975"/>
            <a:ext cx="3555900" cy="18414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flipH="1" rot="10800000">
            <a:off x="3410629" y="952733"/>
            <a:ext cx="374100" cy="344400"/>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txBox="1"/>
          <p:nvPr/>
        </p:nvSpPr>
        <p:spPr>
          <a:xfrm>
            <a:off x="544400" y="1024375"/>
            <a:ext cx="2122500" cy="4848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2700">
                <a:solidFill>
                  <a:schemeClr val="accent2"/>
                </a:solidFill>
                <a:latin typeface="Calibri"/>
                <a:ea typeface="Calibri"/>
                <a:cs typeface="Calibri"/>
                <a:sym typeface="Calibri"/>
              </a:rPr>
              <a:t>QUESTION #1</a:t>
            </a:r>
            <a:endParaRPr sz="2300">
              <a:solidFill>
                <a:schemeClr val="accent2"/>
              </a:solidFill>
            </a:endParaRPr>
          </a:p>
        </p:txBody>
      </p:sp>
      <p:sp>
        <p:nvSpPr>
          <p:cNvPr id="423" name="Google Shape;423;p40"/>
          <p:cNvSpPr/>
          <p:nvPr/>
        </p:nvSpPr>
        <p:spPr>
          <a:xfrm>
            <a:off x="4626425" y="88337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txBox="1"/>
          <p:nvPr/>
        </p:nvSpPr>
        <p:spPr>
          <a:xfrm>
            <a:off x="5442850" y="929575"/>
            <a:ext cx="3066000" cy="577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You can click on any email link as long as you have an anti-virus software installed on your device.</a:t>
            </a:r>
            <a:endParaRPr b="1" sz="1100">
              <a:solidFill>
                <a:schemeClr val="lt1"/>
              </a:solidFill>
            </a:endParaRPr>
          </a:p>
        </p:txBody>
      </p:sp>
      <p:sp>
        <p:nvSpPr>
          <p:cNvPr id="425" name="Google Shape;425;p40"/>
          <p:cNvSpPr txBox="1"/>
          <p:nvPr/>
        </p:nvSpPr>
        <p:spPr>
          <a:xfrm>
            <a:off x="4806175" y="86807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A.</a:t>
            </a:r>
            <a:endParaRPr sz="4100">
              <a:solidFill>
                <a:schemeClr val="lt1"/>
              </a:solidFill>
            </a:endParaRPr>
          </a:p>
        </p:txBody>
      </p:sp>
      <p:sp>
        <p:nvSpPr>
          <p:cNvPr id="426" name="Google Shape;426;p40"/>
          <p:cNvSpPr/>
          <p:nvPr/>
        </p:nvSpPr>
        <p:spPr>
          <a:xfrm>
            <a:off x="4626425" y="180685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txBox="1"/>
          <p:nvPr/>
        </p:nvSpPr>
        <p:spPr>
          <a:xfrm>
            <a:off x="5442850" y="1853050"/>
            <a:ext cx="3066000" cy="577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If a coworker emails you asking to send a password via due to an emergency, it is always safe to do so. </a:t>
            </a:r>
            <a:endParaRPr b="1" sz="1100">
              <a:solidFill>
                <a:schemeClr val="lt1"/>
              </a:solidFill>
            </a:endParaRPr>
          </a:p>
        </p:txBody>
      </p:sp>
      <p:sp>
        <p:nvSpPr>
          <p:cNvPr id="428" name="Google Shape;428;p40"/>
          <p:cNvSpPr txBox="1"/>
          <p:nvPr/>
        </p:nvSpPr>
        <p:spPr>
          <a:xfrm>
            <a:off x="4806175" y="179155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B</a:t>
            </a:r>
            <a:r>
              <a:rPr b="1" lang="en" sz="4100">
                <a:solidFill>
                  <a:schemeClr val="lt1"/>
                </a:solidFill>
                <a:latin typeface="Calibri"/>
                <a:ea typeface="Calibri"/>
                <a:cs typeface="Calibri"/>
                <a:sym typeface="Calibri"/>
              </a:rPr>
              <a:t>.</a:t>
            </a:r>
            <a:endParaRPr sz="4100">
              <a:solidFill>
                <a:schemeClr val="lt1"/>
              </a:solidFill>
            </a:endParaRPr>
          </a:p>
        </p:txBody>
      </p:sp>
      <p:sp>
        <p:nvSpPr>
          <p:cNvPr id="429" name="Google Shape;429;p40"/>
          <p:cNvSpPr/>
          <p:nvPr/>
        </p:nvSpPr>
        <p:spPr>
          <a:xfrm>
            <a:off x="4626425" y="273032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txBox="1"/>
          <p:nvPr/>
        </p:nvSpPr>
        <p:spPr>
          <a:xfrm>
            <a:off x="5442850" y="2776525"/>
            <a:ext cx="3066000" cy="577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If you </a:t>
            </a:r>
            <a:r>
              <a:rPr b="1" lang="en" sz="1100">
                <a:solidFill>
                  <a:schemeClr val="lt1"/>
                </a:solidFill>
              </a:rPr>
              <a:t>receive</a:t>
            </a:r>
            <a:r>
              <a:rPr b="1" lang="en" sz="1100">
                <a:solidFill>
                  <a:schemeClr val="lt1"/>
                </a:solidFill>
              </a:rPr>
              <a:t> a message from HR requesting personal information, you should verify their identity before sending any information.</a:t>
            </a:r>
            <a:endParaRPr b="1" sz="1100">
              <a:solidFill>
                <a:schemeClr val="lt1"/>
              </a:solidFill>
            </a:endParaRPr>
          </a:p>
        </p:txBody>
      </p:sp>
      <p:sp>
        <p:nvSpPr>
          <p:cNvPr id="431" name="Google Shape;431;p40"/>
          <p:cNvSpPr txBox="1"/>
          <p:nvPr/>
        </p:nvSpPr>
        <p:spPr>
          <a:xfrm>
            <a:off x="4806175" y="271502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C</a:t>
            </a:r>
            <a:r>
              <a:rPr b="1" lang="en" sz="4100">
                <a:solidFill>
                  <a:schemeClr val="lt1"/>
                </a:solidFill>
                <a:latin typeface="Calibri"/>
                <a:ea typeface="Calibri"/>
                <a:cs typeface="Calibri"/>
                <a:sym typeface="Calibri"/>
              </a:rPr>
              <a:t>.</a:t>
            </a:r>
            <a:endParaRPr sz="4100">
              <a:solidFill>
                <a:schemeClr val="lt1"/>
              </a:solidFill>
            </a:endParaRPr>
          </a:p>
        </p:txBody>
      </p:sp>
      <p:sp>
        <p:nvSpPr>
          <p:cNvPr id="432" name="Google Shape;432;p40"/>
          <p:cNvSpPr/>
          <p:nvPr/>
        </p:nvSpPr>
        <p:spPr>
          <a:xfrm>
            <a:off x="4626425" y="365380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txBox="1"/>
          <p:nvPr/>
        </p:nvSpPr>
        <p:spPr>
          <a:xfrm>
            <a:off x="5442850" y="3700000"/>
            <a:ext cx="3066000" cy="577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If you </a:t>
            </a:r>
            <a:r>
              <a:rPr b="1" lang="en" sz="1100">
                <a:solidFill>
                  <a:schemeClr val="lt1"/>
                </a:solidFill>
              </a:rPr>
              <a:t>receive</a:t>
            </a:r>
            <a:r>
              <a:rPr b="1" lang="en" sz="1100">
                <a:solidFill>
                  <a:schemeClr val="lt1"/>
                </a:solidFill>
              </a:rPr>
              <a:t> a message from someone you know, and their profile picture matches the person, you can trust that account.</a:t>
            </a:r>
            <a:endParaRPr b="1" sz="1100">
              <a:solidFill>
                <a:schemeClr val="lt1"/>
              </a:solidFill>
            </a:endParaRPr>
          </a:p>
        </p:txBody>
      </p:sp>
      <p:sp>
        <p:nvSpPr>
          <p:cNvPr id="434" name="Google Shape;434;p40"/>
          <p:cNvSpPr txBox="1"/>
          <p:nvPr/>
        </p:nvSpPr>
        <p:spPr>
          <a:xfrm>
            <a:off x="4806175" y="363850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D</a:t>
            </a:r>
            <a:r>
              <a:rPr b="1" lang="en" sz="4100">
                <a:solidFill>
                  <a:schemeClr val="lt1"/>
                </a:solidFill>
                <a:latin typeface="Calibri"/>
                <a:ea typeface="Calibri"/>
                <a:cs typeface="Calibri"/>
                <a:sym typeface="Calibri"/>
              </a:rPr>
              <a:t>.</a:t>
            </a:r>
            <a:endParaRPr sz="4100">
              <a:solidFill>
                <a:schemeClr val="lt1"/>
              </a:solidFill>
            </a:endParaRPr>
          </a:p>
        </p:txBody>
      </p:sp>
      <p:sp>
        <p:nvSpPr>
          <p:cNvPr id="435" name="Google Shape;435;p40"/>
          <p:cNvSpPr txBox="1"/>
          <p:nvPr>
            <p:ph idx="1" type="body"/>
          </p:nvPr>
        </p:nvSpPr>
        <p:spPr>
          <a:xfrm>
            <a:off x="586825" y="1724550"/>
            <a:ext cx="3341100" cy="1550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523"/>
              <a:buNone/>
            </a:pPr>
            <a:r>
              <a:rPr b="1" lang="en" sz="1400">
                <a:solidFill>
                  <a:schemeClr val="dk2"/>
                </a:solidFill>
              </a:rPr>
              <a:t>Which</a:t>
            </a:r>
            <a:r>
              <a:rPr b="1" lang="en" sz="1400">
                <a:solidFill>
                  <a:schemeClr val="dk2"/>
                </a:solidFill>
              </a:rPr>
              <a:t> of the following statements is correct?</a:t>
            </a:r>
            <a:endParaRPr b="1" sz="665">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pSp>
        <p:nvGrpSpPr>
          <p:cNvPr id="440" name="Google Shape;440;p41"/>
          <p:cNvGrpSpPr/>
          <p:nvPr/>
        </p:nvGrpSpPr>
        <p:grpSpPr>
          <a:xfrm>
            <a:off x="1427516" y="1021856"/>
            <a:ext cx="6288959" cy="1116389"/>
            <a:chOff x="1133925" y="362825"/>
            <a:chExt cx="5724000" cy="1016100"/>
          </a:xfrm>
        </p:grpSpPr>
        <p:sp>
          <p:nvSpPr>
            <p:cNvPr id="441" name="Google Shape;441;p41"/>
            <p:cNvSpPr/>
            <p:nvPr/>
          </p:nvSpPr>
          <p:spPr>
            <a:xfrm>
              <a:off x="1133925" y="362825"/>
              <a:ext cx="5724000" cy="1016100"/>
            </a:xfrm>
            <a:prstGeom prst="roundRect">
              <a:avLst>
                <a:gd fmla="val 1704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
            <p:cNvSpPr/>
            <p:nvPr/>
          </p:nvSpPr>
          <p:spPr>
            <a:xfrm>
              <a:off x="1324425" y="476225"/>
              <a:ext cx="5354400" cy="789300"/>
            </a:xfrm>
            <a:prstGeom prst="roundRect">
              <a:avLst>
                <a:gd fmla="val 358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txBox="1"/>
            <p:nvPr/>
          </p:nvSpPr>
          <p:spPr>
            <a:xfrm>
              <a:off x="2429625" y="543888"/>
              <a:ext cx="4009500" cy="6234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000">
                  <a:solidFill>
                    <a:schemeClr val="lt1"/>
                  </a:solidFill>
                  <a:latin typeface="Calibri"/>
                  <a:ea typeface="Calibri"/>
                  <a:cs typeface="Calibri"/>
                  <a:sym typeface="Calibri"/>
                </a:rPr>
                <a:t>CORRECT ANSWER:</a:t>
              </a:r>
              <a:endParaRPr sz="3600">
                <a:solidFill>
                  <a:schemeClr val="lt1"/>
                </a:solidFill>
              </a:endParaRPr>
            </a:p>
          </p:txBody>
        </p:sp>
        <p:pic>
          <p:nvPicPr>
            <p:cNvPr id="444" name="Google Shape;444;p41"/>
            <p:cNvPicPr preferRelativeResize="0"/>
            <p:nvPr/>
          </p:nvPicPr>
          <p:blipFill>
            <a:blip r:embed="rId3">
              <a:alphaModFix/>
            </a:blip>
            <a:stretch>
              <a:fillRect/>
            </a:stretch>
          </p:blipFill>
          <p:spPr>
            <a:xfrm>
              <a:off x="1532900" y="578363"/>
              <a:ext cx="585026" cy="585026"/>
            </a:xfrm>
            <a:prstGeom prst="rect">
              <a:avLst/>
            </a:prstGeom>
            <a:noFill/>
            <a:ln>
              <a:noFill/>
            </a:ln>
          </p:spPr>
        </p:pic>
      </p:grpSp>
      <p:sp>
        <p:nvSpPr>
          <p:cNvPr id="445" name="Google Shape;445;p41"/>
          <p:cNvSpPr/>
          <p:nvPr/>
        </p:nvSpPr>
        <p:spPr>
          <a:xfrm>
            <a:off x="811200" y="2862544"/>
            <a:ext cx="7521600" cy="12591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1"/>
          <p:cNvSpPr txBox="1"/>
          <p:nvPr/>
        </p:nvSpPr>
        <p:spPr>
          <a:xfrm>
            <a:off x="2112875" y="3018842"/>
            <a:ext cx="5927700" cy="1239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900">
                <a:solidFill>
                  <a:schemeClr val="lt1"/>
                </a:solidFill>
              </a:rPr>
              <a:t>If you receive a message from HR requesting personal information, you should verify their identity before sending any information.</a:t>
            </a:r>
            <a:endParaRPr b="1" sz="1900">
              <a:solidFill>
                <a:schemeClr val="lt1"/>
              </a:solidFill>
            </a:endParaRPr>
          </a:p>
          <a:p>
            <a:pPr indent="0" lvl="0" marL="0" marR="0" rtl="0" algn="l">
              <a:spcBef>
                <a:spcPts val="0"/>
              </a:spcBef>
              <a:spcAft>
                <a:spcPts val="0"/>
              </a:spcAft>
              <a:buNone/>
            </a:pPr>
            <a:r>
              <a:t/>
            </a:r>
            <a:endParaRPr b="1" sz="1900">
              <a:solidFill>
                <a:schemeClr val="lt1"/>
              </a:solidFill>
            </a:endParaRPr>
          </a:p>
        </p:txBody>
      </p:sp>
      <p:sp>
        <p:nvSpPr>
          <p:cNvPr id="447" name="Google Shape;447;p41"/>
          <p:cNvSpPr txBox="1"/>
          <p:nvPr/>
        </p:nvSpPr>
        <p:spPr>
          <a:xfrm>
            <a:off x="1097671" y="2926442"/>
            <a:ext cx="1015200" cy="11313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6900">
                <a:solidFill>
                  <a:schemeClr val="lt1"/>
                </a:solidFill>
                <a:latin typeface="Calibri"/>
                <a:ea typeface="Calibri"/>
                <a:cs typeface="Calibri"/>
                <a:sym typeface="Calibri"/>
              </a:rPr>
              <a:t>C</a:t>
            </a:r>
            <a:r>
              <a:rPr b="1" lang="en" sz="6900">
                <a:solidFill>
                  <a:schemeClr val="lt1"/>
                </a:solidFill>
                <a:latin typeface="Calibri"/>
                <a:ea typeface="Calibri"/>
                <a:cs typeface="Calibri"/>
                <a:sym typeface="Calibri"/>
              </a:rPr>
              <a:t>.</a:t>
            </a:r>
            <a:endParaRPr sz="69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2"/>
          <p:cNvSpPr/>
          <p:nvPr/>
        </p:nvSpPr>
        <p:spPr>
          <a:xfrm>
            <a:off x="372000" y="3824675"/>
            <a:ext cx="3741000" cy="572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Questrial"/>
                <a:ea typeface="Questrial"/>
                <a:cs typeface="Questrial"/>
                <a:sym typeface="Questrial"/>
              </a:rPr>
              <a:t>Choose the correct answer from the options provided</a:t>
            </a:r>
            <a:endParaRPr i="1">
              <a:latin typeface="Questrial"/>
              <a:ea typeface="Questrial"/>
              <a:cs typeface="Questrial"/>
              <a:sym typeface="Questrial"/>
            </a:endParaRPr>
          </a:p>
        </p:txBody>
      </p:sp>
      <p:sp>
        <p:nvSpPr>
          <p:cNvPr id="453" name="Google Shape;453;p42"/>
          <p:cNvSpPr/>
          <p:nvPr/>
        </p:nvSpPr>
        <p:spPr>
          <a:xfrm>
            <a:off x="372025" y="861750"/>
            <a:ext cx="3741000" cy="2710500"/>
          </a:xfrm>
          <a:prstGeom prst="roundRect">
            <a:avLst>
              <a:gd fmla="val 5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rot="10800000">
            <a:off x="462750" y="1632975"/>
            <a:ext cx="3555900" cy="18414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flipH="1" rot="10800000">
            <a:off x="3410629" y="952733"/>
            <a:ext cx="374100" cy="344400"/>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txBox="1"/>
          <p:nvPr/>
        </p:nvSpPr>
        <p:spPr>
          <a:xfrm>
            <a:off x="544400" y="1024375"/>
            <a:ext cx="2122500" cy="4848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2700">
                <a:solidFill>
                  <a:schemeClr val="accent2"/>
                </a:solidFill>
                <a:latin typeface="Calibri"/>
                <a:ea typeface="Calibri"/>
                <a:cs typeface="Calibri"/>
                <a:sym typeface="Calibri"/>
              </a:rPr>
              <a:t>QUESTION #2</a:t>
            </a:r>
            <a:endParaRPr sz="2300">
              <a:solidFill>
                <a:schemeClr val="accent2"/>
              </a:solidFill>
            </a:endParaRPr>
          </a:p>
        </p:txBody>
      </p:sp>
      <p:sp>
        <p:nvSpPr>
          <p:cNvPr id="457" name="Google Shape;457;p42"/>
          <p:cNvSpPr/>
          <p:nvPr/>
        </p:nvSpPr>
        <p:spPr>
          <a:xfrm>
            <a:off x="4626425" y="88337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2"/>
          <p:cNvSpPr txBox="1"/>
          <p:nvPr/>
        </p:nvSpPr>
        <p:spPr>
          <a:xfrm>
            <a:off x="5442850" y="1005775"/>
            <a:ext cx="3066000" cy="408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Ignore it and mark the email message as spam.</a:t>
            </a:r>
            <a:endParaRPr b="1" sz="1100">
              <a:solidFill>
                <a:schemeClr val="lt1"/>
              </a:solidFill>
            </a:endParaRPr>
          </a:p>
        </p:txBody>
      </p:sp>
      <p:sp>
        <p:nvSpPr>
          <p:cNvPr id="459" name="Google Shape;459;p42"/>
          <p:cNvSpPr txBox="1"/>
          <p:nvPr/>
        </p:nvSpPr>
        <p:spPr>
          <a:xfrm>
            <a:off x="4806175" y="86807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A.</a:t>
            </a:r>
            <a:endParaRPr sz="4100">
              <a:solidFill>
                <a:schemeClr val="lt1"/>
              </a:solidFill>
            </a:endParaRPr>
          </a:p>
        </p:txBody>
      </p:sp>
      <p:sp>
        <p:nvSpPr>
          <p:cNvPr id="460" name="Google Shape;460;p42"/>
          <p:cNvSpPr/>
          <p:nvPr/>
        </p:nvSpPr>
        <p:spPr>
          <a:xfrm>
            <a:off x="4626425" y="180685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2"/>
          <p:cNvSpPr txBox="1"/>
          <p:nvPr/>
        </p:nvSpPr>
        <p:spPr>
          <a:xfrm>
            <a:off x="5442850" y="1929250"/>
            <a:ext cx="3066000" cy="408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Report it to the cybersecurity department so it can be further </a:t>
            </a:r>
            <a:r>
              <a:rPr b="1" lang="en" sz="1100">
                <a:solidFill>
                  <a:schemeClr val="lt1"/>
                </a:solidFill>
              </a:rPr>
              <a:t>investigated</a:t>
            </a:r>
            <a:r>
              <a:rPr b="1" lang="en" sz="1100">
                <a:solidFill>
                  <a:schemeClr val="lt1"/>
                </a:solidFill>
              </a:rPr>
              <a:t>.</a:t>
            </a:r>
            <a:endParaRPr b="1" sz="1100">
              <a:solidFill>
                <a:schemeClr val="lt1"/>
              </a:solidFill>
            </a:endParaRPr>
          </a:p>
        </p:txBody>
      </p:sp>
      <p:sp>
        <p:nvSpPr>
          <p:cNvPr id="462" name="Google Shape;462;p42"/>
          <p:cNvSpPr txBox="1"/>
          <p:nvPr/>
        </p:nvSpPr>
        <p:spPr>
          <a:xfrm>
            <a:off x="4806175" y="179155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B.</a:t>
            </a:r>
            <a:endParaRPr sz="4100">
              <a:solidFill>
                <a:schemeClr val="lt1"/>
              </a:solidFill>
            </a:endParaRPr>
          </a:p>
        </p:txBody>
      </p:sp>
      <p:sp>
        <p:nvSpPr>
          <p:cNvPr id="463" name="Google Shape;463;p42"/>
          <p:cNvSpPr/>
          <p:nvPr/>
        </p:nvSpPr>
        <p:spPr>
          <a:xfrm>
            <a:off x="4626425" y="273032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
          <p:cNvSpPr txBox="1"/>
          <p:nvPr/>
        </p:nvSpPr>
        <p:spPr>
          <a:xfrm>
            <a:off x="5442850" y="2928925"/>
            <a:ext cx="3066000" cy="2385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Open the email and </a:t>
            </a:r>
            <a:r>
              <a:rPr b="1" lang="en" sz="1100">
                <a:solidFill>
                  <a:schemeClr val="lt1"/>
                </a:solidFill>
              </a:rPr>
              <a:t>investigate</a:t>
            </a:r>
            <a:r>
              <a:rPr b="1" lang="en" sz="1100">
                <a:solidFill>
                  <a:schemeClr val="lt1"/>
                </a:solidFill>
              </a:rPr>
              <a:t> it yourself.</a:t>
            </a:r>
            <a:endParaRPr b="1" sz="1100">
              <a:solidFill>
                <a:schemeClr val="lt1"/>
              </a:solidFill>
            </a:endParaRPr>
          </a:p>
        </p:txBody>
      </p:sp>
      <p:sp>
        <p:nvSpPr>
          <p:cNvPr id="465" name="Google Shape;465;p42"/>
          <p:cNvSpPr txBox="1"/>
          <p:nvPr/>
        </p:nvSpPr>
        <p:spPr>
          <a:xfrm>
            <a:off x="4806175" y="271502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C.</a:t>
            </a:r>
            <a:endParaRPr sz="4100">
              <a:solidFill>
                <a:schemeClr val="lt1"/>
              </a:solidFill>
            </a:endParaRPr>
          </a:p>
        </p:txBody>
      </p:sp>
      <p:sp>
        <p:nvSpPr>
          <p:cNvPr id="466" name="Google Shape;466;p42"/>
          <p:cNvSpPr/>
          <p:nvPr/>
        </p:nvSpPr>
        <p:spPr>
          <a:xfrm>
            <a:off x="4626425" y="365380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2"/>
          <p:cNvSpPr txBox="1"/>
          <p:nvPr/>
        </p:nvSpPr>
        <p:spPr>
          <a:xfrm>
            <a:off x="5442850" y="3776200"/>
            <a:ext cx="3066000" cy="408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Open the email and show your coworkers to get a second opinion.</a:t>
            </a:r>
            <a:endParaRPr b="1" sz="1100">
              <a:solidFill>
                <a:schemeClr val="lt1"/>
              </a:solidFill>
            </a:endParaRPr>
          </a:p>
        </p:txBody>
      </p:sp>
      <p:sp>
        <p:nvSpPr>
          <p:cNvPr id="468" name="Google Shape;468;p42"/>
          <p:cNvSpPr txBox="1"/>
          <p:nvPr/>
        </p:nvSpPr>
        <p:spPr>
          <a:xfrm>
            <a:off x="4806175" y="363850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D.</a:t>
            </a:r>
            <a:endParaRPr sz="4100">
              <a:solidFill>
                <a:schemeClr val="lt1"/>
              </a:solidFill>
            </a:endParaRPr>
          </a:p>
        </p:txBody>
      </p:sp>
      <p:sp>
        <p:nvSpPr>
          <p:cNvPr id="469" name="Google Shape;469;p42"/>
          <p:cNvSpPr txBox="1"/>
          <p:nvPr>
            <p:ph idx="1" type="body"/>
          </p:nvPr>
        </p:nvSpPr>
        <p:spPr>
          <a:xfrm>
            <a:off x="586825" y="1724550"/>
            <a:ext cx="3341100" cy="1550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523"/>
              <a:buNone/>
            </a:pPr>
            <a:r>
              <a:rPr b="1" lang="en" sz="1400">
                <a:solidFill>
                  <a:schemeClr val="dk2"/>
                </a:solidFill>
              </a:rPr>
              <a:t>What should you do if you suspect that you have received a phishing attack?</a:t>
            </a:r>
            <a:endParaRPr b="1" sz="665">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grpSp>
        <p:nvGrpSpPr>
          <p:cNvPr id="474" name="Google Shape;474;p43"/>
          <p:cNvGrpSpPr/>
          <p:nvPr/>
        </p:nvGrpSpPr>
        <p:grpSpPr>
          <a:xfrm>
            <a:off x="1427516" y="1021856"/>
            <a:ext cx="6288959" cy="1116389"/>
            <a:chOff x="1133925" y="362825"/>
            <a:chExt cx="5724000" cy="1016100"/>
          </a:xfrm>
        </p:grpSpPr>
        <p:sp>
          <p:nvSpPr>
            <p:cNvPr id="475" name="Google Shape;475;p43"/>
            <p:cNvSpPr/>
            <p:nvPr/>
          </p:nvSpPr>
          <p:spPr>
            <a:xfrm>
              <a:off x="1133925" y="362825"/>
              <a:ext cx="5724000" cy="1016100"/>
            </a:xfrm>
            <a:prstGeom prst="roundRect">
              <a:avLst>
                <a:gd fmla="val 1704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3"/>
            <p:cNvSpPr/>
            <p:nvPr/>
          </p:nvSpPr>
          <p:spPr>
            <a:xfrm>
              <a:off x="1324425" y="476225"/>
              <a:ext cx="5354400" cy="789300"/>
            </a:xfrm>
            <a:prstGeom prst="roundRect">
              <a:avLst>
                <a:gd fmla="val 358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txBox="1"/>
            <p:nvPr/>
          </p:nvSpPr>
          <p:spPr>
            <a:xfrm>
              <a:off x="2429625" y="543888"/>
              <a:ext cx="4009500" cy="6234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000">
                  <a:solidFill>
                    <a:schemeClr val="lt1"/>
                  </a:solidFill>
                  <a:latin typeface="Calibri"/>
                  <a:ea typeface="Calibri"/>
                  <a:cs typeface="Calibri"/>
                  <a:sym typeface="Calibri"/>
                </a:rPr>
                <a:t>CORRECT ANSWER:</a:t>
              </a:r>
              <a:endParaRPr sz="3600">
                <a:solidFill>
                  <a:schemeClr val="lt1"/>
                </a:solidFill>
              </a:endParaRPr>
            </a:p>
          </p:txBody>
        </p:sp>
        <p:pic>
          <p:nvPicPr>
            <p:cNvPr id="478" name="Google Shape;478;p43"/>
            <p:cNvPicPr preferRelativeResize="0"/>
            <p:nvPr/>
          </p:nvPicPr>
          <p:blipFill>
            <a:blip r:embed="rId3">
              <a:alphaModFix/>
            </a:blip>
            <a:stretch>
              <a:fillRect/>
            </a:stretch>
          </p:blipFill>
          <p:spPr>
            <a:xfrm>
              <a:off x="1532900" y="578363"/>
              <a:ext cx="585026" cy="585026"/>
            </a:xfrm>
            <a:prstGeom prst="rect">
              <a:avLst/>
            </a:prstGeom>
            <a:noFill/>
            <a:ln>
              <a:noFill/>
            </a:ln>
          </p:spPr>
        </p:pic>
      </p:grpSp>
      <p:sp>
        <p:nvSpPr>
          <p:cNvPr id="479" name="Google Shape;479;p43"/>
          <p:cNvSpPr/>
          <p:nvPr/>
        </p:nvSpPr>
        <p:spPr>
          <a:xfrm>
            <a:off x="811200" y="2862544"/>
            <a:ext cx="7521600" cy="12591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3"/>
          <p:cNvSpPr txBox="1"/>
          <p:nvPr/>
        </p:nvSpPr>
        <p:spPr>
          <a:xfrm>
            <a:off x="2112875" y="3171242"/>
            <a:ext cx="5927700" cy="9465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900">
                <a:solidFill>
                  <a:schemeClr val="lt1"/>
                </a:solidFill>
              </a:rPr>
              <a:t>Report it to the cybersecurity department so it can be further investigated.</a:t>
            </a:r>
            <a:endParaRPr b="1" sz="1900">
              <a:solidFill>
                <a:schemeClr val="lt1"/>
              </a:solidFill>
            </a:endParaRPr>
          </a:p>
          <a:p>
            <a:pPr indent="0" lvl="0" marL="0" marR="0" rtl="0" algn="l">
              <a:spcBef>
                <a:spcPts val="0"/>
              </a:spcBef>
              <a:spcAft>
                <a:spcPts val="0"/>
              </a:spcAft>
              <a:buNone/>
            </a:pPr>
            <a:r>
              <a:t/>
            </a:r>
            <a:endParaRPr b="1" sz="1900">
              <a:solidFill>
                <a:schemeClr val="lt1"/>
              </a:solidFill>
            </a:endParaRPr>
          </a:p>
        </p:txBody>
      </p:sp>
      <p:sp>
        <p:nvSpPr>
          <p:cNvPr id="481" name="Google Shape;481;p43"/>
          <p:cNvSpPr txBox="1"/>
          <p:nvPr/>
        </p:nvSpPr>
        <p:spPr>
          <a:xfrm>
            <a:off x="1097671" y="2926442"/>
            <a:ext cx="1015200" cy="11313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6900">
                <a:solidFill>
                  <a:schemeClr val="lt1"/>
                </a:solidFill>
                <a:latin typeface="Calibri"/>
                <a:ea typeface="Calibri"/>
                <a:cs typeface="Calibri"/>
                <a:sym typeface="Calibri"/>
              </a:rPr>
              <a:t>B</a:t>
            </a:r>
            <a:r>
              <a:rPr b="1" lang="en" sz="6900">
                <a:solidFill>
                  <a:schemeClr val="lt1"/>
                </a:solidFill>
                <a:latin typeface="Calibri"/>
                <a:ea typeface="Calibri"/>
                <a:cs typeface="Calibri"/>
                <a:sym typeface="Calibri"/>
              </a:rPr>
              <a:t>.</a:t>
            </a:r>
            <a:endParaRPr sz="69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pic>
        <p:nvPicPr>
          <p:cNvPr id="112" name="Google Shape;112;p26"/>
          <p:cNvPicPr preferRelativeResize="0"/>
          <p:nvPr/>
        </p:nvPicPr>
        <p:blipFill rotWithShape="1">
          <a:blip r:embed="rId3">
            <a:alphaModFix/>
          </a:blip>
          <a:srcRect b="5392" l="0" r="0" t="0"/>
          <a:stretch/>
        </p:blipFill>
        <p:spPr>
          <a:xfrm>
            <a:off x="0" y="0"/>
            <a:ext cx="9144000" cy="5143500"/>
          </a:xfrm>
          <a:prstGeom prst="rect">
            <a:avLst/>
          </a:prstGeom>
          <a:noFill/>
          <a:ln>
            <a:noFill/>
          </a:ln>
        </p:spPr>
      </p:pic>
      <p:sp>
        <p:nvSpPr>
          <p:cNvPr id="113" name="Google Shape;113;p26"/>
          <p:cNvSpPr/>
          <p:nvPr/>
        </p:nvSpPr>
        <p:spPr>
          <a:xfrm>
            <a:off x="7475" y="0"/>
            <a:ext cx="9144000" cy="5143500"/>
          </a:xfrm>
          <a:prstGeom prst="rect">
            <a:avLst/>
          </a:prstGeom>
          <a:solidFill>
            <a:srgbClr val="212121">
              <a:alpha val="654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6"/>
          <p:cNvSpPr/>
          <p:nvPr/>
        </p:nvSpPr>
        <p:spPr>
          <a:xfrm>
            <a:off x="869750" y="920900"/>
            <a:ext cx="7313400" cy="3631200"/>
          </a:xfrm>
          <a:prstGeom prst="roundRect">
            <a:avLst>
              <a:gd fmla="val 3784" name="adj"/>
            </a:avLst>
          </a:prstGeom>
          <a:solidFill>
            <a:schemeClr val="accent1"/>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300">
              <a:solidFill>
                <a:schemeClr val="accent2"/>
              </a:solidFill>
            </a:endParaRPr>
          </a:p>
        </p:txBody>
      </p:sp>
      <p:sp>
        <p:nvSpPr>
          <p:cNvPr id="115" name="Google Shape;115;p26"/>
          <p:cNvSpPr/>
          <p:nvPr/>
        </p:nvSpPr>
        <p:spPr>
          <a:xfrm>
            <a:off x="869750" y="756200"/>
            <a:ext cx="7313400" cy="411900"/>
          </a:xfrm>
          <a:prstGeom prst="round2SameRect">
            <a:avLst>
              <a:gd fmla="val 16667" name="adj1"/>
              <a:gd fmla="val 0" name="adj2"/>
            </a:avLst>
          </a:prstGeom>
          <a:solidFill>
            <a:schemeClr val="accent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26"/>
          <p:cNvCxnSpPr/>
          <p:nvPr/>
        </p:nvCxnSpPr>
        <p:spPr>
          <a:xfrm>
            <a:off x="7741450" y="756200"/>
            <a:ext cx="0" cy="411900"/>
          </a:xfrm>
          <a:prstGeom prst="straightConnector1">
            <a:avLst/>
          </a:prstGeom>
          <a:noFill/>
          <a:ln cap="flat" cmpd="sng" w="28575">
            <a:solidFill>
              <a:schemeClr val="accent3"/>
            </a:solidFill>
            <a:prstDash val="solid"/>
            <a:round/>
            <a:headEnd len="med" w="med" type="none"/>
            <a:tailEnd len="med" w="med" type="none"/>
          </a:ln>
        </p:spPr>
      </p:cxnSp>
      <p:sp>
        <p:nvSpPr>
          <p:cNvPr id="117" name="Google Shape;117;p26"/>
          <p:cNvSpPr/>
          <p:nvPr/>
        </p:nvSpPr>
        <p:spPr>
          <a:xfrm>
            <a:off x="7695050" y="723800"/>
            <a:ext cx="488100" cy="476700"/>
          </a:xfrm>
          <a:prstGeom prst="mathMultiply">
            <a:avLst>
              <a:gd fmla="val 9194" name="adj1"/>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6"/>
          <p:cNvSpPr txBox="1"/>
          <p:nvPr>
            <p:ph type="ctrTitle"/>
          </p:nvPr>
        </p:nvSpPr>
        <p:spPr>
          <a:xfrm>
            <a:off x="1063150" y="1360900"/>
            <a:ext cx="68055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Simulation</a:t>
            </a:r>
            <a:endParaRPr b="1"/>
          </a:p>
          <a:p>
            <a:pPr indent="0" lvl="0" marL="0" rtl="0" algn="ctr">
              <a:spcBef>
                <a:spcPts val="0"/>
              </a:spcBef>
              <a:spcAft>
                <a:spcPts val="0"/>
              </a:spcAft>
              <a:buNone/>
            </a:pPr>
            <a:r>
              <a:rPr b="1" lang="en"/>
              <a:t>Results</a:t>
            </a:r>
            <a:endParaRPr b="1"/>
          </a:p>
        </p:txBody>
      </p:sp>
      <p:sp>
        <p:nvSpPr>
          <p:cNvPr id="119" name="Google Shape;119;p26"/>
          <p:cNvSpPr/>
          <p:nvPr/>
        </p:nvSpPr>
        <p:spPr>
          <a:xfrm>
            <a:off x="3653250" y="3683550"/>
            <a:ext cx="1837500" cy="411900"/>
          </a:xfrm>
          <a:prstGeom prst="roundRect">
            <a:avLst>
              <a:gd fmla="val 16667" name="adj"/>
            </a:avLst>
          </a:prstGeom>
          <a:solidFill>
            <a:schemeClr val="accent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6"/>
          <p:cNvSpPr txBox="1"/>
          <p:nvPr>
            <p:ph idx="4294967295" type="title"/>
          </p:nvPr>
        </p:nvSpPr>
        <p:spPr>
          <a:xfrm>
            <a:off x="3875700" y="3683550"/>
            <a:ext cx="1392600" cy="35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54395"/>
              <a:buNone/>
            </a:pPr>
            <a:r>
              <a:rPr b="1" lang="en" sz="1820">
                <a:solidFill>
                  <a:schemeClr val="accent3"/>
                </a:solidFill>
              </a:rPr>
              <a:t>ENTER</a:t>
            </a:r>
            <a:endParaRPr b="1" sz="1820">
              <a:solidFill>
                <a:schemeClr val="accent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4"/>
          <p:cNvSpPr/>
          <p:nvPr/>
        </p:nvSpPr>
        <p:spPr>
          <a:xfrm>
            <a:off x="372000" y="3824675"/>
            <a:ext cx="3741000" cy="572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Questrial"/>
                <a:ea typeface="Questrial"/>
                <a:cs typeface="Questrial"/>
                <a:sym typeface="Questrial"/>
              </a:rPr>
              <a:t>Choose the correct answer from the options provided</a:t>
            </a:r>
            <a:endParaRPr i="1">
              <a:latin typeface="Questrial"/>
              <a:ea typeface="Questrial"/>
              <a:cs typeface="Questrial"/>
              <a:sym typeface="Questrial"/>
            </a:endParaRPr>
          </a:p>
        </p:txBody>
      </p:sp>
      <p:sp>
        <p:nvSpPr>
          <p:cNvPr id="487" name="Google Shape;487;p44"/>
          <p:cNvSpPr/>
          <p:nvPr/>
        </p:nvSpPr>
        <p:spPr>
          <a:xfrm>
            <a:off x="372025" y="861750"/>
            <a:ext cx="3741000" cy="2710500"/>
          </a:xfrm>
          <a:prstGeom prst="roundRect">
            <a:avLst>
              <a:gd fmla="val 5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rot="10800000">
            <a:off x="462750" y="1632975"/>
            <a:ext cx="3555900" cy="18414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4"/>
          <p:cNvSpPr/>
          <p:nvPr/>
        </p:nvSpPr>
        <p:spPr>
          <a:xfrm flipH="1" rot="10800000">
            <a:off x="3410629" y="952733"/>
            <a:ext cx="374100" cy="344400"/>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4"/>
          <p:cNvSpPr txBox="1"/>
          <p:nvPr/>
        </p:nvSpPr>
        <p:spPr>
          <a:xfrm>
            <a:off x="544400" y="1024375"/>
            <a:ext cx="2122500" cy="4848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2700">
                <a:solidFill>
                  <a:schemeClr val="accent2"/>
                </a:solidFill>
                <a:latin typeface="Calibri"/>
                <a:ea typeface="Calibri"/>
                <a:cs typeface="Calibri"/>
                <a:sym typeface="Calibri"/>
              </a:rPr>
              <a:t>QUESTION #3</a:t>
            </a:r>
            <a:endParaRPr sz="2300">
              <a:solidFill>
                <a:schemeClr val="accent2"/>
              </a:solidFill>
            </a:endParaRPr>
          </a:p>
        </p:txBody>
      </p:sp>
      <p:sp>
        <p:nvSpPr>
          <p:cNvPr id="491" name="Google Shape;491;p44"/>
          <p:cNvSpPr/>
          <p:nvPr/>
        </p:nvSpPr>
        <p:spPr>
          <a:xfrm>
            <a:off x="4626425" y="88337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4"/>
          <p:cNvSpPr txBox="1"/>
          <p:nvPr/>
        </p:nvSpPr>
        <p:spPr>
          <a:xfrm>
            <a:off x="5442850" y="929575"/>
            <a:ext cx="3066000" cy="577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The email sender can steal your personal information or your organization’s information.</a:t>
            </a:r>
            <a:endParaRPr b="1" sz="1100">
              <a:solidFill>
                <a:schemeClr val="lt1"/>
              </a:solidFill>
            </a:endParaRPr>
          </a:p>
        </p:txBody>
      </p:sp>
      <p:sp>
        <p:nvSpPr>
          <p:cNvPr id="493" name="Google Shape;493;p44"/>
          <p:cNvSpPr txBox="1"/>
          <p:nvPr/>
        </p:nvSpPr>
        <p:spPr>
          <a:xfrm>
            <a:off x="4806175" y="86807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A.</a:t>
            </a:r>
            <a:endParaRPr sz="4100">
              <a:solidFill>
                <a:schemeClr val="lt1"/>
              </a:solidFill>
            </a:endParaRPr>
          </a:p>
        </p:txBody>
      </p:sp>
      <p:sp>
        <p:nvSpPr>
          <p:cNvPr id="494" name="Google Shape;494;p44"/>
          <p:cNvSpPr/>
          <p:nvPr/>
        </p:nvSpPr>
        <p:spPr>
          <a:xfrm>
            <a:off x="4626425" y="180685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4"/>
          <p:cNvSpPr txBox="1"/>
          <p:nvPr/>
        </p:nvSpPr>
        <p:spPr>
          <a:xfrm>
            <a:off x="5442850" y="1929250"/>
            <a:ext cx="3066000" cy="408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The email sender could gain access to install malware on your device.</a:t>
            </a:r>
            <a:endParaRPr b="1" sz="1100">
              <a:solidFill>
                <a:schemeClr val="lt1"/>
              </a:solidFill>
            </a:endParaRPr>
          </a:p>
        </p:txBody>
      </p:sp>
      <p:sp>
        <p:nvSpPr>
          <p:cNvPr id="496" name="Google Shape;496;p44"/>
          <p:cNvSpPr txBox="1"/>
          <p:nvPr/>
        </p:nvSpPr>
        <p:spPr>
          <a:xfrm>
            <a:off x="4806175" y="179155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B.</a:t>
            </a:r>
            <a:endParaRPr sz="4100">
              <a:solidFill>
                <a:schemeClr val="lt1"/>
              </a:solidFill>
            </a:endParaRPr>
          </a:p>
        </p:txBody>
      </p:sp>
      <p:sp>
        <p:nvSpPr>
          <p:cNvPr id="497" name="Google Shape;497;p44"/>
          <p:cNvSpPr/>
          <p:nvPr/>
        </p:nvSpPr>
        <p:spPr>
          <a:xfrm>
            <a:off x="4626425" y="273032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4"/>
          <p:cNvSpPr txBox="1"/>
          <p:nvPr/>
        </p:nvSpPr>
        <p:spPr>
          <a:xfrm>
            <a:off x="5442850" y="2776525"/>
            <a:ext cx="3066000" cy="577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The email sender could gain access to the entire company </a:t>
            </a:r>
            <a:r>
              <a:rPr b="1" lang="en" sz="1100">
                <a:solidFill>
                  <a:schemeClr val="lt1"/>
                </a:solidFill>
              </a:rPr>
              <a:t>network, including devices that are not yours.</a:t>
            </a:r>
            <a:endParaRPr b="1" sz="1100">
              <a:solidFill>
                <a:schemeClr val="lt1"/>
              </a:solidFill>
            </a:endParaRPr>
          </a:p>
        </p:txBody>
      </p:sp>
      <p:sp>
        <p:nvSpPr>
          <p:cNvPr id="499" name="Google Shape;499;p44"/>
          <p:cNvSpPr txBox="1"/>
          <p:nvPr/>
        </p:nvSpPr>
        <p:spPr>
          <a:xfrm>
            <a:off x="4806175" y="271502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C.</a:t>
            </a:r>
            <a:endParaRPr sz="4100">
              <a:solidFill>
                <a:schemeClr val="lt1"/>
              </a:solidFill>
            </a:endParaRPr>
          </a:p>
        </p:txBody>
      </p:sp>
      <p:sp>
        <p:nvSpPr>
          <p:cNvPr id="500" name="Google Shape;500;p44"/>
          <p:cNvSpPr/>
          <p:nvPr/>
        </p:nvSpPr>
        <p:spPr>
          <a:xfrm>
            <a:off x="4626425" y="365380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4"/>
          <p:cNvSpPr txBox="1"/>
          <p:nvPr/>
        </p:nvSpPr>
        <p:spPr>
          <a:xfrm>
            <a:off x="5442850" y="3852400"/>
            <a:ext cx="3066000" cy="2385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All of the above.</a:t>
            </a:r>
            <a:endParaRPr b="1" sz="1100">
              <a:solidFill>
                <a:schemeClr val="lt1"/>
              </a:solidFill>
            </a:endParaRPr>
          </a:p>
        </p:txBody>
      </p:sp>
      <p:sp>
        <p:nvSpPr>
          <p:cNvPr id="502" name="Google Shape;502;p44"/>
          <p:cNvSpPr txBox="1"/>
          <p:nvPr/>
        </p:nvSpPr>
        <p:spPr>
          <a:xfrm>
            <a:off x="4806175" y="363850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D.</a:t>
            </a:r>
            <a:endParaRPr sz="4100">
              <a:solidFill>
                <a:schemeClr val="lt1"/>
              </a:solidFill>
            </a:endParaRPr>
          </a:p>
        </p:txBody>
      </p:sp>
      <p:sp>
        <p:nvSpPr>
          <p:cNvPr id="503" name="Google Shape;503;p44"/>
          <p:cNvSpPr txBox="1"/>
          <p:nvPr>
            <p:ph idx="1" type="body"/>
          </p:nvPr>
        </p:nvSpPr>
        <p:spPr>
          <a:xfrm>
            <a:off x="586825" y="1724550"/>
            <a:ext cx="3341100" cy="1550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523"/>
              <a:buNone/>
            </a:pPr>
            <a:r>
              <a:rPr b="1" lang="en" sz="1400">
                <a:solidFill>
                  <a:schemeClr val="dk2"/>
                </a:solidFill>
              </a:rPr>
              <a:t>What could happen if you clicked on any link present or downloaded an attachment in an phishing email? </a:t>
            </a:r>
            <a:endParaRPr b="1" sz="665">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grpSp>
        <p:nvGrpSpPr>
          <p:cNvPr id="508" name="Google Shape;508;p45"/>
          <p:cNvGrpSpPr/>
          <p:nvPr/>
        </p:nvGrpSpPr>
        <p:grpSpPr>
          <a:xfrm>
            <a:off x="1427516" y="1021856"/>
            <a:ext cx="6288959" cy="1116389"/>
            <a:chOff x="1133925" y="362825"/>
            <a:chExt cx="5724000" cy="1016100"/>
          </a:xfrm>
        </p:grpSpPr>
        <p:sp>
          <p:nvSpPr>
            <p:cNvPr id="509" name="Google Shape;509;p45"/>
            <p:cNvSpPr/>
            <p:nvPr/>
          </p:nvSpPr>
          <p:spPr>
            <a:xfrm>
              <a:off x="1133925" y="362825"/>
              <a:ext cx="5724000" cy="1016100"/>
            </a:xfrm>
            <a:prstGeom prst="roundRect">
              <a:avLst>
                <a:gd fmla="val 1704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5"/>
            <p:cNvSpPr/>
            <p:nvPr/>
          </p:nvSpPr>
          <p:spPr>
            <a:xfrm>
              <a:off x="1324425" y="476225"/>
              <a:ext cx="5354400" cy="789300"/>
            </a:xfrm>
            <a:prstGeom prst="roundRect">
              <a:avLst>
                <a:gd fmla="val 358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5"/>
            <p:cNvSpPr txBox="1"/>
            <p:nvPr/>
          </p:nvSpPr>
          <p:spPr>
            <a:xfrm>
              <a:off x="2429625" y="543888"/>
              <a:ext cx="4009500" cy="6234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000">
                  <a:solidFill>
                    <a:schemeClr val="lt1"/>
                  </a:solidFill>
                  <a:latin typeface="Calibri"/>
                  <a:ea typeface="Calibri"/>
                  <a:cs typeface="Calibri"/>
                  <a:sym typeface="Calibri"/>
                </a:rPr>
                <a:t>CORRECT ANSWER:</a:t>
              </a:r>
              <a:endParaRPr sz="3600">
                <a:solidFill>
                  <a:schemeClr val="lt1"/>
                </a:solidFill>
              </a:endParaRPr>
            </a:p>
          </p:txBody>
        </p:sp>
        <p:pic>
          <p:nvPicPr>
            <p:cNvPr id="512" name="Google Shape;512;p45"/>
            <p:cNvPicPr preferRelativeResize="0"/>
            <p:nvPr/>
          </p:nvPicPr>
          <p:blipFill>
            <a:blip r:embed="rId3">
              <a:alphaModFix/>
            </a:blip>
            <a:stretch>
              <a:fillRect/>
            </a:stretch>
          </p:blipFill>
          <p:spPr>
            <a:xfrm>
              <a:off x="1532900" y="578363"/>
              <a:ext cx="585026" cy="585026"/>
            </a:xfrm>
            <a:prstGeom prst="rect">
              <a:avLst/>
            </a:prstGeom>
            <a:noFill/>
            <a:ln>
              <a:noFill/>
            </a:ln>
          </p:spPr>
        </p:pic>
      </p:grpSp>
      <p:sp>
        <p:nvSpPr>
          <p:cNvPr id="513" name="Google Shape;513;p45"/>
          <p:cNvSpPr/>
          <p:nvPr/>
        </p:nvSpPr>
        <p:spPr>
          <a:xfrm>
            <a:off x="811200" y="2862544"/>
            <a:ext cx="7521600" cy="12591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5"/>
          <p:cNvSpPr txBox="1"/>
          <p:nvPr/>
        </p:nvSpPr>
        <p:spPr>
          <a:xfrm>
            <a:off x="2112875" y="3323642"/>
            <a:ext cx="5927700" cy="654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900">
                <a:solidFill>
                  <a:schemeClr val="lt1"/>
                </a:solidFill>
              </a:rPr>
              <a:t>All of the above.</a:t>
            </a:r>
            <a:endParaRPr b="1" sz="1900">
              <a:solidFill>
                <a:schemeClr val="lt1"/>
              </a:solidFill>
            </a:endParaRPr>
          </a:p>
          <a:p>
            <a:pPr indent="0" lvl="0" marL="0" marR="0" rtl="0" algn="l">
              <a:spcBef>
                <a:spcPts val="0"/>
              </a:spcBef>
              <a:spcAft>
                <a:spcPts val="0"/>
              </a:spcAft>
              <a:buNone/>
            </a:pPr>
            <a:r>
              <a:t/>
            </a:r>
            <a:endParaRPr b="1" sz="1900">
              <a:solidFill>
                <a:schemeClr val="lt1"/>
              </a:solidFill>
            </a:endParaRPr>
          </a:p>
        </p:txBody>
      </p:sp>
      <p:sp>
        <p:nvSpPr>
          <p:cNvPr id="515" name="Google Shape;515;p45"/>
          <p:cNvSpPr txBox="1"/>
          <p:nvPr/>
        </p:nvSpPr>
        <p:spPr>
          <a:xfrm>
            <a:off x="1097671" y="2926442"/>
            <a:ext cx="1015200" cy="11313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6900">
                <a:solidFill>
                  <a:schemeClr val="lt1"/>
                </a:solidFill>
                <a:latin typeface="Calibri"/>
                <a:ea typeface="Calibri"/>
                <a:cs typeface="Calibri"/>
                <a:sym typeface="Calibri"/>
              </a:rPr>
              <a:t>D</a:t>
            </a:r>
            <a:r>
              <a:rPr b="1" lang="en" sz="6900">
                <a:solidFill>
                  <a:schemeClr val="lt1"/>
                </a:solidFill>
                <a:latin typeface="Calibri"/>
                <a:ea typeface="Calibri"/>
                <a:cs typeface="Calibri"/>
                <a:sym typeface="Calibri"/>
              </a:rPr>
              <a:t>.</a:t>
            </a:r>
            <a:endParaRPr sz="69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6"/>
          <p:cNvSpPr/>
          <p:nvPr/>
        </p:nvSpPr>
        <p:spPr>
          <a:xfrm>
            <a:off x="372000" y="3824675"/>
            <a:ext cx="3741000" cy="572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Questrial"/>
                <a:ea typeface="Questrial"/>
                <a:cs typeface="Questrial"/>
                <a:sym typeface="Questrial"/>
              </a:rPr>
              <a:t>Choose the correct answer from the options provided</a:t>
            </a:r>
            <a:endParaRPr i="1">
              <a:latin typeface="Questrial"/>
              <a:ea typeface="Questrial"/>
              <a:cs typeface="Questrial"/>
              <a:sym typeface="Questrial"/>
            </a:endParaRPr>
          </a:p>
        </p:txBody>
      </p:sp>
      <p:sp>
        <p:nvSpPr>
          <p:cNvPr id="521" name="Google Shape;521;p46"/>
          <p:cNvSpPr/>
          <p:nvPr/>
        </p:nvSpPr>
        <p:spPr>
          <a:xfrm>
            <a:off x="372025" y="861750"/>
            <a:ext cx="3741000" cy="2710500"/>
          </a:xfrm>
          <a:prstGeom prst="roundRect">
            <a:avLst>
              <a:gd fmla="val 5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6"/>
          <p:cNvSpPr/>
          <p:nvPr/>
        </p:nvSpPr>
        <p:spPr>
          <a:xfrm rot="10800000">
            <a:off x="462750" y="1632975"/>
            <a:ext cx="3555900" cy="18414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6"/>
          <p:cNvSpPr/>
          <p:nvPr/>
        </p:nvSpPr>
        <p:spPr>
          <a:xfrm flipH="1" rot="10800000">
            <a:off x="3410629" y="952733"/>
            <a:ext cx="374100" cy="344400"/>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6"/>
          <p:cNvSpPr txBox="1"/>
          <p:nvPr/>
        </p:nvSpPr>
        <p:spPr>
          <a:xfrm>
            <a:off x="544400" y="1024375"/>
            <a:ext cx="2122500" cy="4848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2700">
                <a:solidFill>
                  <a:schemeClr val="accent2"/>
                </a:solidFill>
                <a:latin typeface="Calibri"/>
                <a:ea typeface="Calibri"/>
                <a:cs typeface="Calibri"/>
                <a:sym typeface="Calibri"/>
              </a:rPr>
              <a:t>QUESTION #4</a:t>
            </a:r>
            <a:endParaRPr sz="2300">
              <a:solidFill>
                <a:schemeClr val="accent2"/>
              </a:solidFill>
            </a:endParaRPr>
          </a:p>
        </p:txBody>
      </p:sp>
      <p:sp>
        <p:nvSpPr>
          <p:cNvPr id="525" name="Google Shape;525;p46"/>
          <p:cNvSpPr/>
          <p:nvPr/>
        </p:nvSpPr>
        <p:spPr>
          <a:xfrm>
            <a:off x="4626425" y="88337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6"/>
          <p:cNvSpPr txBox="1"/>
          <p:nvPr/>
        </p:nvSpPr>
        <p:spPr>
          <a:xfrm>
            <a:off x="5442850" y="1081975"/>
            <a:ext cx="3066000" cy="2385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More people will be communicating via email.</a:t>
            </a:r>
            <a:endParaRPr b="1" sz="1100">
              <a:solidFill>
                <a:schemeClr val="lt1"/>
              </a:solidFill>
            </a:endParaRPr>
          </a:p>
        </p:txBody>
      </p:sp>
      <p:sp>
        <p:nvSpPr>
          <p:cNvPr id="527" name="Google Shape;527;p46"/>
          <p:cNvSpPr txBox="1"/>
          <p:nvPr/>
        </p:nvSpPr>
        <p:spPr>
          <a:xfrm>
            <a:off x="4806175" y="86807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A.</a:t>
            </a:r>
            <a:endParaRPr sz="4100">
              <a:solidFill>
                <a:schemeClr val="lt1"/>
              </a:solidFill>
            </a:endParaRPr>
          </a:p>
        </p:txBody>
      </p:sp>
      <p:sp>
        <p:nvSpPr>
          <p:cNvPr id="528" name="Google Shape;528;p46"/>
          <p:cNvSpPr/>
          <p:nvPr/>
        </p:nvSpPr>
        <p:spPr>
          <a:xfrm>
            <a:off x="4626425" y="180685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6"/>
          <p:cNvSpPr txBox="1"/>
          <p:nvPr/>
        </p:nvSpPr>
        <p:spPr>
          <a:xfrm>
            <a:off x="5442850" y="1929250"/>
            <a:ext cx="3066000" cy="408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Phishing emails will reach more people since they are researching the current events.</a:t>
            </a:r>
            <a:endParaRPr b="1" sz="1100">
              <a:solidFill>
                <a:schemeClr val="lt1"/>
              </a:solidFill>
            </a:endParaRPr>
          </a:p>
        </p:txBody>
      </p:sp>
      <p:sp>
        <p:nvSpPr>
          <p:cNvPr id="530" name="Google Shape;530;p46"/>
          <p:cNvSpPr txBox="1"/>
          <p:nvPr/>
        </p:nvSpPr>
        <p:spPr>
          <a:xfrm>
            <a:off x="4806175" y="179155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B.</a:t>
            </a:r>
            <a:endParaRPr sz="4100">
              <a:solidFill>
                <a:schemeClr val="lt1"/>
              </a:solidFill>
            </a:endParaRPr>
          </a:p>
        </p:txBody>
      </p:sp>
      <p:sp>
        <p:nvSpPr>
          <p:cNvPr id="531" name="Google Shape;531;p46"/>
          <p:cNvSpPr/>
          <p:nvPr/>
        </p:nvSpPr>
        <p:spPr>
          <a:xfrm>
            <a:off x="4626425" y="273032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6"/>
          <p:cNvSpPr txBox="1"/>
          <p:nvPr/>
        </p:nvSpPr>
        <p:spPr>
          <a:xfrm>
            <a:off x="5442850" y="2776525"/>
            <a:ext cx="3066000" cy="577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Phishers take advantage of current events to send messages that create a sense of urgency to make them more convincing.</a:t>
            </a:r>
            <a:endParaRPr b="1" sz="1100">
              <a:solidFill>
                <a:schemeClr val="lt1"/>
              </a:solidFill>
            </a:endParaRPr>
          </a:p>
        </p:txBody>
      </p:sp>
      <p:sp>
        <p:nvSpPr>
          <p:cNvPr id="533" name="Google Shape;533;p46"/>
          <p:cNvSpPr txBox="1"/>
          <p:nvPr/>
        </p:nvSpPr>
        <p:spPr>
          <a:xfrm>
            <a:off x="4806175" y="271502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C.</a:t>
            </a:r>
            <a:endParaRPr sz="4100">
              <a:solidFill>
                <a:schemeClr val="lt1"/>
              </a:solidFill>
            </a:endParaRPr>
          </a:p>
        </p:txBody>
      </p:sp>
      <p:sp>
        <p:nvSpPr>
          <p:cNvPr id="534" name="Google Shape;534;p46"/>
          <p:cNvSpPr/>
          <p:nvPr/>
        </p:nvSpPr>
        <p:spPr>
          <a:xfrm>
            <a:off x="4626425" y="365380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6"/>
          <p:cNvSpPr txBox="1"/>
          <p:nvPr/>
        </p:nvSpPr>
        <p:spPr>
          <a:xfrm>
            <a:off x="5442850" y="3776200"/>
            <a:ext cx="3066000" cy="408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People are going to be distracted so they will not be reading their emails carefully.</a:t>
            </a:r>
            <a:endParaRPr b="1" sz="1100">
              <a:solidFill>
                <a:schemeClr val="lt1"/>
              </a:solidFill>
            </a:endParaRPr>
          </a:p>
        </p:txBody>
      </p:sp>
      <p:sp>
        <p:nvSpPr>
          <p:cNvPr id="536" name="Google Shape;536;p46"/>
          <p:cNvSpPr txBox="1"/>
          <p:nvPr/>
        </p:nvSpPr>
        <p:spPr>
          <a:xfrm>
            <a:off x="4806175" y="363850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D.</a:t>
            </a:r>
            <a:endParaRPr sz="4100">
              <a:solidFill>
                <a:schemeClr val="lt1"/>
              </a:solidFill>
            </a:endParaRPr>
          </a:p>
        </p:txBody>
      </p:sp>
      <p:sp>
        <p:nvSpPr>
          <p:cNvPr id="537" name="Google Shape;537;p46"/>
          <p:cNvSpPr txBox="1"/>
          <p:nvPr>
            <p:ph idx="1" type="body"/>
          </p:nvPr>
        </p:nvSpPr>
        <p:spPr>
          <a:xfrm>
            <a:off x="586825" y="1724550"/>
            <a:ext cx="3341100" cy="1550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523"/>
              <a:buNone/>
            </a:pPr>
            <a:r>
              <a:rPr b="1" lang="en" sz="1400">
                <a:solidFill>
                  <a:schemeClr val="dk2"/>
                </a:solidFill>
              </a:rPr>
              <a:t>Which is more likely as to why phishing attackers would be </a:t>
            </a:r>
            <a:r>
              <a:rPr b="1" lang="en" sz="1400">
                <a:solidFill>
                  <a:schemeClr val="dk2"/>
                </a:solidFill>
              </a:rPr>
              <a:t>excited about events such as natural disasters or health scares?</a:t>
            </a:r>
            <a:endParaRPr b="1" sz="665">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grpSp>
        <p:nvGrpSpPr>
          <p:cNvPr id="542" name="Google Shape;542;p47"/>
          <p:cNvGrpSpPr/>
          <p:nvPr/>
        </p:nvGrpSpPr>
        <p:grpSpPr>
          <a:xfrm>
            <a:off x="1427516" y="1021856"/>
            <a:ext cx="6288959" cy="1116389"/>
            <a:chOff x="1133925" y="362825"/>
            <a:chExt cx="5724000" cy="1016100"/>
          </a:xfrm>
        </p:grpSpPr>
        <p:sp>
          <p:nvSpPr>
            <p:cNvPr id="543" name="Google Shape;543;p47"/>
            <p:cNvSpPr/>
            <p:nvPr/>
          </p:nvSpPr>
          <p:spPr>
            <a:xfrm>
              <a:off x="1133925" y="362825"/>
              <a:ext cx="5724000" cy="1016100"/>
            </a:xfrm>
            <a:prstGeom prst="roundRect">
              <a:avLst>
                <a:gd fmla="val 1704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
            <p:cNvSpPr/>
            <p:nvPr/>
          </p:nvSpPr>
          <p:spPr>
            <a:xfrm>
              <a:off x="1324425" y="476225"/>
              <a:ext cx="5354400" cy="789300"/>
            </a:xfrm>
            <a:prstGeom prst="roundRect">
              <a:avLst>
                <a:gd fmla="val 358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
            <p:cNvSpPr txBox="1"/>
            <p:nvPr/>
          </p:nvSpPr>
          <p:spPr>
            <a:xfrm>
              <a:off x="2429625" y="543888"/>
              <a:ext cx="4009500" cy="6234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000">
                  <a:solidFill>
                    <a:schemeClr val="lt1"/>
                  </a:solidFill>
                  <a:latin typeface="Calibri"/>
                  <a:ea typeface="Calibri"/>
                  <a:cs typeface="Calibri"/>
                  <a:sym typeface="Calibri"/>
                </a:rPr>
                <a:t>CORRECT ANSWER:</a:t>
              </a:r>
              <a:endParaRPr sz="3600">
                <a:solidFill>
                  <a:schemeClr val="lt1"/>
                </a:solidFill>
              </a:endParaRPr>
            </a:p>
          </p:txBody>
        </p:sp>
        <p:pic>
          <p:nvPicPr>
            <p:cNvPr id="546" name="Google Shape;546;p47"/>
            <p:cNvPicPr preferRelativeResize="0"/>
            <p:nvPr/>
          </p:nvPicPr>
          <p:blipFill>
            <a:blip r:embed="rId3">
              <a:alphaModFix/>
            </a:blip>
            <a:stretch>
              <a:fillRect/>
            </a:stretch>
          </p:blipFill>
          <p:spPr>
            <a:xfrm>
              <a:off x="1532900" y="578363"/>
              <a:ext cx="585026" cy="585026"/>
            </a:xfrm>
            <a:prstGeom prst="rect">
              <a:avLst/>
            </a:prstGeom>
            <a:noFill/>
            <a:ln>
              <a:noFill/>
            </a:ln>
          </p:spPr>
        </p:pic>
      </p:grpSp>
      <p:sp>
        <p:nvSpPr>
          <p:cNvPr id="547" name="Google Shape;547;p47"/>
          <p:cNvSpPr/>
          <p:nvPr/>
        </p:nvSpPr>
        <p:spPr>
          <a:xfrm>
            <a:off x="811200" y="2862544"/>
            <a:ext cx="7521600" cy="12591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7"/>
          <p:cNvSpPr txBox="1"/>
          <p:nvPr/>
        </p:nvSpPr>
        <p:spPr>
          <a:xfrm>
            <a:off x="2112875" y="3018842"/>
            <a:ext cx="5927700" cy="1239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900">
                <a:solidFill>
                  <a:schemeClr val="lt1"/>
                </a:solidFill>
              </a:rPr>
              <a:t>Phishers take advantage of current events to send messages that create a sense of urgency to make them more convincing.</a:t>
            </a:r>
            <a:endParaRPr b="1" sz="1900">
              <a:solidFill>
                <a:schemeClr val="lt1"/>
              </a:solidFill>
            </a:endParaRPr>
          </a:p>
          <a:p>
            <a:pPr indent="0" lvl="0" marL="0" marR="0" rtl="0" algn="l">
              <a:spcBef>
                <a:spcPts val="0"/>
              </a:spcBef>
              <a:spcAft>
                <a:spcPts val="0"/>
              </a:spcAft>
              <a:buNone/>
            </a:pPr>
            <a:r>
              <a:t/>
            </a:r>
            <a:endParaRPr b="1" sz="1900">
              <a:solidFill>
                <a:schemeClr val="lt1"/>
              </a:solidFill>
            </a:endParaRPr>
          </a:p>
        </p:txBody>
      </p:sp>
      <p:sp>
        <p:nvSpPr>
          <p:cNvPr id="549" name="Google Shape;549;p47"/>
          <p:cNvSpPr txBox="1"/>
          <p:nvPr/>
        </p:nvSpPr>
        <p:spPr>
          <a:xfrm>
            <a:off x="1097671" y="2926442"/>
            <a:ext cx="1015200" cy="11313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6900">
                <a:solidFill>
                  <a:schemeClr val="lt1"/>
                </a:solidFill>
                <a:latin typeface="Calibri"/>
                <a:ea typeface="Calibri"/>
                <a:cs typeface="Calibri"/>
                <a:sym typeface="Calibri"/>
              </a:rPr>
              <a:t>C</a:t>
            </a:r>
            <a:r>
              <a:rPr b="1" lang="en" sz="6900">
                <a:solidFill>
                  <a:schemeClr val="lt1"/>
                </a:solidFill>
                <a:latin typeface="Calibri"/>
                <a:ea typeface="Calibri"/>
                <a:cs typeface="Calibri"/>
                <a:sym typeface="Calibri"/>
              </a:rPr>
              <a:t>.</a:t>
            </a:r>
            <a:endParaRPr sz="69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8"/>
          <p:cNvSpPr/>
          <p:nvPr/>
        </p:nvSpPr>
        <p:spPr>
          <a:xfrm>
            <a:off x="372000" y="3824675"/>
            <a:ext cx="3741000" cy="572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Questrial"/>
                <a:ea typeface="Questrial"/>
                <a:cs typeface="Questrial"/>
                <a:sym typeface="Questrial"/>
              </a:rPr>
              <a:t>Choose the correct answer from the options provided</a:t>
            </a:r>
            <a:endParaRPr i="1">
              <a:latin typeface="Questrial"/>
              <a:ea typeface="Questrial"/>
              <a:cs typeface="Questrial"/>
              <a:sym typeface="Questrial"/>
            </a:endParaRPr>
          </a:p>
        </p:txBody>
      </p:sp>
      <p:sp>
        <p:nvSpPr>
          <p:cNvPr id="555" name="Google Shape;555;p48"/>
          <p:cNvSpPr/>
          <p:nvPr/>
        </p:nvSpPr>
        <p:spPr>
          <a:xfrm>
            <a:off x="372025" y="861750"/>
            <a:ext cx="3741000" cy="2710500"/>
          </a:xfrm>
          <a:prstGeom prst="roundRect">
            <a:avLst>
              <a:gd fmla="val 5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8"/>
          <p:cNvSpPr/>
          <p:nvPr/>
        </p:nvSpPr>
        <p:spPr>
          <a:xfrm rot="10800000">
            <a:off x="462750" y="1632975"/>
            <a:ext cx="3555900" cy="18414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8"/>
          <p:cNvSpPr/>
          <p:nvPr/>
        </p:nvSpPr>
        <p:spPr>
          <a:xfrm flipH="1" rot="10800000">
            <a:off x="3410629" y="952733"/>
            <a:ext cx="374100" cy="344400"/>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8"/>
          <p:cNvSpPr txBox="1"/>
          <p:nvPr/>
        </p:nvSpPr>
        <p:spPr>
          <a:xfrm>
            <a:off x="544400" y="1024375"/>
            <a:ext cx="2122500" cy="4848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2700">
                <a:solidFill>
                  <a:schemeClr val="accent2"/>
                </a:solidFill>
                <a:latin typeface="Calibri"/>
                <a:ea typeface="Calibri"/>
                <a:cs typeface="Calibri"/>
                <a:sym typeface="Calibri"/>
              </a:rPr>
              <a:t>QUESTION #5</a:t>
            </a:r>
            <a:endParaRPr sz="2300">
              <a:solidFill>
                <a:schemeClr val="accent2"/>
              </a:solidFill>
            </a:endParaRPr>
          </a:p>
        </p:txBody>
      </p:sp>
      <p:sp>
        <p:nvSpPr>
          <p:cNvPr id="559" name="Google Shape;559;p48"/>
          <p:cNvSpPr/>
          <p:nvPr/>
        </p:nvSpPr>
        <p:spPr>
          <a:xfrm>
            <a:off x="4626425" y="88337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8"/>
          <p:cNvSpPr txBox="1"/>
          <p:nvPr/>
        </p:nvSpPr>
        <p:spPr>
          <a:xfrm>
            <a:off x="5442850" y="1081975"/>
            <a:ext cx="3066000" cy="2385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A sense of urgency or an unexpected request.</a:t>
            </a:r>
            <a:endParaRPr b="1" sz="1100">
              <a:solidFill>
                <a:schemeClr val="lt1"/>
              </a:solidFill>
            </a:endParaRPr>
          </a:p>
        </p:txBody>
      </p:sp>
      <p:sp>
        <p:nvSpPr>
          <p:cNvPr id="561" name="Google Shape;561;p48"/>
          <p:cNvSpPr txBox="1"/>
          <p:nvPr/>
        </p:nvSpPr>
        <p:spPr>
          <a:xfrm>
            <a:off x="4806175" y="86807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A.</a:t>
            </a:r>
            <a:endParaRPr sz="4100">
              <a:solidFill>
                <a:schemeClr val="lt1"/>
              </a:solidFill>
            </a:endParaRPr>
          </a:p>
        </p:txBody>
      </p:sp>
      <p:sp>
        <p:nvSpPr>
          <p:cNvPr id="562" name="Google Shape;562;p48"/>
          <p:cNvSpPr/>
          <p:nvPr/>
        </p:nvSpPr>
        <p:spPr>
          <a:xfrm>
            <a:off x="4626425" y="180685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
          <p:cNvSpPr txBox="1"/>
          <p:nvPr/>
        </p:nvSpPr>
        <p:spPr>
          <a:xfrm>
            <a:off x="5442850" y="2005450"/>
            <a:ext cx="3066000" cy="2385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Proper spelling and grammar.</a:t>
            </a:r>
            <a:endParaRPr b="1" sz="1100">
              <a:solidFill>
                <a:schemeClr val="lt1"/>
              </a:solidFill>
            </a:endParaRPr>
          </a:p>
        </p:txBody>
      </p:sp>
      <p:sp>
        <p:nvSpPr>
          <p:cNvPr id="564" name="Google Shape;564;p48"/>
          <p:cNvSpPr txBox="1"/>
          <p:nvPr/>
        </p:nvSpPr>
        <p:spPr>
          <a:xfrm>
            <a:off x="4806175" y="179155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B.</a:t>
            </a:r>
            <a:endParaRPr sz="4100">
              <a:solidFill>
                <a:schemeClr val="lt1"/>
              </a:solidFill>
            </a:endParaRPr>
          </a:p>
        </p:txBody>
      </p:sp>
      <p:sp>
        <p:nvSpPr>
          <p:cNvPr id="565" name="Google Shape;565;p48"/>
          <p:cNvSpPr/>
          <p:nvPr/>
        </p:nvSpPr>
        <p:spPr>
          <a:xfrm>
            <a:off x="4626425" y="2730325"/>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8"/>
          <p:cNvSpPr txBox="1"/>
          <p:nvPr/>
        </p:nvSpPr>
        <p:spPr>
          <a:xfrm>
            <a:off x="5442850" y="2928925"/>
            <a:ext cx="3066000" cy="2385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Professional</a:t>
            </a:r>
            <a:r>
              <a:rPr b="1" lang="en" sz="1100">
                <a:solidFill>
                  <a:schemeClr val="lt1"/>
                </a:solidFill>
              </a:rPr>
              <a:t> layout or intricate graphics.</a:t>
            </a:r>
            <a:endParaRPr b="1" sz="1100">
              <a:solidFill>
                <a:schemeClr val="lt1"/>
              </a:solidFill>
            </a:endParaRPr>
          </a:p>
        </p:txBody>
      </p:sp>
      <p:sp>
        <p:nvSpPr>
          <p:cNvPr id="567" name="Google Shape;567;p48"/>
          <p:cNvSpPr txBox="1"/>
          <p:nvPr/>
        </p:nvSpPr>
        <p:spPr>
          <a:xfrm>
            <a:off x="4806175" y="2715025"/>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C.</a:t>
            </a:r>
            <a:endParaRPr sz="4100">
              <a:solidFill>
                <a:schemeClr val="lt1"/>
              </a:solidFill>
            </a:endParaRPr>
          </a:p>
        </p:txBody>
      </p:sp>
      <p:sp>
        <p:nvSpPr>
          <p:cNvPr id="568" name="Google Shape;568;p48"/>
          <p:cNvSpPr/>
          <p:nvPr/>
        </p:nvSpPr>
        <p:spPr>
          <a:xfrm>
            <a:off x="4626425" y="3653800"/>
            <a:ext cx="4000500" cy="6696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8"/>
          <p:cNvSpPr txBox="1"/>
          <p:nvPr/>
        </p:nvSpPr>
        <p:spPr>
          <a:xfrm>
            <a:off x="5442850" y="3852400"/>
            <a:ext cx="3066000" cy="2385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100">
                <a:solidFill>
                  <a:schemeClr val="lt1"/>
                </a:solidFill>
              </a:rPr>
              <a:t>Message containing personal information.</a:t>
            </a:r>
            <a:endParaRPr b="1" sz="1100">
              <a:solidFill>
                <a:schemeClr val="lt1"/>
              </a:solidFill>
            </a:endParaRPr>
          </a:p>
        </p:txBody>
      </p:sp>
      <p:sp>
        <p:nvSpPr>
          <p:cNvPr id="570" name="Google Shape;570;p48"/>
          <p:cNvSpPr txBox="1"/>
          <p:nvPr/>
        </p:nvSpPr>
        <p:spPr>
          <a:xfrm>
            <a:off x="4806175" y="3638500"/>
            <a:ext cx="464400" cy="7002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100">
                <a:solidFill>
                  <a:schemeClr val="lt1"/>
                </a:solidFill>
                <a:latin typeface="Calibri"/>
                <a:ea typeface="Calibri"/>
                <a:cs typeface="Calibri"/>
                <a:sym typeface="Calibri"/>
              </a:rPr>
              <a:t>D.</a:t>
            </a:r>
            <a:endParaRPr sz="4100">
              <a:solidFill>
                <a:schemeClr val="lt1"/>
              </a:solidFill>
            </a:endParaRPr>
          </a:p>
        </p:txBody>
      </p:sp>
      <p:sp>
        <p:nvSpPr>
          <p:cNvPr id="571" name="Google Shape;571;p48"/>
          <p:cNvSpPr txBox="1"/>
          <p:nvPr>
            <p:ph idx="1" type="body"/>
          </p:nvPr>
        </p:nvSpPr>
        <p:spPr>
          <a:xfrm>
            <a:off x="586825" y="1724550"/>
            <a:ext cx="3341100" cy="1550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523"/>
              <a:buNone/>
            </a:pPr>
            <a:r>
              <a:rPr b="1" lang="en" sz="1400">
                <a:solidFill>
                  <a:schemeClr val="dk2"/>
                </a:solidFill>
              </a:rPr>
              <a:t>What are common signs of a phishing scam?</a:t>
            </a:r>
            <a:endParaRPr b="1" sz="665">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pSp>
        <p:nvGrpSpPr>
          <p:cNvPr id="576" name="Google Shape;576;p49"/>
          <p:cNvGrpSpPr/>
          <p:nvPr/>
        </p:nvGrpSpPr>
        <p:grpSpPr>
          <a:xfrm>
            <a:off x="1427516" y="1021856"/>
            <a:ext cx="6288959" cy="1116389"/>
            <a:chOff x="1133925" y="362825"/>
            <a:chExt cx="5724000" cy="1016100"/>
          </a:xfrm>
        </p:grpSpPr>
        <p:sp>
          <p:nvSpPr>
            <p:cNvPr id="577" name="Google Shape;577;p49"/>
            <p:cNvSpPr/>
            <p:nvPr/>
          </p:nvSpPr>
          <p:spPr>
            <a:xfrm>
              <a:off x="1133925" y="362825"/>
              <a:ext cx="5724000" cy="1016100"/>
            </a:xfrm>
            <a:prstGeom prst="roundRect">
              <a:avLst>
                <a:gd fmla="val 1704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9"/>
            <p:cNvSpPr/>
            <p:nvPr/>
          </p:nvSpPr>
          <p:spPr>
            <a:xfrm>
              <a:off x="1324425" y="476225"/>
              <a:ext cx="5354400" cy="789300"/>
            </a:xfrm>
            <a:prstGeom prst="roundRect">
              <a:avLst>
                <a:gd fmla="val 358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9"/>
            <p:cNvSpPr txBox="1"/>
            <p:nvPr/>
          </p:nvSpPr>
          <p:spPr>
            <a:xfrm>
              <a:off x="2429625" y="543888"/>
              <a:ext cx="4009500" cy="6234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4000">
                  <a:solidFill>
                    <a:schemeClr val="lt1"/>
                  </a:solidFill>
                  <a:latin typeface="Calibri"/>
                  <a:ea typeface="Calibri"/>
                  <a:cs typeface="Calibri"/>
                  <a:sym typeface="Calibri"/>
                </a:rPr>
                <a:t>CORRECT ANSWER:</a:t>
              </a:r>
              <a:endParaRPr sz="3600">
                <a:solidFill>
                  <a:schemeClr val="lt1"/>
                </a:solidFill>
              </a:endParaRPr>
            </a:p>
          </p:txBody>
        </p:sp>
        <p:pic>
          <p:nvPicPr>
            <p:cNvPr id="580" name="Google Shape;580;p49"/>
            <p:cNvPicPr preferRelativeResize="0"/>
            <p:nvPr/>
          </p:nvPicPr>
          <p:blipFill>
            <a:blip r:embed="rId3">
              <a:alphaModFix/>
            </a:blip>
            <a:stretch>
              <a:fillRect/>
            </a:stretch>
          </p:blipFill>
          <p:spPr>
            <a:xfrm>
              <a:off x="1532900" y="578363"/>
              <a:ext cx="585026" cy="585026"/>
            </a:xfrm>
            <a:prstGeom prst="rect">
              <a:avLst/>
            </a:prstGeom>
            <a:noFill/>
            <a:ln>
              <a:noFill/>
            </a:ln>
          </p:spPr>
        </p:pic>
      </p:grpSp>
      <p:sp>
        <p:nvSpPr>
          <p:cNvPr id="581" name="Google Shape;581;p49"/>
          <p:cNvSpPr/>
          <p:nvPr/>
        </p:nvSpPr>
        <p:spPr>
          <a:xfrm>
            <a:off x="811200" y="2862544"/>
            <a:ext cx="7521600" cy="12591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a:effectLst>
            <a:outerShdw blurRad="71438" rotWithShape="0" algn="bl" dir="5400000" dist="66675">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9"/>
          <p:cNvSpPr txBox="1"/>
          <p:nvPr/>
        </p:nvSpPr>
        <p:spPr>
          <a:xfrm>
            <a:off x="2112875" y="3323642"/>
            <a:ext cx="5927700" cy="6540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1900">
                <a:solidFill>
                  <a:schemeClr val="lt1"/>
                </a:solidFill>
              </a:rPr>
              <a:t>A sense of urgency or an unexpected request.</a:t>
            </a:r>
            <a:endParaRPr b="1" sz="1900">
              <a:solidFill>
                <a:schemeClr val="lt1"/>
              </a:solidFill>
            </a:endParaRPr>
          </a:p>
          <a:p>
            <a:pPr indent="0" lvl="0" marL="0" marR="0" rtl="0" algn="l">
              <a:spcBef>
                <a:spcPts val="0"/>
              </a:spcBef>
              <a:spcAft>
                <a:spcPts val="0"/>
              </a:spcAft>
              <a:buNone/>
            </a:pPr>
            <a:r>
              <a:t/>
            </a:r>
            <a:endParaRPr b="1" sz="1900">
              <a:solidFill>
                <a:schemeClr val="lt1"/>
              </a:solidFill>
            </a:endParaRPr>
          </a:p>
        </p:txBody>
      </p:sp>
      <p:sp>
        <p:nvSpPr>
          <p:cNvPr id="583" name="Google Shape;583;p49"/>
          <p:cNvSpPr txBox="1"/>
          <p:nvPr/>
        </p:nvSpPr>
        <p:spPr>
          <a:xfrm>
            <a:off x="1097671" y="2926442"/>
            <a:ext cx="1015200" cy="1131300"/>
          </a:xfrm>
          <a:prstGeom prst="rect">
            <a:avLst/>
          </a:prstGeom>
          <a:noFill/>
          <a:ln>
            <a:noFill/>
          </a:ln>
        </p:spPr>
        <p:txBody>
          <a:bodyPr anchorCtr="0" anchor="b" bIns="34275" lIns="0" spcFirstLastPara="1" rIns="0" wrap="square" tIns="34275">
            <a:spAutoFit/>
          </a:bodyPr>
          <a:lstStyle/>
          <a:p>
            <a:pPr indent="0" lvl="0" marL="0" marR="0" rtl="0" algn="l">
              <a:spcBef>
                <a:spcPts val="0"/>
              </a:spcBef>
              <a:spcAft>
                <a:spcPts val="0"/>
              </a:spcAft>
              <a:buNone/>
            </a:pPr>
            <a:r>
              <a:rPr b="1" lang="en" sz="6900">
                <a:solidFill>
                  <a:schemeClr val="lt1"/>
                </a:solidFill>
                <a:latin typeface="Calibri"/>
                <a:ea typeface="Calibri"/>
                <a:cs typeface="Calibri"/>
                <a:sym typeface="Calibri"/>
              </a:rPr>
              <a:t>A.</a:t>
            </a:r>
            <a:endParaRPr sz="69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Resources</a:t>
            </a:r>
            <a:endParaRPr/>
          </a:p>
        </p:txBody>
      </p:sp>
      <p:sp>
        <p:nvSpPr>
          <p:cNvPr id="589" name="Google Shape;589;p50"/>
          <p:cNvSpPr txBox="1"/>
          <p:nvPr>
            <p:ph idx="1" type="body"/>
          </p:nvPr>
        </p:nvSpPr>
        <p:spPr>
          <a:xfrm>
            <a:off x="311700" y="1085100"/>
            <a:ext cx="8520600" cy="3416400"/>
          </a:xfrm>
          <a:prstGeom prst="rect">
            <a:avLst/>
          </a:prstGeom>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SzPts val="688"/>
              <a:buNone/>
            </a:pPr>
            <a:r>
              <a:rPr i="1" lang="en" sz="1050">
                <a:solidFill>
                  <a:schemeClr val="accent2"/>
                </a:solidFill>
              </a:rPr>
              <a:t>8 Ways to Detect a Phishing Email</a:t>
            </a:r>
            <a:r>
              <a:rPr lang="en" sz="1050">
                <a:solidFill>
                  <a:schemeClr val="accent2"/>
                </a:solidFill>
              </a:rPr>
              <a:t>. (n.d.). Crashplan. https://www.crashplan.com/en-us/business/resources/phish-spotter-checklist/</a:t>
            </a:r>
            <a:endParaRPr sz="1050">
              <a:solidFill>
                <a:schemeClr val="accent2"/>
              </a:solidFill>
            </a:endParaRPr>
          </a:p>
          <a:p>
            <a:pPr indent="-457200" lvl="0" marL="457200" rtl="0" algn="l">
              <a:lnSpc>
                <a:spcPct val="200000"/>
              </a:lnSpc>
              <a:spcBef>
                <a:spcPts val="0"/>
              </a:spcBef>
              <a:spcAft>
                <a:spcPts val="0"/>
              </a:spcAft>
              <a:buSzPts val="688"/>
              <a:buNone/>
            </a:pPr>
            <a:r>
              <a:rPr lang="en" sz="1050">
                <a:solidFill>
                  <a:schemeClr val="accent2"/>
                </a:solidFill>
              </a:rPr>
              <a:t>Ahola, M. (2022, May 11). </a:t>
            </a:r>
            <a:r>
              <a:rPr i="1" lang="en" sz="1050">
                <a:solidFill>
                  <a:schemeClr val="accent2"/>
                </a:solidFill>
              </a:rPr>
              <a:t>The 8 types of phishing attack that could target your business</a:t>
            </a:r>
            <a:r>
              <a:rPr lang="en" sz="1050">
                <a:solidFill>
                  <a:schemeClr val="accent2"/>
                </a:solidFill>
              </a:rPr>
              <a:t>. Blog.usecure.io. https://blog.usecure.io/types-of-phishing-attack#pretexting</a:t>
            </a:r>
            <a:endParaRPr sz="1050">
              <a:solidFill>
                <a:schemeClr val="accent2"/>
              </a:solidFill>
            </a:endParaRPr>
          </a:p>
          <a:p>
            <a:pPr indent="-457200" lvl="0" marL="457200" rtl="0" algn="l">
              <a:lnSpc>
                <a:spcPct val="200000"/>
              </a:lnSpc>
              <a:spcBef>
                <a:spcPts val="0"/>
              </a:spcBef>
              <a:spcAft>
                <a:spcPts val="0"/>
              </a:spcAft>
              <a:buSzPts val="688"/>
              <a:buNone/>
            </a:pPr>
            <a:r>
              <a:rPr i="1" lang="en" sz="1050">
                <a:solidFill>
                  <a:schemeClr val="accent2"/>
                </a:solidFill>
              </a:rPr>
              <a:t>Email Security Best Practices – The Dos And Don’ts</a:t>
            </a:r>
            <a:r>
              <a:rPr lang="en" sz="1050">
                <a:solidFill>
                  <a:schemeClr val="accent2"/>
                </a:solidFill>
              </a:rPr>
              <a:t>. (2018, June 19). GSC IT. https://gscitsolutions.com/news/email-security-best-practices-the-dos-and-donts/</a:t>
            </a:r>
            <a:endParaRPr sz="1050">
              <a:solidFill>
                <a:schemeClr val="accent2"/>
              </a:solidFill>
            </a:endParaRPr>
          </a:p>
          <a:p>
            <a:pPr indent="-457200" lvl="0" marL="457200" rtl="0" algn="l">
              <a:lnSpc>
                <a:spcPct val="200000"/>
              </a:lnSpc>
              <a:spcBef>
                <a:spcPts val="0"/>
              </a:spcBef>
              <a:spcAft>
                <a:spcPts val="0"/>
              </a:spcAft>
              <a:buSzPts val="688"/>
              <a:buNone/>
            </a:pPr>
            <a:r>
              <a:rPr lang="en" sz="1050">
                <a:solidFill>
                  <a:schemeClr val="accent2"/>
                </a:solidFill>
              </a:rPr>
              <a:t>Haskett, K. (2016, September 16). </a:t>
            </a:r>
            <a:r>
              <a:rPr i="1" lang="en" sz="1050">
                <a:solidFill>
                  <a:schemeClr val="accent2"/>
                </a:solidFill>
              </a:rPr>
              <a:t>Phishing Attacks - Do’s and Don’ts to Protect Your Company</a:t>
            </a:r>
            <a:r>
              <a:rPr lang="en" sz="1050">
                <a:solidFill>
                  <a:schemeClr val="accent2"/>
                </a:solidFill>
              </a:rPr>
              <a:t>. Offensive Security Experts for the Financial Services Industry | Rebyc Security. https://rebycsecurity.com/phishing-attacks-dos-and-donts-to-protect-your-company/</a:t>
            </a:r>
            <a:endParaRPr sz="1050">
              <a:solidFill>
                <a:schemeClr val="accent2"/>
              </a:solidFill>
            </a:endParaRPr>
          </a:p>
          <a:p>
            <a:pPr indent="-457200" lvl="0" marL="457200" rtl="0" algn="l">
              <a:lnSpc>
                <a:spcPct val="200000"/>
              </a:lnSpc>
              <a:spcBef>
                <a:spcPts val="0"/>
              </a:spcBef>
              <a:spcAft>
                <a:spcPts val="0"/>
              </a:spcAft>
              <a:buSzPts val="688"/>
              <a:buNone/>
            </a:pPr>
            <a:r>
              <a:rPr i="1" lang="en" sz="1050">
                <a:solidFill>
                  <a:schemeClr val="accent2"/>
                </a:solidFill>
              </a:rPr>
              <a:t>How to Recognize and Avoid Phishing Scams</a:t>
            </a:r>
            <a:r>
              <a:rPr lang="en" sz="1050">
                <a:solidFill>
                  <a:schemeClr val="accent2"/>
                </a:solidFill>
              </a:rPr>
              <a:t>. (2019, May 3). Consumer Advice. https://consumer.ftc.gov/articles/how-recognize-and-avoid-phishing-scams#:~:text=Scammers%20use%20email%20or%20text%20messages%20to%20try%20to%20steal</a:t>
            </a:r>
            <a:endParaRPr sz="1225">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Resources Cont.</a:t>
            </a:r>
            <a:endParaRPr/>
          </a:p>
        </p:txBody>
      </p:sp>
      <p:sp>
        <p:nvSpPr>
          <p:cNvPr id="595" name="Google Shape;595;p51"/>
          <p:cNvSpPr txBox="1"/>
          <p:nvPr>
            <p:ph idx="1" type="body"/>
          </p:nvPr>
        </p:nvSpPr>
        <p:spPr>
          <a:xfrm>
            <a:off x="311700" y="1085100"/>
            <a:ext cx="8520600" cy="3416400"/>
          </a:xfrm>
          <a:prstGeom prst="rect">
            <a:avLst/>
          </a:prstGeom>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SzPts val="688"/>
              <a:buNone/>
            </a:pPr>
            <a:r>
              <a:rPr lang="en" sz="1050">
                <a:solidFill>
                  <a:schemeClr val="accent2"/>
                </a:solidFill>
              </a:rPr>
              <a:t>Jones, C. (2021, September 7). </a:t>
            </a:r>
            <a:r>
              <a:rPr i="1" lang="en" sz="1050">
                <a:solidFill>
                  <a:schemeClr val="accent2"/>
                </a:solidFill>
              </a:rPr>
              <a:t>50 Phishing Stats You Should Know In 2022</a:t>
            </a:r>
            <a:r>
              <a:rPr lang="en" sz="1050">
                <a:solidFill>
                  <a:schemeClr val="accent2"/>
                </a:solidFill>
              </a:rPr>
              <a:t>. Expert Insights. https://expertinsights.com/insights/50-phishing-stats-you-should-know/#:~:text=In%20fact%2C%20according%20to%20Verizon</a:t>
            </a:r>
            <a:endParaRPr sz="1050">
              <a:solidFill>
                <a:schemeClr val="accent2"/>
              </a:solidFill>
            </a:endParaRPr>
          </a:p>
          <a:p>
            <a:pPr indent="-457200" lvl="0" marL="457200" rtl="0" algn="l">
              <a:lnSpc>
                <a:spcPct val="200000"/>
              </a:lnSpc>
              <a:spcBef>
                <a:spcPts val="0"/>
              </a:spcBef>
              <a:spcAft>
                <a:spcPts val="0"/>
              </a:spcAft>
              <a:buSzPts val="688"/>
              <a:buNone/>
            </a:pPr>
            <a:r>
              <a:rPr i="1" lang="en" sz="1050">
                <a:solidFill>
                  <a:schemeClr val="accent2"/>
                </a:solidFill>
              </a:rPr>
              <a:t>Phishing Quiz</a:t>
            </a:r>
            <a:r>
              <a:rPr lang="en" sz="1050">
                <a:solidFill>
                  <a:schemeClr val="accent2"/>
                </a:solidFill>
              </a:rPr>
              <a:t>. (2019, April 5). Federal Trade Commission. https://www.ftc.gov/business-guidance/small-businesses/cybersecurity/quiz/phishing</a:t>
            </a:r>
            <a:endParaRPr sz="1050">
              <a:solidFill>
                <a:schemeClr val="accent2"/>
              </a:solidFill>
            </a:endParaRPr>
          </a:p>
          <a:p>
            <a:pPr indent="-457200" lvl="0" marL="457200" rtl="0" algn="l">
              <a:lnSpc>
                <a:spcPct val="200000"/>
              </a:lnSpc>
              <a:spcBef>
                <a:spcPts val="0"/>
              </a:spcBef>
              <a:spcAft>
                <a:spcPts val="0"/>
              </a:spcAft>
              <a:buSzPts val="688"/>
              <a:buNone/>
            </a:pPr>
            <a:r>
              <a:rPr lang="en" sz="1050">
                <a:solidFill>
                  <a:schemeClr val="accent2"/>
                </a:solidFill>
              </a:rPr>
              <a:t>Proofpoint. (2016, September 8). </a:t>
            </a:r>
            <a:r>
              <a:rPr i="1" lang="en" sz="1050">
                <a:solidFill>
                  <a:schemeClr val="accent2"/>
                </a:solidFill>
              </a:rPr>
              <a:t>Phishing - What It Is, Emails &amp; Attacks</a:t>
            </a:r>
            <a:r>
              <a:rPr lang="en" sz="1050">
                <a:solidFill>
                  <a:schemeClr val="accent2"/>
                </a:solidFill>
              </a:rPr>
              <a:t>. Proofpoint. https://www.proofpoint.com/us/threat-reference/phishing</a:t>
            </a:r>
            <a:endParaRPr sz="1050">
              <a:solidFill>
                <a:schemeClr val="accent2"/>
              </a:solidFill>
            </a:endParaRPr>
          </a:p>
          <a:p>
            <a:pPr indent="-457200" lvl="0" marL="457200" rtl="0" algn="l">
              <a:lnSpc>
                <a:spcPct val="200000"/>
              </a:lnSpc>
              <a:spcBef>
                <a:spcPts val="0"/>
              </a:spcBef>
              <a:spcAft>
                <a:spcPts val="0"/>
              </a:spcAft>
              <a:buSzPts val="688"/>
              <a:buNone/>
            </a:pPr>
            <a:r>
              <a:rPr lang="en" sz="1050">
                <a:solidFill>
                  <a:schemeClr val="accent2"/>
                </a:solidFill>
              </a:rPr>
              <a:t>Trend Micro. (2022). </a:t>
            </a:r>
            <a:r>
              <a:rPr i="1" lang="en" sz="1050">
                <a:solidFill>
                  <a:schemeClr val="accent2"/>
                </a:solidFill>
              </a:rPr>
              <a:t>What are the different types of phishing?</a:t>
            </a:r>
            <a:r>
              <a:rPr lang="en" sz="1050">
                <a:solidFill>
                  <a:schemeClr val="accent2"/>
                </a:solidFill>
              </a:rPr>
              <a:t> Trend Micro. https://www.trendmicro.com/en_us/what-is/phishing/types-of-phishing.html</a:t>
            </a:r>
            <a:endParaRPr sz="1050">
              <a:solidFill>
                <a:schemeClr val="accent2"/>
              </a:solidFill>
            </a:endParaRPr>
          </a:p>
          <a:p>
            <a:pPr indent="-457200" lvl="0" marL="457200" rtl="0" algn="l">
              <a:lnSpc>
                <a:spcPct val="200000"/>
              </a:lnSpc>
              <a:spcBef>
                <a:spcPts val="0"/>
              </a:spcBef>
              <a:spcAft>
                <a:spcPts val="0"/>
              </a:spcAft>
              <a:buSzPts val="688"/>
              <a:buNone/>
            </a:pPr>
            <a:r>
              <a:rPr lang="en" sz="1050">
                <a:solidFill>
                  <a:schemeClr val="accent2"/>
                </a:solidFill>
              </a:rPr>
              <a:t>Vidwans, R. (n.d.). </a:t>
            </a:r>
            <a:r>
              <a:rPr i="1" lang="en" sz="1050">
                <a:solidFill>
                  <a:schemeClr val="accent2"/>
                </a:solidFill>
              </a:rPr>
              <a:t>Top 10 Phishing Attack Statistics That Should Scare You</a:t>
            </a:r>
            <a:r>
              <a:rPr lang="en" sz="1050">
                <a:solidFill>
                  <a:schemeClr val="accent2"/>
                </a:solidFill>
              </a:rPr>
              <a:t>. Www.clearedin.com. https://www.clearedin.com/blog/phishing-attack-statistics</a:t>
            </a:r>
            <a:endParaRPr sz="1050">
              <a:solidFill>
                <a:schemeClr val="accent2"/>
              </a:solidFill>
            </a:endParaRPr>
          </a:p>
          <a:p>
            <a:pPr indent="-457200" lvl="0" marL="457200" rtl="0" algn="l">
              <a:lnSpc>
                <a:spcPct val="200000"/>
              </a:lnSpc>
              <a:spcBef>
                <a:spcPts val="0"/>
              </a:spcBef>
              <a:spcAft>
                <a:spcPts val="0"/>
              </a:spcAft>
              <a:buSzPts val="688"/>
              <a:buNone/>
            </a:pPr>
            <a:r>
              <a:rPr i="1" lang="en" sz="1050">
                <a:solidFill>
                  <a:schemeClr val="accent2"/>
                </a:solidFill>
              </a:rPr>
              <a:t>What Is Phishing? Examples and Phishing Quiz</a:t>
            </a:r>
            <a:r>
              <a:rPr lang="en" sz="1050">
                <a:solidFill>
                  <a:schemeClr val="accent2"/>
                </a:solidFill>
              </a:rPr>
              <a:t>. (n.d.). Cisco. https://www.cisco.com/c/en/us/products/security/email-security/what-is-phishing.html#~phishing-awareness-quiz</a:t>
            </a:r>
            <a:endParaRPr sz="1050">
              <a:solidFill>
                <a:schemeClr val="accent2"/>
              </a:solidFill>
            </a:endParaRPr>
          </a:p>
          <a:p>
            <a:pPr indent="0" lvl="0" marL="0" rtl="0" algn="l">
              <a:lnSpc>
                <a:spcPct val="105000"/>
              </a:lnSpc>
              <a:spcBef>
                <a:spcPts val="0"/>
              </a:spcBef>
              <a:spcAft>
                <a:spcPts val="1200"/>
              </a:spcAft>
              <a:buSzPts val="688"/>
              <a:buNone/>
            </a:pPr>
            <a:r>
              <a:t/>
            </a:r>
            <a:endParaRPr sz="1225">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Survey</a:t>
            </a:r>
            <a:r>
              <a:rPr b="1" lang="en"/>
              <a:t> Results</a:t>
            </a:r>
            <a:endParaRPr b="1"/>
          </a:p>
        </p:txBody>
      </p:sp>
      <p:sp>
        <p:nvSpPr>
          <p:cNvPr id="126" name="Google Shape;126;p27"/>
          <p:cNvSpPr/>
          <p:nvPr/>
        </p:nvSpPr>
        <p:spPr>
          <a:xfrm>
            <a:off x="315175" y="3601125"/>
            <a:ext cx="4000500" cy="8811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a:effectLst>
            <a:outerShdw blurRad="71438" rotWithShape="0" algn="bl" dir="5400000" dist="66675">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ph idx="1" type="body"/>
          </p:nvPr>
        </p:nvSpPr>
        <p:spPr>
          <a:xfrm>
            <a:off x="438625" y="3661025"/>
            <a:ext cx="3753600" cy="96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2"/>
                </a:solidFill>
              </a:rPr>
              <a:t>81.7% of the users who participated in our survey were Female, and 18.3% of the users were male.</a:t>
            </a:r>
            <a:endParaRPr b="1">
              <a:solidFill>
                <a:schemeClr val="accent2"/>
              </a:solidFill>
            </a:endParaRPr>
          </a:p>
        </p:txBody>
      </p:sp>
      <p:sp>
        <p:nvSpPr>
          <p:cNvPr id="128" name="Google Shape;128;p27"/>
          <p:cNvSpPr/>
          <p:nvPr/>
        </p:nvSpPr>
        <p:spPr>
          <a:xfrm>
            <a:off x="4859638" y="3601125"/>
            <a:ext cx="4000500" cy="8811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a:effectLst>
            <a:outerShdw blurRad="71438" rotWithShape="0" algn="bl" dir="5400000" dist="66675">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txBox="1"/>
          <p:nvPr>
            <p:ph idx="1" type="body"/>
          </p:nvPr>
        </p:nvSpPr>
        <p:spPr>
          <a:xfrm>
            <a:off x="4941350" y="3661025"/>
            <a:ext cx="3918900" cy="104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2"/>
                </a:solidFill>
              </a:rPr>
              <a:t>Users falling in the age range of 25-34 had the highest participation rate in the survey at 33%.</a:t>
            </a:r>
            <a:endParaRPr b="1">
              <a:solidFill>
                <a:schemeClr val="accent2"/>
              </a:solidFill>
            </a:endParaRPr>
          </a:p>
        </p:txBody>
      </p:sp>
      <p:pic>
        <p:nvPicPr>
          <p:cNvPr id="130" name="Google Shape;130;p27"/>
          <p:cNvPicPr preferRelativeResize="0"/>
          <p:nvPr/>
        </p:nvPicPr>
        <p:blipFill>
          <a:blip r:embed="rId3">
            <a:alphaModFix/>
          </a:blip>
          <a:stretch>
            <a:fillRect/>
          </a:stretch>
        </p:blipFill>
        <p:spPr>
          <a:xfrm>
            <a:off x="4814050" y="1170125"/>
            <a:ext cx="4091711" cy="2278600"/>
          </a:xfrm>
          <a:prstGeom prst="rect">
            <a:avLst/>
          </a:prstGeom>
          <a:noFill/>
          <a:ln>
            <a:noFill/>
          </a:ln>
        </p:spPr>
      </p:pic>
      <p:pic>
        <p:nvPicPr>
          <p:cNvPr id="131" name="Google Shape;131;p27"/>
          <p:cNvPicPr preferRelativeResize="0"/>
          <p:nvPr/>
        </p:nvPicPr>
        <p:blipFill>
          <a:blip r:embed="rId4">
            <a:alphaModFix/>
          </a:blip>
          <a:stretch>
            <a:fillRect/>
          </a:stretch>
        </p:blipFill>
        <p:spPr>
          <a:xfrm>
            <a:off x="269575" y="1170125"/>
            <a:ext cx="4091711" cy="227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Phishing Simulation Results</a:t>
            </a:r>
            <a:endParaRPr b="1"/>
          </a:p>
        </p:txBody>
      </p:sp>
      <p:pic>
        <p:nvPicPr>
          <p:cNvPr id="137" name="Google Shape;137;p28"/>
          <p:cNvPicPr preferRelativeResize="0"/>
          <p:nvPr/>
        </p:nvPicPr>
        <p:blipFill>
          <a:blip r:embed="rId3">
            <a:alphaModFix/>
          </a:blip>
          <a:stretch>
            <a:fillRect/>
          </a:stretch>
        </p:blipFill>
        <p:spPr>
          <a:xfrm>
            <a:off x="364125" y="1389663"/>
            <a:ext cx="4054977" cy="1944425"/>
          </a:xfrm>
          <a:prstGeom prst="rect">
            <a:avLst/>
          </a:prstGeom>
          <a:noFill/>
          <a:ln>
            <a:noFill/>
          </a:ln>
        </p:spPr>
      </p:pic>
      <p:pic>
        <p:nvPicPr>
          <p:cNvPr id="138" name="Google Shape;138;p28"/>
          <p:cNvPicPr preferRelativeResize="0"/>
          <p:nvPr/>
        </p:nvPicPr>
        <p:blipFill>
          <a:blip r:embed="rId4">
            <a:alphaModFix/>
          </a:blip>
          <a:stretch>
            <a:fillRect/>
          </a:stretch>
        </p:blipFill>
        <p:spPr>
          <a:xfrm>
            <a:off x="4832400" y="1389663"/>
            <a:ext cx="4054977" cy="1944441"/>
          </a:xfrm>
          <a:prstGeom prst="rect">
            <a:avLst/>
          </a:prstGeom>
          <a:noFill/>
          <a:ln>
            <a:noFill/>
          </a:ln>
        </p:spPr>
      </p:pic>
      <p:sp>
        <p:nvSpPr>
          <p:cNvPr id="139" name="Google Shape;139;p28"/>
          <p:cNvSpPr/>
          <p:nvPr/>
        </p:nvSpPr>
        <p:spPr>
          <a:xfrm>
            <a:off x="391375" y="3601125"/>
            <a:ext cx="4000500" cy="8811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a:effectLst>
            <a:outerShdw blurRad="71438" rotWithShape="0" algn="bl" dir="5400000" dist="66675">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txBox="1"/>
          <p:nvPr>
            <p:ph idx="1" type="body"/>
          </p:nvPr>
        </p:nvSpPr>
        <p:spPr>
          <a:xfrm>
            <a:off x="514825" y="3661025"/>
            <a:ext cx="3753600" cy="96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2"/>
                </a:solidFill>
              </a:rPr>
              <a:t>60% of the users who clicked on the phishing simulation were Female, and 40% of the users were male.</a:t>
            </a:r>
            <a:endParaRPr b="1">
              <a:solidFill>
                <a:schemeClr val="accent2"/>
              </a:solidFill>
            </a:endParaRPr>
          </a:p>
        </p:txBody>
      </p:sp>
      <p:sp>
        <p:nvSpPr>
          <p:cNvPr id="141" name="Google Shape;141;p28"/>
          <p:cNvSpPr/>
          <p:nvPr/>
        </p:nvSpPr>
        <p:spPr>
          <a:xfrm>
            <a:off x="4859638" y="3601125"/>
            <a:ext cx="4000500" cy="8811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a:effectLst>
            <a:outerShdw blurRad="71438" rotWithShape="0" algn="bl" dir="5400000" dist="66675">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txBox="1"/>
          <p:nvPr>
            <p:ph idx="1" type="body"/>
          </p:nvPr>
        </p:nvSpPr>
        <p:spPr>
          <a:xfrm>
            <a:off x="4941350" y="3661025"/>
            <a:ext cx="3918900" cy="104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2"/>
                </a:solidFill>
              </a:rPr>
              <a:t>Users falling in the age range of 55+ were the most vulnerable to the phishing simulation, accounting for 50% of the clicks</a:t>
            </a:r>
            <a:endParaRPr b="1">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Phishing Simulation Results</a:t>
            </a:r>
            <a:endParaRPr b="1"/>
          </a:p>
        </p:txBody>
      </p:sp>
      <p:sp>
        <p:nvSpPr>
          <p:cNvPr id="148" name="Google Shape;148;p29"/>
          <p:cNvSpPr/>
          <p:nvPr/>
        </p:nvSpPr>
        <p:spPr>
          <a:xfrm>
            <a:off x="2571750" y="3546700"/>
            <a:ext cx="4000500" cy="8811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a:effectLst>
            <a:outerShdw blurRad="71438" rotWithShape="0" algn="bl" dir="5400000" dist="66675">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txBox="1"/>
          <p:nvPr>
            <p:ph idx="1" type="body"/>
          </p:nvPr>
        </p:nvSpPr>
        <p:spPr>
          <a:xfrm>
            <a:off x="2653463" y="3606600"/>
            <a:ext cx="3918900" cy="104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2"/>
                </a:solidFill>
              </a:rPr>
              <a:t>Out of the 115 people who participated in the survey, only 8.7% percent of users clicked on and fell victim to the simulation.</a:t>
            </a:r>
            <a:endParaRPr b="1">
              <a:solidFill>
                <a:schemeClr val="accent2"/>
              </a:solidFill>
            </a:endParaRPr>
          </a:p>
        </p:txBody>
      </p:sp>
      <p:pic>
        <p:nvPicPr>
          <p:cNvPr id="150" name="Google Shape;150;p29"/>
          <p:cNvPicPr preferRelativeResize="0"/>
          <p:nvPr/>
        </p:nvPicPr>
        <p:blipFill>
          <a:blip r:embed="rId3">
            <a:alphaModFix/>
          </a:blip>
          <a:stretch>
            <a:fillRect/>
          </a:stretch>
        </p:blipFill>
        <p:spPr>
          <a:xfrm>
            <a:off x="2575013" y="1170125"/>
            <a:ext cx="3993978" cy="222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pic>
        <p:nvPicPr>
          <p:cNvPr id="155" name="Google Shape;155;p30"/>
          <p:cNvPicPr preferRelativeResize="0"/>
          <p:nvPr/>
        </p:nvPicPr>
        <p:blipFill rotWithShape="1">
          <a:blip r:embed="rId3">
            <a:alphaModFix/>
          </a:blip>
          <a:srcRect b="5392" l="0" r="0" t="0"/>
          <a:stretch/>
        </p:blipFill>
        <p:spPr>
          <a:xfrm>
            <a:off x="0" y="0"/>
            <a:ext cx="9144000" cy="5143500"/>
          </a:xfrm>
          <a:prstGeom prst="rect">
            <a:avLst/>
          </a:prstGeom>
          <a:noFill/>
          <a:ln>
            <a:noFill/>
          </a:ln>
        </p:spPr>
      </p:pic>
      <p:sp>
        <p:nvSpPr>
          <p:cNvPr id="156" name="Google Shape;156;p30"/>
          <p:cNvSpPr/>
          <p:nvPr/>
        </p:nvSpPr>
        <p:spPr>
          <a:xfrm>
            <a:off x="7475" y="0"/>
            <a:ext cx="9144000" cy="5143500"/>
          </a:xfrm>
          <a:prstGeom prst="rect">
            <a:avLst/>
          </a:prstGeom>
          <a:solidFill>
            <a:srgbClr val="212121">
              <a:alpha val="654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0"/>
          <p:cNvSpPr/>
          <p:nvPr/>
        </p:nvSpPr>
        <p:spPr>
          <a:xfrm>
            <a:off x="869750" y="920900"/>
            <a:ext cx="7313400" cy="3631200"/>
          </a:xfrm>
          <a:prstGeom prst="roundRect">
            <a:avLst>
              <a:gd fmla="val 3784" name="adj"/>
            </a:avLst>
          </a:prstGeom>
          <a:solidFill>
            <a:schemeClr val="accent1"/>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300">
              <a:solidFill>
                <a:schemeClr val="accent2"/>
              </a:solidFill>
            </a:endParaRPr>
          </a:p>
        </p:txBody>
      </p:sp>
      <p:sp>
        <p:nvSpPr>
          <p:cNvPr id="158" name="Google Shape;158;p30"/>
          <p:cNvSpPr/>
          <p:nvPr/>
        </p:nvSpPr>
        <p:spPr>
          <a:xfrm>
            <a:off x="869750" y="756200"/>
            <a:ext cx="7313400" cy="411900"/>
          </a:xfrm>
          <a:prstGeom prst="round2SameRect">
            <a:avLst>
              <a:gd fmla="val 16667" name="adj1"/>
              <a:gd fmla="val 0" name="adj2"/>
            </a:avLst>
          </a:prstGeom>
          <a:solidFill>
            <a:schemeClr val="accent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30"/>
          <p:cNvCxnSpPr/>
          <p:nvPr/>
        </p:nvCxnSpPr>
        <p:spPr>
          <a:xfrm>
            <a:off x="7741450" y="756200"/>
            <a:ext cx="0" cy="411900"/>
          </a:xfrm>
          <a:prstGeom prst="straightConnector1">
            <a:avLst/>
          </a:prstGeom>
          <a:noFill/>
          <a:ln cap="flat" cmpd="sng" w="28575">
            <a:solidFill>
              <a:schemeClr val="accent3"/>
            </a:solidFill>
            <a:prstDash val="solid"/>
            <a:round/>
            <a:headEnd len="med" w="med" type="none"/>
            <a:tailEnd len="med" w="med" type="none"/>
          </a:ln>
        </p:spPr>
      </p:cxnSp>
      <p:sp>
        <p:nvSpPr>
          <p:cNvPr id="160" name="Google Shape;160;p30"/>
          <p:cNvSpPr/>
          <p:nvPr/>
        </p:nvSpPr>
        <p:spPr>
          <a:xfrm>
            <a:off x="7695050" y="723800"/>
            <a:ext cx="488100" cy="476700"/>
          </a:xfrm>
          <a:prstGeom prst="mathMultiply">
            <a:avLst>
              <a:gd fmla="val 9194" name="adj1"/>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txBox="1"/>
          <p:nvPr>
            <p:ph type="ctrTitle"/>
          </p:nvPr>
        </p:nvSpPr>
        <p:spPr>
          <a:xfrm>
            <a:off x="1063150" y="1360900"/>
            <a:ext cx="68055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What Are Phishing Attacks?</a:t>
            </a:r>
            <a:endParaRPr b="1"/>
          </a:p>
        </p:txBody>
      </p:sp>
      <p:sp>
        <p:nvSpPr>
          <p:cNvPr id="162" name="Google Shape;162;p30"/>
          <p:cNvSpPr/>
          <p:nvPr/>
        </p:nvSpPr>
        <p:spPr>
          <a:xfrm>
            <a:off x="3653250" y="3683550"/>
            <a:ext cx="1837500" cy="411900"/>
          </a:xfrm>
          <a:prstGeom prst="roundRect">
            <a:avLst>
              <a:gd fmla="val 16667" name="adj"/>
            </a:avLst>
          </a:prstGeom>
          <a:solidFill>
            <a:schemeClr val="accent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txBox="1"/>
          <p:nvPr>
            <p:ph idx="4294967295" type="title"/>
          </p:nvPr>
        </p:nvSpPr>
        <p:spPr>
          <a:xfrm>
            <a:off x="3875700" y="3683550"/>
            <a:ext cx="1392600" cy="35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54395"/>
              <a:buNone/>
            </a:pPr>
            <a:r>
              <a:rPr b="1" lang="en" sz="1820">
                <a:solidFill>
                  <a:schemeClr val="accent3"/>
                </a:solidFill>
              </a:rPr>
              <a:t>ENTER</a:t>
            </a:r>
            <a:endParaRPr b="1" sz="182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Different Types of Phishing Attacks</a:t>
            </a:r>
            <a:endParaRPr b="1"/>
          </a:p>
        </p:txBody>
      </p:sp>
      <p:sp>
        <p:nvSpPr>
          <p:cNvPr id="169" name="Google Shape;169;p31"/>
          <p:cNvSpPr txBox="1"/>
          <p:nvPr>
            <p:ph idx="1" type="body"/>
          </p:nvPr>
        </p:nvSpPr>
        <p:spPr>
          <a:xfrm>
            <a:off x="1982075" y="1420000"/>
            <a:ext cx="2408400" cy="104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807">
                <a:solidFill>
                  <a:schemeClr val="dk1"/>
                </a:solidFill>
              </a:rPr>
              <a:t>Email Phishing</a:t>
            </a:r>
            <a:r>
              <a:rPr b="1" lang="en" sz="1807">
                <a:solidFill>
                  <a:schemeClr val="dk1"/>
                </a:solidFill>
              </a:rPr>
              <a:t> </a:t>
            </a:r>
            <a:endParaRPr b="1" sz="1807">
              <a:solidFill>
                <a:schemeClr val="dk1"/>
              </a:solidFill>
            </a:endParaRPr>
          </a:p>
          <a:p>
            <a:pPr indent="0" lvl="0" marL="0" rtl="0" algn="l">
              <a:lnSpc>
                <a:spcPct val="105000"/>
              </a:lnSpc>
              <a:spcBef>
                <a:spcPts val="1200"/>
              </a:spcBef>
              <a:spcAft>
                <a:spcPts val="1200"/>
              </a:spcAft>
              <a:buSzPts val="523"/>
              <a:buNone/>
            </a:pPr>
            <a:r>
              <a:rPr lang="en" sz="907">
                <a:solidFill>
                  <a:schemeClr val="dk1"/>
                </a:solidFill>
              </a:rPr>
              <a:t>Email Phishing can be considered the blanket term for other types of phishing attack. Any email that is sent to steal information or install malware on a user’s device is considered an email phishing attack.</a:t>
            </a:r>
            <a:endParaRPr sz="765">
              <a:solidFill>
                <a:schemeClr val="dk1"/>
              </a:solidFill>
            </a:endParaRPr>
          </a:p>
        </p:txBody>
      </p:sp>
      <p:sp>
        <p:nvSpPr>
          <p:cNvPr id="170" name="Google Shape;170;p31"/>
          <p:cNvSpPr/>
          <p:nvPr/>
        </p:nvSpPr>
        <p:spPr>
          <a:xfrm>
            <a:off x="370050" y="1420000"/>
            <a:ext cx="1400100" cy="13626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1"/>
          <p:cNvSpPr txBox="1"/>
          <p:nvPr>
            <p:ph idx="1" type="body"/>
          </p:nvPr>
        </p:nvSpPr>
        <p:spPr>
          <a:xfrm>
            <a:off x="1982075" y="3294400"/>
            <a:ext cx="2408400" cy="104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807">
                <a:solidFill>
                  <a:schemeClr val="dk1"/>
                </a:solidFill>
              </a:rPr>
              <a:t>Spear Phishing</a:t>
            </a:r>
            <a:endParaRPr b="1" sz="1807">
              <a:solidFill>
                <a:schemeClr val="dk1"/>
              </a:solidFill>
            </a:endParaRPr>
          </a:p>
          <a:p>
            <a:pPr indent="0" lvl="0" marL="0" rtl="0" algn="l">
              <a:lnSpc>
                <a:spcPct val="105000"/>
              </a:lnSpc>
              <a:spcBef>
                <a:spcPts val="1200"/>
              </a:spcBef>
              <a:spcAft>
                <a:spcPts val="1200"/>
              </a:spcAft>
              <a:buSzPts val="523"/>
              <a:buNone/>
            </a:pPr>
            <a:r>
              <a:rPr lang="en" sz="907">
                <a:solidFill>
                  <a:schemeClr val="dk1"/>
                </a:solidFill>
              </a:rPr>
              <a:t>Spear phishing is a type of email phishing attack, however it is more personalized and is usually sent to small groups of targets. Attackers research their targets in order to personalize these emails and make them more familiar to the targets.</a:t>
            </a:r>
            <a:endParaRPr sz="765">
              <a:solidFill>
                <a:schemeClr val="dk1"/>
              </a:solidFill>
            </a:endParaRPr>
          </a:p>
        </p:txBody>
      </p:sp>
      <p:sp>
        <p:nvSpPr>
          <p:cNvPr id="172" name="Google Shape;172;p31"/>
          <p:cNvSpPr/>
          <p:nvPr/>
        </p:nvSpPr>
        <p:spPr>
          <a:xfrm>
            <a:off x="370050" y="3294400"/>
            <a:ext cx="1400100" cy="1362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txBox="1"/>
          <p:nvPr>
            <p:ph idx="1" type="body"/>
          </p:nvPr>
        </p:nvSpPr>
        <p:spPr>
          <a:xfrm>
            <a:off x="6365550" y="1420000"/>
            <a:ext cx="2408400" cy="104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807">
                <a:solidFill>
                  <a:schemeClr val="dk1"/>
                </a:solidFill>
              </a:rPr>
              <a:t>Whaling</a:t>
            </a:r>
            <a:endParaRPr b="1" sz="1807">
              <a:solidFill>
                <a:schemeClr val="dk1"/>
              </a:solidFill>
            </a:endParaRPr>
          </a:p>
          <a:p>
            <a:pPr indent="0" lvl="0" marL="0" rtl="0" algn="l">
              <a:lnSpc>
                <a:spcPct val="105000"/>
              </a:lnSpc>
              <a:spcBef>
                <a:spcPts val="1200"/>
              </a:spcBef>
              <a:spcAft>
                <a:spcPts val="1200"/>
              </a:spcAft>
              <a:buSzPts val="523"/>
              <a:buNone/>
            </a:pPr>
            <a:r>
              <a:rPr lang="en" sz="907">
                <a:solidFill>
                  <a:schemeClr val="dk1"/>
                </a:solidFill>
              </a:rPr>
              <a:t>Whaling attacks appear more often within companies or organizations. These attacks impersonate supervisors or corporate executives in order to target all of the employees who receive the emails. Since an executive appears to send the email, the sense of urgency makes the attack successful</a:t>
            </a:r>
            <a:endParaRPr sz="765">
              <a:solidFill>
                <a:schemeClr val="dk1"/>
              </a:solidFill>
            </a:endParaRPr>
          </a:p>
        </p:txBody>
      </p:sp>
      <p:sp>
        <p:nvSpPr>
          <p:cNvPr id="174" name="Google Shape;174;p31"/>
          <p:cNvSpPr/>
          <p:nvPr/>
        </p:nvSpPr>
        <p:spPr>
          <a:xfrm>
            <a:off x="4765350" y="1420000"/>
            <a:ext cx="1400100" cy="13626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6365550" y="3294400"/>
            <a:ext cx="2408400" cy="104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807">
                <a:solidFill>
                  <a:schemeClr val="dk1"/>
                </a:solidFill>
              </a:rPr>
              <a:t>Angler Phishing</a:t>
            </a:r>
            <a:endParaRPr b="1" sz="1807">
              <a:solidFill>
                <a:schemeClr val="dk1"/>
              </a:solidFill>
            </a:endParaRPr>
          </a:p>
          <a:p>
            <a:pPr indent="0" lvl="0" marL="0" rtl="0" algn="l">
              <a:lnSpc>
                <a:spcPct val="105000"/>
              </a:lnSpc>
              <a:spcBef>
                <a:spcPts val="1200"/>
              </a:spcBef>
              <a:spcAft>
                <a:spcPts val="1200"/>
              </a:spcAft>
              <a:buSzPts val="523"/>
              <a:buNone/>
            </a:pPr>
            <a:r>
              <a:rPr lang="en" sz="907">
                <a:solidFill>
                  <a:schemeClr val="dk1"/>
                </a:solidFill>
              </a:rPr>
              <a:t>Angler attacks impersonate customer service representatives and target customers who have written reviews or filed complaints about a product or service. Since transactions have taken place, attackers will attempt to steal login credentials or payment information.</a:t>
            </a:r>
            <a:endParaRPr sz="765">
              <a:solidFill>
                <a:schemeClr val="dk1"/>
              </a:solidFill>
            </a:endParaRPr>
          </a:p>
        </p:txBody>
      </p:sp>
      <p:sp>
        <p:nvSpPr>
          <p:cNvPr id="176" name="Google Shape;176;p31"/>
          <p:cNvSpPr/>
          <p:nvPr/>
        </p:nvSpPr>
        <p:spPr>
          <a:xfrm>
            <a:off x="4765350" y="3294400"/>
            <a:ext cx="1400100" cy="13626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31"/>
          <p:cNvPicPr preferRelativeResize="0"/>
          <p:nvPr/>
        </p:nvPicPr>
        <p:blipFill>
          <a:blip r:embed="rId3">
            <a:alphaModFix/>
          </a:blip>
          <a:stretch>
            <a:fillRect/>
          </a:stretch>
        </p:blipFill>
        <p:spPr>
          <a:xfrm>
            <a:off x="429925" y="1461125"/>
            <a:ext cx="1280351" cy="1280351"/>
          </a:xfrm>
          <a:prstGeom prst="rect">
            <a:avLst/>
          </a:prstGeom>
          <a:noFill/>
          <a:ln>
            <a:noFill/>
          </a:ln>
        </p:spPr>
      </p:pic>
      <p:pic>
        <p:nvPicPr>
          <p:cNvPr id="178" name="Google Shape;178;p31"/>
          <p:cNvPicPr preferRelativeResize="0"/>
          <p:nvPr/>
        </p:nvPicPr>
        <p:blipFill>
          <a:blip r:embed="rId4">
            <a:alphaModFix/>
          </a:blip>
          <a:stretch>
            <a:fillRect/>
          </a:stretch>
        </p:blipFill>
        <p:spPr>
          <a:xfrm>
            <a:off x="429925" y="3335525"/>
            <a:ext cx="1280350" cy="1280350"/>
          </a:xfrm>
          <a:prstGeom prst="rect">
            <a:avLst/>
          </a:prstGeom>
          <a:noFill/>
          <a:ln>
            <a:noFill/>
          </a:ln>
        </p:spPr>
      </p:pic>
      <p:pic>
        <p:nvPicPr>
          <p:cNvPr id="179" name="Google Shape;179;p31"/>
          <p:cNvPicPr preferRelativeResize="0"/>
          <p:nvPr/>
        </p:nvPicPr>
        <p:blipFill>
          <a:blip r:embed="rId5">
            <a:alphaModFix/>
          </a:blip>
          <a:stretch>
            <a:fillRect/>
          </a:stretch>
        </p:blipFill>
        <p:spPr>
          <a:xfrm>
            <a:off x="4784100" y="1517994"/>
            <a:ext cx="1362600" cy="1276143"/>
          </a:xfrm>
          <a:prstGeom prst="rect">
            <a:avLst/>
          </a:prstGeom>
          <a:noFill/>
          <a:ln>
            <a:noFill/>
          </a:ln>
        </p:spPr>
      </p:pic>
      <p:pic>
        <p:nvPicPr>
          <p:cNvPr id="180" name="Google Shape;180;p31"/>
          <p:cNvPicPr preferRelativeResize="0"/>
          <p:nvPr/>
        </p:nvPicPr>
        <p:blipFill>
          <a:blip r:embed="rId6">
            <a:alphaModFix/>
          </a:blip>
          <a:stretch>
            <a:fillRect/>
          </a:stretch>
        </p:blipFill>
        <p:spPr>
          <a:xfrm>
            <a:off x="4941000" y="3496125"/>
            <a:ext cx="1048800" cy="104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Different Types of Phishing Attacks</a:t>
            </a:r>
            <a:endParaRPr b="1"/>
          </a:p>
        </p:txBody>
      </p:sp>
      <p:sp>
        <p:nvSpPr>
          <p:cNvPr id="186" name="Google Shape;186;p32"/>
          <p:cNvSpPr txBox="1"/>
          <p:nvPr>
            <p:ph idx="1" type="body"/>
          </p:nvPr>
        </p:nvSpPr>
        <p:spPr>
          <a:xfrm>
            <a:off x="1982075" y="1420000"/>
            <a:ext cx="2408400" cy="104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807">
                <a:solidFill>
                  <a:schemeClr val="dk1"/>
                </a:solidFill>
              </a:rPr>
              <a:t>Smishing</a:t>
            </a:r>
            <a:endParaRPr b="1" sz="1807">
              <a:solidFill>
                <a:schemeClr val="dk1"/>
              </a:solidFill>
            </a:endParaRPr>
          </a:p>
          <a:p>
            <a:pPr indent="0" lvl="0" marL="0" rtl="0" algn="l">
              <a:lnSpc>
                <a:spcPct val="105000"/>
              </a:lnSpc>
              <a:spcBef>
                <a:spcPts val="1200"/>
              </a:spcBef>
              <a:spcAft>
                <a:spcPts val="1200"/>
              </a:spcAft>
              <a:buSzPts val="523"/>
              <a:buNone/>
            </a:pPr>
            <a:r>
              <a:rPr lang="en" sz="907">
                <a:solidFill>
                  <a:schemeClr val="dk1"/>
                </a:solidFill>
              </a:rPr>
              <a:t>Smishing uses SMS text messages as the primary form of attack. Many smishing attacks will provide a return number to call or a link to follow. Common types of messages that are sent are fake discounts to claim or compromised account notifications.</a:t>
            </a:r>
            <a:endParaRPr sz="765">
              <a:solidFill>
                <a:schemeClr val="dk1"/>
              </a:solidFill>
            </a:endParaRPr>
          </a:p>
        </p:txBody>
      </p:sp>
      <p:sp>
        <p:nvSpPr>
          <p:cNvPr id="187" name="Google Shape;187;p32"/>
          <p:cNvSpPr/>
          <p:nvPr/>
        </p:nvSpPr>
        <p:spPr>
          <a:xfrm>
            <a:off x="370050" y="1420000"/>
            <a:ext cx="1400100" cy="13626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txBox="1"/>
          <p:nvPr>
            <p:ph idx="1" type="body"/>
          </p:nvPr>
        </p:nvSpPr>
        <p:spPr>
          <a:xfrm>
            <a:off x="1982075" y="3294400"/>
            <a:ext cx="2408400" cy="104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807">
                <a:solidFill>
                  <a:schemeClr val="dk1"/>
                </a:solidFill>
              </a:rPr>
              <a:t>Vishing</a:t>
            </a:r>
            <a:endParaRPr b="1" sz="1807">
              <a:solidFill>
                <a:schemeClr val="dk1"/>
              </a:solidFill>
            </a:endParaRPr>
          </a:p>
          <a:p>
            <a:pPr indent="0" lvl="0" marL="0" rtl="0" algn="l">
              <a:lnSpc>
                <a:spcPct val="105000"/>
              </a:lnSpc>
              <a:spcBef>
                <a:spcPts val="1200"/>
              </a:spcBef>
              <a:spcAft>
                <a:spcPts val="1200"/>
              </a:spcAft>
              <a:buSzPts val="523"/>
              <a:buNone/>
            </a:pPr>
            <a:r>
              <a:rPr lang="en" sz="907">
                <a:solidFill>
                  <a:schemeClr val="dk1"/>
                </a:solidFill>
              </a:rPr>
              <a:t>Similar to smishing attacks, vishing primarily targets mobile devices. Vishing attacks take place in the form of a voice call urging users to provide sensitive information such as account details, social security numbers, etc. </a:t>
            </a:r>
            <a:endParaRPr sz="765">
              <a:solidFill>
                <a:schemeClr val="dk1"/>
              </a:solidFill>
            </a:endParaRPr>
          </a:p>
        </p:txBody>
      </p:sp>
      <p:sp>
        <p:nvSpPr>
          <p:cNvPr id="189" name="Google Shape;189;p32"/>
          <p:cNvSpPr/>
          <p:nvPr/>
        </p:nvSpPr>
        <p:spPr>
          <a:xfrm>
            <a:off x="370050" y="3294400"/>
            <a:ext cx="1400100" cy="1362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2"/>
          <p:cNvSpPr txBox="1"/>
          <p:nvPr>
            <p:ph idx="1" type="body"/>
          </p:nvPr>
        </p:nvSpPr>
        <p:spPr>
          <a:xfrm>
            <a:off x="6365550" y="1420000"/>
            <a:ext cx="2408400" cy="104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807">
                <a:solidFill>
                  <a:schemeClr val="dk1"/>
                </a:solidFill>
              </a:rPr>
              <a:t>URL Phishing</a:t>
            </a:r>
            <a:endParaRPr b="1" sz="1807">
              <a:solidFill>
                <a:schemeClr val="dk1"/>
              </a:solidFill>
            </a:endParaRPr>
          </a:p>
          <a:p>
            <a:pPr indent="0" lvl="0" marL="0" rtl="0" algn="l">
              <a:lnSpc>
                <a:spcPct val="105000"/>
              </a:lnSpc>
              <a:spcBef>
                <a:spcPts val="1200"/>
              </a:spcBef>
              <a:spcAft>
                <a:spcPts val="1200"/>
              </a:spcAft>
              <a:buSzPts val="523"/>
              <a:buNone/>
            </a:pPr>
            <a:r>
              <a:rPr lang="en" sz="907">
                <a:solidFill>
                  <a:schemeClr val="dk1"/>
                </a:solidFill>
              </a:rPr>
              <a:t>URL Phishing attacks target users with fake websites that are made to resemble real pages such as Facebook or Amazon. Common information that is stolen using these attacks are login credentials, with malware also being frequently installed.</a:t>
            </a:r>
            <a:endParaRPr sz="765">
              <a:solidFill>
                <a:schemeClr val="dk1"/>
              </a:solidFill>
            </a:endParaRPr>
          </a:p>
        </p:txBody>
      </p:sp>
      <p:sp>
        <p:nvSpPr>
          <p:cNvPr id="191" name="Google Shape;191;p32"/>
          <p:cNvSpPr/>
          <p:nvPr/>
        </p:nvSpPr>
        <p:spPr>
          <a:xfrm>
            <a:off x="4765350" y="1420000"/>
            <a:ext cx="1400100" cy="13626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2"/>
          <p:cNvSpPr txBox="1"/>
          <p:nvPr>
            <p:ph idx="1" type="body"/>
          </p:nvPr>
        </p:nvSpPr>
        <p:spPr>
          <a:xfrm>
            <a:off x="6365550" y="3294400"/>
            <a:ext cx="2408400" cy="104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807">
                <a:solidFill>
                  <a:schemeClr val="dk1"/>
                </a:solidFill>
              </a:rPr>
              <a:t>Pretexting</a:t>
            </a:r>
            <a:endParaRPr b="1" sz="1807">
              <a:solidFill>
                <a:schemeClr val="dk1"/>
              </a:solidFill>
            </a:endParaRPr>
          </a:p>
          <a:p>
            <a:pPr indent="0" lvl="0" marL="0" rtl="0" algn="l">
              <a:lnSpc>
                <a:spcPct val="105000"/>
              </a:lnSpc>
              <a:spcBef>
                <a:spcPts val="1200"/>
              </a:spcBef>
              <a:spcAft>
                <a:spcPts val="1200"/>
              </a:spcAft>
              <a:buSzPts val="523"/>
              <a:buNone/>
            </a:pPr>
            <a:r>
              <a:rPr lang="en" sz="907">
                <a:solidFill>
                  <a:schemeClr val="dk1"/>
                </a:solidFill>
              </a:rPr>
              <a:t>Pretexting can be used through mobile and desktop devices, and tend to target a user’s emotions as a vulnerability. The attacker takes on a role and the added apparent humanity of the attack makes it more successful.</a:t>
            </a:r>
            <a:endParaRPr sz="765">
              <a:solidFill>
                <a:schemeClr val="dk1"/>
              </a:solidFill>
            </a:endParaRPr>
          </a:p>
        </p:txBody>
      </p:sp>
      <p:sp>
        <p:nvSpPr>
          <p:cNvPr id="193" name="Google Shape;193;p32"/>
          <p:cNvSpPr/>
          <p:nvPr/>
        </p:nvSpPr>
        <p:spPr>
          <a:xfrm>
            <a:off x="4765350" y="3294400"/>
            <a:ext cx="1400100" cy="13626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32"/>
          <p:cNvPicPr preferRelativeResize="0"/>
          <p:nvPr/>
        </p:nvPicPr>
        <p:blipFill>
          <a:blip r:embed="rId3">
            <a:alphaModFix/>
          </a:blip>
          <a:stretch>
            <a:fillRect/>
          </a:stretch>
        </p:blipFill>
        <p:spPr>
          <a:xfrm>
            <a:off x="489825" y="1521025"/>
            <a:ext cx="1160550" cy="1160550"/>
          </a:xfrm>
          <a:prstGeom prst="rect">
            <a:avLst/>
          </a:prstGeom>
          <a:noFill/>
          <a:ln>
            <a:noFill/>
          </a:ln>
        </p:spPr>
      </p:pic>
      <p:pic>
        <p:nvPicPr>
          <p:cNvPr id="195" name="Google Shape;195;p32"/>
          <p:cNvPicPr preferRelativeResize="0"/>
          <p:nvPr/>
        </p:nvPicPr>
        <p:blipFill>
          <a:blip r:embed="rId4">
            <a:alphaModFix/>
          </a:blip>
          <a:stretch>
            <a:fillRect/>
          </a:stretch>
        </p:blipFill>
        <p:spPr>
          <a:xfrm>
            <a:off x="558400" y="3451300"/>
            <a:ext cx="1048800" cy="1048800"/>
          </a:xfrm>
          <a:prstGeom prst="rect">
            <a:avLst/>
          </a:prstGeom>
          <a:noFill/>
          <a:ln>
            <a:noFill/>
          </a:ln>
        </p:spPr>
      </p:pic>
      <p:pic>
        <p:nvPicPr>
          <p:cNvPr id="196" name="Google Shape;196;p32"/>
          <p:cNvPicPr preferRelativeResize="0"/>
          <p:nvPr/>
        </p:nvPicPr>
        <p:blipFill>
          <a:blip r:embed="rId5">
            <a:alphaModFix/>
          </a:blip>
          <a:stretch>
            <a:fillRect/>
          </a:stretch>
        </p:blipFill>
        <p:spPr>
          <a:xfrm>
            <a:off x="4885123" y="1521004"/>
            <a:ext cx="1160550" cy="1160571"/>
          </a:xfrm>
          <a:prstGeom prst="rect">
            <a:avLst/>
          </a:prstGeom>
          <a:noFill/>
          <a:ln>
            <a:noFill/>
          </a:ln>
        </p:spPr>
      </p:pic>
      <p:pic>
        <p:nvPicPr>
          <p:cNvPr id="197" name="Google Shape;197;p32"/>
          <p:cNvPicPr preferRelativeResize="0"/>
          <p:nvPr/>
        </p:nvPicPr>
        <p:blipFill>
          <a:blip r:embed="rId6">
            <a:alphaModFix/>
          </a:blip>
          <a:stretch>
            <a:fillRect/>
          </a:stretch>
        </p:blipFill>
        <p:spPr>
          <a:xfrm>
            <a:off x="4885125" y="3395425"/>
            <a:ext cx="1160550" cy="116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pSp>
        <p:nvGrpSpPr>
          <p:cNvPr id="202" name="Google Shape;202;p33"/>
          <p:cNvGrpSpPr/>
          <p:nvPr/>
        </p:nvGrpSpPr>
        <p:grpSpPr>
          <a:xfrm>
            <a:off x="768997" y="1415600"/>
            <a:ext cx="1585067" cy="1585067"/>
            <a:chOff x="6868325" y="1240250"/>
            <a:chExt cx="1423500" cy="1423500"/>
          </a:xfrm>
        </p:grpSpPr>
        <p:sp>
          <p:nvSpPr>
            <p:cNvPr id="203" name="Google Shape;203;p33"/>
            <p:cNvSpPr/>
            <p:nvPr/>
          </p:nvSpPr>
          <p:spPr>
            <a:xfrm>
              <a:off x="6868325" y="1240250"/>
              <a:ext cx="1423500" cy="1423500"/>
            </a:xfrm>
            <a:prstGeom prst="donut">
              <a:avLst>
                <a:gd fmla="val 16212"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3"/>
            <p:cNvSpPr/>
            <p:nvPr/>
          </p:nvSpPr>
          <p:spPr>
            <a:xfrm>
              <a:off x="6869962" y="1241900"/>
              <a:ext cx="1420200" cy="1420200"/>
            </a:xfrm>
            <a:prstGeom prst="blockArc">
              <a:avLst>
                <a:gd fmla="val 19633433" name="adj1"/>
                <a:gd fmla="val 16198046" name="adj2"/>
                <a:gd fmla="val 16139"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33"/>
          <p:cNvSpPr txBox="1"/>
          <p:nvPr/>
        </p:nvSpPr>
        <p:spPr>
          <a:xfrm>
            <a:off x="1154281" y="2031888"/>
            <a:ext cx="814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1"/>
                </a:solidFill>
                <a:latin typeface="Fira Sans Extra Condensed Medium"/>
                <a:ea typeface="Fira Sans Extra Condensed Medium"/>
                <a:cs typeface="Fira Sans Extra Condensed Medium"/>
                <a:sym typeface="Fira Sans Extra Condensed Medium"/>
              </a:rPr>
              <a:t>83</a:t>
            </a:r>
            <a:r>
              <a:rPr lang="en" sz="2000">
                <a:solidFill>
                  <a:schemeClr val="accent1"/>
                </a:solidFill>
                <a:latin typeface="Fira Sans Extra Condensed"/>
                <a:ea typeface="Fira Sans Extra Condensed"/>
                <a:cs typeface="Fira Sans Extra Condensed"/>
                <a:sym typeface="Fira Sans Extra Condensed"/>
              </a:rPr>
              <a:t>%</a:t>
            </a:r>
            <a:endParaRPr sz="2000">
              <a:solidFill>
                <a:schemeClr val="accent1"/>
              </a:solidFill>
              <a:latin typeface="Fira Sans Extra Condensed"/>
              <a:ea typeface="Fira Sans Extra Condensed"/>
              <a:cs typeface="Fira Sans Extra Condensed"/>
              <a:sym typeface="Fira Sans Extra Condensed"/>
            </a:endParaRPr>
          </a:p>
        </p:txBody>
      </p:sp>
      <p:grpSp>
        <p:nvGrpSpPr>
          <p:cNvPr id="206" name="Google Shape;206;p33"/>
          <p:cNvGrpSpPr/>
          <p:nvPr/>
        </p:nvGrpSpPr>
        <p:grpSpPr>
          <a:xfrm>
            <a:off x="2775973" y="1415600"/>
            <a:ext cx="1585067" cy="1585067"/>
            <a:chOff x="6868325" y="1240250"/>
            <a:chExt cx="1423500" cy="1423500"/>
          </a:xfrm>
        </p:grpSpPr>
        <p:sp>
          <p:nvSpPr>
            <p:cNvPr id="207" name="Google Shape;207;p33"/>
            <p:cNvSpPr/>
            <p:nvPr/>
          </p:nvSpPr>
          <p:spPr>
            <a:xfrm>
              <a:off x="6868325" y="1240250"/>
              <a:ext cx="1423500" cy="1423500"/>
            </a:xfrm>
            <a:prstGeom prst="donut">
              <a:avLst>
                <a:gd fmla="val 16212"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p:nvPr/>
          </p:nvSpPr>
          <p:spPr>
            <a:xfrm>
              <a:off x="6869962" y="1241900"/>
              <a:ext cx="1420200" cy="1420200"/>
            </a:xfrm>
            <a:prstGeom prst="blockArc">
              <a:avLst>
                <a:gd fmla="val 17161831" name="adj1"/>
                <a:gd fmla="val 16198046" name="adj2"/>
                <a:gd fmla="val 16139"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33"/>
          <p:cNvSpPr txBox="1"/>
          <p:nvPr/>
        </p:nvSpPr>
        <p:spPr>
          <a:xfrm>
            <a:off x="3161257" y="2031888"/>
            <a:ext cx="814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2"/>
                </a:solidFill>
                <a:latin typeface="Fira Sans Extra Condensed Medium"/>
                <a:ea typeface="Fira Sans Extra Condensed Medium"/>
                <a:cs typeface="Fira Sans Extra Condensed Medium"/>
                <a:sym typeface="Fira Sans Extra Condensed Medium"/>
              </a:rPr>
              <a:t>97</a:t>
            </a:r>
            <a:r>
              <a:rPr lang="en" sz="2000">
                <a:solidFill>
                  <a:schemeClr val="accent2"/>
                </a:solidFill>
                <a:latin typeface="Fira Sans Extra Condensed"/>
                <a:ea typeface="Fira Sans Extra Condensed"/>
                <a:cs typeface="Fira Sans Extra Condensed"/>
                <a:sym typeface="Fira Sans Extra Condensed"/>
              </a:rPr>
              <a:t>%</a:t>
            </a:r>
            <a:endParaRPr sz="2000">
              <a:solidFill>
                <a:schemeClr val="accent2"/>
              </a:solidFill>
              <a:latin typeface="Fira Sans Extra Condensed"/>
              <a:ea typeface="Fira Sans Extra Condensed"/>
              <a:cs typeface="Fira Sans Extra Condensed"/>
              <a:sym typeface="Fira Sans Extra Condensed"/>
            </a:endParaRPr>
          </a:p>
        </p:txBody>
      </p:sp>
      <p:grpSp>
        <p:nvGrpSpPr>
          <p:cNvPr id="210" name="Google Shape;210;p33"/>
          <p:cNvGrpSpPr/>
          <p:nvPr/>
        </p:nvGrpSpPr>
        <p:grpSpPr>
          <a:xfrm>
            <a:off x="4782930" y="1415600"/>
            <a:ext cx="1585067" cy="1585067"/>
            <a:chOff x="6868325" y="1240250"/>
            <a:chExt cx="1423500" cy="1423500"/>
          </a:xfrm>
        </p:grpSpPr>
        <p:sp>
          <p:nvSpPr>
            <p:cNvPr id="211" name="Google Shape;211;p33"/>
            <p:cNvSpPr/>
            <p:nvPr/>
          </p:nvSpPr>
          <p:spPr>
            <a:xfrm>
              <a:off x="6868325" y="1240250"/>
              <a:ext cx="1423500" cy="1423500"/>
            </a:xfrm>
            <a:prstGeom prst="donut">
              <a:avLst>
                <a:gd fmla="val 16212"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a:off x="6869962" y="1241900"/>
              <a:ext cx="1420200" cy="1420200"/>
            </a:xfrm>
            <a:prstGeom prst="blockArc">
              <a:avLst>
                <a:gd fmla="val 40574" name="adj1"/>
                <a:gd fmla="val 16198046" name="adj2"/>
                <a:gd fmla="val 1613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33"/>
          <p:cNvSpPr txBox="1"/>
          <p:nvPr/>
        </p:nvSpPr>
        <p:spPr>
          <a:xfrm>
            <a:off x="5168214" y="2031888"/>
            <a:ext cx="814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3"/>
                </a:solidFill>
                <a:latin typeface="Fira Sans Extra Condensed Medium"/>
                <a:ea typeface="Fira Sans Extra Condensed Medium"/>
                <a:cs typeface="Fira Sans Extra Condensed Medium"/>
                <a:sym typeface="Fira Sans Extra Condensed Medium"/>
              </a:rPr>
              <a:t>75</a:t>
            </a:r>
            <a:r>
              <a:rPr lang="en" sz="2000">
                <a:solidFill>
                  <a:schemeClr val="accent3"/>
                </a:solidFill>
                <a:latin typeface="Fira Sans Extra Condensed"/>
                <a:ea typeface="Fira Sans Extra Condensed"/>
                <a:cs typeface="Fira Sans Extra Condensed"/>
                <a:sym typeface="Fira Sans Extra Condensed"/>
              </a:rPr>
              <a:t>%</a:t>
            </a:r>
            <a:endParaRPr sz="2000">
              <a:solidFill>
                <a:schemeClr val="accent3"/>
              </a:solidFill>
              <a:latin typeface="Fira Sans Extra Condensed"/>
              <a:ea typeface="Fira Sans Extra Condensed"/>
              <a:cs typeface="Fira Sans Extra Condensed"/>
              <a:sym typeface="Fira Sans Extra Condensed"/>
            </a:endParaRPr>
          </a:p>
        </p:txBody>
      </p:sp>
      <p:grpSp>
        <p:nvGrpSpPr>
          <p:cNvPr id="214" name="Google Shape;214;p33"/>
          <p:cNvGrpSpPr/>
          <p:nvPr/>
        </p:nvGrpSpPr>
        <p:grpSpPr>
          <a:xfrm>
            <a:off x="6789935" y="1415600"/>
            <a:ext cx="1585067" cy="1585067"/>
            <a:chOff x="6868325" y="1240250"/>
            <a:chExt cx="1423500" cy="1423500"/>
          </a:xfrm>
        </p:grpSpPr>
        <p:sp>
          <p:nvSpPr>
            <p:cNvPr id="215" name="Google Shape;215;p33"/>
            <p:cNvSpPr/>
            <p:nvPr/>
          </p:nvSpPr>
          <p:spPr>
            <a:xfrm>
              <a:off x="6868325" y="1240250"/>
              <a:ext cx="1423500" cy="1423500"/>
            </a:xfrm>
            <a:prstGeom prst="donut">
              <a:avLst>
                <a:gd fmla="val 16212"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p:nvPr/>
          </p:nvSpPr>
          <p:spPr>
            <a:xfrm>
              <a:off x="6869962" y="1241900"/>
              <a:ext cx="1420200" cy="1420200"/>
            </a:xfrm>
            <a:prstGeom prst="blockArc">
              <a:avLst>
                <a:gd fmla="val 17880709" name="adj1"/>
                <a:gd fmla="val 16198046" name="adj2"/>
                <a:gd fmla="val 16139"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33"/>
          <p:cNvSpPr txBox="1"/>
          <p:nvPr/>
        </p:nvSpPr>
        <p:spPr>
          <a:xfrm>
            <a:off x="7175218" y="2031888"/>
            <a:ext cx="814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5"/>
                </a:solidFill>
                <a:latin typeface="Fira Sans Extra Condensed Medium"/>
                <a:ea typeface="Fira Sans Extra Condensed Medium"/>
                <a:cs typeface="Fira Sans Extra Condensed Medium"/>
                <a:sym typeface="Fira Sans Extra Condensed Medium"/>
              </a:rPr>
              <a:t>93</a:t>
            </a:r>
            <a:r>
              <a:rPr lang="en" sz="2000">
                <a:solidFill>
                  <a:schemeClr val="accent5"/>
                </a:solidFill>
                <a:latin typeface="Fira Sans Extra Condensed"/>
                <a:ea typeface="Fira Sans Extra Condensed"/>
                <a:cs typeface="Fira Sans Extra Condensed"/>
                <a:sym typeface="Fira Sans Extra Condensed"/>
              </a:rPr>
              <a:t>%</a:t>
            </a:r>
            <a:endParaRPr sz="2000">
              <a:solidFill>
                <a:schemeClr val="accent5"/>
              </a:solidFill>
              <a:latin typeface="Fira Sans Extra Condensed"/>
              <a:ea typeface="Fira Sans Extra Condensed"/>
              <a:cs typeface="Fira Sans Extra Condensed"/>
              <a:sym typeface="Fira Sans Extra Condensed"/>
            </a:endParaRPr>
          </a:p>
        </p:txBody>
      </p:sp>
      <p:sp>
        <p:nvSpPr>
          <p:cNvPr id="218" name="Google Shape;218;p33"/>
          <p:cNvSpPr txBox="1"/>
          <p:nvPr/>
        </p:nvSpPr>
        <p:spPr>
          <a:xfrm>
            <a:off x="715075" y="3369000"/>
            <a:ext cx="1692900" cy="9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Studies show that 83% of organizations have been targeted by phishing attacks</a:t>
            </a:r>
            <a:endParaRPr>
              <a:solidFill>
                <a:schemeClr val="dk1"/>
              </a:solidFill>
              <a:latin typeface="Roboto"/>
              <a:ea typeface="Roboto"/>
              <a:cs typeface="Roboto"/>
              <a:sym typeface="Roboto"/>
            </a:endParaRPr>
          </a:p>
        </p:txBody>
      </p:sp>
      <p:sp>
        <p:nvSpPr>
          <p:cNvPr id="219" name="Google Shape;219;p33"/>
          <p:cNvSpPr txBox="1"/>
          <p:nvPr/>
        </p:nvSpPr>
        <p:spPr>
          <a:xfrm>
            <a:off x="2722051" y="3369000"/>
            <a:ext cx="1692900" cy="9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Roboto"/>
                <a:ea typeface="Roboto"/>
                <a:cs typeface="Roboto"/>
                <a:sym typeface="Roboto"/>
              </a:rPr>
              <a:t>97% of employees and users fall for at least one type of </a:t>
            </a:r>
            <a:r>
              <a:rPr lang="en">
                <a:solidFill>
                  <a:schemeClr val="dk1"/>
                </a:solidFill>
                <a:latin typeface="Roboto"/>
                <a:ea typeface="Roboto"/>
                <a:cs typeface="Roboto"/>
                <a:sym typeface="Roboto"/>
              </a:rPr>
              <a:t>phishing attack</a:t>
            </a:r>
            <a:endParaRPr>
              <a:solidFill>
                <a:schemeClr val="dk1"/>
              </a:solidFill>
              <a:latin typeface="Roboto"/>
              <a:ea typeface="Roboto"/>
              <a:cs typeface="Roboto"/>
              <a:sym typeface="Roboto"/>
            </a:endParaRPr>
          </a:p>
          <a:p>
            <a:pPr indent="0" lvl="0" marL="0" rtl="0" algn="ctr">
              <a:lnSpc>
                <a:spcPct val="100000"/>
              </a:lnSpc>
              <a:spcBef>
                <a:spcPts val="1600"/>
              </a:spcBef>
              <a:spcAft>
                <a:spcPts val="1600"/>
              </a:spcAft>
              <a:buNone/>
            </a:pPr>
            <a:r>
              <a:t/>
            </a:r>
            <a:endParaRPr>
              <a:solidFill>
                <a:schemeClr val="dk1"/>
              </a:solidFill>
              <a:latin typeface="Roboto"/>
              <a:ea typeface="Roboto"/>
              <a:cs typeface="Roboto"/>
              <a:sym typeface="Roboto"/>
            </a:endParaRPr>
          </a:p>
        </p:txBody>
      </p:sp>
      <p:sp>
        <p:nvSpPr>
          <p:cNvPr id="220" name="Google Shape;220;p33"/>
          <p:cNvSpPr txBox="1"/>
          <p:nvPr/>
        </p:nvSpPr>
        <p:spPr>
          <a:xfrm>
            <a:off x="4729032" y="3369000"/>
            <a:ext cx="1692900" cy="9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Roboto"/>
                <a:ea typeface="Roboto"/>
                <a:cs typeface="Roboto"/>
                <a:sym typeface="Roboto"/>
              </a:rPr>
              <a:t>Of all emails sent day to day, 75% are spam emails</a:t>
            </a:r>
            <a:endParaRPr>
              <a:solidFill>
                <a:schemeClr val="dk1"/>
              </a:solidFill>
              <a:latin typeface="Roboto"/>
              <a:ea typeface="Roboto"/>
              <a:cs typeface="Roboto"/>
              <a:sym typeface="Roboto"/>
            </a:endParaRPr>
          </a:p>
        </p:txBody>
      </p:sp>
      <p:sp>
        <p:nvSpPr>
          <p:cNvPr id="221" name="Google Shape;221;p33"/>
          <p:cNvSpPr txBox="1"/>
          <p:nvPr/>
        </p:nvSpPr>
        <p:spPr>
          <a:xfrm>
            <a:off x="6736001" y="3369000"/>
            <a:ext cx="1692900" cy="9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Attackers use social engineering for various purposes, but 93% of attacks are related to phishing</a:t>
            </a:r>
            <a:endParaRPr>
              <a:solidFill>
                <a:schemeClr val="dk1"/>
              </a:solidFill>
              <a:latin typeface="Roboto"/>
              <a:ea typeface="Roboto"/>
              <a:cs typeface="Roboto"/>
              <a:sym typeface="Roboto"/>
            </a:endParaRPr>
          </a:p>
        </p:txBody>
      </p:sp>
      <p:sp>
        <p:nvSpPr>
          <p:cNvPr id="222" name="Google Shape;2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How Successful Are Phishing Attacks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900C3F"/>
      </a:accent1>
      <a:accent2>
        <a:srgbClr val="EEEEEE"/>
      </a:accent2>
      <a:accent3>
        <a:srgbClr val="9D8DF1"/>
      </a:accent3>
      <a:accent4>
        <a:srgbClr val="2F4858"/>
      </a:accent4>
      <a:accent5>
        <a:srgbClr val="57E2E5"/>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